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1" r:id="rId3"/>
    <p:sldId id="257" r:id="rId4"/>
    <p:sldId id="262" r:id="rId5"/>
    <p:sldId id="263" r:id="rId6"/>
    <p:sldId id="258" r:id="rId7"/>
    <p:sldId id="259" r:id="rId8"/>
    <p:sldId id="260" r:id="rId9"/>
    <p:sldId id="265" r:id="rId10"/>
    <p:sldId id="266" r:id="rId11"/>
    <p:sldId id="267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>
      <p:cViewPr>
        <p:scale>
          <a:sx n="80" d="100"/>
          <a:sy n="80" d="100"/>
        </p:scale>
        <p:origin x="1800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6F855-71AE-66F6-EC0D-2DACD8D6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12091A-7A3A-FDF6-F28E-BC34A808A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FC5E6B-DE3B-4ED5-0CD7-F88D53FFC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D56BD8-09F4-D220-B705-2F222FA3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5EA678-ED3F-80A9-A6A2-10BB35989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80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5AB93-0E08-02F3-4EDC-E33617BB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8B77D2-402F-B415-B9C6-6AAA79239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3A8716-A074-9411-63F6-F17DBF08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8D4A58-50A4-99F2-48E4-7ABA73E2B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BCB0E5-232B-3434-402F-B614E86C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7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362E298-45EA-8D67-EB2C-9D6290EA7F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E3941E-43B8-C2EB-694F-FBC662151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A6B804-5E43-2D30-A82F-B6B8879EF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2FEEB4-2862-F143-E66B-9C08CAAF1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E12C49-547E-3096-45E1-AE220C6CD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93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08754-9917-B784-2B10-13B439206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EF7A3-1FAB-868B-B942-973BA1D9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1BB90B-9639-5802-2275-8792C6D3C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A8D2A4-A3B6-F764-1FE6-4DF9AD99A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CC045C-6530-E5C1-A5E6-135C46712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69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050BF-3325-8F55-637E-416462E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3B1E95-671A-DE56-46AF-9E0E3A23F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B1015B-36F7-0936-E638-9387541D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5995F4-A5C6-51E7-AD3C-F32962FF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DCEAE4-190E-1FD6-B71C-49B84DD2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94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A9DDF-BE46-4A80-3E60-705281AAD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65878D-4F63-AB28-5770-C45D2BDFB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2876D5-0A5C-2832-C9E5-1D14720AC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C6D538-62DC-F515-13AD-E812EC5D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F573E5-28D0-9C23-2BAD-1EBFAA164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CA8342-A913-73F7-F706-46249626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70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BC6A9-06A8-5AE8-0376-B12DEED6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F59BBD-676E-EE5C-9E7E-D88F19ABA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2B9E96-57E1-1235-3584-E9B3245EA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9556B02-C11F-0D81-9038-D44D56CE8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171781F-98FD-79AB-3BF5-6101CA42CC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5D39E06-716B-7156-1D8A-755BF80D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382EC1E-3F13-AA9C-CA2E-3DCD9DAE5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1CCE4E4-70FB-0470-DE9E-BCC4A0B0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37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0D23E-229A-EB9A-FD03-9745FF256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1C6814-3954-04E3-EE4A-35EA4EC35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6F8FD1-BFD1-D371-812F-267B6E3E2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0F30A4-51A6-2C26-2A9D-7628145A3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5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801635-E3C1-EE27-9735-4A3754452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94F2EB-266B-9FDB-8ACA-72AD6709B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430E93-1F20-5F69-2CB9-EF0A75E4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2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815EC-A4C8-AE57-172A-ACB43CE1A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9EC197-776F-9896-A5B3-F8B0FADAF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290F91-E19D-32D8-EC08-3F96AF069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F61A30-806D-CDF5-4D28-DDC1D297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E3016C-5539-F319-9C0B-FF4AFEADD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4560F6-51D1-299E-6477-565ED50A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13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C8AFA-F1B5-240A-055B-97858BD73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AA702B-154C-B06D-5ED6-4C613FAAE6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EED3B3-BD01-D7A2-2A08-470B0E48B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EBF82F-4880-F012-5CEE-67D35412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08D214-F1C4-0523-DD06-D9A55726C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6E0E77-7669-7549-DC33-E6E393AA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9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11FC24F-2491-3A5B-44BA-CD35427F0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A21294-EA61-2E0C-7AC6-E550E5CF6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A3001D-8506-29B9-9554-2A7E58507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13567-54DF-CC49-8022-E29A31A3B1EC}" type="datetimeFigureOut">
              <a:rPr lang="cs-CZ" smtClean="0"/>
              <a:t>03.01.2024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C8165-8CE1-A397-25D5-35DAD9DE6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94BDA9-F446-233C-9D44-A45E71770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F6AC1-1A71-784D-B56B-29F771E7C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4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olicie.cz/clanek/preventivni-informace-sikana.aspx" TargetMode="External"/><Relationship Id="rId3" Type="http://schemas.openxmlformats.org/officeDocument/2006/relationships/hyperlink" Target="https://www.zakonyprolidi.cz/cs/2013-45" TargetMode="External"/><Relationship Id="rId7" Type="http://schemas.openxmlformats.org/officeDocument/2006/relationships/hyperlink" Target="https://nevypustdusi.cz/2019/09/18/sikana-ve-skole-nenechte-to-byt/" TargetMode="External"/><Relationship Id="rId2" Type="http://schemas.openxmlformats.org/officeDocument/2006/relationships/hyperlink" Target="https://www.zakonyprolidi.cz/cs/2003-2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ancedetem.cz/dite-jako-obet-trestneho-cinu" TargetMode="External"/><Relationship Id="rId5" Type="http://schemas.openxmlformats.org/officeDocument/2006/relationships/hyperlink" Target="https://www.domacinasili.cz/co-je-domaci-nasili/" TargetMode="External"/><Relationship Id="rId4" Type="http://schemas.openxmlformats.org/officeDocument/2006/relationships/hyperlink" Target="https://www.zakonyprolidi.cz/cs/2009-40/zneni-20230701#f392150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ED894347-C9A9-4BFD-8A6D-05A2B0CDD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284ED281-4082-46F9-86EE-D78901367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"/>
            <a:ext cx="9379192" cy="4251280"/>
          </a:xfrm>
          <a:custGeom>
            <a:avLst/>
            <a:gdLst>
              <a:gd name="connsiteX0" fmla="*/ 9379192 w 9379192"/>
              <a:gd name="connsiteY0" fmla="*/ 3752527 h 3752527"/>
              <a:gd name="connsiteX1" fmla="*/ 3293459 w 9379192"/>
              <a:gd name="connsiteY1" fmla="*/ 3752527 h 3752527"/>
              <a:gd name="connsiteX2" fmla="*/ 3297156 w 9379192"/>
              <a:gd name="connsiteY2" fmla="*/ 3752055 h 3752527"/>
              <a:gd name="connsiteX3" fmla="*/ 3642095 w 9379192"/>
              <a:gd name="connsiteY3" fmla="*/ 3690141 h 3752527"/>
              <a:gd name="connsiteX4" fmla="*/ 2307659 w 9379192"/>
              <a:gd name="connsiteY4" fmla="*/ 3500267 h 3752527"/>
              <a:gd name="connsiteX5" fmla="*/ 2383194 w 9379192"/>
              <a:gd name="connsiteY5" fmla="*/ 3475501 h 3752527"/>
              <a:gd name="connsiteX6" fmla="*/ 2237161 w 9379192"/>
              <a:gd name="connsiteY6" fmla="*/ 3376437 h 3752527"/>
              <a:gd name="connsiteX7" fmla="*/ 1637924 w 9379192"/>
              <a:gd name="connsiteY7" fmla="*/ 3219585 h 3752527"/>
              <a:gd name="connsiteX8" fmla="*/ 2383194 w 9379192"/>
              <a:gd name="connsiteY8" fmla="*/ 2955415 h 3752527"/>
              <a:gd name="connsiteX9" fmla="*/ 1542249 w 9379192"/>
              <a:gd name="connsiteY9" fmla="*/ 2596307 h 3752527"/>
              <a:gd name="connsiteX10" fmla="*/ 1114221 w 9379192"/>
              <a:gd name="connsiteY10" fmla="*/ 2509625 h 3752527"/>
              <a:gd name="connsiteX11" fmla="*/ 2524191 w 9379192"/>
              <a:gd name="connsiteY11" fmla="*/ 2059708 h 3752527"/>
              <a:gd name="connsiteX12" fmla="*/ 238027 w 9379192"/>
              <a:gd name="connsiteY12" fmla="*/ 1836815 h 3752527"/>
              <a:gd name="connsiteX13" fmla="*/ 424343 w 9379192"/>
              <a:gd name="connsiteY13" fmla="*/ 1746006 h 3752527"/>
              <a:gd name="connsiteX14" fmla="*/ 1844384 w 9379192"/>
              <a:gd name="connsiteY14" fmla="*/ 1770772 h 3752527"/>
              <a:gd name="connsiteX15" fmla="*/ 2081058 w 9379192"/>
              <a:gd name="connsiteY15" fmla="*/ 1700602 h 3752527"/>
              <a:gd name="connsiteX16" fmla="*/ 1844384 w 9379192"/>
              <a:gd name="connsiteY16" fmla="*/ 1589154 h 3752527"/>
              <a:gd name="connsiteX17" fmla="*/ 922869 w 9379192"/>
              <a:gd name="connsiteY17" fmla="*/ 1506601 h 3752527"/>
              <a:gd name="connsiteX18" fmla="*/ 681160 w 9379192"/>
              <a:gd name="connsiteY18" fmla="*/ 1320855 h 3752527"/>
              <a:gd name="connsiteX19" fmla="*/ 273276 w 9379192"/>
              <a:gd name="connsiteY19" fmla="*/ 1106216 h 3752527"/>
              <a:gd name="connsiteX20" fmla="*/ 555269 w 9379192"/>
              <a:gd name="connsiteY20" fmla="*/ 928727 h 3752527"/>
              <a:gd name="connsiteX21" fmla="*/ 97029 w 9379192"/>
              <a:gd name="connsiteY21" fmla="*/ 664555 h 3752527"/>
              <a:gd name="connsiteX22" fmla="*/ 227955 w 9379192"/>
              <a:gd name="connsiteY22" fmla="*/ 317831 h 3752527"/>
              <a:gd name="connsiteX23" fmla="*/ 998402 w 9379192"/>
              <a:gd name="connsiteY23" fmla="*/ 235277 h 3752527"/>
              <a:gd name="connsiteX24" fmla="*/ 2030701 w 9379192"/>
              <a:gd name="connsiteY24" fmla="*/ 115575 h 3752527"/>
              <a:gd name="connsiteX25" fmla="*/ 3068036 w 9379192"/>
              <a:gd name="connsiteY25" fmla="*/ 12383 h 3752527"/>
              <a:gd name="connsiteX26" fmla="*/ 4105370 w 9379192"/>
              <a:gd name="connsiteY26" fmla="*/ 12383 h 3752527"/>
              <a:gd name="connsiteX27" fmla="*/ 4402472 w 9379192"/>
              <a:gd name="connsiteY27" fmla="*/ 20638 h 3752527"/>
              <a:gd name="connsiteX28" fmla="*/ 4407507 w 9379192"/>
              <a:gd name="connsiteY28" fmla="*/ 20638 h 3752527"/>
              <a:gd name="connsiteX29" fmla="*/ 5696622 w 9379192"/>
              <a:gd name="connsiteY29" fmla="*/ 57788 h 3752527"/>
              <a:gd name="connsiteX30" fmla="*/ 6175004 w 9379192"/>
              <a:gd name="connsiteY30" fmla="*/ 61915 h 3752527"/>
              <a:gd name="connsiteX31" fmla="*/ 7212339 w 9379192"/>
              <a:gd name="connsiteY31" fmla="*/ 66042 h 3752527"/>
              <a:gd name="connsiteX32" fmla="*/ 8244638 w 9379192"/>
              <a:gd name="connsiteY32" fmla="*/ 49532 h 3752527"/>
              <a:gd name="connsiteX33" fmla="*/ 9292044 w 9379192"/>
              <a:gd name="connsiteY33" fmla="*/ 0 h 3752527"/>
              <a:gd name="connsiteX34" fmla="*/ 9379192 w 9379192"/>
              <a:gd name="connsiteY34" fmla="*/ 2762 h 375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379192" h="3752527">
                <a:moveTo>
                  <a:pt x="9379192" y="3752527"/>
                </a:moveTo>
                <a:lnTo>
                  <a:pt x="3293459" y="3752527"/>
                </a:lnTo>
                <a:lnTo>
                  <a:pt x="3297156" y="3752055"/>
                </a:lnTo>
                <a:cubicBezTo>
                  <a:pt x="3412975" y="3736577"/>
                  <a:pt x="3551454" y="3714906"/>
                  <a:pt x="3642095" y="3690141"/>
                </a:cubicBezTo>
                <a:cubicBezTo>
                  <a:pt x="3380244" y="3686012"/>
                  <a:pt x="2347945" y="3529162"/>
                  <a:pt x="2307659" y="3500267"/>
                </a:cubicBezTo>
                <a:cubicBezTo>
                  <a:pt x="2327803" y="3492012"/>
                  <a:pt x="2358017" y="3483757"/>
                  <a:pt x="2383194" y="3475501"/>
                </a:cubicBezTo>
                <a:cubicBezTo>
                  <a:pt x="2327803" y="3450736"/>
                  <a:pt x="2282482" y="3421842"/>
                  <a:pt x="2237161" y="3376437"/>
                </a:cubicBezTo>
                <a:cubicBezTo>
                  <a:pt x="2091129" y="3223714"/>
                  <a:pt x="1844384" y="3277374"/>
                  <a:pt x="1637924" y="3219585"/>
                </a:cubicBezTo>
                <a:cubicBezTo>
                  <a:pt x="1768850" y="2897627"/>
                  <a:pt x="2116307" y="3017329"/>
                  <a:pt x="2383194" y="2955415"/>
                </a:cubicBezTo>
                <a:cubicBezTo>
                  <a:pt x="1683245" y="2765541"/>
                  <a:pt x="1819207" y="2666477"/>
                  <a:pt x="1542249" y="2596307"/>
                </a:cubicBezTo>
                <a:cubicBezTo>
                  <a:pt x="1194791" y="2509625"/>
                  <a:pt x="1114221" y="2509625"/>
                  <a:pt x="1114221" y="2509625"/>
                </a:cubicBezTo>
                <a:cubicBezTo>
                  <a:pt x="1522105" y="2245455"/>
                  <a:pt x="2010559" y="2530264"/>
                  <a:pt x="2524191" y="2059708"/>
                </a:cubicBezTo>
                <a:cubicBezTo>
                  <a:pt x="2030701" y="1993667"/>
                  <a:pt x="555269" y="1960645"/>
                  <a:pt x="238027" y="1836815"/>
                </a:cubicBezTo>
                <a:cubicBezTo>
                  <a:pt x="358880" y="1882219"/>
                  <a:pt x="368952" y="1746006"/>
                  <a:pt x="424343" y="1746006"/>
                </a:cubicBezTo>
                <a:cubicBezTo>
                  <a:pt x="892655" y="1741879"/>
                  <a:pt x="1371037" y="1820305"/>
                  <a:pt x="1844384" y="1770772"/>
                </a:cubicBezTo>
                <a:cubicBezTo>
                  <a:pt x="1929989" y="1766645"/>
                  <a:pt x="2065951" y="1803793"/>
                  <a:pt x="2081058" y="1700602"/>
                </a:cubicBezTo>
                <a:cubicBezTo>
                  <a:pt x="2096164" y="1572644"/>
                  <a:pt x="1919919" y="1601537"/>
                  <a:pt x="1844384" y="1589154"/>
                </a:cubicBezTo>
                <a:cubicBezTo>
                  <a:pt x="1537212" y="1547877"/>
                  <a:pt x="1235076" y="1531367"/>
                  <a:pt x="922869" y="1506601"/>
                </a:cubicBezTo>
                <a:cubicBezTo>
                  <a:pt x="791943" y="1494218"/>
                  <a:pt x="630804" y="1518984"/>
                  <a:pt x="681160" y="1320855"/>
                </a:cubicBezTo>
                <a:cubicBezTo>
                  <a:pt x="640874" y="1130983"/>
                  <a:pt x="399166" y="1197025"/>
                  <a:pt x="273276" y="1106216"/>
                </a:cubicBezTo>
                <a:cubicBezTo>
                  <a:pt x="333703" y="998897"/>
                  <a:pt x="504913" y="1073196"/>
                  <a:pt x="555269" y="928727"/>
                </a:cubicBezTo>
                <a:cubicBezTo>
                  <a:pt x="313560" y="974131"/>
                  <a:pt x="338738" y="660428"/>
                  <a:pt x="97029" y="664555"/>
                </a:cubicBezTo>
                <a:cubicBezTo>
                  <a:pt x="-104395" y="478810"/>
                  <a:pt x="41638" y="388001"/>
                  <a:pt x="227955" y="317831"/>
                </a:cubicBezTo>
                <a:cubicBezTo>
                  <a:pt x="469664" y="231150"/>
                  <a:pt x="736551" y="251788"/>
                  <a:pt x="998402" y="235277"/>
                </a:cubicBezTo>
                <a:cubicBezTo>
                  <a:pt x="1345860" y="198128"/>
                  <a:pt x="1678209" y="111447"/>
                  <a:pt x="2030701" y="115575"/>
                </a:cubicBezTo>
                <a:cubicBezTo>
                  <a:pt x="2363052" y="28893"/>
                  <a:pt x="2730650" y="123829"/>
                  <a:pt x="3068036" y="12383"/>
                </a:cubicBezTo>
                <a:cubicBezTo>
                  <a:pt x="3410457" y="12383"/>
                  <a:pt x="3757914" y="12383"/>
                  <a:pt x="4105370" y="12383"/>
                </a:cubicBezTo>
                <a:cubicBezTo>
                  <a:pt x="4206084" y="16510"/>
                  <a:pt x="4301759" y="16510"/>
                  <a:pt x="4402472" y="20638"/>
                </a:cubicBezTo>
                <a:cubicBezTo>
                  <a:pt x="4402472" y="20638"/>
                  <a:pt x="4407507" y="20638"/>
                  <a:pt x="4407507" y="20638"/>
                </a:cubicBezTo>
                <a:cubicBezTo>
                  <a:pt x="4840570" y="33022"/>
                  <a:pt x="5268596" y="41276"/>
                  <a:pt x="5696622" y="57788"/>
                </a:cubicBezTo>
                <a:cubicBezTo>
                  <a:pt x="5857761" y="57788"/>
                  <a:pt x="6013864" y="61915"/>
                  <a:pt x="6175004" y="61915"/>
                </a:cubicBezTo>
                <a:cubicBezTo>
                  <a:pt x="6517425" y="82553"/>
                  <a:pt x="6864883" y="94936"/>
                  <a:pt x="7212339" y="66042"/>
                </a:cubicBezTo>
                <a:cubicBezTo>
                  <a:pt x="7559796" y="90809"/>
                  <a:pt x="7897182" y="74298"/>
                  <a:pt x="8244638" y="49532"/>
                </a:cubicBezTo>
                <a:cubicBezTo>
                  <a:pt x="8597130" y="78426"/>
                  <a:pt x="8944587" y="37149"/>
                  <a:pt x="9292044" y="0"/>
                </a:cubicBezTo>
                <a:lnTo>
                  <a:pt x="9379192" y="2762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1">
            <a:extLst>
              <a:ext uri="{FF2B5EF4-FFF2-40B4-BE49-F238E27FC236}">
                <a16:creationId xmlns:a16="http://schemas.microsoft.com/office/drawing/2014/main" id="{5531D9B7-48AB-4407-A9E8-13391FCB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9902" flipV="1">
            <a:off x="5210629" y="4242714"/>
            <a:ext cx="7104297" cy="3137347"/>
          </a:xfrm>
          <a:custGeom>
            <a:avLst/>
            <a:gdLst>
              <a:gd name="connsiteX0" fmla="*/ 6772629 w 7104297"/>
              <a:gd name="connsiteY0" fmla="*/ 3137347 h 3137347"/>
              <a:gd name="connsiteX1" fmla="*/ 7104297 w 7104297"/>
              <a:gd name="connsiteY1" fmla="*/ 1081624 h 3137347"/>
              <a:gd name="connsiteX2" fmla="*/ 400225 w 7104297"/>
              <a:gd name="connsiteY2" fmla="*/ 0 h 3137347"/>
              <a:gd name="connsiteX3" fmla="*/ 277738 w 7104297"/>
              <a:gd name="connsiteY3" fmla="*/ 5048 h 3137347"/>
              <a:gd name="connsiteX4" fmla="*/ 0 w 7104297"/>
              <a:gd name="connsiteY4" fmla="*/ 23585 h 3137347"/>
              <a:gd name="connsiteX5" fmla="*/ 296410 w 7104297"/>
              <a:gd name="connsiteY5" fmla="*/ 136472 h 3137347"/>
              <a:gd name="connsiteX6" fmla="*/ 396403 w 7104297"/>
              <a:gd name="connsiteY6" fmla="*/ 445861 h 3137347"/>
              <a:gd name="connsiteX7" fmla="*/ 760665 w 7104297"/>
              <a:gd name="connsiteY7" fmla="*/ 621461 h 3137347"/>
              <a:gd name="connsiteX8" fmla="*/ 996368 w 7104297"/>
              <a:gd name="connsiteY8" fmla="*/ 684176 h 3137347"/>
              <a:gd name="connsiteX9" fmla="*/ 1535617 w 7104297"/>
              <a:gd name="connsiteY9" fmla="*/ 776157 h 3137347"/>
              <a:gd name="connsiteX10" fmla="*/ 1614185 w 7104297"/>
              <a:gd name="connsiteY10" fmla="*/ 926671 h 3137347"/>
              <a:gd name="connsiteX11" fmla="*/ 1682037 w 7104297"/>
              <a:gd name="connsiteY11" fmla="*/ 1093909 h 3137347"/>
              <a:gd name="connsiteX12" fmla="*/ 1824886 w 7104297"/>
              <a:gd name="connsiteY12" fmla="*/ 1202614 h 3137347"/>
              <a:gd name="connsiteX13" fmla="*/ 714243 w 7104297"/>
              <a:gd name="connsiteY13" fmla="*/ 1185890 h 3137347"/>
              <a:gd name="connsiteX14" fmla="*/ 1967733 w 7104297"/>
              <a:gd name="connsiteY14" fmla="*/ 1537090 h 3137347"/>
              <a:gd name="connsiteX15" fmla="*/ 1857026 w 7104297"/>
              <a:gd name="connsiteY15" fmla="*/ 1675062 h 3137347"/>
              <a:gd name="connsiteX16" fmla="*/ 2542697 w 7104297"/>
              <a:gd name="connsiteY16" fmla="*/ 1863205 h 3137347"/>
              <a:gd name="connsiteX17" fmla="*/ 2174863 w 7104297"/>
              <a:gd name="connsiteY17" fmla="*/ 1884109 h 3137347"/>
              <a:gd name="connsiteX18" fmla="*/ 4314015 w 7104297"/>
              <a:gd name="connsiteY18" fmla="*/ 2670128 h 3137347"/>
              <a:gd name="connsiteX19" fmla="*/ 5430784 w 7104297"/>
              <a:gd name="connsiteY19" fmla="*/ 2889725 h 3137347"/>
              <a:gd name="connsiteX20" fmla="*/ 6613344 w 7104297"/>
              <a:gd name="connsiteY20" fmla="*/ 3108822 h 3137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04297" h="3137347">
                <a:moveTo>
                  <a:pt x="6772629" y="3137347"/>
                </a:moveTo>
                <a:lnTo>
                  <a:pt x="7104297" y="1081624"/>
                </a:lnTo>
                <a:lnTo>
                  <a:pt x="400225" y="0"/>
                </a:lnTo>
                <a:lnTo>
                  <a:pt x="277738" y="5048"/>
                </a:lnTo>
                <a:cubicBezTo>
                  <a:pt x="185423" y="9801"/>
                  <a:pt x="92851" y="15745"/>
                  <a:pt x="0" y="23585"/>
                </a:cubicBezTo>
                <a:cubicBezTo>
                  <a:pt x="96424" y="149013"/>
                  <a:pt x="221416" y="44490"/>
                  <a:pt x="296410" y="136472"/>
                </a:cubicBezTo>
                <a:cubicBezTo>
                  <a:pt x="224986" y="328795"/>
                  <a:pt x="253557" y="433318"/>
                  <a:pt x="396403" y="445861"/>
                </a:cubicBezTo>
                <a:cubicBezTo>
                  <a:pt x="535682" y="458403"/>
                  <a:pt x="685672" y="391507"/>
                  <a:pt x="760665" y="621461"/>
                </a:cubicBezTo>
                <a:cubicBezTo>
                  <a:pt x="782093" y="692537"/>
                  <a:pt x="914229" y="671633"/>
                  <a:pt x="996368" y="684176"/>
                </a:cubicBezTo>
                <a:cubicBezTo>
                  <a:pt x="1174926" y="713442"/>
                  <a:pt x="1364202" y="684176"/>
                  <a:pt x="1535617" y="776157"/>
                </a:cubicBezTo>
                <a:cubicBezTo>
                  <a:pt x="1603471" y="809604"/>
                  <a:pt x="1649896" y="834690"/>
                  <a:pt x="1614185" y="926671"/>
                </a:cubicBezTo>
                <a:cubicBezTo>
                  <a:pt x="1578472" y="1022833"/>
                  <a:pt x="1624898" y="1056279"/>
                  <a:pt x="1682037" y="1093909"/>
                </a:cubicBezTo>
                <a:cubicBezTo>
                  <a:pt x="1724892" y="1123175"/>
                  <a:pt x="1789173" y="1114814"/>
                  <a:pt x="1824886" y="1202614"/>
                </a:cubicBezTo>
                <a:cubicBezTo>
                  <a:pt x="1449909" y="1190070"/>
                  <a:pt x="1085647" y="1118994"/>
                  <a:pt x="714243" y="1185890"/>
                </a:cubicBezTo>
                <a:cubicBezTo>
                  <a:pt x="1121358" y="1353128"/>
                  <a:pt x="1567759" y="1344765"/>
                  <a:pt x="1967733" y="1537090"/>
                </a:cubicBezTo>
                <a:cubicBezTo>
                  <a:pt x="1953448" y="1603986"/>
                  <a:pt x="1860597" y="1574718"/>
                  <a:pt x="1857026" y="1675062"/>
                </a:cubicBezTo>
                <a:cubicBezTo>
                  <a:pt x="2067727" y="1779586"/>
                  <a:pt x="2321284" y="1708508"/>
                  <a:pt x="2542697" y="1863205"/>
                </a:cubicBezTo>
                <a:cubicBezTo>
                  <a:pt x="2414134" y="1934281"/>
                  <a:pt x="2296285" y="1817213"/>
                  <a:pt x="2174863" y="1884109"/>
                </a:cubicBezTo>
                <a:cubicBezTo>
                  <a:pt x="2214147" y="1984452"/>
                  <a:pt x="3992607" y="2603233"/>
                  <a:pt x="4314015" y="2670128"/>
                </a:cubicBezTo>
                <a:cubicBezTo>
                  <a:pt x="4559090" y="2721868"/>
                  <a:pt x="4976921" y="2803592"/>
                  <a:pt x="5430784" y="2889725"/>
                </a:cubicBezTo>
                <a:cubicBezTo>
                  <a:pt x="5827914" y="2965093"/>
                  <a:pt x="6252633" y="3043836"/>
                  <a:pt x="6613344" y="3108822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5A77FA-A8A9-8183-6143-C04732451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9442" y="303798"/>
            <a:ext cx="7198895" cy="3643679"/>
          </a:xfrm>
        </p:spPr>
        <p:txBody>
          <a:bodyPr anchor="b"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cs-CZ" sz="5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Kriminalita páchaná dětmi, na dětech, domácí násilí, oznamovací povinnost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30A026-9210-B5E9-710C-057F7CD9E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2458" y="5496593"/>
            <a:ext cx="4471736" cy="1246472"/>
          </a:xfrm>
        </p:spPr>
        <p:txBody>
          <a:bodyPr anchor="ctr">
            <a:normAutofit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Michaela Hlaváčková</a:t>
            </a:r>
          </a:p>
        </p:txBody>
      </p:sp>
    </p:spTree>
    <p:extLst>
      <p:ext uri="{BB962C8B-B14F-4D97-AF65-F5344CB8AC3E}">
        <p14:creationId xmlns:p14="http://schemas.microsoft.com/office/powerpoint/2010/main" val="69226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F8E75B-35F5-3AD2-FF9A-A4E3C91FC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řeší šikanu ve škole?</a:t>
            </a:r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Zástupný obsah 2">
            <a:extLst>
              <a:ext uri="{FF2B5EF4-FFF2-40B4-BE49-F238E27FC236}">
                <a16:creationId xmlns:a16="http://schemas.microsoft.com/office/drawing/2014/main" id="{1F94CD09-6A50-3674-E8CF-90629EE41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šikaně musí být informováno vedení školy</a:t>
            </a:r>
          </a:p>
          <a:p>
            <a:pPr algn="just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Řeší ji třídní učitel, metodik prevence a školní psycholog</a:t>
            </a:r>
          </a:p>
          <a:p>
            <a:pPr algn="just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Škola se může o vhodném postupu při řešení šikany poradit také s odborným pracovištěm – pedagogicko-psychologická poradna, středisko výchovné péče</a:t>
            </a:r>
          </a:p>
          <a:p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49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447353-BFAD-A551-31CC-B292F4854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Úmluva o právech dítěte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0995D-1C74-7ACD-762D-7ECB7B58A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128337"/>
            <a:ext cx="6224335" cy="6432884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Zaručuje všem dětem v pedagogických zařízeních bezpečný pobyt</a:t>
            </a:r>
          </a:p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Šikanování je často trestným činem – omezení osobní svobody, ublížení na zdraví, krádež, vydírání, poškození cizí věci..</a:t>
            </a:r>
          </a:p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Osoba mladší patnácti let není trestně odpovědná – dohled probačního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uředníka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výchovná péče.. (</a:t>
            </a:r>
            <a:r>
              <a:rPr lang="cs-CZ" sz="220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č. 218/2003 Sb.)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Mladistvý 15 - 18 let souzen s ohledem na rozumovou a mravní vyspělost (</a:t>
            </a:r>
            <a:r>
              <a:rPr lang="cs-CZ" sz="220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č. 218/2003 Sb.)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dovršení 18 roku života je člověk trestně odpovědný </a:t>
            </a:r>
          </a:p>
          <a:p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527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D0846-821C-BB49-52B5-EFFF85E6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936988-89F3-867D-8C10-0F843680A850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https://www.zakonyprolidi.cz/cs/2003-218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https://www.zakonyprolidi.cz/cs/2013-45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https://www.zakonyprolidi.cz/cs/2009-40/zneni-20230701#f3921509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https://www.domacinasili.cz/co-je-domaci-nasili/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https://sancedetem.cz/dite-jako-obet-trestneho-cinu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https://nevypustdusi.cz/2019/09/18/sikana-ve-skole-nenechte-to-byt/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https://www.policie.cz/clanek/preventivni-informace-sikana.aspx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90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F7F857-C4D6-7D0B-A605-E4E1E1E67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oblasti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6FFE9-C8AB-6364-60EC-42880AD8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právo (přestupkové řízení)</a:t>
            </a:r>
          </a:p>
          <a:p>
            <a:pPr algn="just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Trestní právo (trestní řízení, trestní právo hmotné, viktimologie – pomoc poškozeným)</a:t>
            </a:r>
          </a:p>
          <a:p>
            <a:pPr algn="just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Občanské právo (občanské soudní řízení), rodinné právo (sociálně právní ochrana dětí)</a:t>
            </a:r>
          </a:p>
          <a:p>
            <a:pPr algn="just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právo (sociální politika -&gt; řešení ve věcech sociálního zabezpečení)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1534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53DB105-4809-6587-BD72-14791CA3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5373"/>
          </a:xfrm>
        </p:spPr>
        <p:txBody>
          <a:bodyPr>
            <a:norm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Kriminalita páchaná dětmi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DC4765-D13D-C4E6-E780-F2D0FB3F7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8080"/>
            <a:ext cx="10853928" cy="528362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2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č. 218/2003 Sb. </a:t>
            </a:r>
            <a:r>
              <a:rPr lang="cs-CZ" sz="20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o odpovědnosti mládeže za protiprávní činy a o soudnictví ve věcech mládeže a o změně některých zákonů (zákon o soudnictví ve věcech mládeže)</a:t>
            </a:r>
            <a:endParaRPr lang="cs-CZ" sz="2000" b="1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oblasti – Správní právo (přestupkové řízení) a trestní právo (trestní řízení, trestní právo hmotné)</a:t>
            </a:r>
          </a:p>
          <a:p>
            <a:pPr algn="just">
              <a:lnSpc>
                <a:spcPct val="15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část se zabývá odpovědnosti mládeže za protiprávní činy a soudnictví ve věcech mládeže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Trestní odpovědnost mladistvých:</a:t>
            </a:r>
          </a:p>
          <a:p>
            <a:pPr algn="just">
              <a:lnSpc>
                <a:spcPct val="150000"/>
              </a:lnSpc>
            </a:pPr>
            <a:r>
              <a:rPr lang="cs-CZ" sz="20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5 zákona č. 218/2003 Sb.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0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vádí, že pokud mladistvý není dostatečně rozumově a mravně vyspělý, aby si uvědomil a dokázal ovládat své protiprávní jednání, není za tento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20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trestně odpovědný</a:t>
            </a:r>
          </a:p>
          <a:p>
            <a:pPr algn="just">
              <a:lnSpc>
                <a:spcPct val="15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20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6 je trestný čin proveden mladistvým nazýván jako provinění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11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CA53C-2F90-D164-F706-D25415D4F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62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A35D3A-7F47-7FDB-7153-A9DAF26E5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1344"/>
            <a:ext cx="10515600" cy="59015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Zánik trestnosti</a:t>
            </a:r>
          </a:p>
          <a:p>
            <a:pPr algn="just">
              <a:lnSpc>
                <a:spcPct val="15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7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Účinná lítost</a:t>
            </a:r>
          </a:p>
          <a:p>
            <a:pPr algn="just">
              <a:lnSpc>
                <a:spcPct val="15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8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Promlčení trestního stíhání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Opatření ukládaná mladistvým</a:t>
            </a:r>
          </a:p>
          <a:p>
            <a:pPr algn="just">
              <a:lnSpc>
                <a:spcPct val="15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sz="20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10 lze mladistvým uložit výchovná, ochranná a trestní opatření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Výchovná opatření jsou podle </a:t>
            </a:r>
            <a:r>
              <a:rPr lang="cs-CZ" sz="2000" i="1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15</a:t>
            </a:r>
            <a:r>
              <a:rPr lang="cs-CZ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Dohled probačního úředníka, probační program, výchovné povinnosti, výchovná omezení, napomenutí s výstrahou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Ochranná opatření jsou podle </a:t>
            </a:r>
            <a:r>
              <a:rPr lang="cs-CZ" sz="2000" i="1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21:</a:t>
            </a:r>
          </a:p>
          <a:p>
            <a:pPr algn="just">
              <a:lnSpc>
                <a:spcPct val="15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Ochranné léčení, zabezpečovací detence, zabrání věci, zabrání části majetku a ochranná výchova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1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75ECB-3197-90A6-4D6B-4CBF01BE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5D3CE-246C-66F1-72F5-5573C7E35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Trestní opatření jsou podle </a:t>
            </a:r>
            <a:r>
              <a:rPr lang="cs-CZ" sz="2400" b="0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24</a:t>
            </a:r>
          </a:p>
          <a:p>
            <a:pPr algn="just">
              <a:lnSpc>
                <a:spcPct val="150000"/>
              </a:lnSpc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Obecně prospěšné práce, peněžité opatření, peněžité opatření s podmíněným odkladem výkonu, propadnutí věci, zákaz činnosti, zákaz držení a chovu zvířat, vyhoštění, domácí vězení, zákaz vstupu na sportovní, kulturní a jiné společenské akce, odnětí svobody podmíněně odložené na zkušební dobu, odnětí svobody podmíněně odložené na zkušební dobu s dohledem a odnětí svobody nepodmíněně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32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4DEC19-9B5E-9339-1F84-EE5F0568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Kriminalita páchaná na dětech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38DF8F-63D8-C5D8-B9CA-588C6045D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č. 45/2013 Sb. </a:t>
            </a:r>
            <a:r>
              <a:rPr lang="cs-CZ" sz="2200" b="0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o obětech trestných činů a o změně některých zákonů (zákon o obětech trestných činů)</a:t>
            </a:r>
            <a:endParaRPr lang="cs-CZ" sz="22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oblast – trestní právo (trestní řízení, viktimologie – pomoc poškozeným)</a:t>
            </a:r>
          </a:p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Oznámení o trestné činnosti páchané na dětech – pokud se dítě stane obětí trestného činu či protiprávního jednaní je nutné to nahlásit na policii</a:t>
            </a:r>
          </a:p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postupovat? Prvotně zajistit ochranu života a zdraví, uklidnit dítě, podpořit ho, dodat sebedůvěru a pokusit se získat základní informace o tom, co se stalo, kontaktovat PČR</a:t>
            </a:r>
          </a:p>
        </p:txBody>
      </p:sp>
    </p:spTree>
    <p:extLst>
      <p:ext uri="{BB962C8B-B14F-4D97-AF65-F5344CB8AC3E}">
        <p14:creationId xmlns:p14="http://schemas.microsoft.com/office/powerpoint/2010/main" val="1783812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0B0A68-6D4E-0128-26D4-7DA475BCD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Domácí násilí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A9F3C2-2AAB-5CC5-DC6E-349EE4008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Domácí násilí je způsob chování mezi blízkými osobami společné domácnosti vyznačující se tím, že jedna z osob má moc a kontrolu nad tím, co dělá ten druhý. K násilí dochází opakovaně a jeho intenzita se zvětšuje.</a:t>
            </a:r>
          </a:p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Projevy domácího násilí: psychické násilí, fyzické násilí, sexuální násilí, ekonomické násilí, sociální izolace</a:t>
            </a:r>
            <a:endParaRPr lang="cs-CZ" sz="22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cs-CZ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č. 135/2006 Sb. </a:t>
            </a:r>
            <a:r>
              <a:rPr lang="cs-CZ" sz="2200" b="0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Zákon, kterým se mění některé zákony v oblasti ochrany před domácím násilím</a:t>
            </a:r>
          </a:p>
          <a:p>
            <a:pPr algn="just">
              <a:lnSpc>
                <a:spcPct val="150000"/>
              </a:lnSpc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oblast – občanské právo (občanské soudní řízení), pracovní právo (sociální politika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řízení ve věcech sociálního zabezpečení)</a:t>
            </a:r>
            <a:endParaRPr lang="cs-CZ" sz="2200" b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9035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1EE2DD-A062-EDE2-3E92-CE87351D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Oznamovací povinnost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355EC-EF47-5FB9-B53D-1D716E952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4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č. 40/2009 Sb. </a:t>
            </a:r>
            <a:r>
              <a:rPr lang="cs-CZ" sz="2400" b="1" i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Zákon trestní zákoník</a:t>
            </a:r>
          </a:p>
          <a:p>
            <a:pPr algn="just">
              <a:lnSpc>
                <a:spcPct val="150000"/>
              </a:lnSpc>
            </a:pPr>
            <a:r>
              <a:rPr lang="cs-CZ" sz="2400" b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367 Nepřekažení trestného činu – pokud se člověk důvěryhodným způsobem dozví, že někdo plánuje spáchat nebo páchá některý z trestných činů má tzv. oznamovací povinnost</a:t>
            </a:r>
          </a:p>
          <a:p>
            <a:pPr algn="just">
              <a:lnSpc>
                <a:spcPct val="150000"/>
              </a:lnSpc>
            </a:pPr>
            <a:r>
              <a:rPr lang="cs-CZ" sz="24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368 Neoznámení trestného činu – pokud se člověk důvěryhodným způsobem dozví, že někdo spáchal některý z trestných činů má tzv. oznamovací povinnost</a:t>
            </a:r>
          </a:p>
          <a:p>
            <a:endParaRPr lang="cs-CZ" sz="2200" b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0" i="1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22254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4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299E41-9CB9-18D0-2603-4645BCA49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Šikana ve škole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0118D-1258-B870-5D10-5B4EC5DB0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postupovat?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Zmapovat situaci (vyslechnout si informátory, sbírat informace, zjistit závažnost šikany)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Shromáždit si důkazy, záznamy a informace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Citlivým způsobem zjistit co nejvíce informací od oběti a podle potřeby vyhledat odbornou psychologickou pomoc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Rozhovor s agresorem (pokud máme dostatek informací a důkazů), rozhovory odděleně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Schůzky s rodiči</a:t>
            </a:r>
          </a:p>
          <a:p>
            <a:pPr marL="342900" indent="-342900">
              <a:buAutoNum type="arabicParenR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949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2830</TotalTime>
  <Words>854</Words>
  <Application>Microsoft Macintosh PowerPoint</Application>
  <PresentationFormat>Širokoúhlá obrazovka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Kriminalita páchaná dětmi, na dětech, domácí násilí, oznamovací povinnost</vt:lpstr>
      <vt:lpstr>Právní oblasti</vt:lpstr>
      <vt:lpstr>Kriminalita páchaná dětmi</vt:lpstr>
      <vt:lpstr>Prezentace aplikace PowerPoint</vt:lpstr>
      <vt:lpstr>Prezentace aplikace PowerPoint</vt:lpstr>
      <vt:lpstr>Kriminalita páchaná na dětech</vt:lpstr>
      <vt:lpstr>Domácí násilí</vt:lpstr>
      <vt:lpstr>Oznamovací povinnost</vt:lpstr>
      <vt:lpstr>Šikana ve škole</vt:lpstr>
      <vt:lpstr>Kdo řeší šikanu ve škole?</vt:lpstr>
      <vt:lpstr>Úmluva o právech dítěte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Kriminalita páchaná dětmi, na dětech, domácí násilí, oznamovací povinnost</dc:title>
  <dc:creator>Michaela Hlaváčková</dc:creator>
  <cp:lastModifiedBy>Michaela Hlaváčková</cp:lastModifiedBy>
  <cp:revision>4</cp:revision>
  <dcterms:created xsi:type="dcterms:W3CDTF">2024-01-03T14:29:33Z</dcterms:created>
  <dcterms:modified xsi:type="dcterms:W3CDTF">2024-01-05T13:40:26Z</dcterms:modified>
</cp:coreProperties>
</file>