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5d9edd9a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5d9edd9a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5d9edd9a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5d9edd9a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5d9edd9a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5d9edd9a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5d9edd9a9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5d9edd9a9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5d9edd9a9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5d9edd9a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5d9edd9a9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5d9edd9a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5d9edd9a9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5d9edd9a9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5d9edd9a9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05d9edd9a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obchod.luzanky.cz/p/klokanuv-kufr-soubor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mutabene.cz/kategorie/miniluk/u-nas-doma-procvicovani-slovni-zasoby" TargetMode="External"/><Relationship Id="rId4" Type="http://schemas.openxmlformats.org/officeDocument/2006/relationships/hyperlink" Target="https://obchod.portal.cz/vychova-v-ms/velke-logopedicke-pexeso-1/" TargetMode="External"/><Relationship Id="rId5" Type="http://schemas.openxmlformats.org/officeDocument/2006/relationships/hyperlink" Target="https://www.kucernak.cz/hry/domino-zoo/?gclid=Cj0KCQiA-qGNBhD3ARIsAO_o7ykVTxq05fZnHEcVkppBpJUpHoZg-tFCTDcuttbBLSfy-inuqJwTFQIaAp4lEALw_wcB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youtube.com/watch?v=c85rvLzhAf4&amp;t=19s" TargetMode="External"/><Relationship Id="rId4" Type="http://schemas.openxmlformats.org/officeDocument/2006/relationships/hyperlink" Target="https://www.dlouhapuncocha.cz/eshop-bila-zima.html" TargetMode="External"/><Relationship Id="rId5" Type="http://schemas.openxmlformats.org/officeDocument/2006/relationships/hyperlink" Target="https://www.dlouhapuncocha.cz/eshop-pet-prani.html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knihydobrovsky.cz/kniha/chaloupka-na-vrsku-13498090" TargetMode="External"/><Relationship Id="rId4" Type="http://schemas.openxmlformats.org/officeDocument/2006/relationships/hyperlink" Target="https://www.logopedie-vendy.cz/knihy/zvanda-a-melivo-cviceni-na-rozvoj-slovni-zasoby/" TargetMode="External"/><Relationship Id="rId5" Type="http://schemas.openxmlformats.org/officeDocument/2006/relationships/hyperlink" Target="http://www.zlatastuha.cz/sedik-a-bubi" TargetMode="External"/><Relationship Id="rId6" Type="http://schemas.openxmlformats.org/officeDocument/2006/relationships/hyperlink" Target="http://www.zlatastuha.cz/hudebnicek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Pomůcky pro jazykovou výchovu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9865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Materiální pomůcky</a:t>
            </a:r>
            <a:endParaRPr b="1">
              <a:solidFill>
                <a:schemeClr val="accent5"/>
              </a:solidFill>
            </a:endParaRPr>
          </a:p>
          <a:p>
            <a:pPr indent="-38862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AutoNum type="alphaLcParenR"/>
            </a:pPr>
            <a:r>
              <a:rPr b="1" lang="it">
                <a:solidFill>
                  <a:schemeClr val="accent5"/>
                </a:solidFill>
              </a:rPr>
              <a:t>vizuální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615875"/>
            <a:ext cx="8520600" cy="35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obrázky</a:t>
            </a:r>
            <a:r>
              <a:rPr lang="it"/>
              <a:t>: </a:t>
            </a:r>
            <a:br>
              <a:rPr lang="it"/>
            </a:br>
            <a:r>
              <a:rPr lang="it"/>
              <a:t>ovoce, zelenina, zvířátka, roční období, dopravní prostředky, barvy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obrázkové soubory a cykly:</a:t>
            </a:r>
            <a:br>
              <a:rPr lang="it"/>
            </a:br>
            <a:r>
              <a:rPr lang="it"/>
              <a:t>roční období, aktivity (sporty, aktivity podle ročních dob), pohádkové soubory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plakáty:</a:t>
            </a:r>
            <a:br>
              <a:rPr lang="it"/>
            </a:br>
            <a:r>
              <a:rPr lang="it"/>
              <a:t>roční období, pohádkové příběhy, prostředí (město, venkov, škola, domov…)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piktogramy:</a:t>
            </a:r>
            <a:endParaRPr b="1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aktivity (hry, činnosti různé potřeby: WC, jídlo, smrkání), místa/prostředí (ve třídě, na zahradě)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Materiální pomůcky</a:t>
            </a:r>
            <a:br>
              <a:rPr b="1" lang="it">
                <a:solidFill>
                  <a:schemeClr val="accent5"/>
                </a:solidFill>
              </a:rPr>
            </a:br>
            <a:r>
              <a:rPr b="1" lang="it">
                <a:solidFill>
                  <a:schemeClr val="accent5"/>
                </a:solidFill>
              </a:rPr>
              <a:t>b) didaktické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514475"/>
            <a:ext cx="8520600" cy="385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93864"/>
              <a:buChar char="●"/>
            </a:pPr>
            <a:r>
              <a:rPr b="1" lang="it" sz="1917"/>
              <a:t>kufříky pro pedagogickou diagnostiku:</a:t>
            </a:r>
            <a:br>
              <a:rPr lang="it"/>
            </a:br>
            <a:r>
              <a:rPr lang="it"/>
              <a:t>obrázky (homonyma, antonyma, dějová posloupnost, nesmysl), domeček s panenkou (užívání předložek a příslovcí), tabulky (nepatřící věc, určování velikosti, pořadí)</a:t>
            </a:r>
            <a:br>
              <a:rPr lang="it"/>
            </a:br>
            <a:r>
              <a:rPr lang="it" u="sng">
                <a:solidFill>
                  <a:schemeClr val="hlink"/>
                </a:solidFill>
                <a:hlinkClick r:id="rId3"/>
              </a:rPr>
              <a:t>Klokanův kufr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623"/>
          </a:p>
          <a:p>
            <a:pPr indent="-325755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93864"/>
              <a:buChar char="●"/>
            </a:pPr>
            <a:r>
              <a:rPr b="1" lang="it" sz="1917"/>
              <a:t>Logico Primo, Logico Piccolo:</a:t>
            </a:r>
            <a:br>
              <a:rPr b="1" lang="it" sz="1917"/>
            </a:br>
            <a:r>
              <a:rPr lang="it"/>
              <a:t>různé typy cvičení (skládání obrázku, přiřazování barev, tvarů, prostorová orientace): sluchové vnímání, prostorové vnímání, vizuální vnímání, logické myšlení, paměť a logika, pohádky, geometrie, obsahové vnímání, matematika, český jazyk, finanční gramotnost </a:t>
            </a:r>
            <a:br>
              <a:rPr lang="it"/>
            </a:br>
            <a:r>
              <a:rPr lang="it"/>
              <a:t>existuje i řada pro žáky 1. stupně (ČJ, matematika, prvouka)</a:t>
            </a:r>
            <a:br>
              <a:rPr lang="it"/>
            </a:b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chemeClr val="accent5"/>
                </a:solidFill>
              </a:rPr>
              <a:t>Materiální pomůcky</a:t>
            </a:r>
            <a:br>
              <a:rPr b="1" lang="it">
                <a:solidFill>
                  <a:schemeClr val="accent5"/>
                </a:solidFill>
              </a:rPr>
            </a:br>
            <a:r>
              <a:rPr b="1" lang="it">
                <a:solidFill>
                  <a:schemeClr val="accent5"/>
                </a:solidFill>
              </a:rPr>
              <a:t>b) didaktické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700475"/>
            <a:ext cx="8520600" cy="35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>
                <a:solidFill>
                  <a:srgbClr val="666666"/>
                </a:solidFill>
              </a:rPr>
              <a:t>Bambino L</a:t>
            </a:r>
            <a:r>
              <a:rPr b="1" lang="it">
                <a:solidFill>
                  <a:srgbClr val="666666"/>
                </a:solidFill>
                <a:highlight>
                  <a:srgbClr val="FFFFFF"/>
                </a:highlight>
              </a:rPr>
              <a:t>Ü</a:t>
            </a:r>
            <a:r>
              <a:rPr b="1" lang="it">
                <a:solidFill>
                  <a:srgbClr val="666666"/>
                </a:solidFill>
              </a:rPr>
              <a:t>K, Mini L</a:t>
            </a:r>
            <a:r>
              <a:rPr b="1" lang="it">
                <a:solidFill>
                  <a:srgbClr val="666666"/>
                </a:solidFill>
                <a:highlight>
                  <a:srgbClr val="FFFFFF"/>
                </a:highlight>
              </a:rPr>
              <a:t>Ü</a:t>
            </a:r>
            <a:r>
              <a:rPr b="1" lang="it">
                <a:solidFill>
                  <a:srgbClr val="666666"/>
                </a:solidFill>
              </a:rPr>
              <a:t>K</a:t>
            </a:r>
            <a:br>
              <a:rPr lang="it"/>
            </a:br>
            <a:r>
              <a:rPr lang="it" u="sng">
                <a:solidFill>
                  <a:schemeClr val="hlink"/>
                </a:solidFill>
                <a:hlinkClick r:id="rId3"/>
              </a:rPr>
              <a:t>Procvičování slovní zásoby</a:t>
            </a:r>
            <a:br>
              <a:rPr lang="it"/>
            </a:br>
            <a:r>
              <a:rPr lang="it"/>
              <a:t>pro děti předškolního i mladšího školního věku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pexesa</a:t>
            </a:r>
            <a:br>
              <a:rPr lang="it"/>
            </a:br>
            <a:r>
              <a:rPr lang="it" u="sng">
                <a:solidFill>
                  <a:schemeClr val="hlink"/>
                </a:solidFill>
                <a:hlinkClick r:id="rId4"/>
              </a:rPr>
              <a:t>Velké logopedické pexeso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obrázková domina</a:t>
            </a:r>
            <a:br>
              <a:rPr b="1" lang="it"/>
            </a:br>
            <a:r>
              <a:rPr lang="it" u="sng">
                <a:solidFill>
                  <a:schemeClr val="hlink"/>
                </a:solidFill>
                <a:hlinkClick r:id="rId5"/>
              </a:rPr>
              <a:t>Domino exotická zvířata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9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chemeClr val="accent5"/>
                </a:solidFill>
              </a:rPr>
              <a:t>Materiální pomůcky</a:t>
            </a:r>
            <a:br>
              <a:rPr b="1" lang="it">
                <a:solidFill>
                  <a:schemeClr val="accent5"/>
                </a:solidFill>
              </a:rPr>
            </a:br>
            <a:r>
              <a:rPr b="1" lang="it">
                <a:solidFill>
                  <a:schemeClr val="accent5"/>
                </a:solidFill>
              </a:rPr>
              <a:t>c) knižní publikace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685875"/>
            <a:ext cx="8520600" cy="32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leporela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u="sng">
                <a:solidFill>
                  <a:schemeClr val="hlink"/>
                </a:solidFill>
                <a:hlinkClick r:id="rId3"/>
              </a:rPr>
              <a:t>Ptačí budka</a:t>
            </a:r>
            <a:r>
              <a:rPr lang="it"/>
              <a:t> (Libby Walden)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obrázkové knížky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 u="sng">
                <a:solidFill>
                  <a:schemeClr val="hlink"/>
                </a:solidFill>
                <a:hlinkClick r:id="rId4"/>
              </a:rPr>
              <a:t>Bílá zima</a:t>
            </a:r>
            <a:r>
              <a:rPr lang="it"/>
              <a:t> (Milena Lukešová), </a:t>
            </a:r>
            <a:r>
              <a:rPr lang="it" u="sng">
                <a:solidFill>
                  <a:schemeClr val="hlink"/>
                </a:solidFill>
                <a:hlinkClick r:id="rId5"/>
              </a:rPr>
              <a:t>Pět přání</a:t>
            </a:r>
            <a:r>
              <a:rPr lang="it"/>
              <a:t> (Hana Doskočilová)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chemeClr val="accent5"/>
                </a:solidFill>
              </a:rPr>
              <a:t>Materiální pomůcky</a:t>
            </a:r>
            <a:br>
              <a:rPr b="1" lang="it">
                <a:solidFill>
                  <a:schemeClr val="accent5"/>
                </a:solidFill>
              </a:rPr>
            </a:br>
            <a:r>
              <a:rPr b="1" lang="it">
                <a:solidFill>
                  <a:schemeClr val="accent5"/>
                </a:solidFill>
              </a:rPr>
              <a:t>c) knižní publikace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komiksy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Chaloupka na vršku</a:t>
            </a:r>
            <a:r>
              <a:rPr lang="it"/>
              <a:t> (Šárka Váchová)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didaktické knížky pro děti:</a:t>
            </a:r>
            <a:br>
              <a:rPr lang="it"/>
            </a:br>
            <a:r>
              <a:rPr lang="it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Žvanda a Melivo</a:t>
            </a:r>
            <a:r>
              <a:rPr lang="it"/>
              <a:t> (Ester Stará), </a:t>
            </a:r>
            <a:r>
              <a:rPr lang="it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Šedík a Bubi</a:t>
            </a:r>
            <a:r>
              <a:rPr lang="it"/>
              <a:t> (Ester Stará), </a:t>
            </a:r>
            <a:r>
              <a:rPr lang="it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Hudebníček</a:t>
            </a:r>
            <a:r>
              <a:rPr lang="it"/>
              <a:t> </a:t>
            </a:r>
            <a:br>
              <a:rPr lang="it"/>
            </a:br>
            <a:r>
              <a:rPr lang="it"/>
              <a:t>(Petr Nikl)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Aktivity pro jazykovou výchovu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8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Rozhovor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Vyprávění</a:t>
            </a:r>
            <a:br>
              <a:rPr b="1" lang="it"/>
            </a:br>
            <a:r>
              <a:rPr lang="it"/>
              <a:t>s pomocí obrázků, volné vyprávění, převyprávění příběhu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Deklamace básně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Obrázkové čtení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chemeClr val="accent5"/>
                </a:solidFill>
              </a:rPr>
              <a:t>Aktivity pro jazykovou výchovu</a:t>
            </a:r>
            <a:endParaRPr b="1">
              <a:solidFill>
                <a:schemeClr val="accent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093925"/>
            <a:ext cx="8520600" cy="41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Grafomotorická cvičení:</a:t>
            </a:r>
            <a:br>
              <a:rPr lang="it"/>
            </a:br>
            <a:r>
              <a:rPr lang="it"/>
              <a:t>úkoly na procvičení jemné motoriky (navlékání korálků, smyčky a zaplétání  provázku, šití) a grafomotoriky (pracovní listy na procvičení tahu tužkou </a:t>
            </a:r>
            <a:br>
              <a:rPr lang="it"/>
            </a:br>
            <a:r>
              <a:rPr lang="it"/>
              <a:t>a uvolnění zápěstí při psaní)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Dechová cvičení:</a:t>
            </a:r>
            <a:br>
              <a:rPr lang="it"/>
            </a:br>
            <a:r>
              <a:rPr lang="it"/>
              <a:t>foukání větříčku, sfoukávání svíčky, mašinka, tlakový hrnec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Artikulační cvičení a oromotorické cviky:</a:t>
            </a:r>
            <a:br>
              <a:rPr lang="it"/>
            </a:br>
            <a:r>
              <a:rPr lang="it"/>
              <a:t>opakovací cvičení (nácvik samostatných samohlásek, souhlásek, dvojhlásek), protažení horní poloviny těla (ramena, krk, hlava), uvolnění mluvních orgánů (rty, spodní čelist, jazyk, krk)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chemeClr val="accent5"/>
                </a:solidFill>
              </a:rPr>
              <a:t>Aktivity pro jazykovou výchovu</a:t>
            </a:r>
            <a:endParaRPr b="1">
              <a:solidFill>
                <a:schemeClr val="accent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017725"/>
            <a:ext cx="8520600" cy="40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Didaktické hry:</a:t>
            </a:r>
            <a:br>
              <a:rPr b="1" lang="it"/>
            </a:br>
            <a:r>
              <a:rPr lang="it"/>
              <a:t>rozvoj slovní zásoby, sluchové hry, fonematické hry</a:t>
            </a:r>
            <a:endParaRPr sz="1367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Zpěv:</a:t>
            </a:r>
            <a:br>
              <a:rPr b="1" lang="it"/>
            </a:br>
            <a:r>
              <a:rPr lang="it"/>
              <a:t>lidové i umělé písně, tematické písně, s doprovodem nástroje, s doprovodem CD</a:t>
            </a:r>
            <a:endParaRPr sz="1367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Dramatizace:</a:t>
            </a:r>
            <a:br>
              <a:rPr b="1" lang="it"/>
            </a:br>
            <a:r>
              <a:rPr lang="it"/>
              <a:t>volná dramatizace, dramatizace s naučenými replikami, dramatizace scény, obrazu, příběhu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Hraní rolí a situační učení:</a:t>
            </a:r>
            <a:br>
              <a:rPr b="1" lang="it"/>
            </a:br>
            <a:r>
              <a:rPr lang="it"/>
              <a:t>předvádění činností, profesí, nálad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