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AA413-58AA-47A4-991C-6924BBE19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ABB4DC-9DEA-41FB-9ADB-F6F9E3E2F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02B0B0-D342-4F22-AC84-B7AD0241E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94-70B8-4797-85CB-6335E883A93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4C8557-A68A-4F54-9821-515CB9411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89CED6-96D9-4332-874A-3FA346C1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21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3D5D7-2B3C-496C-A0E9-E8CC4DEA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4CA6D9-6706-43E6-AEC2-6F93397F7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176C39-6FCD-48CB-AAE8-970EFCAD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94-70B8-4797-85CB-6335E883A93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E1DD82-35E7-41F8-B992-78DE7580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A76271-D0F1-4E66-BF12-7822F0E1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2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564ADC2-B578-4DEC-9B34-04183931A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013DBC3-F246-473C-8FFB-9508A8DCB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DB61F3-034A-4DDB-A66A-8AE918D14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94-70B8-4797-85CB-6335E883A93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6738A4-CE54-48A4-ABDE-EBBCDE3F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0572D8-859D-495D-B13F-D2BBA126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59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AB862-76ED-4B9E-BF21-D9E3694B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27C8A7-C747-4BE4-AC35-2FE425D93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AA9643-E95F-4F52-9528-126ABC88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94-70B8-4797-85CB-6335E883A93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3D8739-53C6-4ED7-9A6C-A2ECDD34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74184A-E3DA-415A-8E9F-1DB42BC0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53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A9F887-9C32-44E4-BF8E-1F6642C4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3AAEAB-AA6A-4C43-A3D4-6105C4FB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5CE2E5-78BE-49AA-9C89-92D6778B2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94-70B8-4797-85CB-6335E883A93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DFFEFE-5EF9-4C64-998B-8845F223B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BA5005-C636-4FA3-A79C-0C91D3AE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13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2D3244-A682-447D-AD12-EDF91CA8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B53E62-2016-4D96-A33E-6896CA7FA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F26548-554E-4C90-AB2F-209CE42BA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8184D4-E6B2-48AE-A07D-176CC8D7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94-70B8-4797-85CB-6335E883A93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A56710-934A-4DD8-9F2D-09E9B4F70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340226-168D-4FE6-BB3A-3F79DD6D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78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16002-D651-4294-85F1-CB002BDD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656412-DA32-456B-BD9F-AEFF9B608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67B7FA-0768-4E54-A85C-5E0E662D2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1B6C6A4-3658-4350-90FA-C24E290C0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085182-A8D9-46E4-80FA-3ECF4EA82C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A6AD3FD-800B-418B-A031-33F84FB3C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94-70B8-4797-85CB-6335E883A93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EBDEDF0-136A-4904-A060-8E15F2D0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9F4C3AA-337C-4FDC-BC6C-E9B7AC25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3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FD6481-3955-44F5-A17C-0AF06385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76C7636-932C-4694-A5B2-657F038FD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94-70B8-4797-85CB-6335E883A93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DB1EE5-5953-4100-A88A-07A2C82E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C39BA6-7D60-4C4B-88CF-7748614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57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E9BC7EA-3C0D-4DF2-A500-C2BBEEC5C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94-70B8-4797-85CB-6335E883A93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42D9A5A-EE3D-43B1-83B4-B9D434E7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43CF6A-74AA-4E78-A0AE-E886C945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35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C34EA-DD65-4F8C-A5D0-4A255BDF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6C28C-DA6E-421D-82C7-F8B4DB42A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4A0A99-3770-4446-AA0D-486908023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3C66BB8-C1D0-4773-BDBC-4F845300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94-70B8-4797-85CB-6335E883A93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EA2714-65D1-4D6E-B63A-2BD2E1F5C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F2CC6D-03D4-4883-A251-DCAC64D1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42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966FF-76FC-4086-BA60-E18F50593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DD90D72-5B12-43F0-992C-7D38DD19B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298003-F9AA-4EF3-8C09-358F8B804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02EEB7-6DDA-4374-B458-5C7ED631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94-70B8-4797-85CB-6335E883A93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94851D-B1B2-4372-86D9-26B05ED7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319439-AE73-443F-8B3A-D2505387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12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83B12A5-CB2B-4E4C-8E40-9D9849EF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B7827B-FC98-4A7C-B1B8-47FE8B639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340E2C-1301-4B74-B284-6A30C7F19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FE694-70B8-4797-85CB-6335E883A93E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627CF3-F568-4077-8857-060925ADA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167A1D-DCF0-4F7E-AA41-73FADF36A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7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CDAA21-94F1-4870-A9D7-DA96AE3F91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Přírodní zahrada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328E43-E7B1-4CC2-AB11-94E2D98BF9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657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6F7A8-EF07-4B77-9F0E-450ADD838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E42858-4744-41EE-BBD6-C03555903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Stromy, keře a popínavé rostliny: </a:t>
            </a:r>
          </a:p>
          <a:p>
            <a:pPr lvl="1"/>
            <a:r>
              <a:rPr lang="cs-CZ" dirty="0"/>
              <a:t>Les nebo skupina stromů</a:t>
            </a:r>
          </a:p>
          <a:p>
            <a:pPr lvl="1"/>
            <a:r>
              <a:rPr lang="cs-CZ" dirty="0"/>
              <a:t>Solitérní strom: </a:t>
            </a:r>
          </a:p>
          <a:p>
            <a:pPr lvl="1"/>
            <a:r>
              <a:rPr lang="cs-CZ" dirty="0"/>
              <a:t>Živý plot </a:t>
            </a:r>
          </a:p>
          <a:p>
            <a:pPr lvl="1"/>
            <a:r>
              <a:rPr lang="cs-CZ" dirty="0"/>
              <a:t>Keřové porosty</a:t>
            </a:r>
          </a:p>
          <a:p>
            <a:pPr lvl="1"/>
            <a:r>
              <a:rPr lang="cs-CZ" dirty="0"/>
              <a:t>Popínavé rostliny</a:t>
            </a:r>
          </a:p>
          <a:p>
            <a:pPr lvl="1"/>
            <a:r>
              <a:rPr lang="cs-CZ" dirty="0"/>
              <a:t>Nabízí specifické životní prostředí nejrůznějším živočichům. Trnité druhy nabízí malým zvířatům úkryt před predátory (kočkami, psy), volně rostoucí keře kvetou a tvoří plody, což je atraktivní pro hmyz, ptáky i některé savce. Děti si v keřích (netrnitých) mohou tvořit tunely, cestičky, bunkry či bludiště a tiše pozorovat ptáky či hmyz, který keře přilákají. </a:t>
            </a:r>
          </a:p>
        </p:txBody>
      </p:sp>
    </p:spTree>
    <p:extLst>
      <p:ext uri="{BB962C8B-B14F-4D97-AF65-F5344CB8AC3E}">
        <p14:creationId xmlns:p14="http://schemas.microsoft.com/office/powerpoint/2010/main" val="202109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F1981-1D78-43FA-9B01-E7E7DF130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FFE863-CCF0-43D8-97F7-B24B501A4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Užitková zahrada:</a:t>
            </a:r>
          </a:p>
          <a:p>
            <a:pPr lvl="1"/>
            <a:r>
              <a:rPr lang="cs-CZ" dirty="0"/>
              <a:t>Ovocné stromy</a:t>
            </a:r>
          </a:p>
          <a:p>
            <a:pPr lvl="1"/>
            <a:r>
              <a:rPr lang="cs-CZ" dirty="0"/>
              <a:t>Ovocné keře</a:t>
            </a:r>
          </a:p>
          <a:p>
            <a:pPr lvl="1"/>
            <a:r>
              <a:rPr lang="cs-CZ" dirty="0"/>
              <a:t>Květinový a zeleninový záhon</a:t>
            </a:r>
          </a:p>
          <a:p>
            <a:pPr lvl="1"/>
            <a:r>
              <a:rPr lang="cs-CZ" dirty="0"/>
              <a:t>Bylinková spirála</a:t>
            </a:r>
          </a:p>
          <a:p>
            <a:pPr lvl="1"/>
            <a:r>
              <a:rPr lang="cs-CZ" dirty="0"/>
              <a:t>Louka</a:t>
            </a:r>
          </a:p>
          <a:p>
            <a:pPr lvl="1"/>
            <a:r>
              <a:rPr lang="cs-CZ" dirty="0"/>
              <a:t>Kompost - dětem ozřejmí koloběh organické hmoty v naší zahradě - spadané listí časem zetlí a vznikne humus, který zase zpětně přispívá k výživě rostlin. Děti se učí využívat organický odpad ze zahrady i ze školy k získávání kvalitní zeminy pro pěstování rostlin.</a:t>
            </a:r>
          </a:p>
          <a:p>
            <a:pPr lvl="1"/>
            <a:r>
              <a:rPr lang="cs-CZ" dirty="0"/>
              <a:t>Užitková zahrada by měla být zřetelně oddělena od prostoru pro tvůrčí a pohybové hry. Děti v ní mohou vnímat přírodní koloběhy a přitom do nich také zasahovat. Poznávají nejen vzhled plodu, ale i rostlinu, na které se tento plod urodil. Učí se, jak o rostliny pečovat a odměnou je jim vlastnoručně vypěstovaná zelenina či ovoce</a:t>
            </a:r>
          </a:p>
        </p:txBody>
      </p:sp>
    </p:spTree>
    <p:extLst>
      <p:ext uri="{BB962C8B-B14F-4D97-AF65-F5344CB8AC3E}">
        <p14:creationId xmlns:p14="http://schemas.microsoft.com/office/powerpoint/2010/main" val="258563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BCAFF-6909-4C73-97D8-26E9E3F00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3B94EB-9EFC-4D59-B15E-9F768BB53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Suchá stanoviště</a:t>
            </a:r>
          </a:p>
          <a:p>
            <a:pPr lvl="1"/>
            <a:r>
              <a:rPr lang="cs-CZ" dirty="0"/>
              <a:t>děti mohou pozorovat schopnost adaptace rostlin na nedostatek vody; živočichy, kterým toto prostředí slouží jako úkryt (např. ještěrky); </a:t>
            </a:r>
          </a:p>
          <a:p>
            <a:pPr lvl="1"/>
            <a:r>
              <a:rPr lang="cs-CZ" dirty="0"/>
              <a:t>spolupodílet se na vytváření tohoto stanoviště (estetický rozměr).  </a:t>
            </a:r>
          </a:p>
          <a:p>
            <a:pPr lvl="1"/>
            <a:r>
              <a:rPr lang="cs-CZ" dirty="0"/>
              <a:t>Vhodným místem pro založení takového stanoviště jsou jižně orientované, málo zarostlé svahy či suché stráně; místa ve srážkovém stínu, pod přístřešky, okapové chodníčky, spáry v dlažbě apod. </a:t>
            </a:r>
          </a:p>
          <a:p>
            <a:pPr lvl="1"/>
            <a:r>
              <a:rPr lang="cs-CZ" dirty="0"/>
              <a:t>K uměle vytvořeným suchým stanovištím řadíme </a:t>
            </a:r>
            <a:r>
              <a:rPr lang="cs-CZ" b="1" dirty="0"/>
              <a:t>kamenné zídky, skalky, bylinkové spirály nebo labyrinty, štěrkové záhony</a:t>
            </a:r>
            <a:r>
              <a:rPr lang="cs-CZ" dirty="0"/>
              <a:t>. Lze sem přiřadit i </a:t>
            </a:r>
            <a:r>
              <a:rPr lang="cs-CZ" b="1" dirty="0"/>
              <a:t>hmatové stezky, geologické sbírky, kamenné snosy </a:t>
            </a:r>
            <a:r>
              <a:rPr lang="cs-CZ" dirty="0"/>
              <a:t>(malé kameny, se kterými mohou děti manipulovat) nebo </a:t>
            </a:r>
            <a:r>
              <a:rPr lang="cs-CZ" b="1" dirty="0"/>
              <a:t>pískoviště</a:t>
            </a:r>
            <a:r>
              <a:rPr lang="cs-CZ" dirty="0"/>
              <a:t>. (Křivánková, 2012b) </a:t>
            </a:r>
          </a:p>
        </p:txBody>
      </p:sp>
    </p:spTree>
    <p:extLst>
      <p:ext uri="{BB962C8B-B14F-4D97-AF65-F5344CB8AC3E}">
        <p14:creationId xmlns:p14="http://schemas.microsoft.com/office/powerpoint/2010/main" val="117586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F1386-D9CC-47C0-9317-99540D71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32C9B5-4D61-46B9-A5C0-C0241BC88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Hmatová stezka: </a:t>
            </a:r>
          </a:p>
          <a:p>
            <a:pPr lvl="1"/>
            <a:r>
              <a:rPr lang="cs-CZ" dirty="0"/>
              <a:t>Jedná se o jednoduchý chodník, na kterém se střídají různé povrchy, obvykle přírodní (mech, tráva, seno, kůra, oblázky/ štěrk, valouny, sláma, kaštany, šišky, písek, piliny). </a:t>
            </a:r>
          </a:p>
          <a:p>
            <a:pPr lvl="1"/>
            <a:r>
              <a:rPr lang="cs-CZ" dirty="0"/>
              <a:t>Aby se jednotlivé materiály nepomíchaly, je vhodné umístit je do nějakého vnějšího rastru (např. z kulatiny). </a:t>
            </a:r>
          </a:p>
          <a:p>
            <a:pPr lvl="1"/>
            <a:r>
              <a:rPr lang="cs-CZ" dirty="0"/>
              <a:t>Tato stezka je určena především pro vnímání různých povrchů a přírodních materiálů bosými chodidly. Prožitek je umocněn, chodí-li děti se zavázanýma očima – tedy bez zrakové kontroly (např. vedeny jiným dítětem).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847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6E2487-2EB1-4BEF-8132-4F8E7BEF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0B27E7-AA59-4724-A0DD-12DA1F167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 dalších výukových prvků lze využít:</a:t>
            </a:r>
          </a:p>
          <a:p>
            <a:pPr lvl="1"/>
            <a:r>
              <a:rPr lang="cs-CZ" dirty="0"/>
              <a:t>hmyzí hotel</a:t>
            </a:r>
          </a:p>
          <a:p>
            <a:pPr lvl="1"/>
            <a:r>
              <a:rPr lang="cs-CZ" dirty="0"/>
              <a:t>budky pro ptáky</a:t>
            </a:r>
          </a:p>
          <a:p>
            <a:pPr lvl="1"/>
            <a:r>
              <a:rPr lang="cs-CZ" dirty="0"/>
              <a:t>zimní úkryty pro hmyz</a:t>
            </a:r>
          </a:p>
          <a:p>
            <a:pPr lvl="1"/>
            <a:r>
              <a:rPr lang="cs-CZ" dirty="0"/>
              <a:t>obojživelníky či plazy</a:t>
            </a:r>
          </a:p>
          <a:p>
            <a:pPr lvl="1"/>
            <a:r>
              <a:rPr lang="cs-CZ" dirty="0"/>
              <a:t>hřbitov odpadků (pravidelná kontrola pohřbených vzorků odpadků - např. 1x měsíčně)</a:t>
            </a:r>
          </a:p>
          <a:p>
            <a:pPr lvl="1"/>
            <a:r>
              <a:rPr lang="cs-CZ" dirty="0"/>
              <a:t>skleník (případně pařeniště) </a:t>
            </a:r>
          </a:p>
          <a:p>
            <a:pPr lvl="1"/>
            <a:r>
              <a:rPr lang="cs-CZ" dirty="0"/>
              <a:t>zelená střecha</a:t>
            </a:r>
          </a:p>
          <a:p>
            <a:pPr lvl="1"/>
            <a:r>
              <a:rPr lang="cs-CZ" dirty="0"/>
              <a:t>přírodní učebna - abychom využití zahrady maximalizovali a mohli do ní přenést i činnosti, realizované s dětmi ve třídě, je vhodné umístit do ní také lavice nebo židle se stolky, kryté pergolou nebo přístřeškem. </a:t>
            </a:r>
          </a:p>
        </p:txBody>
      </p:sp>
    </p:spTree>
    <p:extLst>
      <p:ext uri="{BB962C8B-B14F-4D97-AF65-F5344CB8AC3E}">
        <p14:creationId xmlns:p14="http://schemas.microsoft.com/office/powerpoint/2010/main" val="2453297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D5DCFF-BF8B-4D2A-8A16-A37AB00B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Ukázky přírodní zahrady </a:t>
            </a:r>
            <a:b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cs-CZ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(foto z BP M. </a:t>
            </a:r>
            <a:r>
              <a:rPr lang="cs-CZ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Hulcové</a:t>
            </a:r>
            <a:r>
              <a:rPr lang="cs-CZ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A2FCED5-D954-42FC-87B0-6E8EFE94FFB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2" r="1" b="11888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A797172-54F9-41BC-BFEC-7FFD667867D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r="24736" b="-3"/>
          <a:stretch/>
        </p:blipFill>
        <p:spPr>
          <a:xfrm>
            <a:off x="4202549" y="321732"/>
            <a:ext cx="3793472" cy="4111323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5D9A5C9-2388-45C2-B241-482F9963D4C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91" b="6526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F396F2D-7AF7-4948-9EDC-FD1E1A3A101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9243"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2118820-8B40-42E9-BE29-CFEC9BC42EEB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4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A13A454E-54E0-4AC5-800D-A8D2719F0DE3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850" r="1" b="5507"/>
          <a:stretch/>
        </p:blipFill>
        <p:spPr>
          <a:xfrm>
            <a:off x="317634" y="4525716"/>
            <a:ext cx="3794760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84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D1F5F2F-AE11-42FE-8A03-8B8C485946E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1" b="5"/>
          <a:stretch/>
        </p:blipFill>
        <p:spPr>
          <a:xfrm rot="5400000">
            <a:off x="-206407" y="206407"/>
            <a:ext cx="3383279" cy="297046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BA6A586-63D9-4422-BED4-655FFD49A83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1" b="5"/>
          <a:stretch/>
        </p:blipFill>
        <p:spPr>
          <a:xfrm rot="16200000">
            <a:off x="2866549" y="206406"/>
            <a:ext cx="3383278" cy="29704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7162799-40CC-4C9E-AE8A-9574322FEAF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15"/>
          <a:stretch/>
        </p:blipFill>
        <p:spPr>
          <a:xfrm rot="16200000">
            <a:off x="5940170" y="205739"/>
            <a:ext cx="3383278" cy="2971800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250ED5E-030D-4B96-8DDB-CB39ADCEB72A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8" r="10756" b="4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B733A13-5842-41E2-8DA5-0E326FF51F37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2" r="-1" b="8117"/>
          <a:stretch/>
        </p:blipFill>
        <p:spPr>
          <a:xfrm>
            <a:off x="-1018" y="3474720"/>
            <a:ext cx="6044438" cy="33832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3C4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C17D7C-D70C-4B4E-A5C4-C7CE9946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Zahrada na sídlišti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66211E8-54A5-4AFE-A3E4-020FC4F8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FFFFFF"/>
                </a:solidFill>
              </a:rPr>
              <a:t>(foto z BP M. </a:t>
            </a:r>
            <a:r>
              <a:rPr lang="cs-CZ" sz="1800" dirty="0" err="1">
                <a:solidFill>
                  <a:srgbClr val="FFFFFF"/>
                </a:solidFill>
              </a:rPr>
              <a:t>Hulcové</a:t>
            </a:r>
            <a:r>
              <a:rPr lang="cs-CZ" sz="1800" dirty="0">
                <a:solidFill>
                  <a:srgbClr val="FFFFFF"/>
                </a:solidFill>
              </a:rPr>
              <a:t>)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76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2D080-75E4-4214-852B-95D3746B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0EE23D-144B-4747-8317-5FF73C240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Hulcová</a:t>
            </a:r>
            <a:r>
              <a:rPr lang="cs-CZ" dirty="0"/>
              <a:t>, M. (2018). </a:t>
            </a:r>
            <a:r>
              <a:rPr lang="cs-CZ" i="1" dirty="0"/>
              <a:t>Environmentální výchova v zahradách vybraných mateřských škol</a:t>
            </a:r>
            <a:r>
              <a:rPr lang="cs-CZ" dirty="0"/>
              <a:t>. Bakalářská práce.</a:t>
            </a:r>
          </a:p>
          <a:p>
            <a:r>
              <a:rPr lang="cs-CZ" dirty="0"/>
              <a:t>Ekologický institut Veronica: </a:t>
            </a:r>
            <a:r>
              <a:rPr lang="cs-CZ" i="1" dirty="0"/>
              <a:t>Certifikace přírodních zahrad – plaketa</a:t>
            </a:r>
          </a:p>
          <a:p>
            <a:r>
              <a:rPr lang="cs-CZ" dirty="0" err="1"/>
              <a:t>Gründler</a:t>
            </a:r>
            <a:r>
              <a:rPr lang="cs-CZ" dirty="0"/>
              <a:t>, E. C. &amp; </a:t>
            </a:r>
            <a:r>
              <a:rPr lang="cs-CZ" dirty="0" err="1"/>
              <a:t>Schäfer</a:t>
            </a:r>
            <a:r>
              <a:rPr lang="cs-CZ" dirty="0"/>
              <a:t>, N. (2010): </a:t>
            </a:r>
            <a:r>
              <a:rPr lang="cs-CZ" i="1" dirty="0"/>
              <a:t>Dětská hřiště a zahrady v přírodním stylu – význam, plánování, realizace.</a:t>
            </a:r>
            <a:r>
              <a:rPr lang="cs-CZ" dirty="0"/>
              <a:t> Praha: Ministerstvo životního prostředí.</a:t>
            </a:r>
          </a:p>
          <a:p>
            <a:r>
              <a:rPr lang="cs-CZ" dirty="0"/>
              <a:t>Krátká Adámková, B. &amp; </a:t>
            </a:r>
            <a:r>
              <a:rPr lang="cs-CZ" dirty="0" err="1"/>
              <a:t>Magni</a:t>
            </a:r>
            <a:r>
              <a:rPr lang="cs-CZ" dirty="0"/>
              <a:t>, A. (2016): </a:t>
            </a:r>
            <a:r>
              <a:rPr lang="cs-CZ" i="1" dirty="0"/>
              <a:t>Metodika navrhování veřejných prostorů nově zakládaných obytných souborů s důrazem na zahradní a krajinářskou architekturu. </a:t>
            </a:r>
            <a:r>
              <a:rPr lang="cs-CZ" dirty="0"/>
              <a:t>Brno: Mendelova univerzita v Brně.</a:t>
            </a:r>
          </a:p>
          <a:p>
            <a:r>
              <a:rPr lang="cs-CZ" dirty="0"/>
              <a:t>Krčma, L., Petrová, M. &amp; Křivánková, D. (2010): </a:t>
            </a:r>
            <a:r>
              <a:rPr lang="cs-CZ" i="1" dirty="0"/>
              <a:t>Moje přírodní zahrada – příručka zahradního vědění.</a:t>
            </a:r>
            <a:r>
              <a:rPr lang="cs-CZ" dirty="0"/>
              <a:t> Kardašova Řečice: Občanské sdružení Přírodní zahrada.</a:t>
            </a:r>
            <a:r>
              <a:rPr lang="cs-CZ" i="1" dirty="0"/>
              <a:t> </a:t>
            </a:r>
          </a:p>
          <a:p>
            <a:r>
              <a:rPr lang="cs-CZ" dirty="0"/>
              <a:t>Křivánková, D. (2012a): </a:t>
            </a:r>
            <a:r>
              <a:rPr lang="cs-CZ" i="1" dirty="0"/>
              <a:t>Školní zahrada jako přírodní učebna. Jak založit školní přírodní zahradu. </a:t>
            </a:r>
            <a:r>
              <a:rPr lang="cs-CZ" dirty="0"/>
              <a:t>Brno: Lipka – školské zařízení pro environmentální vzdělávání.</a:t>
            </a:r>
          </a:p>
          <a:p>
            <a:r>
              <a:rPr lang="cs-CZ" dirty="0"/>
              <a:t>Křivánková, D. (2012b): </a:t>
            </a:r>
            <a:r>
              <a:rPr lang="cs-CZ" i="1" dirty="0"/>
              <a:t>Školní zahrada jako přírodní učebna. Výukové prvky ve školní přírodní zahradě. </a:t>
            </a:r>
            <a:r>
              <a:rPr lang="cs-CZ"/>
              <a:t>Brno: Lipka – školské zařízení pro environmentální vzdělávání.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93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D747D5-AB11-4610-919C-9A7C0493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Venkovní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339D67-5219-4090-9D46-056199BA9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 MŠ je třeba vytvořit dětem příjemné, bezpečné a zároveň podnětné prostředí, které v nich povzbudí přirozenou zvídavost, aktivitu, zájem, touhu pozorovat, objevovat, experimentovat i tvořit. </a:t>
            </a:r>
          </a:p>
          <a:p>
            <a:r>
              <a:rPr lang="cs-CZ" dirty="0"/>
              <a:t>Děti by měly mít k dispozici přírodní materiály k tvoření – kamínky, dřevo, hlínu, písek, jehličí, vodu; měly by mít možnost setkávat se ve svém okolí s různými biotopy (jezírkem či mokřadem; lesem; loukou; křovinami; skálou, skalkou nebo suchou zídkou)</a:t>
            </a:r>
          </a:p>
          <a:p>
            <a:r>
              <a:rPr lang="cs-CZ" dirty="0"/>
              <a:t>Dostat kousek země, se kterým by mohly experimentovat a o který by se mohly starat (záhon k výsadbě květin, bylinek, zeleniny)</a:t>
            </a:r>
          </a:p>
          <a:p>
            <a:r>
              <a:rPr lang="cs-CZ" dirty="0"/>
              <a:t>Mít prostor pro pohyb a hry; stromy či keře, na které by mohly šplhat; zákoutí, ve kterém se mohou schovat, hrát si nebo snít; badatelský koutek s lupami, aby si mohly detailně prohlédnout vše, co je zaujme. </a:t>
            </a:r>
          </a:p>
        </p:txBody>
      </p:sp>
    </p:spTree>
    <p:extLst>
      <p:ext uri="{BB962C8B-B14F-4D97-AF65-F5344CB8AC3E}">
        <p14:creationId xmlns:p14="http://schemas.microsoft.com/office/powerpoint/2010/main" val="40589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FF6B1-8545-4F09-AE08-29FEA379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Přírodní zahrada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0FE77C-B164-4A68-94F4-B5EBA7608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„Přírodní zahrada není to, co vidím, ale to, co se v ní děje.“ (Louis </a:t>
            </a:r>
            <a:r>
              <a:rPr lang="cs-CZ" dirty="0" err="1"/>
              <a:t>le</a:t>
            </a:r>
            <a:r>
              <a:rPr lang="cs-CZ" dirty="0"/>
              <a:t> Roy, podle Křivánková, 2012a, s. 1). </a:t>
            </a:r>
          </a:p>
          <a:p>
            <a:r>
              <a:rPr lang="cs-CZ" dirty="0"/>
              <a:t>Přírodní zahrada naplňuje jak záměry Rámcového vzdělávacího programu pro předškolní vzdělávání, tak záměry environmentální výchovy, a to zejména tím, že umožňuje </a:t>
            </a:r>
            <a:r>
              <a:rPr lang="cs-CZ" b="1" dirty="0"/>
              <a:t>dětem osobní zkušenost s přírodou, prožívání všemi smysly. </a:t>
            </a:r>
          </a:p>
          <a:p>
            <a:r>
              <a:rPr lang="cs-CZ" dirty="0"/>
              <a:t>V České republice je možné získat </a:t>
            </a:r>
            <a:r>
              <a:rPr lang="cs-CZ" b="1" dirty="0"/>
              <a:t>plaketu „Přírodní zahrada“, </a:t>
            </a:r>
            <a:r>
              <a:rPr lang="cs-CZ" sz="2600" dirty="0"/>
              <a:t>a to při splnění tří základních kritérií: nepoužívání umělých minerálních hnojiv; nepoužívání pesticidů, herbicidů a chemických postřiků; nepoužívání rašeliny k úpravě půdy. K tomu je třeba získat alespoň pět bodů za přírodní prvky na zahradě – např. živý plot z divokých keřů, louka, divoký koutek, listnaté stromy, květiny a kvetoucí trvalky, mimořádná stanoviště (vlhká nebo suchá), ponechání divokých porostů a dalších pět bodů za obhospodařování zahrady – kompost, ubytovací místa pro zvířecí pomocníky, využití dešťové vody, mulčování, užívání k přírodě šetrných materiálů a postupů, pěstování zeleniny a bylinek, ovocná zahrada a bobulové keře, smíšená kultura/ střídání plodin/ zelené hnojení. (Ekologický institut Veronica, 2018). </a:t>
            </a:r>
          </a:p>
        </p:txBody>
      </p:sp>
    </p:spTree>
    <p:extLst>
      <p:ext uri="{BB962C8B-B14F-4D97-AF65-F5344CB8AC3E}">
        <p14:creationId xmlns:p14="http://schemas.microsoft.com/office/powerpoint/2010/main" val="22297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C0763-24E1-4E74-942A-068C3F4F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Přírodní zahrada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C165F9-F363-4DDF-830E-120B227F3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základním kompozičním prvkům zahradně architektonické tvorby patří: </a:t>
            </a:r>
          </a:p>
          <a:p>
            <a:pPr lvl="1"/>
            <a:r>
              <a:rPr lang="cs-CZ" dirty="0"/>
              <a:t>terén (zahloubení nebo vyvýšení, zvlnění, schody apod.) </a:t>
            </a:r>
          </a:p>
          <a:p>
            <a:pPr lvl="1"/>
            <a:r>
              <a:rPr lang="cs-CZ" dirty="0"/>
              <a:t>voda (jezírko, pítko, mokřad, bazén)</a:t>
            </a:r>
          </a:p>
          <a:p>
            <a:pPr lvl="1"/>
            <a:r>
              <a:rPr lang="cs-CZ" dirty="0"/>
              <a:t>vegetace (stromy, keře, popínavé rostliny na konstrukci, záhony, trávník, pobřežní společenstvo, xerofytní (suchomilná) vegetace, vřesoviště)</a:t>
            </a:r>
          </a:p>
          <a:p>
            <a:pPr lvl="1"/>
            <a:r>
              <a:rPr lang="cs-CZ" dirty="0"/>
              <a:t>doplňující prvky (drobná architektura a stavby – cesta, pergola, altán, oplocení, umělecké objekty, mobiliář, hřiště, skalka, zídka, treláž). 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dirty="0"/>
              <a:t> (Krátká Adámková, </a:t>
            </a:r>
            <a:r>
              <a:rPr lang="cs-CZ" dirty="0" err="1"/>
              <a:t>Magni</a:t>
            </a:r>
            <a:r>
              <a:rPr lang="cs-CZ" dirty="0"/>
              <a:t>, 2016).</a:t>
            </a:r>
          </a:p>
        </p:txBody>
      </p:sp>
    </p:spTree>
    <p:extLst>
      <p:ext uri="{BB962C8B-B14F-4D97-AF65-F5344CB8AC3E}">
        <p14:creationId xmlns:p14="http://schemas.microsoft.com/office/powerpoint/2010/main" val="339299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14A8D-3F64-4EAA-A14B-25F3C00F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CCEA21-4D7C-488D-B840-2AE506099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Školní zahrada musí zohledňovat specifické potřeby dětí. </a:t>
            </a:r>
          </a:p>
          <a:p>
            <a:r>
              <a:rPr lang="cs-CZ" dirty="0"/>
              <a:t>Měla by vedle </a:t>
            </a:r>
            <a:r>
              <a:rPr lang="cs-CZ" b="1" dirty="0"/>
              <a:t>přírodních prvků </a:t>
            </a:r>
            <a:r>
              <a:rPr lang="cs-CZ" dirty="0"/>
              <a:t>(jako např. květinový záhon; vodní plocha, divoký koutek či zeleninová zahrádka) nabízet také prostor pro </a:t>
            </a:r>
            <a:r>
              <a:rPr lang="cs-CZ" b="1" dirty="0"/>
              <a:t>hru a pohyb dětí </a:t>
            </a:r>
            <a:r>
              <a:rPr lang="cs-CZ" dirty="0"/>
              <a:t>– např. prostor pro šplhání a houpání, pro míčové hry, pro klidné hry či relaxaci. </a:t>
            </a:r>
          </a:p>
          <a:p>
            <a:r>
              <a:rPr lang="cs-CZ" dirty="0"/>
              <a:t>Pro </a:t>
            </a:r>
            <a:r>
              <a:rPr lang="cs-CZ" b="1" dirty="0"/>
              <a:t>tvořivé vyjádření </a:t>
            </a:r>
            <a:r>
              <a:rPr lang="cs-CZ" dirty="0"/>
              <a:t>dětí je vhodné zřídit například blátivou zónu, pískoviště či koutek s přírodními materiály, určenými ke stavbě, skládání či přemísťování. </a:t>
            </a:r>
          </a:p>
        </p:txBody>
      </p:sp>
    </p:spTree>
    <p:extLst>
      <p:ext uri="{BB962C8B-B14F-4D97-AF65-F5344CB8AC3E}">
        <p14:creationId xmlns:p14="http://schemas.microsoft.com/office/powerpoint/2010/main" val="46152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AD99B-7C20-4CE4-B636-4EFA77B73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Prvky přírodní zahrady</a:t>
            </a:r>
            <a:br>
              <a:rPr lang="cs-CZ" dirty="0"/>
            </a:br>
            <a:r>
              <a:rPr lang="cs-CZ" sz="2700" dirty="0"/>
              <a:t>upraveno dle  Moje přírodní zahrada – příručka zahradního vědění autorů Krčma, Petrová a Křivánková (2010).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BF5088-B5DE-495B-8F78-3669D36BB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Terén: </a:t>
            </a:r>
          </a:p>
          <a:p>
            <a:pPr lvl="1"/>
            <a:r>
              <a:rPr lang="cs-CZ" dirty="0"/>
              <a:t>Můžeme vytvářet terasy, kopečky a prohlubně s mírnými nebo příkrými svahy, což klade na obratnost dětí větší nároky než například rovná louka. </a:t>
            </a:r>
          </a:p>
          <a:p>
            <a:pPr lvl="1"/>
            <a:r>
              <a:rPr lang="cs-CZ" dirty="0"/>
              <a:t>Tyto terénní modelace můžeme zcela nebo zčásti osadit rostlinami, doplnit balvany, kládami, kořeny, skluzavkami, lany či žebříky. </a:t>
            </a:r>
          </a:p>
          <a:p>
            <a:pPr lvl="1"/>
            <a:r>
              <a:rPr lang="cs-CZ" dirty="0"/>
              <a:t>To vše děti láká ke šplhání, skákání, klouzání, válení se, procvičování rovnováhy.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Skrýše, chýše, jeskyně a tunely: </a:t>
            </a:r>
          </a:p>
          <a:p>
            <a:pPr lvl="1"/>
            <a:r>
              <a:rPr lang="cs-CZ" dirty="0"/>
              <a:t>Při vytváření takových míst můžeme využít terénní modelace (např. budováním skluzavky vznikne tunel)</a:t>
            </a:r>
          </a:p>
          <a:p>
            <a:pPr lvl="1"/>
            <a:r>
              <a:rPr lang="cs-CZ" dirty="0"/>
              <a:t>stavební (srub, stromová chýše) nebo vegetační prvky (stromy, keře). </a:t>
            </a:r>
          </a:p>
          <a:p>
            <a:pPr lvl="1"/>
            <a:r>
              <a:rPr lang="cs-CZ" dirty="0"/>
              <a:t>Děti potěší i stan nebo domek z dek. V křoví si děti vytváří zelené „jeskyně“ se spletí chodeb, tunelů a cestiček. </a:t>
            </a:r>
          </a:p>
          <a:p>
            <a:pPr lvl="1"/>
            <a:r>
              <a:rPr lang="cs-CZ" dirty="0"/>
              <a:t>Nejrůznější skrýše, chýše, tunely a bludiště je možné vytvořit z vrbového proutí (vysazujeme je na jaře – v březnu či dubnu). </a:t>
            </a:r>
          </a:p>
        </p:txBody>
      </p:sp>
    </p:spTree>
    <p:extLst>
      <p:ext uri="{BB962C8B-B14F-4D97-AF65-F5344CB8AC3E}">
        <p14:creationId xmlns:p14="http://schemas.microsoft.com/office/powerpoint/2010/main" val="131399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250DC-9801-4568-B479-3F0E8BC8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9D7F75-A398-4D14-9EB3-F9224E461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Rovná plocha pro míčové hry:</a:t>
            </a:r>
          </a:p>
          <a:p>
            <a:pPr lvl="1"/>
            <a:r>
              <a:rPr lang="cs-CZ" dirty="0"/>
              <a:t>Tato plocha by měla být na slunečném místě, </a:t>
            </a:r>
          </a:p>
          <a:p>
            <a:pPr lvl="1"/>
            <a:r>
              <a:rPr lang="cs-CZ" dirty="0"/>
              <a:t>Můžeme ji od okolí oddělit výsadbou vhodně rozmístěných keřů či stromů, které mají dobrou regenerační schopnost a bez problému tedy po poškození znovu obrůstají. 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Máme-li na zahradě vzrostlé stromy, můžeme na silnější větve zavěsit houpačky či lana (větev chráníme např. gumovým pásem proti odírání). </a:t>
            </a:r>
          </a:p>
          <a:p>
            <a:pPr lvl="1"/>
            <a:r>
              <a:rPr lang="cs-CZ" dirty="0">
                <a:solidFill>
                  <a:prstClr val="black"/>
                </a:solidFill>
              </a:rPr>
              <a:t>Mezi stromy lze rozvěsit i houpací sítě.</a:t>
            </a:r>
          </a:p>
          <a:p>
            <a:pPr lvl="1"/>
            <a:r>
              <a:rPr lang="cs-CZ" dirty="0">
                <a:solidFill>
                  <a:prstClr val="black"/>
                </a:solidFill>
              </a:rPr>
              <a:t>Vždy je třeba dbát na bezpečnost (volný prostor v okolí houpačky, kontrola stavu větve, uzlu, lana).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53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49DB10-486F-4FFB-B964-7A7ACD3A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D055C1-D1C8-4349-8737-9DB1B4741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Pískoviště: </a:t>
            </a:r>
          </a:p>
          <a:p>
            <a:pPr lvl="1"/>
            <a:r>
              <a:rPr lang="cs-CZ" dirty="0"/>
              <a:t>Mnohem lákavější jsou větší pískové jámy o ploše 10 – 20 m2, kde mohou děti kopat tunely a jeskyně, budovat hrady, cesty, silnice. </a:t>
            </a:r>
          </a:p>
          <a:p>
            <a:pPr lvl="1"/>
            <a:r>
              <a:rPr lang="cs-CZ" dirty="0"/>
              <a:t>Tuto plochu je možné ohradit kulatinou, kmeny stromů nebo kameny, které děti mohou využít k procvičování rovnováhy nebo k sezení. </a:t>
            </a:r>
          </a:p>
          <a:p>
            <a:pPr lvl="1"/>
            <a:r>
              <a:rPr lang="cs-CZ" dirty="0"/>
              <a:t>Je důležité, aby byl tento prostor aspoň částečně zastíněn stromy nebo napnutou plachtou. </a:t>
            </a:r>
          </a:p>
          <a:p>
            <a:pPr lvl="1"/>
            <a:r>
              <a:rPr lang="cs-CZ" dirty="0"/>
              <a:t>V pískovišti je vhodnější použít žlutý písek s příměsí jílu, se kterým se lépe modeluje a tvoří (použijeme-li praný říční písek, děti se sice moc neušpiní, ale ani toho moc nevybudují).</a:t>
            </a:r>
          </a:p>
        </p:txBody>
      </p:sp>
    </p:spTree>
    <p:extLst>
      <p:ext uri="{BB962C8B-B14F-4D97-AF65-F5344CB8AC3E}">
        <p14:creationId xmlns:p14="http://schemas.microsoft.com/office/powerpoint/2010/main" val="191778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AD2B23-2F79-4BB4-A4BA-04724883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7400B1-BCA1-466A-B912-4C68FA1CD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Bahniště: </a:t>
            </a:r>
          </a:p>
          <a:p>
            <a:pPr lvl="1"/>
            <a:r>
              <a:rPr lang="cs-CZ" dirty="0"/>
              <a:t>místo v zahradě (stačí i malý koutek), kde děti mohou kopat do země díry a kanály, hledat poklady či zvláštní kameny (a přitom objevovat také brouky a žížaly), plnit tyto díry vodou a vytvářet jezera, říčky a potůčky nebo vařit blátivé kaše…</a:t>
            </a:r>
          </a:p>
          <a:p>
            <a:pPr marL="457200" lvl="1" indent="0">
              <a:buNone/>
            </a:pPr>
            <a:endParaRPr lang="cs-CZ" dirty="0"/>
          </a:p>
          <a:p>
            <a:pPr lvl="0"/>
            <a:r>
              <a:rPr lang="cs-CZ" dirty="0">
                <a:solidFill>
                  <a:prstClr val="black"/>
                </a:solidFill>
              </a:rPr>
              <a:t>Vodní prvky:</a:t>
            </a:r>
          </a:p>
          <a:p>
            <a:pPr lvl="1"/>
            <a:r>
              <a:rPr lang="cs-CZ" dirty="0">
                <a:solidFill>
                  <a:prstClr val="black"/>
                </a:solidFill>
              </a:rPr>
              <a:t>Brouzdaliště, stružka, malé jezírko, ptačí vodní pítko</a:t>
            </a:r>
          </a:p>
          <a:p>
            <a:pPr lvl="1"/>
            <a:r>
              <a:rPr lang="cs-CZ" dirty="0">
                <a:solidFill>
                  <a:prstClr val="black"/>
                </a:solidFill>
              </a:rPr>
              <a:t>Jako základ lze použít beton vystlaný valouny, děti ho pak mohou po libosti doplňovat oblázky, pískem, přehradami z klacíků nebo kamínků. (</a:t>
            </a:r>
            <a:r>
              <a:rPr lang="cs-CZ" dirty="0" err="1">
                <a:solidFill>
                  <a:prstClr val="black"/>
                </a:solidFill>
              </a:rPr>
              <a:t>Gründler</a:t>
            </a:r>
            <a:r>
              <a:rPr lang="cs-CZ" dirty="0">
                <a:solidFill>
                  <a:prstClr val="black"/>
                </a:solidFill>
              </a:rPr>
              <a:t> &amp; </a:t>
            </a:r>
            <a:r>
              <a:rPr lang="cs-CZ" dirty="0" err="1">
                <a:solidFill>
                  <a:prstClr val="black"/>
                </a:solidFill>
              </a:rPr>
              <a:t>Schäfer</a:t>
            </a:r>
            <a:r>
              <a:rPr lang="cs-CZ" dirty="0">
                <a:solidFill>
                  <a:prstClr val="black"/>
                </a:solidFill>
              </a:rPr>
              <a:t>, 2010, s. 36). Pro zásobování vodou můžeme využít dešťovou vodu svedenou ze střechy či zpevněných ploch (terasa, dvůr). </a:t>
            </a:r>
          </a:p>
          <a:p>
            <a:pPr lvl="1"/>
            <a:endParaRPr lang="cs-CZ" dirty="0">
              <a:solidFill>
                <a:prstClr val="black"/>
              </a:solidFill>
            </a:endParaRPr>
          </a:p>
          <a:p>
            <a:pPr lvl="1"/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959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1757</Words>
  <Application>Microsoft Office PowerPoint</Application>
  <PresentationFormat>Širokoúhlá obrazovka</PresentationFormat>
  <Paragraphs>92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Přírodní zahrada</vt:lpstr>
      <vt:lpstr>Venkovní prostředí</vt:lpstr>
      <vt:lpstr>Přírodní zahrada</vt:lpstr>
      <vt:lpstr>Přírodní zahrada</vt:lpstr>
      <vt:lpstr>Prezentace aplikace PowerPoint</vt:lpstr>
      <vt:lpstr>Prvky přírodní zahrady upraveno dle  Moje přírodní zahrada – příručka zahradního vědění autorů Krčma, Petrová a Křivánková (2010).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Ukázky přírodní zahrady  (foto z BP M. Hulcové)</vt:lpstr>
      <vt:lpstr>Zahrada na sídlišti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Přírodní zahrada</dc:title>
  <dc:creator>Petra Vystrčilová</dc:creator>
  <cp:lastModifiedBy>Petra Vystrčilová</cp:lastModifiedBy>
  <cp:revision>11</cp:revision>
  <dcterms:created xsi:type="dcterms:W3CDTF">2019-12-02T05:10:15Z</dcterms:created>
  <dcterms:modified xsi:type="dcterms:W3CDTF">2021-01-05T08:39:40Z</dcterms:modified>
</cp:coreProperties>
</file>