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9" r:id="rId3"/>
    <p:sldId id="257" r:id="rId4"/>
    <p:sldId id="258" r:id="rId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5" autoAdjust="0"/>
    <p:restoredTop sz="94660"/>
  </p:normalViewPr>
  <p:slideViewPr>
    <p:cSldViewPr snapToGrid="0">
      <p:cViewPr varScale="1">
        <p:scale>
          <a:sx n="115" d="100"/>
          <a:sy n="115" d="100"/>
        </p:scale>
        <p:origin x="25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3A4C3B-EA07-45AF-AA42-76ECF83AC914}" type="datetimeFigureOut">
              <a:rPr lang="cs-CZ" smtClean="0"/>
              <a:t>07.10.2022</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626769-4527-4532-8F76-E426F1371602}" type="slidenum">
              <a:rPr lang="cs-CZ" smtClean="0"/>
              <a:t>‹#›</a:t>
            </a:fld>
            <a:endParaRPr lang="cs-CZ"/>
          </a:p>
        </p:txBody>
      </p:sp>
    </p:spTree>
    <p:extLst>
      <p:ext uri="{BB962C8B-B14F-4D97-AF65-F5344CB8AC3E}">
        <p14:creationId xmlns:p14="http://schemas.microsoft.com/office/powerpoint/2010/main" val="31855977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defTabSz="990600">
              <a:defRPr>
                <a:solidFill>
                  <a:schemeClr val="tx1"/>
                </a:solidFill>
                <a:latin typeface="Arial" panose="020B0604020202020204" pitchFamily="34" charset="0"/>
              </a:defRPr>
            </a:lvl1pPr>
            <a:lvl2pPr marL="742950" indent="-285750" defTabSz="990600">
              <a:defRPr>
                <a:solidFill>
                  <a:schemeClr val="tx1"/>
                </a:solidFill>
                <a:latin typeface="Arial" panose="020B0604020202020204" pitchFamily="34" charset="0"/>
              </a:defRPr>
            </a:lvl2pPr>
            <a:lvl3pPr marL="1143000" indent="-228600" defTabSz="990600">
              <a:defRPr>
                <a:solidFill>
                  <a:schemeClr val="tx1"/>
                </a:solidFill>
                <a:latin typeface="Arial" panose="020B0604020202020204" pitchFamily="34" charset="0"/>
              </a:defRPr>
            </a:lvl3pPr>
            <a:lvl4pPr marL="1600200" indent="-228600" defTabSz="990600">
              <a:defRPr>
                <a:solidFill>
                  <a:schemeClr val="tx1"/>
                </a:solidFill>
                <a:latin typeface="Arial" panose="020B0604020202020204" pitchFamily="34" charset="0"/>
              </a:defRPr>
            </a:lvl4pPr>
            <a:lvl5pPr marL="2057400" indent="-228600" defTabSz="990600">
              <a:defRPr>
                <a:solidFill>
                  <a:schemeClr val="tx1"/>
                </a:solidFill>
                <a:latin typeface="Arial" panose="020B0604020202020204" pitchFamily="34" charset="0"/>
              </a:defRPr>
            </a:lvl5pPr>
            <a:lvl6pPr marL="2514600" indent="-228600" defTabSz="990600" eaLnBrk="0" fontAlgn="base" hangingPunct="0">
              <a:spcBef>
                <a:spcPct val="0"/>
              </a:spcBef>
              <a:spcAft>
                <a:spcPct val="0"/>
              </a:spcAft>
              <a:defRPr>
                <a:solidFill>
                  <a:schemeClr val="tx1"/>
                </a:solidFill>
                <a:latin typeface="Arial" panose="020B0604020202020204" pitchFamily="34" charset="0"/>
              </a:defRPr>
            </a:lvl6pPr>
            <a:lvl7pPr marL="2971800" indent="-228600" defTabSz="990600" eaLnBrk="0" fontAlgn="base" hangingPunct="0">
              <a:spcBef>
                <a:spcPct val="0"/>
              </a:spcBef>
              <a:spcAft>
                <a:spcPct val="0"/>
              </a:spcAft>
              <a:defRPr>
                <a:solidFill>
                  <a:schemeClr val="tx1"/>
                </a:solidFill>
                <a:latin typeface="Arial" panose="020B0604020202020204" pitchFamily="34" charset="0"/>
              </a:defRPr>
            </a:lvl7pPr>
            <a:lvl8pPr marL="3429000" indent="-228600" defTabSz="990600" eaLnBrk="0" fontAlgn="base" hangingPunct="0">
              <a:spcBef>
                <a:spcPct val="0"/>
              </a:spcBef>
              <a:spcAft>
                <a:spcPct val="0"/>
              </a:spcAft>
              <a:defRPr>
                <a:solidFill>
                  <a:schemeClr val="tx1"/>
                </a:solidFill>
                <a:latin typeface="Arial" panose="020B0604020202020204" pitchFamily="34" charset="0"/>
              </a:defRPr>
            </a:lvl8pPr>
            <a:lvl9pPr marL="3886200" indent="-228600" defTabSz="990600" eaLnBrk="0" fontAlgn="base" hangingPunct="0">
              <a:spcBef>
                <a:spcPct val="0"/>
              </a:spcBef>
              <a:spcAft>
                <a:spcPct val="0"/>
              </a:spcAft>
              <a:defRPr>
                <a:solidFill>
                  <a:schemeClr val="tx1"/>
                </a:solidFill>
                <a:latin typeface="Arial" panose="020B0604020202020204" pitchFamily="34" charset="0"/>
              </a:defRPr>
            </a:lvl9pPr>
          </a:lstStyle>
          <a:p>
            <a:fld id="{5C9959D8-F04E-4A96-9354-7C8D1CB29381}" type="slidenum">
              <a:rPr lang="cs-CZ" altLang="cs-CZ" smtClean="0"/>
              <a:pPr/>
              <a:t>3</a:t>
            </a:fld>
            <a:endParaRPr lang="cs-CZ" altLang="cs-CZ" smtClean="0"/>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cs-CZ" altLang="cs-CZ" smtClean="0"/>
          </a:p>
        </p:txBody>
      </p:sp>
    </p:spTree>
    <p:extLst>
      <p:ext uri="{BB962C8B-B14F-4D97-AF65-F5344CB8AC3E}">
        <p14:creationId xmlns:p14="http://schemas.microsoft.com/office/powerpoint/2010/main" val="31541847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DDD6B544-DB06-450D-ABB8-38E83091AFEE}" type="datetimeFigureOut">
              <a:rPr lang="cs-CZ" smtClean="0"/>
              <a:t>07.10.2022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B11C979-0C66-47D6-A237-210D7FEA02C9}" type="slidenum">
              <a:rPr lang="cs-CZ" smtClean="0"/>
              <a:t>‹#›</a:t>
            </a:fld>
            <a:endParaRPr lang="cs-CZ"/>
          </a:p>
        </p:txBody>
      </p:sp>
    </p:spTree>
    <p:extLst>
      <p:ext uri="{BB962C8B-B14F-4D97-AF65-F5344CB8AC3E}">
        <p14:creationId xmlns:p14="http://schemas.microsoft.com/office/powerpoint/2010/main" val="35432195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DD6B544-DB06-450D-ABB8-38E83091AFEE}" type="datetimeFigureOut">
              <a:rPr lang="cs-CZ" smtClean="0"/>
              <a:t>07.10.2022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B11C979-0C66-47D6-A237-210D7FEA02C9}" type="slidenum">
              <a:rPr lang="cs-CZ" smtClean="0"/>
              <a:t>‹#›</a:t>
            </a:fld>
            <a:endParaRPr lang="cs-CZ"/>
          </a:p>
        </p:txBody>
      </p:sp>
    </p:spTree>
    <p:extLst>
      <p:ext uri="{BB962C8B-B14F-4D97-AF65-F5344CB8AC3E}">
        <p14:creationId xmlns:p14="http://schemas.microsoft.com/office/powerpoint/2010/main" val="746056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DD6B544-DB06-450D-ABB8-38E83091AFEE}" type="datetimeFigureOut">
              <a:rPr lang="cs-CZ" smtClean="0"/>
              <a:t>07.10.2022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B11C979-0C66-47D6-A237-210D7FEA02C9}" type="slidenum">
              <a:rPr lang="cs-CZ" smtClean="0"/>
              <a:t>‹#›</a:t>
            </a:fld>
            <a:endParaRPr lang="cs-CZ"/>
          </a:p>
        </p:txBody>
      </p:sp>
    </p:spTree>
    <p:extLst>
      <p:ext uri="{BB962C8B-B14F-4D97-AF65-F5344CB8AC3E}">
        <p14:creationId xmlns:p14="http://schemas.microsoft.com/office/powerpoint/2010/main" val="3021356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DD6B544-DB06-450D-ABB8-38E83091AFEE}" type="datetimeFigureOut">
              <a:rPr lang="cs-CZ" smtClean="0"/>
              <a:t>07.10.2022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B11C979-0C66-47D6-A237-210D7FEA02C9}" type="slidenum">
              <a:rPr lang="cs-CZ" smtClean="0"/>
              <a:t>‹#›</a:t>
            </a:fld>
            <a:endParaRPr lang="cs-CZ"/>
          </a:p>
        </p:txBody>
      </p:sp>
    </p:spTree>
    <p:extLst>
      <p:ext uri="{BB962C8B-B14F-4D97-AF65-F5344CB8AC3E}">
        <p14:creationId xmlns:p14="http://schemas.microsoft.com/office/powerpoint/2010/main" val="4206844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DDD6B544-DB06-450D-ABB8-38E83091AFEE}" type="datetimeFigureOut">
              <a:rPr lang="cs-CZ" smtClean="0"/>
              <a:t>07.10.2022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B11C979-0C66-47D6-A237-210D7FEA02C9}" type="slidenum">
              <a:rPr lang="cs-CZ" smtClean="0"/>
              <a:t>‹#›</a:t>
            </a:fld>
            <a:endParaRPr lang="cs-CZ"/>
          </a:p>
        </p:txBody>
      </p:sp>
    </p:spTree>
    <p:extLst>
      <p:ext uri="{BB962C8B-B14F-4D97-AF65-F5344CB8AC3E}">
        <p14:creationId xmlns:p14="http://schemas.microsoft.com/office/powerpoint/2010/main" val="9669081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DDD6B544-DB06-450D-ABB8-38E83091AFEE}" type="datetimeFigureOut">
              <a:rPr lang="cs-CZ" smtClean="0"/>
              <a:t>07.10.2022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B11C979-0C66-47D6-A237-210D7FEA02C9}" type="slidenum">
              <a:rPr lang="cs-CZ" smtClean="0"/>
              <a:t>‹#›</a:t>
            </a:fld>
            <a:endParaRPr lang="cs-CZ"/>
          </a:p>
        </p:txBody>
      </p:sp>
    </p:spTree>
    <p:extLst>
      <p:ext uri="{BB962C8B-B14F-4D97-AF65-F5344CB8AC3E}">
        <p14:creationId xmlns:p14="http://schemas.microsoft.com/office/powerpoint/2010/main" val="3618942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DDD6B544-DB06-450D-ABB8-38E83091AFEE}" type="datetimeFigureOut">
              <a:rPr lang="cs-CZ" smtClean="0"/>
              <a:t>07.10.2022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1B11C979-0C66-47D6-A237-210D7FEA02C9}" type="slidenum">
              <a:rPr lang="cs-CZ" smtClean="0"/>
              <a:t>‹#›</a:t>
            </a:fld>
            <a:endParaRPr lang="cs-CZ"/>
          </a:p>
        </p:txBody>
      </p:sp>
    </p:spTree>
    <p:extLst>
      <p:ext uri="{BB962C8B-B14F-4D97-AF65-F5344CB8AC3E}">
        <p14:creationId xmlns:p14="http://schemas.microsoft.com/office/powerpoint/2010/main" val="3184572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DDD6B544-DB06-450D-ABB8-38E83091AFEE}" type="datetimeFigureOut">
              <a:rPr lang="cs-CZ" smtClean="0"/>
              <a:t>07.10.2022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1B11C979-0C66-47D6-A237-210D7FEA02C9}" type="slidenum">
              <a:rPr lang="cs-CZ" smtClean="0"/>
              <a:t>‹#›</a:t>
            </a:fld>
            <a:endParaRPr lang="cs-CZ"/>
          </a:p>
        </p:txBody>
      </p:sp>
    </p:spTree>
    <p:extLst>
      <p:ext uri="{BB962C8B-B14F-4D97-AF65-F5344CB8AC3E}">
        <p14:creationId xmlns:p14="http://schemas.microsoft.com/office/powerpoint/2010/main" val="889123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DD6B544-DB06-450D-ABB8-38E83091AFEE}" type="datetimeFigureOut">
              <a:rPr lang="cs-CZ" smtClean="0"/>
              <a:t>07.10.2022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1B11C979-0C66-47D6-A237-210D7FEA02C9}" type="slidenum">
              <a:rPr lang="cs-CZ" smtClean="0"/>
              <a:t>‹#›</a:t>
            </a:fld>
            <a:endParaRPr lang="cs-CZ"/>
          </a:p>
        </p:txBody>
      </p:sp>
    </p:spTree>
    <p:extLst>
      <p:ext uri="{BB962C8B-B14F-4D97-AF65-F5344CB8AC3E}">
        <p14:creationId xmlns:p14="http://schemas.microsoft.com/office/powerpoint/2010/main" val="1046986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DDD6B544-DB06-450D-ABB8-38E83091AFEE}" type="datetimeFigureOut">
              <a:rPr lang="cs-CZ" smtClean="0"/>
              <a:t>07.10.2022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B11C979-0C66-47D6-A237-210D7FEA02C9}" type="slidenum">
              <a:rPr lang="cs-CZ" smtClean="0"/>
              <a:t>‹#›</a:t>
            </a:fld>
            <a:endParaRPr lang="cs-CZ"/>
          </a:p>
        </p:txBody>
      </p:sp>
    </p:spTree>
    <p:extLst>
      <p:ext uri="{BB962C8B-B14F-4D97-AF65-F5344CB8AC3E}">
        <p14:creationId xmlns:p14="http://schemas.microsoft.com/office/powerpoint/2010/main" val="3556458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DDD6B544-DB06-450D-ABB8-38E83091AFEE}" type="datetimeFigureOut">
              <a:rPr lang="cs-CZ" smtClean="0"/>
              <a:t>07.10.2022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B11C979-0C66-47D6-A237-210D7FEA02C9}" type="slidenum">
              <a:rPr lang="cs-CZ" smtClean="0"/>
              <a:t>‹#›</a:t>
            </a:fld>
            <a:endParaRPr lang="cs-CZ"/>
          </a:p>
        </p:txBody>
      </p:sp>
    </p:spTree>
    <p:extLst>
      <p:ext uri="{BB962C8B-B14F-4D97-AF65-F5344CB8AC3E}">
        <p14:creationId xmlns:p14="http://schemas.microsoft.com/office/powerpoint/2010/main" val="1017443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D6B544-DB06-450D-ABB8-38E83091AFEE}" type="datetimeFigureOut">
              <a:rPr lang="cs-CZ" smtClean="0"/>
              <a:t>07.10.2022</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11C979-0C66-47D6-A237-210D7FEA02C9}" type="slidenum">
              <a:rPr lang="cs-CZ" smtClean="0"/>
              <a:t>‹#›</a:t>
            </a:fld>
            <a:endParaRPr lang="cs-CZ"/>
          </a:p>
        </p:txBody>
      </p:sp>
    </p:spTree>
    <p:extLst>
      <p:ext uri="{BB962C8B-B14F-4D97-AF65-F5344CB8AC3E}">
        <p14:creationId xmlns:p14="http://schemas.microsoft.com/office/powerpoint/2010/main" val="7857379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Psychologické pojetí potřeb - výběr</a:t>
            </a:r>
            <a:endParaRPr lang="cs-CZ"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2334564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856846"/>
          </a:xfrm>
        </p:spPr>
        <p:txBody>
          <a:bodyPr>
            <a:normAutofit/>
          </a:bodyPr>
          <a:lstStyle/>
          <a:p>
            <a:r>
              <a:rPr lang="cs-CZ" sz="3600" b="1" dirty="0" smtClean="0"/>
              <a:t>			</a:t>
            </a:r>
            <a:r>
              <a:rPr lang="cs-CZ" sz="3600" b="1" dirty="0" err="1" smtClean="0"/>
              <a:t>Maslowova</a:t>
            </a:r>
            <a:r>
              <a:rPr lang="cs-CZ" sz="3600" b="1" dirty="0" smtClean="0"/>
              <a:t> hierarchie potřeb</a:t>
            </a:r>
            <a:endParaRPr lang="cs-CZ" sz="3600" b="1" dirty="0"/>
          </a:p>
        </p:txBody>
      </p:sp>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49974" y="955964"/>
            <a:ext cx="7500607" cy="6097617"/>
          </a:xfrm>
        </p:spPr>
      </p:pic>
    </p:spTree>
    <p:extLst>
      <p:ext uri="{BB962C8B-B14F-4D97-AF65-F5344CB8AC3E}">
        <p14:creationId xmlns:p14="http://schemas.microsoft.com/office/powerpoint/2010/main" val="589098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981200" y="277813"/>
            <a:ext cx="8229600" cy="677862"/>
          </a:xfrm>
        </p:spPr>
        <p:txBody>
          <a:bodyPr/>
          <a:lstStyle/>
          <a:p>
            <a:pPr eaLnBrk="1" hangingPunct="1"/>
            <a:r>
              <a:rPr lang="cs-CZ" altLang="cs-CZ" sz="3600" b="1" dirty="0">
                <a:latin typeface="Calibri" panose="020F0502020204030204" pitchFamily="34" charset="0"/>
                <a:cs typeface="Calibri" panose="020F0502020204030204" pitchFamily="34" charset="0"/>
              </a:rPr>
              <a:t>Základní vývojové potřeby </a:t>
            </a:r>
            <a:r>
              <a:rPr lang="cs-CZ" altLang="cs-CZ" sz="2400" b="1" dirty="0">
                <a:latin typeface="Calibri" panose="020F0502020204030204" pitchFamily="34" charset="0"/>
                <a:cs typeface="Calibri" panose="020F0502020204030204" pitchFamily="34" charset="0"/>
              </a:rPr>
              <a:t>(dle Z. Matějčka)</a:t>
            </a:r>
          </a:p>
        </p:txBody>
      </p:sp>
      <p:sp>
        <p:nvSpPr>
          <p:cNvPr id="19459" name="Rectangle 3"/>
          <p:cNvSpPr>
            <a:spLocks noGrp="1" noChangeArrowheads="1"/>
          </p:cNvSpPr>
          <p:nvPr>
            <p:ph type="body" idx="1"/>
          </p:nvPr>
        </p:nvSpPr>
        <p:spPr>
          <a:xfrm>
            <a:off x="673331" y="1396537"/>
            <a:ext cx="10557164" cy="5311833"/>
          </a:xfrm>
        </p:spPr>
        <p:txBody>
          <a:bodyPr>
            <a:normAutofit/>
          </a:bodyPr>
          <a:lstStyle/>
          <a:p>
            <a:pPr marL="609600" indent="-609600">
              <a:lnSpc>
                <a:spcPct val="80000"/>
              </a:lnSpc>
              <a:spcBef>
                <a:spcPct val="50000"/>
              </a:spcBef>
            </a:pPr>
            <a:r>
              <a:rPr lang="cs-CZ" altLang="cs-CZ" sz="2000" dirty="0"/>
              <a:t>určitého </a:t>
            </a:r>
            <a:r>
              <a:rPr lang="cs-CZ" altLang="cs-CZ" sz="2000" b="1" dirty="0"/>
              <a:t>množství, kvality a proměnlivosti vnějších podnětů </a:t>
            </a:r>
            <a:r>
              <a:rPr lang="cs-CZ" altLang="cs-CZ" sz="2000" dirty="0"/>
              <a:t>– zrakových, sluchových, hmatových, pohybu, lidského kontaktu (tak, aby se dítě „naladilo“ na určitou úroveň aktivity a nebylo přitom </a:t>
            </a:r>
            <a:r>
              <a:rPr lang="cs-CZ" altLang="cs-CZ" sz="2000" dirty="0" err="1"/>
              <a:t>podnětově</a:t>
            </a:r>
            <a:r>
              <a:rPr lang="cs-CZ" altLang="cs-CZ" sz="2000" dirty="0"/>
              <a:t> „podvyživené“ ani přetížené)</a:t>
            </a:r>
          </a:p>
          <a:p>
            <a:pPr marL="609600" indent="-609600">
              <a:lnSpc>
                <a:spcPct val="80000"/>
              </a:lnSpc>
              <a:spcBef>
                <a:spcPct val="50000"/>
              </a:spcBef>
            </a:pPr>
            <a:r>
              <a:rPr lang="cs-CZ" altLang="cs-CZ" sz="2000" dirty="0"/>
              <a:t>určité </a:t>
            </a:r>
            <a:r>
              <a:rPr lang="cs-CZ" altLang="cs-CZ" sz="2000" b="1" dirty="0"/>
              <a:t>stálosti, řádu a smyslu v podnětech – „smysluplného světa“;</a:t>
            </a:r>
            <a:r>
              <a:rPr lang="cs-CZ" altLang="cs-CZ" sz="2000" dirty="0"/>
              <a:t> umožňuje mj., aby se z přicházejících podnětů stávaly zkušenosti, poznatky a (pracovní) strategie; kdybychom všechno ve svém okolí vnímali jako dění nahodilé, výsledkem by byl chaos, nemožnost učit se – tato potřeba tedy umožňuje učení</a:t>
            </a:r>
          </a:p>
          <a:p>
            <a:pPr marL="609600" indent="-609600">
              <a:lnSpc>
                <a:spcPct val="80000"/>
              </a:lnSpc>
              <a:spcBef>
                <a:spcPct val="50000"/>
              </a:spcBef>
            </a:pPr>
            <a:r>
              <a:rPr lang="cs-CZ" altLang="cs-CZ" sz="2000" b="1" dirty="0"/>
              <a:t>prvotních citových a sociálních vztahů</a:t>
            </a:r>
            <a:r>
              <a:rPr lang="cs-CZ" altLang="cs-CZ" sz="2000" dirty="0"/>
              <a:t>, potřeba stabilního pozitivního vztahu k pečující osobě, opětování ze strany dalších dospělých – uspokojení přináší dítěti pocit životní jistoty a je podmínkou pro žádoucí vnitřní uspořádání osobnosti (ad </a:t>
            </a:r>
            <a:r>
              <a:rPr lang="cs-CZ" altLang="cs-CZ" sz="2000" dirty="0" err="1"/>
              <a:t>attachment</a:t>
            </a:r>
            <a:r>
              <a:rPr lang="cs-CZ" altLang="cs-CZ" sz="2000" dirty="0"/>
              <a:t> – vnitřní pracovní modely), poskytuje zázemí pro vývoj ve všech oblastech</a:t>
            </a:r>
          </a:p>
          <a:p>
            <a:pPr marL="609600" indent="-609600">
              <a:lnSpc>
                <a:spcPct val="80000"/>
              </a:lnSpc>
              <a:spcBef>
                <a:spcPct val="50000"/>
              </a:spcBef>
            </a:pPr>
            <a:r>
              <a:rPr lang="cs-CZ" altLang="cs-CZ" sz="2000" b="1" dirty="0"/>
              <a:t>identity </a:t>
            </a:r>
            <a:r>
              <a:rPr lang="cs-CZ" altLang="cs-CZ" sz="2000" dirty="0"/>
              <a:t>– společenského uplatnění a společenské hodnoty; zdravé vědomí vlastního „já“ ; toto vědomí je podmínkou toho, aby si člověk mohl na životní dráze osvojit společenské role a stanovit si hodnotové cíle pro svá snažení</a:t>
            </a:r>
          </a:p>
          <a:p>
            <a:pPr marL="609600" indent="-609600">
              <a:lnSpc>
                <a:spcPct val="80000"/>
              </a:lnSpc>
              <a:spcBef>
                <a:spcPct val="50000"/>
              </a:spcBef>
            </a:pPr>
            <a:r>
              <a:rPr lang="cs-CZ" altLang="cs-CZ" sz="2000" b="1" dirty="0"/>
              <a:t>otevřené budoucnosti</a:t>
            </a:r>
            <a:r>
              <a:rPr lang="cs-CZ" altLang="cs-CZ" sz="2000" dirty="0"/>
              <a:t> - životní perspektivy, sdílené s pečujícími osobami – „bude nějaké (společné) zítra“</a:t>
            </a:r>
          </a:p>
        </p:txBody>
      </p:sp>
    </p:spTree>
    <p:extLst>
      <p:ext uri="{BB962C8B-B14F-4D97-AF65-F5344CB8AC3E}">
        <p14:creationId xmlns:p14="http://schemas.microsoft.com/office/powerpoint/2010/main" val="18153112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Nadpis 1"/>
          <p:cNvSpPr>
            <a:spLocks noGrp="1"/>
          </p:cNvSpPr>
          <p:nvPr>
            <p:ph type="title"/>
          </p:nvPr>
        </p:nvSpPr>
        <p:spPr>
          <a:xfrm>
            <a:off x="1981201" y="277814"/>
            <a:ext cx="8075613" cy="1139825"/>
          </a:xfrm>
        </p:spPr>
        <p:txBody>
          <a:bodyPr/>
          <a:lstStyle/>
          <a:p>
            <a:pPr eaLnBrk="1" hangingPunct="1"/>
            <a:r>
              <a:rPr lang="cs-CZ" altLang="cs-CZ" sz="3600" b="1" dirty="0">
                <a:latin typeface="Calibri" panose="020F0502020204030204" pitchFamily="34" charset="0"/>
                <a:cs typeface="Calibri" panose="020F0502020204030204" pitchFamily="34" charset="0"/>
              </a:rPr>
              <a:t>Další aktuální přístupy k potřebám: </a:t>
            </a:r>
            <a:r>
              <a:rPr lang="cs-CZ" altLang="cs-CZ" sz="3600" b="1" dirty="0" err="1">
                <a:latin typeface="Calibri" panose="020F0502020204030204" pitchFamily="34" charset="0"/>
                <a:cs typeface="Calibri" panose="020F0502020204030204" pitchFamily="34" charset="0"/>
              </a:rPr>
              <a:t>Pesso-Boyden</a:t>
            </a:r>
            <a:r>
              <a:rPr lang="cs-CZ" altLang="cs-CZ" sz="3600" b="1" dirty="0">
                <a:latin typeface="Calibri" panose="020F0502020204030204" pitchFamily="34" charset="0"/>
                <a:cs typeface="Calibri" panose="020F0502020204030204" pitchFamily="34" charset="0"/>
              </a:rPr>
              <a:t> </a:t>
            </a:r>
            <a:r>
              <a:rPr lang="cs-CZ" altLang="cs-CZ" sz="3600" b="1" dirty="0" err="1">
                <a:latin typeface="Calibri" panose="020F0502020204030204" pitchFamily="34" charset="0"/>
                <a:cs typeface="Calibri" panose="020F0502020204030204" pitchFamily="34" charset="0"/>
              </a:rPr>
              <a:t>system</a:t>
            </a:r>
            <a:r>
              <a:rPr lang="cs-CZ" altLang="cs-CZ" sz="3600" b="1" dirty="0">
                <a:latin typeface="Calibri" panose="020F0502020204030204" pitchFamily="34" charset="0"/>
                <a:cs typeface="Calibri" panose="020F0502020204030204" pitchFamily="34" charset="0"/>
              </a:rPr>
              <a:t> </a:t>
            </a:r>
          </a:p>
        </p:txBody>
      </p:sp>
      <p:sp>
        <p:nvSpPr>
          <p:cNvPr id="3" name="Zástupný symbol pro obsah 2"/>
          <p:cNvSpPr>
            <a:spLocks noGrp="1"/>
          </p:cNvSpPr>
          <p:nvPr>
            <p:ph idx="1"/>
          </p:nvPr>
        </p:nvSpPr>
        <p:spPr>
          <a:xfrm>
            <a:off x="457200" y="1321725"/>
            <a:ext cx="11355185" cy="5478086"/>
          </a:xfrm>
        </p:spPr>
        <p:txBody>
          <a:bodyPr>
            <a:normAutofit lnSpcReduction="10000"/>
          </a:bodyPr>
          <a:lstStyle/>
          <a:p>
            <a:pPr eaLnBrk="1" hangingPunct="1">
              <a:defRPr/>
            </a:pPr>
            <a:r>
              <a:rPr lang="cs-CZ" sz="1800" dirty="0"/>
              <a:t>1) </a:t>
            </a:r>
            <a:r>
              <a:rPr lang="cs-CZ" sz="1800" b="1" dirty="0"/>
              <a:t>potřeba místa</a:t>
            </a:r>
            <a:r>
              <a:rPr lang="cs-CZ" sz="1800" dirty="0"/>
              <a:t>: že bude mít dost prostoru v mateřském lůně, v náruči rodičů, ve svém pokoji, mezi blízkými... že jimi bude radostně vítán v celé své individualitě takový, jaký je. S touto potřebou úzce souvisí v pozdějším dospělém životě schopnost cítit se doma, přesvědčení, že tu "jsem správně" a "nejsem mimo".</a:t>
            </a:r>
          </a:p>
          <a:p>
            <a:pPr eaLnBrk="1" hangingPunct="1">
              <a:defRPr/>
            </a:pPr>
            <a:r>
              <a:rPr lang="cs-CZ" sz="1800" dirty="0"/>
              <a:t>2) </a:t>
            </a:r>
            <a:r>
              <a:rPr lang="cs-CZ" sz="1800" b="1" dirty="0"/>
              <a:t>potřeba ochrany</a:t>
            </a:r>
            <a:r>
              <a:rPr lang="cs-CZ" sz="1800" dirty="0"/>
              <a:t>: nejprve před škodlivými vlivy ochrání mateřská děloha, po narození rodičovská náruč a záštita. Získává-li člověk včas zkušenost, že je chráněn, pro jeho další život to znamená pocit bezpečí a schopnost žít aktivně, bez přehnaného pocitu ohrožení.</a:t>
            </a:r>
          </a:p>
          <a:p>
            <a:pPr eaLnBrk="1" hangingPunct="1">
              <a:defRPr/>
            </a:pPr>
            <a:r>
              <a:rPr lang="cs-CZ" sz="1800" dirty="0"/>
              <a:t>3) </a:t>
            </a:r>
            <a:r>
              <a:rPr lang="cs-CZ" sz="1800" b="1" dirty="0"/>
              <a:t>potřeba péče </a:t>
            </a:r>
            <a:r>
              <a:rPr lang="cs-CZ" sz="1800" dirty="0"/>
              <a:t>a výživy: nejen jídlo a něžnost v doslovné podobě, ale i dostatek podnětů, kontaktů, vztahů. V pozdějším věku se k této potřebě řadí i informace, vzdělání, zájmy. Kdo je v tomto smyslu "dobře živen", má pocit plnosti, naplnění, nasycení. Netrpí přehnanými pocity prázdnoty.</a:t>
            </a:r>
          </a:p>
          <a:p>
            <a:pPr eaLnBrk="1" hangingPunct="1">
              <a:defRPr/>
            </a:pPr>
            <a:r>
              <a:rPr lang="cs-CZ" sz="1800" dirty="0"/>
              <a:t>4</a:t>
            </a:r>
            <a:r>
              <a:rPr lang="cs-CZ" sz="1800" b="1" dirty="0"/>
              <a:t>) potřeba podpory</a:t>
            </a:r>
            <a:r>
              <a:rPr lang="cs-CZ" sz="1800" dirty="0"/>
              <a:t>: konkrétní i symbolické. Podpora znamená konkrétně třeba být nesen, nebo moci se opřít, abych nespadl. Kdo je podporován, necítí se být na věci sám. Být podporován znamená rovněž být povzbuzován. Lidé, kteří mají z dětství bohatou zkušenost s dostatkem podpory, si ji dokáží v dospělém životě dobře zajistit. Mají energii a elán, necítí se slabí, bezmocně vydaní napospas okolnostem.</a:t>
            </a:r>
          </a:p>
          <a:p>
            <a:pPr eaLnBrk="1" hangingPunct="1">
              <a:defRPr/>
            </a:pPr>
            <a:r>
              <a:rPr lang="cs-CZ" sz="1800" dirty="0"/>
              <a:t>5) </a:t>
            </a:r>
            <a:r>
              <a:rPr lang="cs-CZ" sz="1800" b="1" dirty="0"/>
              <a:t>potřeba hranic </a:t>
            </a:r>
            <a:r>
              <a:rPr lang="cs-CZ" sz="1800" dirty="0"/>
              <a:t>– být limitován znamená něco v tom smyslu jako být definován, vědět, kdo jsem a kdo nejsem, odkud kam sahá můj vliv a kde začíná vliv druhých. Mít dobře zažitý limit znamená trochu paradoxně být schopen jít do věcí naplno, moci se do nich opřít beze strachu, že tím způsobím nějakou újmu sobě či druhým. Dobrý zážitek limitu mi mohou poskytnout rodiče, kteří mne zvládnou. Rodiče, kteří mají upřímnou radost z dětské živosti, rozpustilosti, z dětského zkoušení síly a experimentů, zároveň jsou ale v jednání a výchově pevní.</a:t>
            </a:r>
          </a:p>
          <a:p>
            <a:pPr marL="0" indent="0">
              <a:buNone/>
              <a:defRPr/>
            </a:pPr>
            <a:endParaRPr lang="cs-CZ" sz="1800" dirty="0"/>
          </a:p>
          <a:p>
            <a:pPr marL="0" indent="0">
              <a:buNone/>
              <a:defRPr/>
            </a:pPr>
            <a:r>
              <a:rPr lang="cs-CZ" sz="1200" dirty="0"/>
              <a:t>(dle </a:t>
            </a:r>
            <a:r>
              <a:rPr lang="cs-CZ" sz="1200" dirty="0" err="1"/>
              <a:t>Siřínka</a:t>
            </a:r>
            <a:r>
              <a:rPr lang="cs-CZ" sz="1200" dirty="0"/>
              <a:t>, 2001, </a:t>
            </a:r>
            <a:r>
              <a:rPr lang="cs-CZ" sz="1200" dirty="0" err="1"/>
              <a:t>Pesso-Boyden</a:t>
            </a:r>
            <a:r>
              <a:rPr lang="cs-CZ" sz="1200" dirty="0"/>
              <a:t> systém, www.psbp.cz/metoda)</a:t>
            </a:r>
          </a:p>
          <a:p>
            <a:pPr eaLnBrk="1" hangingPunct="1">
              <a:defRPr/>
            </a:pPr>
            <a:endParaRPr lang="cs-CZ" dirty="0" smtClean="0"/>
          </a:p>
        </p:txBody>
      </p:sp>
    </p:spTree>
    <p:extLst>
      <p:ext uri="{BB962C8B-B14F-4D97-AF65-F5344CB8AC3E}">
        <p14:creationId xmlns:p14="http://schemas.microsoft.com/office/powerpoint/2010/main" val="3738366304"/>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633</Words>
  <Application>Microsoft Office PowerPoint</Application>
  <PresentationFormat>Širokoúhlá obrazovka</PresentationFormat>
  <Paragraphs>17</Paragraphs>
  <Slides>4</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4</vt:i4>
      </vt:variant>
    </vt:vector>
  </HeadingPairs>
  <TitlesOfParts>
    <vt:vector size="8" baseType="lpstr">
      <vt:lpstr>Arial</vt:lpstr>
      <vt:lpstr>Calibri</vt:lpstr>
      <vt:lpstr>Calibri Light</vt:lpstr>
      <vt:lpstr>Motiv Office</vt:lpstr>
      <vt:lpstr>Psychologické pojetí potřeb - výběr</vt:lpstr>
      <vt:lpstr>   Maslowova hierarchie potřeb</vt:lpstr>
      <vt:lpstr>Základní vývojové potřeby (dle Z. Matějčka)</vt:lpstr>
      <vt:lpstr>Další aktuální přístupy k potřebám: Pesso-Boyden system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Psychologické pojetí potřeb - výběr</dc:title>
  <dc:creator>Tomáš Kohoutek</dc:creator>
  <cp:lastModifiedBy>Tomáš Kohoutek</cp:lastModifiedBy>
  <cp:revision>2</cp:revision>
  <dcterms:created xsi:type="dcterms:W3CDTF">2022-10-07T12:58:45Z</dcterms:created>
  <dcterms:modified xsi:type="dcterms:W3CDTF">2022-10-07T12:59:00Z</dcterms:modified>
</cp:coreProperties>
</file>