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4" r:id="rId9"/>
    <p:sldId id="265" r:id="rId10"/>
    <p:sldId id="262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00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9" autoAdjust="0"/>
    <p:restoredTop sz="95768" autoAdjust="0"/>
  </p:normalViewPr>
  <p:slideViewPr>
    <p:cSldViewPr snapToGrid="0">
      <p:cViewPr varScale="1">
        <p:scale>
          <a:sx n="108" d="100"/>
          <a:sy n="108" d="100"/>
        </p:scale>
        <p:origin x="624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A9039D6B-799E-F449-83E9-C13BAA09AF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DD6941B3-7740-5745-9EAD-9C3115979A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6CF9942-BE26-4A4C-A2D8-ABA21EDF5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883B3136-B228-D44A-AB43-48B383AAAC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PED slide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544807-CCC8-C147-BC84-731878E3F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B69AC62-8722-274E-BC02-F54E66A102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8614ED3-CCC3-4849-B628-61C3AB8D12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672C6AD4-B64D-9447-94F1-173288638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3" name="Obrázek 8">
            <a:extLst>
              <a:ext uri="{FF2B5EF4-FFF2-40B4-BE49-F238E27FC236}">
                <a16:creationId xmlns:a16="http://schemas.microsoft.com/office/drawing/2014/main" id="{BD079056-37C1-BB41-A10B-5467FD1004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81F1F6BC-132D-3746-8DEA-8E0070523D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21663280-9DA9-6D46-9A85-58C09D41A6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4789C4D8-85B1-0E4B-80EB-3DD1C97BF8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rozene-vady.cz/primarni-prevence/pdf/Infekce_v_tehotenstvi.pdf" TargetMode="External"/><Relationship Id="rId2" Type="http://schemas.openxmlformats.org/officeDocument/2006/relationships/hyperlink" Target="http://www.vrozene-vady.cz/primarni-prevence/pdf/Na_alkohol_velky_pozor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katelevize.cz/ivysilani/1095946610-diagnoza/205562241500002-poruchy-rustu/" TargetMode="External"/><Relationship Id="rId2" Type="http://schemas.openxmlformats.org/officeDocument/2006/relationships/hyperlink" Target="http://www.ceskatelevize.cz/porady/10315080042-tep-24/212411058130009/vide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eskatelevize.cz/ivysilani/10175805663-medicina-pro-21-stoleti/208572231040001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LUA05ExHA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sz="3600" dirty="0"/>
              <a:t>Úvod do zdravotní problematiky dětského věku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s-CZ" dirty="0"/>
              <a:t>Ontogeneze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C76344B-FC1E-4ECA-8265-50EB47B3D0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F7DD56-B41F-463E-ABDC-6C1F3DEFF1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1027927-BA91-4A13-B944-76287BCE0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Embryopatie a </a:t>
            </a:r>
            <a:r>
              <a:rPr lang="cs-CZ" dirty="0" err="1"/>
              <a:t>Fetopatie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C3EB502-FD59-4554-B236-C2A851F60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b="1" dirty="0"/>
              <a:t>Embryopatie</a:t>
            </a:r>
            <a:r>
              <a:rPr lang="cs-CZ" sz="2000" dirty="0"/>
              <a:t> – poškození embrya; malformace</a:t>
            </a:r>
          </a:p>
          <a:p>
            <a:pPr algn="just"/>
            <a:r>
              <a:rPr lang="cs-CZ" sz="2000" b="1" dirty="0" err="1"/>
              <a:t>Fetopatie</a:t>
            </a:r>
            <a:r>
              <a:rPr lang="cs-CZ" sz="2000" dirty="0"/>
              <a:t> – poškození plodu; ne velké malformace, ale MR</a:t>
            </a:r>
          </a:p>
          <a:p>
            <a:pPr algn="just"/>
            <a:r>
              <a:rPr lang="cs-CZ" sz="2000" b="1" dirty="0"/>
              <a:t>Teratogenní vlivy</a:t>
            </a:r>
            <a:r>
              <a:rPr lang="cs-CZ" sz="2000" dirty="0"/>
              <a:t>:</a:t>
            </a:r>
          </a:p>
          <a:p>
            <a:pPr marL="72000" indent="0" algn="just">
              <a:buNone/>
            </a:pPr>
            <a:r>
              <a:rPr lang="cs-CZ" sz="2000" dirty="0"/>
              <a:t>	a) </a:t>
            </a:r>
            <a:r>
              <a:rPr lang="cs-CZ" sz="2000" b="1" dirty="0"/>
              <a:t>fyzikální</a:t>
            </a:r>
            <a:r>
              <a:rPr lang="cs-CZ" sz="2000" dirty="0"/>
              <a:t> – záření (rtg.) – poškození mozku, očí, MR, úrazy</a:t>
            </a:r>
          </a:p>
          <a:p>
            <a:pPr marL="72000" indent="0" algn="just">
              <a:buNone/>
            </a:pPr>
            <a:r>
              <a:rPr lang="cs-CZ" sz="2000" dirty="0"/>
              <a:t>	b) </a:t>
            </a:r>
            <a:r>
              <a:rPr lang="cs-CZ" sz="2000" b="1" dirty="0"/>
              <a:t>chemické</a:t>
            </a:r>
            <a:r>
              <a:rPr lang="cs-CZ" sz="2000" dirty="0"/>
              <a:t> – léky, drogy, alkohol (fetální alkoholový syndrom), </a:t>
            </a:r>
            <a:r>
              <a:rPr lang="cs-CZ" altLang="cs-CZ" sz="1400" dirty="0">
                <a:hlinkClick r:id="rId2"/>
              </a:rPr>
              <a:t>ALKOHOL</a:t>
            </a:r>
            <a:endParaRPr lang="cs-CZ" sz="2000" dirty="0"/>
          </a:p>
          <a:p>
            <a:pPr marL="72000" indent="0" algn="just">
              <a:buNone/>
            </a:pPr>
            <a:r>
              <a:rPr lang="cs-CZ" sz="2000" dirty="0"/>
              <a:t>	c) </a:t>
            </a:r>
            <a:r>
              <a:rPr lang="cs-CZ" sz="2000" b="1" dirty="0"/>
              <a:t>biologické</a:t>
            </a:r>
            <a:r>
              <a:rPr lang="cs-CZ" sz="2000" dirty="0"/>
              <a:t> – viry (zarděnky; očkování ve 2. a 12.roce)  -oko, ucho, srdce, bakterie, 	paraziti (toxoplazmóza), chronická onemocnění matky (diabetes), imunologické (</a:t>
            </a:r>
            <a:r>
              <a:rPr lang="cs-CZ" sz="2000" dirty="0" err="1"/>
              <a:t>Rh</a:t>
            </a:r>
            <a:r>
              <a:rPr lang="cs-CZ" sz="2000" dirty="0"/>
              <a:t> - 	faktor) </a:t>
            </a:r>
          </a:p>
          <a:p>
            <a:pPr marL="72000" indent="0" algn="just">
              <a:buNone/>
            </a:pPr>
            <a:r>
              <a:rPr lang="cs-CZ" altLang="cs-CZ" sz="1600" dirty="0">
                <a:solidFill>
                  <a:srgbClr val="FF0000"/>
                </a:solidFill>
                <a:hlinkClick r:id="rId3"/>
              </a:rPr>
              <a:t>INFEKCE TĚHOTENSTVÍ</a:t>
            </a:r>
            <a:endParaRPr lang="cs-CZ" altLang="cs-CZ" sz="1600" dirty="0">
              <a:solidFill>
                <a:srgbClr val="FF0000"/>
              </a:solidFill>
            </a:endParaRPr>
          </a:p>
          <a:p>
            <a:pPr marL="72000" indent="0" algn="just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03998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DFEC644-B66C-48C7-9F07-E4836C164A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F78A9D4-FDA1-4965-B57B-0FB3A508FA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358AE6B-E234-455A-95C2-88DC955BD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Období plodové </a:t>
            </a:r>
            <a:r>
              <a:rPr lang="cs-CZ" b="0" dirty="0"/>
              <a:t>(fetální)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A68637F-A3F5-4CD0-8BB1-1B21083AF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600" dirty="0"/>
              <a:t>Začíná 9. týdnem, skončila organogeneze, v tomto období  orgány dále rostou, vyvíjí se a postupně vstupují do funkce</a:t>
            </a:r>
          </a:p>
          <a:p>
            <a:pPr marL="0" indent="0">
              <a:buNone/>
            </a:pPr>
            <a:r>
              <a:rPr lang="cs-CZ" altLang="cs-CZ" sz="1600" b="1" dirty="0"/>
              <a:t>Fetus (plod) - od 9 týdne do porodu</a:t>
            </a:r>
          </a:p>
          <a:p>
            <a:pPr marL="0" indent="0">
              <a:buNone/>
            </a:pPr>
            <a:r>
              <a:rPr lang="cs-CZ" altLang="cs-CZ" sz="1600" b="1" dirty="0"/>
              <a:t>Plod je oklopen 2 obaly</a:t>
            </a:r>
          </a:p>
          <a:p>
            <a:pPr marL="285750" indent="-285750"/>
            <a:r>
              <a:rPr lang="cs-CZ" altLang="cs-CZ" sz="1600" b="1" dirty="0">
                <a:solidFill>
                  <a:srgbClr val="FF0000"/>
                </a:solidFill>
              </a:rPr>
              <a:t>Amnion</a:t>
            </a:r>
            <a:r>
              <a:rPr lang="cs-CZ" altLang="cs-CZ" sz="1600" dirty="0"/>
              <a:t>-vnitřní obal- vyměšuje amnion. tekutinu, ta přibývá a tím se oddaluje od těla plodu a přibližuje k zevnímu plod. obalu a s ním posléze srůstá. </a:t>
            </a:r>
            <a:r>
              <a:rPr lang="cs-CZ" altLang="cs-CZ" sz="1600" dirty="0" err="1"/>
              <a:t>Amnionová</a:t>
            </a:r>
            <a:r>
              <a:rPr lang="cs-CZ" altLang="cs-CZ" sz="1600" dirty="0"/>
              <a:t> voda se nazývá potom </a:t>
            </a:r>
            <a:r>
              <a:rPr lang="cs-CZ" altLang="cs-CZ" sz="1600" b="1" dirty="0"/>
              <a:t>plodová</a:t>
            </a:r>
            <a:r>
              <a:rPr lang="cs-CZ" altLang="cs-CZ" sz="1600" dirty="0"/>
              <a:t> -volný pohyb plodu –podpora vývoje kostry a svalstva, plod do ní vylučuje moč.</a:t>
            </a:r>
          </a:p>
          <a:p>
            <a:pPr marL="285750" indent="-285750"/>
            <a:r>
              <a:rPr lang="cs-CZ" altLang="cs-CZ" sz="1600" b="1" dirty="0">
                <a:solidFill>
                  <a:srgbClr val="FF0000"/>
                </a:solidFill>
              </a:rPr>
              <a:t>Chorion</a:t>
            </a:r>
            <a:r>
              <a:rPr lang="cs-CZ" altLang="cs-CZ" sz="1600" dirty="0"/>
              <a:t>-zevní obal– v embryonálním období celý pokryt klky, nyní na povrchu vyhlazení klků a naopak na třetině stěny dělohy, která je vrostlá do děložní sliznice se klky prohlubují a vzniká </a:t>
            </a:r>
            <a:r>
              <a:rPr lang="cs-CZ" altLang="cs-CZ" sz="1800" b="1" dirty="0"/>
              <a:t>plodové lůžko (placenta).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800" b="1" dirty="0"/>
              <a:t>Srůstem amnionu a chorionu-pupečník zajišťuje spojení placenty s tělem plodu.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162058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221C447-163B-4D4F-943C-856118919C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715796-4AE8-470C-AA0D-7776122018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C7BD784-D1CE-4409-9464-DB4C67718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Placenta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1E8D00-ADCB-43BF-B5B4-9C6446827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59" y="2423248"/>
            <a:ext cx="7920000" cy="2889523"/>
          </a:xfrm>
        </p:spPr>
        <p:txBody>
          <a:bodyPr/>
          <a:lstStyle/>
          <a:p>
            <a:pPr algn="just"/>
            <a:r>
              <a:rPr lang="cs-CZ" altLang="cs-CZ" sz="1800" b="1" dirty="0"/>
              <a:t>výživa</a:t>
            </a:r>
            <a:r>
              <a:rPr lang="cs-CZ" altLang="cs-CZ" sz="1800" dirty="0"/>
              <a:t> plodu (z krve matky do krve plodu),</a:t>
            </a:r>
          </a:p>
          <a:p>
            <a:pPr algn="just"/>
            <a:r>
              <a:rPr lang="cs-CZ" altLang="cs-CZ" sz="1800" b="1" dirty="0"/>
              <a:t>předává škodlivé produkty </a:t>
            </a:r>
            <a:r>
              <a:rPr lang="cs-CZ" altLang="cs-CZ" sz="1800" dirty="0"/>
              <a:t>do krve matky a ty vylučovány ledvinami</a:t>
            </a:r>
            <a:endParaRPr lang="cs-CZ" altLang="cs-CZ" sz="1800" b="1" dirty="0"/>
          </a:p>
          <a:p>
            <a:pPr algn="just"/>
            <a:r>
              <a:rPr lang="cs-CZ" altLang="cs-CZ" sz="1800" b="1" dirty="0"/>
              <a:t>ochranná bariéra </a:t>
            </a:r>
            <a:r>
              <a:rPr lang="cs-CZ" altLang="cs-CZ" sz="1800" dirty="0"/>
              <a:t>proti škodlivinám z těla matky</a:t>
            </a:r>
          </a:p>
          <a:p>
            <a:pPr algn="just"/>
            <a:r>
              <a:rPr lang="cs-CZ" altLang="cs-CZ" sz="1800" b="1" dirty="0"/>
              <a:t>dýchání</a:t>
            </a:r>
            <a:r>
              <a:rPr lang="cs-CZ" altLang="cs-CZ" sz="1800" dirty="0"/>
              <a:t> - příjem kyslíku z matčiny krve výdej </a:t>
            </a:r>
            <a:r>
              <a:rPr lang="cs-CZ" altLang="cs-CZ" sz="1800" dirty="0" err="1"/>
              <a:t>kys</a:t>
            </a:r>
            <a:r>
              <a:rPr lang="cs-CZ" altLang="cs-CZ" sz="1800" dirty="0"/>
              <a:t>. uhličitého do krve matky</a:t>
            </a:r>
          </a:p>
          <a:p>
            <a:pPr algn="just"/>
            <a:r>
              <a:rPr lang="cs-CZ" altLang="cs-CZ" sz="1800" b="1" dirty="0"/>
              <a:t>produkuje hormony- </a:t>
            </a:r>
            <a:r>
              <a:rPr lang="cs-CZ" altLang="cs-CZ" sz="1800" dirty="0"/>
              <a:t>progesteron, estrogeny-udržení těhotenství, zásobárna vitamínů a glykogenu- důležitých pro růst a vývoj</a:t>
            </a:r>
          </a:p>
        </p:txBody>
      </p:sp>
      <p:pic>
        <p:nvPicPr>
          <p:cNvPr id="6" name="Picture 4" descr="C:\Documents and Settings\Administrator\Dokumenty\Obrázky\Placenta\foto1.bmp">
            <a:extLst>
              <a:ext uri="{FF2B5EF4-FFF2-40B4-BE49-F238E27FC236}">
                <a16:creationId xmlns:a16="http://schemas.microsoft.com/office/drawing/2014/main" id="{5FBF9275-F95E-455A-9C3B-D7AC848A4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016" y="2813858"/>
            <a:ext cx="2447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737140C7-35C2-493E-93CA-4C1258C43234}"/>
              </a:ext>
            </a:extLst>
          </p:cNvPr>
          <p:cNvSpPr txBox="1"/>
          <p:nvPr/>
        </p:nvSpPr>
        <p:spPr>
          <a:xfrm>
            <a:off x="572059" y="1545229"/>
            <a:ext cx="110478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" indent="0" algn="just" eaLnBrk="1" hangingPunct="1">
              <a:buNone/>
            </a:pPr>
            <a:r>
              <a:rPr lang="cs-CZ" altLang="cs-CZ" sz="1800" b="1" dirty="0"/>
              <a:t>Placenta</a:t>
            </a:r>
            <a:r>
              <a:rPr lang="cs-CZ" altLang="cs-CZ" sz="1800" dirty="0"/>
              <a:t> (plodové lůžko)-spojení mezi plodem a matkou dočasný orgán; skládá se z části mateřské a plodové </a:t>
            </a:r>
          </a:p>
          <a:p>
            <a:pPr marL="72000" indent="0" algn="just" eaLnBrk="1" hangingPunct="1">
              <a:buNone/>
            </a:pPr>
            <a:r>
              <a:rPr lang="cs-CZ" altLang="cs-CZ" sz="1800" dirty="0"/>
              <a:t>funkce: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FC40932-600C-44CE-994F-AD07A32B90CA}"/>
              </a:ext>
            </a:extLst>
          </p:cNvPr>
          <p:cNvSpPr txBox="1"/>
          <p:nvPr/>
        </p:nvSpPr>
        <p:spPr>
          <a:xfrm>
            <a:off x="8963025" y="468075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zdroj obrázku: pixabay.com</a:t>
            </a:r>
          </a:p>
        </p:txBody>
      </p:sp>
    </p:spTree>
    <p:extLst>
      <p:ext uri="{BB962C8B-B14F-4D97-AF65-F5344CB8AC3E}">
        <p14:creationId xmlns:p14="http://schemas.microsoft.com/office/powerpoint/2010/main" val="803842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996BE58-1880-4AFE-B44C-012F6A2D19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8B9F29-47FA-4ED5-BE9F-D7B17C816F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92018BF-BDCB-4BB9-A62B-EF6CD3D1B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Placentární a plodový oběh krve </a:t>
            </a:r>
            <a:r>
              <a:rPr lang="cs-CZ" b="0" dirty="0"/>
              <a:t>(2 měsíc)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0D59AD1-7D9F-4412-9278-FCEC99244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 algn="just">
              <a:lnSpc>
                <a:spcPts val="3000"/>
              </a:lnSpc>
              <a:defRPr/>
            </a:pPr>
            <a:r>
              <a:rPr lang="cs-CZ" sz="1600" dirty="0"/>
              <a:t>Transport </a:t>
            </a:r>
            <a:r>
              <a:rPr lang="cs-CZ" sz="1600" dirty="0" err="1"/>
              <a:t>dých</a:t>
            </a:r>
            <a:r>
              <a:rPr lang="cs-CZ" sz="1600" dirty="0"/>
              <a:t>. plynů, výživných látek zplodin látkové přeměny zajišťují </a:t>
            </a:r>
            <a:r>
              <a:rPr lang="cs-CZ" sz="1600" dirty="0">
                <a:solidFill>
                  <a:srgbClr val="FF0000"/>
                </a:solidFill>
              </a:rPr>
              <a:t>2 pupeční tepny a 1 pupeční žíla.</a:t>
            </a:r>
          </a:p>
          <a:p>
            <a:pPr algn="just">
              <a:lnSpc>
                <a:spcPts val="3000"/>
              </a:lnSpc>
              <a:defRPr/>
            </a:pPr>
            <a:r>
              <a:rPr lang="cs-CZ" sz="1600" dirty="0"/>
              <a:t>Pupeční žíla vede z placenty do plodu kyslík a živiny</a:t>
            </a:r>
          </a:p>
          <a:p>
            <a:pPr algn="just">
              <a:lnSpc>
                <a:spcPts val="3000"/>
              </a:lnSpc>
              <a:defRPr/>
            </a:pPr>
            <a:r>
              <a:rPr lang="cs-CZ" sz="1600" dirty="0"/>
              <a:t>Pupeční žíla vstupuje do plodu a dělí se na dvě větve, jedna ústí do </a:t>
            </a:r>
            <a:r>
              <a:rPr lang="cs-CZ" sz="1600" b="1" dirty="0"/>
              <a:t>vrátnicové žíly a druhá, zvaná žilní </a:t>
            </a:r>
            <a:r>
              <a:rPr lang="cs-CZ" sz="1600" b="1" dirty="0" err="1"/>
              <a:t>dučej</a:t>
            </a:r>
            <a:r>
              <a:rPr lang="cs-CZ" sz="1600" b="1" dirty="0"/>
              <a:t> </a:t>
            </a:r>
            <a:r>
              <a:rPr lang="cs-CZ" sz="1600" dirty="0"/>
              <a:t>se spojuje pod játry s dolní dutou žílou.</a:t>
            </a:r>
          </a:p>
          <a:p>
            <a:pPr algn="just">
              <a:lnSpc>
                <a:spcPts val="3000"/>
              </a:lnSpc>
              <a:defRPr/>
            </a:pPr>
            <a:r>
              <a:rPr lang="cs-CZ" sz="1600" dirty="0"/>
              <a:t>Pupeční žíla obsahuje krev kyslíkem bohatou a dolní dutá žíla krev kyslíkem chudou- přivádí dolní dutá žíla krev do pravé síně srdeční krev smíšenou, zde se mísí s krví přitékající horní dutou žílou z hlavy a hor. končetin.</a:t>
            </a:r>
          </a:p>
          <a:p>
            <a:pPr algn="just">
              <a:lnSpc>
                <a:spcPts val="3000"/>
              </a:lnSpc>
              <a:defRPr/>
            </a:pPr>
            <a:r>
              <a:rPr lang="cs-CZ" sz="1600" dirty="0"/>
              <a:t>Pupeční tepny z plodu odvádějí do placenty oxid uhličitý a odpadní produkty. </a:t>
            </a:r>
          </a:p>
          <a:p>
            <a:pPr algn="just">
              <a:lnSpc>
                <a:spcPts val="3000"/>
              </a:lnSpc>
              <a:defRPr/>
            </a:pPr>
            <a:endParaRPr lang="cs-CZ" sz="1600" dirty="0"/>
          </a:p>
          <a:p>
            <a:pPr algn="just">
              <a:lnSpc>
                <a:spcPts val="3000"/>
              </a:lnSpc>
              <a:defRPr/>
            </a:pPr>
            <a:r>
              <a:rPr lang="cs-CZ" sz="1600" dirty="0">
                <a:solidFill>
                  <a:srgbClr val="FF0000"/>
                </a:solidFill>
              </a:rPr>
              <a:t>NEJVĚTŠÍ ANATOMICKÉ ZVLÁŠTNOSTI JSOU V SRDCI, PROTOŽE VE FETÁLNÍM OBDOBÍ NENÍ UPLATNĚNA FUNKCE MALÉHO OBĚHU</a:t>
            </a:r>
            <a:r>
              <a:rPr lang="cs-CZ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8317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11889AD-200D-4A75-B057-FAF6EF9DE3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22703FE-812C-4342-B8F4-9E09549C60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8514732-C48A-480F-BBBD-4EC060D93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Oválné okénko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9D4C417-6794-4D02-9E6D-DDF21B59B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dirty="0"/>
              <a:t>V přepážce mezi síněmi je oválné okénko-většina krve se dostává z pravé síně do levé síně a odtud do levé komory a aortou do těla plodu.</a:t>
            </a:r>
          </a:p>
          <a:p>
            <a:pPr algn="just"/>
            <a:r>
              <a:rPr lang="cs-CZ" sz="2000" dirty="0"/>
              <a:t>Malý zbytek krve, který neprošel oválným okénkem jde do pravé komory a plicní tepny. Ani tato krev se do plic téměř nedostane neboť odchází tepennou </a:t>
            </a:r>
            <a:r>
              <a:rPr lang="cs-CZ" sz="2000" dirty="0" err="1"/>
              <a:t>dučejí</a:t>
            </a:r>
            <a:r>
              <a:rPr lang="cs-CZ" sz="2000" dirty="0"/>
              <a:t> do aorty.</a:t>
            </a:r>
          </a:p>
          <a:p>
            <a:pPr algn="just"/>
            <a:r>
              <a:rPr lang="cs-CZ" sz="2000" dirty="0"/>
              <a:t>Z krevního oběhu plodu se krev dostává do placenty 2 pupečními tepnami, které odstupují z vnitřních tepen kyčelních.</a:t>
            </a:r>
          </a:p>
        </p:txBody>
      </p:sp>
    </p:spTree>
    <p:extLst>
      <p:ext uri="{BB962C8B-B14F-4D97-AF65-F5344CB8AC3E}">
        <p14:creationId xmlns:p14="http://schemas.microsoft.com/office/powerpoint/2010/main" val="1558353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F1B4721-E170-4257-9E17-4902E0822C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BF459E-4F4E-47DB-BDFF-2FBDB9866F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56F51B2-632D-4D13-875E-8E8EA0062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Zaniknutí oválného okénka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31C86F3-FDC8-44CC-AC85-91732D598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452825" cy="4139998"/>
          </a:xfrm>
        </p:spPr>
        <p:txBody>
          <a:bodyPr/>
          <a:lstStyle/>
          <a:p>
            <a:pPr algn="just"/>
            <a:r>
              <a:rPr lang="cs-CZ" sz="1800" dirty="0"/>
              <a:t>Po přestřižení pupečníku a přerušení placentárního oběhu- vznikne nedostatek kyslíku a nahromadění oxidu </a:t>
            </a:r>
            <a:r>
              <a:rPr lang="cs-CZ" sz="1800" dirty="0" err="1"/>
              <a:t>uhlič</a:t>
            </a:r>
            <a:r>
              <a:rPr lang="cs-CZ" sz="1800" dirty="0"/>
              <a:t>., což podráždí dýchací centrum v prodloužené míše, podráždění vyvolá dýchací pohyby a zapojení plic do dýchání. Do levé síně začne přicházet více krve z malého oběhu a následkem zaniká oválné okénko.</a:t>
            </a:r>
          </a:p>
          <a:p>
            <a:pPr algn="just"/>
            <a:r>
              <a:rPr lang="cs-CZ" sz="1800" dirty="0"/>
              <a:t>Zaniká (během několika hodin až dnů) také spojnice mezi plicní tepnou a srdečnicí (tepenná </a:t>
            </a:r>
            <a:r>
              <a:rPr lang="cs-CZ" sz="1800" dirty="0" err="1"/>
              <a:t>dučej</a:t>
            </a:r>
            <a:r>
              <a:rPr lang="cs-CZ" sz="1800" dirty="0"/>
              <a:t>). Mizí také žilní </a:t>
            </a:r>
            <a:r>
              <a:rPr lang="cs-CZ" sz="1800" dirty="0" err="1"/>
              <a:t>dučej</a:t>
            </a:r>
            <a:r>
              <a:rPr lang="cs-CZ" sz="1800" dirty="0"/>
              <a:t>.</a:t>
            </a:r>
          </a:p>
          <a:p>
            <a:pPr algn="just"/>
            <a:r>
              <a:rPr lang="cs-CZ" sz="1800" dirty="0"/>
              <a:t>V některých případech se srdce nevyvine správně a mohou vznikat vrozené vady (otevřená tepenná </a:t>
            </a:r>
            <a:r>
              <a:rPr lang="cs-CZ" sz="1800" dirty="0" err="1"/>
              <a:t>dučej</a:t>
            </a:r>
            <a:r>
              <a:rPr lang="cs-CZ" sz="1800" dirty="0"/>
              <a:t>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8427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813E9A-6CDD-40B8-B032-2F90E5A283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FCD0C1-D28B-486B-BC09-0EF9BBAE21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9ABA1C5-B9F9-45CB-9F03-353505547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Fetální oběh</a:t>
            </a:r>
          </a:p>
        </p:txBody>
      </p:sp>
      <p:pic>
        <p:nvPicPr>
          <p:cNvPr id="6" name="Picture 21" descr="Skener_20170302">
            <a:extLst>
              <a:ext uri="{FF2B5EF4-FFF2-40B4-BE49-F238E27FC236}">
                <a16:creationId xmlns:a16="http://schemas.microsoft.com/office/drawing/2014/main" id="{05FCB935-ACEF-4D2F-AF12-31CAD1D14D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14" b="22170"/>
          <a:stretch/>
        </p:blipFill>
        <p:spPr bwMode="auto">
          <a:xfrm>
            <a:off x="7193222" y="0"/>
            <a:ext cx="3632094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1" descr="Skener_20170302">
            <a:extLst>
              <a:ext uri="{FF2B5EF4-FFF2-40B4-BE49-F238E27FC236}">
                <a16:creationId xmlns:a16="http://schemas.microsoft.com/office/drawing/2014/main" id="{1AB9F89B-9A85-4AC2-B5B4-5D70507608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66" r="13321"/>
          <a:stretch/>
        </p:blipFill>
        <p:spPr bwMode="auto">
          <a:xfrm>
            <a:off x="2835325" y="3248026"/>
            <a:ext cx="4357897" cy="209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DEF0A84-A418-4B84-874A-00F73492A054}"/>
              </a:ext>
            </a:extLst>
          </p:cNvPr>
          <p:cNvSpPr txBox="1"/>
          <p:nvPr/>
        </p:nvSpPr>
        <p:spPr>
          <a:xfrm>
            <a:off x="540000" y="1546507"/>
            <a:ext cx="66185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altLang="cs-CZ" sz="1600" cap="none" dirty="0">
                <a:solidFill>
                  <a:schemeClr val="tx1"/>
                </a:solidFill>
                <a:latin typeface="Arial" panose="020B0604020202020204" pitchFamily="34" charset="0"/>
              </a:rPr>
              <a:t>Okysličování krve není dokonalé (ve většině cév proudí smíšená krev), proto má plod větší množství červených krvinek (asi  7,5 mil / 1mm</a:t>
            </a:r>
            <a:r>
              <a:rPr lang="cs-CZ" altLang="cs-CZ" sz="1600" cap="none" baseline="30000" dirty="0">
                <a:solidFill>
                  <a:schemeClr val="tx1"/>
                </a:solidFill>
                <a:latin typeface="Arial" panose="020B0604020202020204" pitchFamily="34" charset="0"/>
              </a:rPr>
              <a:t>3 </a:t>
            </a:r>
            <a:r>
              <a:rPr lang="cs-CZ" altLang="cs-CZ" sz="1600" cap="none" dirty="0">
                <a:solidFill>
                  <a:schemeClr val="tx1"/>
                </a:solidFill>
                <a:latin typeface="Arial" panose="020B0604020202020204" pitchFamily="34" charset="0"/>
              </a:rPr>
              <a:t>krve) také jinou stavbu hemoglobinu tzn. </a:t>
            </a:r>
            <a:r>
              <a:rPr lang="cs-CZ" altLang="cs-CZ" sz="1600" i="1" cap="none" dirty="0">
                <a:solidFill>
                  <a:schemeClr val="tx1"/>
                </a:solidFill>
                <a:latin typeface="Arial" panose="020B0604020202020204" pitchFamily="34" charset="0"/>
              </a:rPr>
              <a:t>fetální hemoglobin</a:t>
            </a:r>
            <a:r>
              <a:rPr lang="cs-CZ" altLang="cs-CZ" sz="1600" cap="none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cs-CZ" altLang="cs-CZ" sz="1600" cap="none" baseline="30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8799C032-AA53-41C3-BBA3-745B2B5E3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8985" y="5100496"/>
            <a:ext cx="43195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cs-CZ" altLang="cs-CZ" sz="1000" dirty="0"/>
              <a:t>ZDROJ: Machová, J. </a:t>
            </a:r>
            <a:r>
              <a:rPr lang="cs-CZ" altLang="cs-CZ" sz="1000" i="1" dirty="0"/>
              <a:t>Biologie člověka pro učitele</a:t>
            </a:r>
            <a:r>
              <a:rPr lang="cs-CZ" altLang="cs-CZ" sz="1000" dirty="0"/>
              <a:t>. Praha: Karolinum, 2002</a:t>
            </a:r>
          </a:p>
        </p:txBody>
      </p:sp>
    </p:spTree>
    <p:extLst>
      <p:ext uri="{BB962C8B-B14F-4D97-AF65-F5344CB8AC3E}">
        <p14:creationId xmlns:p14="http://schemas.microsoft.com/office/powerpoint/2010/main" val="1659965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99FB0DB-ABC1-43E1-A706-E94A479DAB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D513FB0-165A-44D8-AEB0-0282FC35EE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B2E2D70-C10F-487E-AB6C-CAEC8C401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Porod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B5AE5F4-8B01-4DB0-8A8F-340761B99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452826" cy="4139998"/>
          </a:xfrm>
        </p:spPr>
        <p:txBody>
          <a:bodyPr/>
          <a:lstStyle/>
          <a:p>
            <a:pPr>
              <a:lnSpc>
                <a:spcPts val="2500"/>
              </a:lnSpc>
            </a:pPr>
            <a:r>
              <a:rPr lang="cs-CZ" sz="1800" dirty="0"/>
              <a:t>Vypuzení plodu z dělohy způsobují stahy děložní svaloviny, které jsou vyvolány hormonem zadního laloku hypofýzy- oxytocin)</a:t>
            </a:r>
          </a:p>
          <a:p>
            <a:pPr>
              <a:lnSpc>
                <a:spcPts val="2500"/>
              </a:lnSpc>
            </a:pPr>
            <a:r>
              <a:rPr lang="cs-CZ" sz="1800" b="1" dirty="0"/>
              <a:t>Doby:</a:t>
            </a:r>
          </a:p>
          <a:p>
            <a:pPr marL="72000" indent="0">
              <a:lnSpc>
                <a:spcPts val="2500"/>
              </a:lnSpc>
              <a:buNone/>
            </a:pPr>
            <a:r>
              <a:rPr lang="cs-CZ" sz="1800" dirty="0"/>
              <a:t>	</a:t>
            </a:r>
            <a:r>
              <a:rPr lang="cs-CZ" sz="1800" dirty="0">
                <a:solidFill>
                  <a:srgbClr val="FF0000"/>
                </a:solidFill>
              </a:rPr>
              <a:t>1) </a:t>
            </a:r>
            <a:r>
              <a:rPr lang="cs-CZ" sz="1800" b="1" dirty="0">
                <a:solidFill>
                  <a:srgbClr val="FF0000"/>
                </a:solidFill>
              </a:rPr>
              <a:t>otevírací </a:t>
            </a:r>
            <a:r>
              <a:rPr lang="cs-CZ" sz="1800" dirty="0"/>
              <a:t>- začíná smršťování děložní svaloviny</a:t>
            </a:r>
          </a:p>
          <a:p>
            <a:pPr marL="72000" indent="0">
              <a:lnSpc>
                <a:spcPts val="2500"/>
              </a:lnSpc>
              <a:buNone/>
            </a:pPr>
            <a:r>
              <a:rPr lang="cs-CZ" sz="1800" dirty="0"/>
              <a:t>	</a:t>
            </a:r>
            <a:r>
              <a:rPr lang="cs-CZ" sz="1800" dirty="0">
                <a:solidFill>
                  <a:srgbClr val="FF0000"/>
                </a:solidFill>
              </a:rPr>
              <a:t>2) </a:t>
            </a:r>
            <a:r>
              <a:rPr lang="cs-CZ" sz="1800" b="1" dirty="0">
                <a:solidFill>
                  <a:srgbClr val="FF0000"/>
                </a:solidFill>
              </a:rPr>
              <a:t>vypuzovací </a:t>
            </a:r>
            <a:r>
              <a:rPr lang="cs-CZ" sz="1800" dirty="0"/>
              <a:t>- kontrakce dělohy se stávají pravidelnými, a opakují se v krátkých intervalech, 	vypuzení plodu</a:t>
            </a:r>
          </a:p>
          <a:p>
            <a:pPr marL="72000" indent="0">
              <a:lnSpc>
                <a:spcPts val="2500"/>
              </a:lnSpc>
              <a:buNone/>
            </a:pPr>
            <a:r>
              <a:rPr lang="cs-CZ" sz="1800" dirty="0"/>
              <a:t>	</a:t>
            </a:r>
            <a:r>
              <a:rPr lang="cs-CZ" sz="1800" dirty="0">
                <a:solidFill>
                  <a:srgbClr val="FF0000"/>
                </a:solidFill>
              </a:rPr>
              <a:t>3) </a:t>
            </a:r>
            <a:r>
              <a:rPr lang="cs-CZ" sz="1800" b="1" dirty="0">
                <a:solidFill>
                  <a:srgbClr val="FF0000"/>
                </a:solidFill>
              </a:rPr>
              <a:t>lůžková </a:t>
            </a:r>
            <a:r>
              <a:rPr lang="cs-CZ" sz="1800" dirty="0"/>
              <a:t>- doba po vypuzení plodu do porodu placenty </a:t>
            </a:r>
          </a:p>
          <a:p>
            <a:pPr>
              <a:lnSpc>
                <a:spcPts val="2500"/>
              </a:lnSpc>
            </a:pPr>
            <a:r>
              <a:rPr lang="cs-CZ" sz="1800" b="1" dirty="0"/>
              <a:t>Rizika</a:t>
            </a:r>
            <a:r>
              <a:rPr lang="cs-CZ" sz="1800" dirty="0"/>
              <a:t>: hypoxie, porodní trauma, infekce</a:t>
            </a:r>
          </a:p>
          <a:p>
            <a:pPr>
              <a:lnSpc>
                <a:spcPts val="2500"/>
              </a:lnSpc>
            </a:pPr>
            <a:r>
              <a:rPr lang="cs-CZ" sz="1800" b="1" dirty="0"/>
              <a:t>Porodní plán</a:t>
            </a:r>
            <a:r>
              <a:rPr lang="cs-CZ" sz="1800" dirty="0"/>
              <a:t>: kdo u porodu, klystýr, holení, anestezie, způsob porodu (voda, dřep,..)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395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84E704-13ED-4369-AF8A-E93CEF1DE0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9294B2-B3CA-4E29-9462-B7E2BED3B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4239" y="378000"/>
            <a:ext cx="4843521" cy="451576"/>
          </a:xfrm>
        </p:spPr>
        <p:txBody>
          <a:bodyPr/>
          <a:lstStyle/>
          <a:p>
            <a:r>
              <a:rPr lang="cs-CZ" i="1" dirty="0"/>
              <a:t>Děkuji za pozornost</a:t>
            </a:r>
          </a:p>
        </p:txBody>
      </p:sp>
      <p:pic>
        <p:nvPicPr>
          <p:cNvPr id="9" name="Zástupný obsah 8" descr="Obsah obrázku osoba, interiér, ležící, žena&#10;&#10;Popis byl vytvořen automaticky">
            <a:extLst>
              <a:ext uri="{FF2B5EF4-FFF2-40B4-BE49-F238E27FC236}">
                <a16:creationId xmlns:a16="http://schemas.microsoft.com/office/drawing/2014/main" id="{8DAF2EC3-B647-4ED8-845F-5107B7895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899" y="1068176"/>
            <a:ext cx="7084200" cy="4721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9528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FCD62BF-1A13-4A77-A5B7-535C3148AA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C0A4E9-6BC2-4F68-A336-AE31E7270B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0B6F85A-368A-4D8F-AEBB-442CBD548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Ontogeneze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3271B04-074E-4F72-A703-C212C8B4B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ts val="2500"/>
              </a:lnSpc>
            </a:pPr>
            <a:r>
              <a:rPr lang="cs-CZ" altLang="cs-CZ" sz="1800" b="1" dirty="0"/>
              <a:t>Ontogeneze</a:t>
            </a:r>
            <a:r>
              <a:rPr lang="cs-CZ" altLang="cs-CZ" sz="1800" dirty="0"/>
              <a:t> = ontogenetický vývoj = vývoj jedince </a:t>
            </a:r>
          </a:p>
          <a:p>
            <a:pPr algn="just" eaLnBrk="1" hangingPunct="1">
              <a:lnSpc>
                <a:spcPts val="2500"/>
              </a:lnSpc>
            </a:pPr>
            <a:r>
              <a:rPr lang="cs-CZ" altLang="cs-CZ" sz="1800" b="1" dirty="0"/>
              <a:t>Ontogenetický vývoj </a:t>
            </a:r>
            <a:r>
              <a:rPr lang="cs-CZ" altLang="cs-CZ" sz="1800" dirty="0"/>
              <a:t>– dělíme na vývojová období, v nichž dochází ke změnám</a:t>
            </a:r>
          </a:p>
          <a:p>
            <a:pPr algn="just" eaLnBrk="1" hangingPunct="1">
              <a:lnSpc>
                <a:spcPts val="2500"/>
              </a:lnSpc>
            </a:pPr>
            <a:r>
              <a:rPr lang="cs-CZ" altLang="cs-CZ" sz="1800" dirty="0">
                <a:solidFill>
                  <a:schemeClr val="accent5"/>
                </a:solidFill>
              </a:rPr>
              <a:t> </a:t>
            </a:r>
            <a:r>
              <a:rPr lang="cs-CZ" altLang="cs-CZ" sz="1800" dirty="0">
                <a:solidFill>
                  <a:srgbClr val="FF0000"/>
                </a:solidFill>
              </a:rPr>
              <a:t>a) růstovým</a:t>
            </a:r>
          </a:p>
          <a:p>
            <a:pPr algn="just" eaLnBrk="1" hangingPunct="1">
              <a:lnSpc>
                <a:spcPts val="2500"/>
              </a:lnSpc>
            </a:pPr>
            <a:r>
              <a:rPr lang="cs-CZ" altLang="cs-CZ" sz="1800" dirty="0">
                <a:solidFill>
                  <a:srgbClr val="FF0000"/>
                </a:solidFill>
              </a:rPr>
              <a:t> b) vývojovým</a:t>
            </a:r>
          </a:p>
          <a:p>
            <a:pPr algn="just" eaLnBrk="1" hangingPunct="1">
              <a:lnSpc>
                <a:spcPts val="2500"/>
              </a:lnSpc>
            </a:pPr>
            <a:r>
              <a:rPr lang="cs-CZ" altLang="cs-CZ" sz="1800" b="1" dirty="0">
                <a:solidFill>
                  <a:srgbClr val="FF0000"/>
                </a:solidFill>
              </a:rPr>
              <a:t>Růst</a:t>
            </a:r>
            <a:r>
              <a:rPr lang="cs-CZ" altLang="cs-CZ" sz="1800" dirty="0">
                <a:solidFill>
                  <a:srgbClr val="FF0000"/>
                </a:solidFill>
              </a:rPr>
              <a:t> </a:t>
            </a:r>
            <a:r>
              <a:rPr lang="cs-CZ" altLang="cs-CZ" sz="1800" dirty="0"/>
              <a:t>– zvětšuje se tak velikost celého těla a jeho částí, děje se tak zvětšováním nebo zmnožením buněk = </a:t>
            </a:r>
            <a:r>
              <a:rPr lang="cs-CZ" altLang="cs-CZ" sz="1800" b="1" i="1" dirty="0">
                <a:solidFill>
                  <a:srgbClr val="FF0000"/>
                </a:solidFill>
              </a:rPr>
              <a:t>kvantitativní změna</a:t>
            </a:r>
            <a:r>
              <a:rPr lang="cs-CZ" altLang="cs-CZ" sz="1800" dirty="0"/>
              <a:t>; patří k ukazatelům zdravotního stavu dítěte (</a:t>
            </a:r>
            <a:r>
              <a:rPr lang="cs-CZ" altLang="cs-CZ" sz="1800" b="1" dirty="0"/>
              <a:t>tělesná výška a hmotnost, obvody</a:t>
            </a:r>
            <a:r>
              <a:rPr lang="cs-CZ" altLang="cs-CZ" sz="1800" dirty="0">
                <a:latin typeface="Arial" panose="020B0604020202020204" pitchFamily="34" charset="0"/>
              </a:rPr>
              <a:t> - </a:t>
            </a:r>
            <a:r>
              <a:rPr lang="cs-CZ" altLang="cs-CZ" sz="1800" dirty="0"/>
              <a:t> hlavy,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dirty="0"/>
              <a:t>břicha, paže..,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b="1" dirty="0"/>
              <a:t>indexy</a:t>
            </a:r>
            <a:r>
              <a:rPr lang="cs-CZ" altLang="cs-CZ" sz="1800" dirty="0"/>
              <a:t> – BMI,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dirty="0"/>
              <a:t>tloušťka vrstvy podkožního tuku</a:t>
            </a:r>
            <a:r>
              <a:rPr lang="cs-CZ" altLang="cs-CZ" sz="1800" dirty="0">
                <a:latin typeface="Arial" panose="020B0604020202020204" pitchFamily="34" charset="0"/>
              </a:rPr>
              <a:t>)</a:t>
            </a:r>
          </a:p>
          <a:p>
            <a:pPr algn="just" eaLnBrk="1" hangingPunct="1">
              <a:lnSpc>
                <a:spcPts val="2500"/>
              </a:lnSpc>
            </a:pPr>
            <a:r>
              <a:rPr lang="cs-CZ" altLang="cs-CZ" sz="1800" dirty="0"/>
              <a:t>Hodnocení: referenční údaje (národní – od r. 1950, celostátní antropologický výzkum, 0 – 18 let, 80 – 120 tis.; WHO); percentilové grafy (dívky/hoši)</a:t>
            </a:r>
          </a:p>
          <a:p>
            <a:pPr algn="just" eaLnBrk="1" hangingPunct="1">
              <a:lnSpc>
                <a:spcPts val="2500"/>
              </a:lnSpc>
            </a:pPr>
            <a:r>
              <a:rPr lang="cs-CZ" altLang="cs-CZ" sz="1800" b="1" dirty="0">
                <a:solidFill>
                  <a:srgbClr val="FF0000"/>
                </a:solidFill>
              </a:rPr>
              <a:t>Vývoj</a:t>
            </a:r>
            <a:r>
              <a:rPr lang="cs-CZ" altLang="cs-CZ" sz="1800" dirty="0">
                <a:solidFill>
                  <a:srgbClr val="FF0000"/>
                </a:solidFill>
              </a:rPr>
              <a:t> –</a:t>
            </a:r>
            <a:r>
              <a:rPr lang="cs-CZ" altLang="cs-CZ" sz="1800" dirty="0"/>
              <a:t> souhrn </a:t>
            </a:r>
            <a:r>
              <a:rPr lang="cs-CZ" altLang="cs-CZ" sz="1800" b="1" i="1" dirty="0">
                <a:solidFill>
                  <a:srgbClr val="FF0000"/>
                </a:solidFill>
              </a:rPr>
              <a:t>kvalitativních změn </a:t>
            </a:r>
            <a:r>
              <a:rPr lang="cs-CZ" altLang="cs-CZ" sz="1800" dirty="0"/>
              <a:t>organismu; do smrti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algn="just" eaLnBrk="1" hangingPunct="1">
              <a:lnSpc>
                <a:spcPts val="2500"/>
              </a:lnSpc>
            </a:pPr>
            <a:r>
              <a:rPr lang="cs-CZ" altLang="cs-CZ" sz="1800" dirty="0"/>
              <a:t>Vývoj + růst spolu úzce souvisí! </a:t>
            </a:r>
          </a:p>
          <a:p>
            <a:pPr algn="just" eaLnBrk="1" hangingPunct="1">
              <a:lnSpc>
                <a:spcPts val="2500"/>
              </a:lnSpc>
            </a:pPr>
            <a:r>
              <a:rPr lang="cs-CZ" altLang="cs-CZ" sz="1800" dirty="0"/>
              <a:t>S růstem dítěte probíhá i vývoj jeho orgánů;</a:t>
            </a:r>
          </a:p>
        </p:txBody>
      </p:sp>
    </p:spTree>
    <p:extLst>
      <p:ext uri="{BB962C8B-B14F-4D97-AF65-F5344CB8AC3E}">
        <p14:creationId xmlns:p14="http://schemas.microsoft.com/office/powerpoint/2010/main" val="1466862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E435739-A628-4857-88EE-7EC7117DD7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ED1331-A32B-4233-AED3-A88A99E169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972341F-1CD2-4BB8-8B22-8D5DA11D7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 ovlivňující růst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DB55291-4A36-48AA-B913-B6EC7DD97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just">
              <a:lnSpc>
                <a:spcPts val="2000"/>
              </a:lnSpc>
              <a:buNone/>
            </a:pPr>
            <a:r>
              <a:rPr lang="cs-CZ" sz="1600" b="1" dirty="0"/>
              <a:t>Vnitřní (endogenní)</a:t>
            </a:r>
          </a:p>
          <a:p>
            <a:pPr algn="just">
              <a:lnSpc>
                <a:spcPts val="2000"/>
              </a:lnSpc>
            </a:pPr>
            <a:r>
              <a:rPr lang="cs-CZ" sz="1600" b="1" dirty="0"/>
              <a:t>genetické </a:t>
            </a:r>
            <a:r>
              <a:rPr lang="cs-CZ" sz="1600" dirty="0"/>
              <a:t>(výška rodičů, rasa, pohlaví, dědičné vady)</a:t>
            </a:r>
          </a:p>
          <a:p>
            <a:pPr algn="just">
              <a:lnSpc>
                <a:spcPts val="2000"/>
              </a:lnSpc>
            </a:pPr>
            <a:r>
              <a:rPr lang="cs-CZ" sz="1600" b="1" dirty="0"/>
              <a:t>endokrinní</a:t>
            </a:r>
            <a:r>
              <a:rPr lang="cs-CZ" sz="1600" dirty="0"/>
              <a:t> (placentární hormony, růstový hormon, hormony štítné žlázy, nadledvin, pohlavní hormony)</a:t>
            </a:r>
          </a:p>
          <a:p>
            <a:pPr algn="just">
              <a:lnSpc>
                <a:spcPts val="2000"/>
              </a:lnSpc>
            </a:pPr>
            <a:r>
              <a:rPr lang="cs-CZ" sz="1600" b="1" dirty="0"/>
              <a:t>vnitřní prostředí </a:t>
            </a:r>
            <a:r>
              <a:rPr lang="cs-CZ" sz="1600" dirty="0"/>
              <a:t>(různé patofyziologické mechanismy – anémie, hypoxie, chronické infekce a nemoci, malnutrice, </a:t>
            </a:r>
            <a:r>
              <a:rPr lang="cs-CZ" sz="1600" dirty="0" err="1"/>
              <a:t>metabol</a:t>
            </a:r>
            <a:r>
              <a:rPr lang="cs-CZ" sz="1600" dirty="0"/>
              <a:t>. acidóza,…)</a:t>
            </a:r>
          </a:p>
          <a:p>
            <a:pPr marL="72000" indent="0" algn="just">
              <a:lnSpc>
                <a:spcPts val="2000"/>
              </a:lnSpc>
              <a:buNone/>
            </a:pPr>
            <a:endParaRPr lang="cs-CZ" sz="1600" dirty="0"/>
          </a:p>
          <a:p>
            <a:pPr marL="72000" indent="0" algn="just">
              <a:lnSpc>
                <a:spcPts val="2000"/>
              </a:lnSpc>
              <a:buNone/>
            </a:pPr>
            <a:r>
              <a:rPr lang="cs-CZ" sz="1600" b="1" dirty="0"/>
              <a:t>Vnější (exogenní, enviromentální,..)</a:t>
            </a:r>
          </a:p>
          <a:p>
            <a:pPr algn="just">
              <a:lnSpc>
                <a:spcPts val="2000"/>
              </a:lnSpc>
            </a:pPr>
            <a:r>
              <a:rPr lang="cs-CZ" sz="1600" b="1" dirty="0"/>
              <a:t>intrauterinní vlivy </a:t>
            </a:r>
            <a:r>
              <a:rPr lang="cs-CZ" sz="1600" dirty="0"/>
              <a:t>(výživa matky, abusus matky – nikotin, alkohol, drogy, funkce </a:t>
            </a:r>
            <a:r>
              <a:rPr lang="cs-CZ" sz="1600" dirty="0" err="1"/>
              <a:t>fetoplacentární</a:t>
            </a:r>
            <a:r>
              <a:rPr lang="cs-CZ" sz="1600" dirty="0"/>
              <a:t> jednotky,…)</a:t>
            </a:r>
          </a:p>
          <a:p>
            <a:pPr algn="just">
              <a:lnSpc>
                <a:spcPts val="2000"/>
              </a:lnSpc>
            </a:pPr>
            <a:r>
              <a:rPr lang="cs-CZ" sz="1600" b="1" dirty="0"/>
              <a:t>výživa</a:t>
            </a:r>
            <a:r>
              <a:rPr lang="cs-CZ" sz="1600" dirty="0"/>
              <a:t> </a:t>
            </a:r>
          </a:p>
          <a:p>
            <a:pPr algn="just">
              <a:lnSpc>
                <a:spcPts val="2000"/>
              </a:lnSpc>
            </a:pPr>
            <a:r>
              <a:rPr lang="cs-CZ" sz="1600" b="1" dirty="0"/>
              <a:t>psychosociální vlivy </a:t>
            </a:r>
            <a:r>
              <a:rPr lang="cs-CZ" sz="1600" dirty="0"/>
              <a:t>(stres, …)</a:t>
            </a:r>
          </a:p>
          <a:p>
            <a:pPr algn="just">
              <a:lnSpc>
                <a:spcPts val="2000"/>
              </a:lnSpc>
            </a:pPr>
            <a:r>
              <a:rPr lang="cs-CZ" sz="1600" b="1" dirty="0"/>
              <a:t>životní podmínky </a:t>
            </a:r>
            <a:r>
              <a:rPr lang="cs-CZ" sz="1600" dirty="0"/>
              <a:t>(socioekonomický status rodiny, roční období, klimatické podmínky,…)</a:t>
            </a:r>
          </a:p>
          <a:p>
            <a:pPr marL="72000" indent="0" algn="just">
              <a:lnSpc>
                <a:spcPts val="2000"/>
              </a:lnSpc>
              <a:buNone/>
            </a:pPr>
            <a:endParaRPr lang="cs-CZ" sz="1600" dirty="0"/>
          </a:p>
          <a:p>
            <a:pPr marL="365125" indent="-282575" eaLnBrk="1" hangingPunct="1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2"/>
                </a:solidFill>
                <a:hlinkClick r:id="rId2"/>
              </a:rPr>
              <a:t>SVALOVÁ DYSTROFIE - ČT</a:t>
            </a:r>
            <a:endParaRPr lang="cs-CZ" altLang="cs-CZ" sz="1600" dirty="0">
              <a:solidFill>
                <a:srgbClr val="00B0F0"/>
              </a:solidFill>
            </a:endParaRPr>
          </a:p>
          <a:p>
            <a:pPr marL="365125" indent="-282575" eaLnBrk="1" hangingPunct="1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cs-CZ" altLang="cs-CZ" sz="1600" dirty="0">
                <a:hlinkClick r:id="rId3"/>
              </a:rPr>
              <a:t>MALÝ VZRŮST</a:t>
            </a:r>
            <a:endParaRPr lang="cs-CZ" altLang="cs-CZ" sz="1600" dirty="0"/>
          </a:p>
          <a:p>
            <a:pPr marL="365125" indent="-282575" eaLnBrk="1" hangingPunct="1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cs-CZ" altLang="cs-CZ" sz="1600" dirty="0">
                <a:hlinkClick r:id="rId4"/>
              </a:rPr>
              <a:t>GIGANTISMUS, AKROMEGALIE</a:t>
            </a: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1904955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80649AB-380A-495B-83E2-1C71A2AD57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A0FD67-225B-4CDD-874A-7AF58928F9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1DE5D9E-AF51-4A4B-8766-BB74F7E32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Sekulární trend a sekulární akcelerace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0B0B4DF-D1D3-43EC-9892-47E67CA9C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b="1" dirty="0"/>
              <a:t>sekulární trend </a:t>
            </a:r>
            <a:r>
              <a:rPr lang="cs-CZ" sz="2000" dirty="0"/>
              <a:t>- vývojový směr, který se projevuje zvyšováním tělesné výšky a hmotnosti dospělých a urychlení růstu a vývoje dětí a mládeže (sekulární akcelerace); sekulární – </a:t>
            </a:r>
            <a:r>
              <a:rPr lang="cs-CZ" sz="2000" dirty="0" err="1"/>
              <a:t>saeculum</a:t>
            </a:r>
            <a:r>
              <a:rPr lang="cs-CZ" sz="2000" dirty="0"/>
              <a:t>=století, doba</a:t>
            </a:r>
          </a:p>
          <a:p>
            <a:pPr algn="just"/>
            <a:r>
              <a:rPr lang="cs-CZ" sz="2000" b="1" dirty="0"/>
              <a:t>sekulární akcelerace </a:t>
            </a:r>
            <a:r>
              <a:rPr lang="cs-CZ" sz="2000" dirty="0"/>
              <a:t>- celkové urychlování růstu  (výška o 10 cm) a vývoje v průběhu staletí </a:t>
            </a:r>
          </a:p>
          <a:p>
            <a:pPr algn="just"/>
            <a:r>
              <a:rPr lang="cs-CZ" sz="2000" b="1" dirty="0"/>
              <a:t>Příčiny:</a:t>
            </a:r>
            <a:r>
              <a:rPr lang="cs-CZ" sz="2000" dirty="0"/>
              <a:t> socioekonomické prostředí, výživa, očkování, antibiotika)</a:t>
            </a:r>
          </a:p>
          <a:p>
            <a:pPr algn="just"/>
            <a:r>
              <a:rPr lang="cs-CZ" sz="2000" dirty="0"/>
              <a:t>Dnes doba konce sekulárního trendu</a:t>
            </a:r>
          </a:p>
          <a:p>
            <a:pPr marL="72000" indent="0" algn="just">
              <a:buNone/>
            </a:pPr>
            <a:endParaRPr lang="cs-CZ" sz="2000" dirty="0"/>
          </a:p>
          <a:p>
            <a:pPr marL="72000" indent="0" algn="just">
              <a:buNone/>
            </a:pPr>
            <a:r>
              <a:rPr lang="cs-CZ" altLang="cs-CZ" sz="2000" dirty="0"/>
              <a:t>Pozn. Dnešní dětská populace převyšuje v průměru o dva roky růst a vývoj generace z období na počátku 20tého století (1. a 2. dentice, osifikace, …); posun </a:t>
            </a:r>
            <a:r>
              <a:rPr lang="cs-CZ" altLang="cs-CZ" sz="2000" dirty="0" err="1"/>
              <a:t>menarché</a:t>
            </a:r>
            <a:r>
              <a:rPr lang="cs-CZ" altLang="cs-CZ" sz="2000" dirty="0"/>
              <a:t> ze 17 na 13 let</a:t>
            </a:r>
          </a:p>
          <a:p>
            <a:pPr marL="72000" indent="0" algn="just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43003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2871921-C9CC-4DCF-A185-C27157B071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6E89CC8-E450-4897-9D5C-A8E09607F5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9F6FA2-24BF-4E10-9404-75A177CA1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dirty="0"/>
              <a:t>Ontogenetický vývoj dělíme na období:</a:t>
            </a:r>
            <a:br>
              <a:rPr lang="cs-CZ" altLang="cs-CZ" sz="4000" b="1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D676BA0-1E35-4ED8-B12C-9925D8F06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>
                <a:solidFill>
                  <a:srgbClr val="FF0000"/>
                </a:solidFill>
              </a:rPr>
              <a:t>A. prenatální období </a:t>
            </a:r>
            <a:r>
              <a:rPr lang="cs-CZ" dirty="0"/>
              <a:t>(před narozením)</a:t>
            </a:r>
          </a:p>
          <a:p>
            <a:r>
              <a:rPr lang="cs-CZ" dirty="0"/>
              <a:t>    1) zárodečné (embryonální) - do 8 týdne </a:t>
            </a:r>
          </a:p>
          <a:p>
            <a:r>
              <a:rPr lang="cs-CZ" dirty="0"/>
              <a:t>     2) plodové (fetální)- od 9 týdne</a:t>
            </a:r>
          </a:p>
          <a:p>
            <a:pPr marL="72000" indent="0">
              <a:buNone/>
            </a:pPr>
            <a:r>
              <a:rPr lang="cs-CZ" b="1" dirty="0"/>
              <a:t>B. perinatální </a:t>
            </a:r>
            <a:r>
              <a:rPr lang="cs-CZ" dirty="0"/>
              <a:t>(od 26. týdne vývoje do 4. týdne po porodu)</a:t>
            </a:r>
          </a:p>
          <a:p>
            <a:pPr marL="72000" indent="0">
              <a:buNone/>
            </a:pPr>
            <a:r>
              <a:rPr lang="cs-CZ" b="1" dirty="0">
                <a:solidFill>
                  <a:srgbClr val="FF0000"/>
                </a:solidFill>
              </a:rPr>
              <a:t>C. postnatální </a:t>
            </a:r>
            <a:r>
              <a:rPr lang="cs-CZ" dirty="0"/>
              <a:t>(po narození)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554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C1CB468-3749-4CE3-9EB4-83D6B3325D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D596A8-00F2-4813-8468-658F270509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26CC334-C212-4A86-A53C-88F7E80D0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Postnatální </a:t>
            </a:r>
            <a:r>
              <a:rPr lang="cs-CZ" b="0" dirty="0"/>
              <a:t>(od narození)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CCAB819-CF8F-440F-AE4C-6CA8B3B4E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cs-CZ" sz="1800" dirty="0"/>
              <a:t>1. novorozenecké (od narození do 28. dne života)  </a:t>
            </a:r>
          </a:p>
          <a:p>
            <a:r>
              <a:rPr lang="cs-CZ" sz="1800" dirty="0"/>
              <a:t>2. kojenecké (od 29. dne života do roku)</a:t>
            </a:r>
          </a:p>
          <a:p>
            <a:r>
              <a:rPr lang="cs-CZ" sz="1800" dirty="0"/>
              <a:t>3. batole (od roku do 3 let)</a:t>
            </a:r>
          </a:p>
          <a:p>
            <a:r>
              <a:rPr lang="cs-CZ" sz="1800" dirty="0"/>
              <a:t>4. předškolní věk (od 3 let až do vstupu do školy)</a:t>
            </a:r>
          </a:p>
          <a:p>
            <a:r>
              <a:rPr lang="cs-CZ" sz="1800" dirty="0"/>
              <a:t>5. mladší školní věk (6/7 až 11/12)</a:t>
            </a:r>
          </a:p>
          <a:p>
            <a:r>
              <a:rPr lang="cs-CZ" sz="1800" dirty="0"/>
              <a:t>6. starší školní věk (11/12 až 15 let)</a:t>
            </a:r>
          </a:p>
          <a:p>
            <a:r>
              <a:rPr lang="cs-CZ" sz="1800" dirty="0"/>
              <a:t>7. období dorostového věku</a:t>
            </a:r>
          </a:p>
          <a:p>
            <a:r>
              <a:rPr lang="cs-CZ" sz="1800" dirty="0"/>
              <a:t>8. období plné dospělosti (18-30 let)</a:t>
            </a:r>
          </a:p>
          <a:p>
            <a:r>
              <a:rPr lang="cs-CZ" sz="1800" dirty="0"/>
              <a:t>9. období mladého věku (30-45 let)</a:t>
            </a:r>
          </a:p>
          <a:p>
            <a:r>
              <a:rPr lang="cs-CZ" sz="1800" dirty="0"/>
              <a:t>10. období středního věku (45-60 let)</a:t>
            </a:r>
          </a:p>
          <a:p>
            <a:r>
              <a:rPr lang="cs-CZ" sz="1800" dirty="0"/>
              <a:t>11. období stárnutí (60-75 let)</a:t>
            </a:r>
          </a:p>
          <a:p>
            <a:r>
              <a:rPr lang="cs-CZ" sz="1800" dirty="0"/>
              <a:t>12. období starého věku (75-90 let)</a:t>
            </a:r>
          </a:p>
          <a:p>
            <a:r>
              <a:rPr lang="cs-CZ" sz="1800" dirty="0"/>
              <a:t>13. období stařecké (nad 90 let)</a:t>
            </a:r>
          </a:p>
        </p:txBody>
      </p:sp>
      <p:pic>
        <p:nvPicPr>
          <p:cNvPr id="1026" name="Picture 2" descr="Dospělý, Stáří, Dítě, Smrt, Člověk, Život, Muž, Starý">
            <a:extLst>
              <a:ext uri="{FF2B5EF4-FFF2-40B4-BE49-F238E27FC236}">
                <a16:creationId xmlns:a16="http://schemas.microsoft.com/office/drawing/2014/main" id="{89D3C8F8-87CD-4375-BB8C-2F57D98FC8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29"/>
          <a:stretch/>
        </p:blipFill>
        <p:spPr bwMode="auto">
          <a:xfrm>
            <a:off x="6096000" y="3597151"/>
            <a:ext cx="4781550" cy="275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85B5718-739C-4D74-8344-E07315E36664}"/>
              </a:ext>
            </a:extLst>
          </p:cNvPr>
          <p:cNvSpPr txBox="1"/>
          <p:nvPr/>
        </p:nvSpPr>
        <p:spPr>
          <a:xfrm>
            <a:off x="5848350" y="5844225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zdroj obrázku: pixabay.com</a:t>
            </a:r>
          </a:p>
        </p:txBody>
      </p:sp>
    </p:spTree>
    <p:extLst>
      <p:ext uri="{BB962C8B-B14F-4D97-AF65-F5344CB8AC3E}">
        <p14:creationId xmlns:p14="http://schemas.microsoft.com/office/powerpoint/2010/main" val="2699806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kener_20170302 (3)">
            <a:extLst>
              <a:ext uri="{FF2B5EF4-FFF2-40B4-BE49-F238E27FC236}">
                <a16:creationId xmlns:a16="http://schemas.microsoft.com/office/drawing/2014/main" id="{1AE9E831-523D-43EA-9A12-94F6834599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" t="6086" r="365" b="50846"/>
          <a:stretch/>
        </p:blipFill>
        <p:spPr bwMode="auto">
          <a:xfrm>
            <a:off x="282738" y="2396025"/>
            <a:ext cx="8661174" cy="36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4A88ED0-9DA3-4113-94BA-19FA487DA9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14619B-9246-4441-955F-AE643DA4EB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DC9BE18-CAD7-4A73-B3D1-5F25005F3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417797"/>
            <a:ext cx="10753200" cy="3146324"/>
          </a:xfrm>
        </p:spPr>
        <p:txBody>
          <a:bodyPr/>
          <a:lstStyle/>
          <a:p>
            <a:pPr marL="72000" indent="0">
              <a:lnSpc>
                <a:spcPts val="2200"/>
              </a:lnSpc>
              <a:buNone/>
            </a:pPr>
            <a:r>
              <a:rPr lang="cs-CZ" sz="1600" b="1" dirty="0">
                <a:solidFill>
                  <a:schemeClr val="accent1"/>
                </a:solidFill>
              </a:rPr>
              <a:t>Období prenatální (embryonální a fetální) </a:t>
            </a:r>
            <a:r>
              <a:rPr lang="cs-CZ" sz="1600" dirty="0"/>
              <a:t>- </a:t>
            </a:r>
            <a:r>
              <a:rPr lang="cs-CZ" sz="1600" dirty="0">
                <a:solidFill>
                  <a:srgbClr val="FF0000"/>
                </a:solidFill>
              </a:rPr>
              <a:t>začíná oplozením vajíčka spermií a končí porodem</a:t>
            </a:r>
          </a:p>
          <a:p>
            <a:pPr>
              <a:lnSpc>
                <a:spcPts val="2200"/>
              </a:lnSpc>
            </a:pPr>
            <a:r>
              <a:rPr lang="cs-CZ" sz="1600" b="1" dirty="0"/>
              <a:t>Období embryonální </a:t>
            </a:r>
            <a:r>
              <a:rPr lang="cs-CZ" sz="1600" dirty="0"/>
              <a:t>- splynutí mužské pohlavní buňky s ženskou pohlavní buňkou</a:t>
            </a:r>
          </a:p>
          <a:p>
            <a:pPr>
              <a:lnSpc>
                <a:spcPts val="2200"/>
              </a:lnSpc>
            </a:pPr>
            <a:r>
              <a:rPr lang="cs-CZ" sz="1600" b="1" dirty="0"/>
              <a:t>Oplození vajíčka –</a:t>
            </a:r>
            <a:r>
              <a:rPr lang="cs-CZ" sz="1600" b="1" dirty="0">
                <a:solidFill>
                  <a:schemeClr val="tx2"/>
                </a:solidFill>
              </a:rPr>
              <a:t> </a:t>
            </a:r>
            <a:r>
              <a:rPr lang="cs-CZ" sz="1600" dirty="0">
                <a:hlinkClick r:id="rId3"/>
              </a:rPr>
              <a:t>video</a:t>
            </a:r>
            <a:r>
              <a:rPr lang="cs-CZ" sz="1600" dirty="0"/>
              <a:t> (1,5 min.)</a:t>
            </a:r>
          </a:p>
          <a:p>
            <a:pPr marL="72000" indent="0">
              <a:lnSpc>
                <a:spcPts val="2200"/>
              </a:lnSpc>
              <a:buNone/>
            </a:pPr>
            <a:r>
              <a:rPr lang="cs-CZ" altLang="cs-CZ" sz="1600" dirty="0"/>
              <a:t>Vajíčko + spermie </a:t>
            </a:r>
            <a:r>
              <a:rPr lang="cs-CZ" altLang="cs-CZ" sz="1600" dirty="0">
                <a:cs typeface="Times New Roman" panose="02020603050405020304" pitchFamily="18" charset="0"/>
              </a:rPr>
              <a:t>→ zygota →</a:t>
            </a:r>
            <a:r>
              <a:rPr lang="cs-CZ" altLang="cs-CZ" sz="1600" dirty="0"/>
              <a:t> rýhování </a:t>
            </a:r>
            <a:r>
              <a:rPr lang="cs-CZ" altLang="cs-CZ" sz="1600" dirty="0">
                <a:cs typeface="Times New Roman" panose="02020603050405020304" pitchFamily="18" charset="0"/>
              </a:rPr>
              <a:t>→ uhnízdění (6. – 15.den po oplození)</a:t>
            </a:r>
          </a:p>
          <a:p>
            <a:endParaRPr lang="cs-CZ" sz="20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0A66B5D-9A44-4800-A7C6-4753BC425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5671" y="5853758"/>
            <a:ext cx="44536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cs-CZ" altLang="cs-CZ" sz="1000" dirty="0"/>
              <a:t>ZDROJ: Machová, J. </a:t>
            </a:r>
            <a:r>
              <a:rPr lang="cs-CZ" altLang="cs-CZ" sz="1000" i="1" dirty="0"/>
              <a:t>Biologie člověka pro učitele</a:t>
            </a:r>
            <a:r>
              <a:rPr lang="cs-CZ" altLang="cs-CZ" sz="1000" dirty="0"/>
              <a:t>. Praha: Karolinum, 2002</a:t>
            </a:r>
          </a:p>
        </p:txBody>
      </p:sp>
      <p:sp>
        <p:nvSpPr>
          <p:cNvPr id="10" name="Nadpis 3">
            <a:extLst>
              <a:ext uri="{FF2B5EF4-FFF2-40B4-BE49-F238E27FC236}">
                <a16:creationId xmlns:a16="http://schemas.microsoft.com/office/drawing/2014/main" id="{F0E264F1-AF38-4000-BFD2-F4155E4D4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Prenatální období</a:t>
            </a:r>
          </a:p>
        </p:txBody>
      </p:sp>
    </p:spTree>
    <p:extLst>
      <p:ext uri="{BB962C8B-B14F-4D97-AF65-F5344CB8AC3E}">
        <p14:creationId xmlns:p14="http://schemas.microsoft.com/office/powerpoint/2010/main" val="1674711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D2FCB71-EFF5-4513-9950-EE8D36AC2E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B372CD-7E72-4452-8F56-996EF28DE9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BD3DA2-E837-4B9C-964A-CFEF56056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Schematické znázornění ovulace</a:t>
            </a:r>
          </a:p>
        </p:txBody>
      </p:sp>
      <p:pic>
        <p:nvPicPr>
          <p:cNvPr id="6" name="Picture 4" descr="Skener_20170302 (3)">
            <a:extLst>
              <a:ext uri="{FF2B5EF4-FFF2-40B4-BE49-F238E27FC236}">
                <a16:creationId xmlns:a16="http://schemas.microsoft.com/office/drawing/2014/main" id="{25A05DC3-C450-4F54-A7CE-A6E27C40A8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0" t="50000"/>
          <a:stretch>
            <a:fillRect/>
          </a:stretch>
        </p:blipFill>
        <p:spPr bwMode="auto">
          <a:xfrm>
            <a:off x="540000" y="1485501"/>
            <a:ext cx="8821777" cy="442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445BB9FD-88D9-4DD9-A7F9-CFC8F507F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2190" y="5791837"/>
            <a:ext cx="43195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cs-CZ" altLang="cs-CZ" sz="1000" dirty="0"/>
              <a:t>ZDROJ: Machová, J. </a:t>
            </a:r>
            <a:r>
              <a:rPr lang="cs-CZ" altLang="cs-CZ" sz="1000" i="1" dirty="0"/>
              <a:t>Biologie člověka pro učitele</a:t>
            </a:r>
            <a:r>
              <a:rPr lang="cs-CZ" altLang="cs-CZ" sz="1000" dirty="0"/>
              <a:t>. Praha: Karolinum, 2002</a:t>
            </a:r>
          </a:p>
        </p:txBody>
      </p:sp>
    </p:spTree>
    <p:extLst>
      <p:ext uri="{BB962C8B-B14F-4D97-AF65-F5344CB8AC3E}">
        <p14:creationId xmlns:p14="http://schemas.microsoft.com/office/powerpoint/2010/main" val="2984384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EA21ED-3692-42FC-ABD7-F1B5D87C36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10C2981-DB42-427B-A147-9B21B6DAF5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B84A5C-1CFA-49A0-A9E3-C87419DDE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Oplození vajíčka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6378D6F-6794-4FEE-B25C-C24881688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cs-CZ" altLang="cs-CZ" sz="2000" b="1" dirty="0"/>
              <a:t>Vajíčko + spermie </a:t>
            </a:r>
            <a:r>
              <a:rPr lang="cs-CZ" altLang="cs-CZ" sz="2000" dirty="0">
                <a:cs typeface="Times New Roman" pitchFamily="18" charset="0"/>
              </a:rPr>
              <a:t>→ zygota →</a:t>
            </a:r>
            <a:r>
              <a:rPr lang="cs-CZ" altLang="cs-CZ" sz="2000" dirty="0"/>
              <a:t> rýhování </a:t>
            </a:r>
            <a:r>
              <a:rPr lang="cs-CZ" altLang="cs-CZ" sz="2000" dirty="0">
                <a:cs typeface="Times New Roman" pitchFamily="18" charset="0"/>
              </a:rPr>
              <a:t>→ uhnízdění (6. – 15.den po oplození)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cs-CZ" altLang="cs-CZ" sz="2000" b="1" dirty="0">
                <a:cs typeface="Times New Roman" pitchFamily="18" charset="0"/>
              </a:rPr>
              <a:t>Zárodek (embryo) </a:t>
            </a:r>
            <a:r>
              <a:rPr lang="cs-CZ" altLang="cs-CZ" sz="2000" dirty="0">
                <a:cs typeface="Times New Roman" pitchFamily="18" charset="0"/>
              </a:rPr>
              <a:t>– 2. týden – 9. týden (vznikají 3 zárodečné listy)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000" dirty="0">
                <a:cs typeface="Times New Roman" pitchFamily="18" charset="0"/>
              </a:rPr>
              <a:t>entoderm – TS, DS, trávící žlázy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000" dirty="0">
                <a:cs typeface="Times New Roman" pitchFamily="18" charset="0"/>
              </a:rPr>
              <a:t>ektoderm – pokožka, deriváty kůže, NS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000" dirty="0">
                <a:cs typeface="Times New Roman" pitchFamily="18" charset="0"/>
              </a:rPr>
              <a:t>mezoderm – kosti, svaly, </a:t>
            </a:r>
            <a:r>
              <a:rPr lang="cs-CZ" altLang="cs-CZ" sz="2000" dirty="0" err="1">
                <a:cs typeface="Times New Roman" pitchFamily="18" charset="0"/>
              </a:rPr>
              <a:t>pohl.s</a:t>
            </a:r>
            <a:r>
              <a:rPr lang="cs-CZ" altLang="cs-CZ" sz="2000" dirty="0">
                <a:cs typeface="Times New Roman" pitchFamily="18" charset="0"/>
              </a:rPr>
              <a:t>., ledviny, cévy</a:t>
            </a:r>
          </a:p>
          <a:p>
            <a:endParaRPr lang="cs-CZ" dirty="0"/>
          </a:p>
        </p:txBody>
      </p:sp>
      <p:pic>
        <p:nvPicPr>
          <p:cNvPr id="2050" name="Picture 2" descr="Spermie, Buňka, Reprodukční, Reprodukce, Oplodnění, Dna">
            <a:extLst>
              <a:ext uri="{FF2B5EF4-FFF2-40B4-BE49-F238E27FC236}">
                <a16:creationId xmlns:a16="http://schemas.microsoft.com/office/drawing/2014/main" id="{7456B4E4-820C-41FB-93FB-825F84061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673" y="2310581"/>
            <a:ext cx="946448" cy="6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24313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ed-prezentace-16-9-cz-v11.potx" id="{BF980F82-0351-4C4C-85E7-AC1CF4DBE477}" vid="{193BAAB5-9875-4D70-AE35-2537A0D5A484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muni-ped-prezentace-16-9-cz-v11</Template>
  <TotalTime>249</TotalTime>
  <Words>1760</Words>
  <Application>Microsoft Office PowerPoint</Application>
  <PresentationFormat>Širokoúhlá obrazovka</PresentationFormat>
  <Paragraphs>156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Tahoma</vt:lpstr>
      <vt:lpstr>Wingdings</vt:lpstr>
      <vt:lpstr>Prezentace_MU_CZ</vt:lpstr>
      <vt:lpstr>Úvod do zdravotní problematiky dětského věku</vt:lpstr>
      <vt:lpstr>Ontogeneze</vt:lpstr>
      <vt:lpstr>Faktory ovlivňující růst</vt:lpstr>
      <vt:lpstr>Sekulární trend a sekulární akcelerace</vt:lpstr>
      <vt:lpstr>Ontogenetický vývoj dělíme na období: </vt:lpstr>
      <vt:lpstr>Postnatální (od narození)</vt:lpstr>
      <vt:lpstr>Prenatální období</vt:lpstr>
      <vt:lpstr>Schematické znázornění ovulace</vt:lpstr>
      <vt:lpstr>Oplození vajíčka</vt:lpstr>
      <vt:lpstr>Embryopatie a Fetopatie</vt:lpstr>
      <vt:lpstr>Období plodové (fetální)</vt:lpstr>
      <vt:lpstr>Placenta</vt:lpstr>
      <vt:lpstr>Placentární a plodový oběh krve (2 měsíc)</vt:lpstr>
      <vt:lpstr>Oválné okénko</vt:lpstr>
      <vt:lpstr>Zaniknutí oválného okénka </vt:lpstr>
      <vt:lpstr>Fetální oběh</vt:lpstr>
      <vt:lpstr>Porod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Hana Janošková</dc:creator>
  <cp:lastModifiedBy>Hana Janošková</cp:lastModifiedBy>
  <cp:revision>18</cp:revision>
  <cp:lastPrinted>1601-01-01T00:00:00Z</cp:lastPrinted>
  <dcterms:created xsi:type="dcterms:W3CDTF">2021-11-16T17:54:52Z</dcterms:created>
  <dcterms:modified xsi:type="dcterms:W3CDTF">2023-09-30T05:43:28Z</dcterms:modified>
</cp:coreProperties>
</file>