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22"/>
  </p:notesMasterIdLst>
  <p:sldIdLst>
    <p:sldId id="265" r:id="rId2"/>
    <p:sldId id="273" r:id="rId3"/>
    <p:sldId id="271" r:id="rId4"/>
    <p:sldId id="272" r:id="rId5"/>
    <p:sldId id="266" r:id="rId6"/>
    <p:sldId id="268" r:id="rId7"/>
    <p:sldId id="267" r:id="rId8"/>
    <p:sldId id="259" r:id="rId9"/>
    <p:sldId id="260" r:id="rId10"/>
    <p:sldId id="261" r:id="rId11"/>
    <p:sldId id="262" r:id="rId12"/>
    <p:sldId id="264" r:id="rId13"/>
    <p:sldId id="288" r:id="rId14"/>
    <p:sldId id="287" r:id="rId15"/>
    <p:sldId id="274" r:id="rId16"/>
    <p:sldId id="282" r:id="rId17"/>
    <p:sldId id="278" r:id="rId18"/>
    <p:sldId id="279" r:id="rId19"/>
    <p:sldId id="286" r:id="rId20"/>
    <p:sldId id="280" r:id="rId21"/>
  </p:sldIdLst>
  <p:sldSz cx="13444538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7982068-7A21-496A-88E6-481DF12FD4FF}">
          <p14:sldIdLst>
            <p14:sldId id="265"/>
            <p14:sldId id="273"/>
            <p14:sldId id="271"/>
            <p14:sldId id="272"/>
            <p14:sldId id="266"/>
            <p14:sldId id="268"/>
            <p14:sldId id="267"/>
            <p14:sldId id="259"/>
            <p14:sldId id="260"/>
            <p14:sldId id="261"/>
            <p14:sldId id="262"/>
            <p14:sldId id="264"/>
            <p14:sldId id="288"/>
            <p14:sldId id="287"/>
            <p14:sldId id="274"/>
            <p14:sldId id="282"/>
            <p14:sldId id="278"/>
            <p14:sldId id="279"/>
            <p14:sldId id="286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" initials="H" lastIdx="1" clrIdx="0">
    <p:extLst>
      <p:ext uri="{19B8F6BF-5375-455C-9EA6-DF929625EA0E}">
        <p15:presenceInfo xmlns:p15="http://schemas.microsoft.com/office/powerpoint/2012/main" userId="H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6" y="30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8FB3-B14A-4E77-B86D-EC992492EE91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73D4-6E04-4FB1-9F89-34A47DC014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7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D73D4-6E04-4FB1-9F89-34A47DC014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3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504" y="756285"/>
            <a:ext cx="8822978" cy="3277236"/>
          </a:xfrm>
        </p:spPr>
        <p:txBody>
          <a:bodyPr anchor="b">
            <a:normAutofit/>
          </a:bodyPr>
          <a:lstStyle>
            <a:lvl1pPr algn="l">
              <a:defRPr sz="5293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504" y="4238931"/>
            <a:ext cx="7058382" cy="2147476"/>
          </a:xfrm>
        </p:spPr>
        <p:txBody>
          <a:bodyPr anchor="t">
            <a:normAutofit/>
          </a:bodyPr>
          <a:lstStyle>
            <a:lvl1pPr marL="0" indent="0" algn="l">
              <a:buNone/>
              <a:defRPr sz="2316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073312" y="9337"/>
            <a:ext cx="4201418" cy="42015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735690" y="100954"/>
            <a:ext cx="6705348" cy="67056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979193" y="252095"/>
            <a:ext cx="5461844" cy="5462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089480" y="35596"/>
            <a:ext cx="5351558" cy="535176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51422" y="672255"/>
            <a:ext cx="4789616" cy="47898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43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56255" y="588222"/>
            <a:ext cx="11930276" cy="34452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08343" y="4238931"/>
            <a:ext cx="9157338" cy="50419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764"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1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anchor="ctr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4537710"/>
            <a:ext cx="9412928" cy="2072781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64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4" y="756285"/>
            <a:ext cx="10083405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4788" y="3781425"/>
            <a:ext cx="9411177" cy="420158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743122"/>
            <a:ext cx="9411177" cy="1858032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064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4" y="3781425"/>
            <a:ext cx="9411177" cy="1871855"/>
          </a:xfrm>
        </p:spPr>
        <p:txBody>
          <a:bodyPr anchor="b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660537"/>
            <a:ext cx="9412930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9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5" y="756285"/>
            <a:ext cx="10083404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5" y="4332300"/>
            <a:ext cx="9411178" cy="115776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490069"/>
            <a:ext cx="9411178" cy="1120422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18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4" y="4332300"/>
            <a:ext cx="9411177" cy="9243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256647"/>
            <a:ext cx="9411178" cy="1353844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6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448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7482" y="756285"/>
            <a:ext cx="2268766" cy="50419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255" y="756285"/>
            <a:ext cx="8626912" cy="5854206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2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4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3" y="2212834"/>
            <a:ext cx="9411178" cy="2516098"/>
          </a:xfrm>
        </p:spPr>
        <p:txBody>
          <a:bodyPr anchor="b">
            <a:normAutofit/>
          </a:bodyPr>
          <a:lstStyle>
            <a:lvl1pPr algn="l">
              <a:defRPr sz="397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957868"/>
            <a:ext cx="9411177" cy="1652623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1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504" y="756286"/>
            <a:ext cx="5444922" cy="398683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4829" y="756286"/>
            <a:ext cx="5441420" cy="3986835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6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947" y="756285"/>
            <a:ext cx="5127480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504" y="1401111"/>
            <a:ext cx="5444922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3595" y="756285"/>
            <a:ext cx="5144404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3077" y="1391774"/>
            <a:ext cx="5435585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9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29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887" y="756285"/>
            <a:ext cx="4033361" cy="1512570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505" y="756285"/>
            <a:ext cx="6554213" cy="5854206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2887" y="2436918"/>
            <a:ext cx="4033361" cy="2306203"/>
          </a:xfrm>
        </p:spPr>
        <p:txBody>
          <a:bodyPr anchor="t">
            <a:normAutofit/>
          </a:bodyPr>
          <a:lstStyle>
            <a:lvl1pPr marL="0" indent="0">
              <a:buNone/>
              <a:defRPr sz="1764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3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007" y="1596602"/>
            <a:ext cx="6638241" cy="1260475"/>
          </a:xfrm>
        </p:spPr>
        <p:txBody>
          <a:bodyPr anchor="b">
            <a:normAutofit/>
          </a:bodyPr>
          <a:lstStyle>
            <a:lvl1pPr algn="l">
              <a:defRPr sz="3088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90618" y="1008380"/>
            <a:ext cx="3618043" cy="50419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007" y="3062487"/>
            <a:ext cx="6639992" cy="2259518"/>
          </a:xfrm>
        </p:spPr>
        <p:txBody>
          <a:bodyPr anchor="t">
            <a:normAutofit/>
          </a:bodyPr>
          <a:lstStyle>
            <a:lvl1pPr marL="0" indent="0">
              <a:buNone/>
              <a:defRPr sz="1985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5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152842" y="3267898"/>
            <a:ext cx="3288197" cy="35386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504" y="4948531"/>
            <a:ext cx="9411177" cy="16619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756286"/>
            <a:ext cx="9411177" cy="3986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21936" y="6806565"/>
            <a:ext cx="1764596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4504" y="6806565"/>
            <a:ext cx="8318808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858" y="6151819"/>
            <a:ext cx="1259593" cy="7387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52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81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</p:sldLayoutIdLst>
  <p:txStyles>
    <p:titleStyle>
      <a:lvl1pPr algn="l" defTabSz="504154" rtl="0" eaLnBrk="1" latinLnBrk="0" hangingPunct="1">
        <a:spcBef>
          <a:spcPct val="0"/>
        </a:spcBef>
        <a:buNone/>
        <a:defRPr sz="397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097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19251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8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323405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6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701521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205676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772849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277004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781158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285313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54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309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463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618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772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927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081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236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MJFEtemjfA&amp;t=925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informace o předmětu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314844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ukončen testem, následně zkouška 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studijní literatury: 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MACHOVÁ, Jitka. </a:t>
            </a:r>
            <a:r>
              <a:rPr lang="cs-CZ" sz="3520" i="1" dirty="0">
                <a:solidFill>
                  <a:srgbClr val="0A0A0A"/>
                </a:solidFill>
                <a:latin typeface="Open Sans"/>
              </a:rPr>
              <a:t>Biologie člověka pro učitele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. Vyd. 1. V Praze: Karolinum, 2002. 269 s. ISBN 8071848670.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rgbClr val="0A0A0A"/>
                </a:solidFill>
                <a:latin typeface="Open Sans"/>
                <a:cs typeface="Arial" panose="020B0604020202020204" pitchFamily="34" charset="0"/>
              </a:rPr>
              <a:t>Do ISU budou vloženy </a:t>
            </a:r>
            <a:r>
              <a:rPr lang="cs-CZ" sz="3520">
                <a:solidFill>
                  <a:srgbClr val="0A0A0A"/>
                </a:solidFill>
                <a:latin typeface="Open Sans"/>
                <a:cs typeface="Arial" panose="020B0604020202020204" pitchFamily="34" charset="0"/>
              </a:rPr>
              <a:t>studijní materiály</a:t>
            </a:r>
            <a:endParaRPr sz="352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2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1" y="598015"/>
            <a:ext cx="6677560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sz="5029" spc="-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DÝCHÁNÍ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22" y="1931283"/>
            <a:ext cx="7558161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ZÁKLONU HLAVY MUSÍŠ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ZKONTROLOVAT,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</a:t>
            </a:r>
            <a:r>
              <a:rPr sz="2515" spc="-132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endParaRPr sz="251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502474"/>
            <a:ext cx="12664531" cy="1176404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2588" marR="6387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PŘILOŽÍŠ BLÍZKO KE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RTŮM A BUDEŠ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POSLOUCHAT,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 </a:t>
            </a:r>
            <a:r>
              <a:rPr sz="2515" spc="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TOMU SE JEŠTĚ BUDEŠ </a:t>
            </a:r>
            <a:r>
              <a:rPr sz="2515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DÍVAT, 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SE RANĚNÉMU HÝBE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HRUDNÍK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(KONTROLU PROVÁDÍME 10S)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21" y="5437722"/>
            <a:ext cx="525007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URČÍŠ, ZDA RANĚNÝ DÝCHÁ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69893" y="0"/>
            <a:ext cx="5174645" cy="3324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2" y="221033"/>
            <a:ext cx="12260398" cy="156317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VOLÁNÍ </a:t>
            </a:r>
            <a:r>
              <a:rPr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ZÁCHRANNÉ</a:t>
            </a:r>
            <a:r>
              <a:rPr sz="5029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21" y="2306837"/>
            <a:ext cx="7757595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</a:t>
            </a:r>
            <a:r>
              <a:rPr sz="2515" spc="2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302403"/>
            <a:ext cx="12547810" cy="3224437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JSI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ZCELA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SÁM, NEJPRVE ZAVOLEJ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ZAČNI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RESUSCITOVAT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POKLEKNEME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POSTIŽENÉHO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PŘILOŽÍME HRANU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(PATU)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JEDNÉ </a:t>
            </a:r>
            <a:r>
              <a:rPr sz="2515" spc="-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RUKY,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HRANU  DRUHÉ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PROPNEME </a:t>
            </a:r>
            <a:r>
              <a:rPr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LOKTY,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NAKLONÍME SE NAD POSTIŽENÉHO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RAMENY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POLOŽÍME NA STŘED HRUDNÍ KOSTI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STLAČUJEME HRUDNÍK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HLOUBKY  ALESPOŇ 5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FREKVENCÍ 100 ZA MINUTU, DO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PŘÍJEZDU ZÁCHRANNÉ SLUŽBY NEBO DOKUD SE POSTIŽENÝ NEZAČNE HÝBAT.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1445" y="662886"/>
            <a:ext cx="11858178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UMĚLÉ DÝCHÁNÍ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7577" y="2344361"/>
            <a:ext cx="12601458" cy="2426582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VYŠKOLEN A JE OCHOTEN PROVÁDĚT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UMĚLÉ DÝCHÁNÍ, KOMBINUJE STLAČENÍ A UMĚLÉ VDECHY  </a:t>
            </a: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30:2,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ZACHRÁNCE NEMŮŽE NEBO NENÍ-LI OCHOTEN PROVÁDĚT UMĚLÉ DÝCHÁNÍ,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POUZE SAMOSTATNÉ NEPŘEUŠOVANÉ KOMPRESE HRUDNÍKU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7577" y="5122685"/>
            <a:ext cx="12619978" cy="1379573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RESUSCITACI DĚTÍ A STAVŮ PO UTONUTÍ ZAHAJUJEME 5-TI ÚVODNÍMI VDECHY, DÁLE POKRAČUJEME VE ZNÁMÉM POMĚRU  30:2</a:t>
            </a:r>
          </a:p>
          <a:p>
            <a:pPr marL="15169" marR="6387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 PŘÍPADĚ 1 ZACHRÁNCE VOLÁME 155 AŽ PO MINUTĚ RESUSCITACE</a:t>
            </a:r>
          </a:p>
        </p:txBody>
      </p:sp>
    </p:spTree>
    <p:extLst>
      <p:ext uri="{BB962C8B-B14F-4D97-AF65-F5344CB8AC3E}">
        <p14:creationId xmlns:p14="http://schemas.microsoft.com/office/powerpoint/2010/main" val="159184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NOVOROZENCE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00632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KPR U NOVOROZENCE (DO 28. DNE OD NAROZENÍ)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 (NEUTRÁLNÍ POLOHA HLAVY, ZVEDNUTÍ BRADY)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 (DO NOSU A ÚST DÍTĚTE NAJEDNOU)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 1 MINUTĚ POKRAČUJEME V RESUSCITACI 30:2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83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7"/>
            <a:ext cx="12601458" cy="5419004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UJIŠTĚNÍ SE O BEZPEČNOSTI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 (OSLOVENÍ, BOLESTIVÝ PODNĚT)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 – KŘIKEM VOLÁME O POMOC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 KOMPRESÍ HRUDNÍKU, </a:t>
            </a:r>
            <a:r>
              <a:rPr lang="cs-CZ" sz="2515" spc="-1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NOVOROZENCŮ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DVĚMA PRSTY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 VDECHY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JEDNÉ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POKRAČUJEME V RESUSCITACI 30:2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4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78038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UDRŽUJE VOLNÉ DÝCHACÍ CESTY- VDECHNE 5X DO DÍTĚTE –RUKOU SPOČÍVAJÍCÍ NA ČELE STISKNE NOSNÍ KŘÍDLA  A UTĚSNÍ SVÁ ÚSTA KOLEM ÚST DÍTĚTE, STLAČUJEME DOLNÍ ČÁST HRUDNÍ KOSTI, POMOCÍ JEDNÉ NEBO OBOU RUKOU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NEUSTÁLE POKRAČUJEME V POMĚRU 30:2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KOJENCŮ OBEMKNE SVÝMI ÚSTY ÚSTA I NOS DÍTĚTE –VDECHUJE POUZE TOLIK, ABY BYLO PATRNÉ ZVEDÁNÍ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PŘÍLIŠ NEZAKLÁNÍME HLAVU- SPÍŠE NEUTRÁLNÍ POLOHA HLAVY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ZAHAJUJEME STLAČOVÁNÍ HRUDNÍKU, </a:t>
            </a:r>
          </a:p>
          <a:p>
            <a:pPr marL="15967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DVĚMA PRSTY (100 STLAČENÍ ZA MINUTU NE VÍCE NEŽ 120)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pomocí AED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952625"/>
            <a:ext cx="12601458" cy="695429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AUTOMATICKÝ EXTERNÍ DEFIBRILÁTOR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URČEN PRO POUŽITÍ U DĚTÍ NAD 8 ROKŮ, POKUD NENÍ DOSTUPNÝ DĚTSKÝ, LZE JEJ POUŽÍT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JAKMILE JE AED K DISPOZICI, ZACHRÁNCE HO ZAPNE A PŘILEPÍ ELEKTRODY NA HRUDNÍK, JE-LI NA MÍSTĚ VÍCE NEŽ JEDEN ZACHRÁNCE, STLAČOVÁNÍ HRUDNÍKU BY MĚLO POKRAČOVAT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DÁLE NÁSLEDUJE POKYNY AED, NEDOTÝKÁ SE POSTIŽENÉHO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JE-LI DOPORUČEN VÝBOJ, UJISTÍ SE, ŽE SE POSTIŽENÉHO NIKDO NEDOTÝKÁ, NÁSLEDNĚ STISKNE TLAČÍTKO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OKAMŽITĚ PO VÝBOJI ZAČNE ZACHRÁNCE ZNOVU STLAČOVAT HRUDNÍK POSTIŽENÉHO, POKRAČUJE DO PŘÍJEZDU ZÁCHRANNÉ SLUŽBY NEBO DOKUD SE NEZAČNE BUDIT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412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Neúrazové stavy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" y="1626588"/>
            <a:ext cx="12601458" cy="7650769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INFARKT MYOKARDU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3018" b="1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DODÁVKY O2 K SRDEČNÍMU SVALU, DOCHÁZÍ K UCPÁNÍ VĚNČITÉ TEPNY SRAŽENINOU, PŘEDCHÁZÍ ZÚŽENÍ VĚNČITÉ TEPNY (PŘI NÁMAZE, KDY SE ZVÝŠÍ SPOTŘEBA KYSLÍKU)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 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 NA HRUDI (TYPICKÁ BOLEST SVÍRAVÁ ŠÍŘÍCÍ SE DO KRKU, HORNÍ KONČETINY, BŘICHA), NEVOLNOST, ZVRACENÍ, POCENÍ, NEKLID, STRACH ZE SMRTI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VOLAT ZÁCHRANNOU SLUŽBU, UKLIDNĚNÍ,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POLOHA V POLOSEDĚ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PŘÍSUN ČERSTVÉHO VZDUCHU, NEPODÁVAT TEKUTINY, PŮL ACYLPIRYNU (ROZDRTIT)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LÉČENÝCH PACIENTŮ SE PTÁT PO LÉCÍCH - NITROGLYCERIN – SPRAY NEBO TABLETY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94" y="-17689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CÉVNÍ MOZKOVÁ PŘÍHODA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08" y="733425"/>
            <a:ext cx="12601458" cy="722417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PŘÍVODU KRVE DO MOZKU-ISCHEMIE-UCPÁNÍ MOZKOVÉ TEPNY, KRVÁCENÍ DO MOZKU-PRASKNUTÍ MOZKOVÉ TEPNY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PŘÍZNAKY: ZMATENOST, OCHRNUTÍ TĚLA, ZHORŠENÍ SLOVNÍ KOMUNIKACE, ZÁVRATĚ (MOHOU PŘIPOMÍNAT OPILOST), AŽ PO OKAMŽITOU SMRT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ROZPOZNAT PŘÍZNAKY CMP-METODOU </a:t>
            </a: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POŽÁDAT, ABY SE USMÁL- POKLES ÚSTNÍHO KOUTKU NEBO OČNÍHO VÍČKA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ZVEDNU MU RUCE DO </a:t>
            </a:r>
            <a:r>
              <a:rPr lang="cs-CZ" sz="2400" spc="-1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PŘEDPAŽENÍ-NEMŮŽE UDRŽET OBĚ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PAŽE VE STEJNÉ VÝŠCE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ZEPTÁM SE, JAK SE JMENUJE-NESROZUMITELNĚ ODPOVÍDÁ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 IHNED VOLÁM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ZÁKLADNÍCH ŽIVOTNÍCH FUNKCÍ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PŘI VĚDOMÍ- ABSOLUTNÍ KLID, BEZ POHYBU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V BEZVĚDOMÍ - NEPRODLENÉ VOLÁNÍ ZÁCHRANNÉ SLUŽBY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683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207" y="428625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ODKAZY NA VIDEA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30098E0-6886-4381-A6BA-9C81B5ADED8D}"/>
              </a:ext>
            </a:extLst>
          </p:cNvPr>
          <p:cNvSpPr txBox="1"/>
          <p:nvPr/>
        </p:nvSpPr>
        <p:spPr>
          <a:xfrm>
            <a:off x="245195" y="1343025"/>
            <a:ext cx="12601458" cy="162655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402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LINK</a:t>
            </a: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26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7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4286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Přivolání odborné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419225"/>
            <a:ext cx="12601458" cy="597383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ZÁCHRANNÁ SLUŽBA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POLICIE158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HASIČI 150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TÍSŇOVÉ VOLÁNÍ 112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SDĚLÍ DISPEČEROVI TÍSŇOVÉ LINKY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SDĚLIT?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SE STALO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 POSTIŽENÍ, ZÁVAŽNOST PŘÍHODY, POČET, VĚK, POHLAVÍ, CHARAKTERISTIKU PORANĚNÍ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VOLÁ - JMÉNO 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SE UDÁLOST STALA -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MÍSTA (JASNÝ ORIENTAČNÍ BOD)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NEPOKLÁDÁ TELEFON JAKO PRVNÍ, ODPOVÍDÁ NA DOTAZY DISPEČERA</a:t>
            </a:r>
          </a:p>
        </p:txBody>
      </p:sp>
    </p:spTree>
    <p:extLst>
      <p:ext uri="{BB962C8B-B14F-4D97-AF65-F5344CB8AC3E}">
        <p14:creationId xmlns:p14="http://schemas.microsoft.com/office/powerpoint/2010/main" val="1078209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3027" y="282337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ctr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9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38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069" y="928040"/>
            <a:ext cx="12601458" cy="661856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BEZPEČNOSTI PŘI POSKYTOVÁNÍ POMOCI: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ZACHRÁNCE PRIORITOU A BEZPEČNOST PRO POSTIŽENÉHO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NEBEZPEČÍ PRO ZACHRÁNCE SPOJENO S TĚMITO SITUACEMI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DOPRAVNÍ NEHODA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ZASTAVIT V BEZPEČNÉ VZDÁLENOSTI, ROZSVÍTIT VÝSTRAŽNÁ SVĚTLA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SPOLUCESTUJÍCÍ ZA SVODIDLA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OBLÉCT REFLEXNÍ VESTU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BEZPEČNOSTNÍ TROJÚHELNÍK  VE VHODNÉ VZDÁLENOSTI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VYPNOUT ZAPALOVÁNÍ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HAVAROVANÉHO VOZIDLA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ZAMEZENÍ KOUŘENÍ A MANIPULACE S OHNĚM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OSOBA V OHNISKU POŽÁRU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MOKRÝ ŠÁTEK PŘES ÚSTA, PŘILBA NEBO IMPROVIZOVANÁ OCHRANA HLAVY, OCHRANA RUKOU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8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6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724025"/>
            <a:ext cx="12601458" cy="513565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PROSTŘEDÍ ZAMOŘENÉ PLYNEM 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OTEVŘENÍ</a:t>
            </a: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NOUZI ROZBÍT OKNA, DVEŘE, VYTVOŘIT PRŮVAN)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ZÁSAHY VE VODĚ-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SE POKUSÍ NEVSTUPOVAT DO VODY (HOZENÍ VĚTVE, LANA), POKUD JE NEZBYTNÉ DO VODY VSTOUPIT JISTÍ SE NA BŘEHU LANEM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ÚRAZ ELEKTRICKÝM PROUDEM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PŘERUŠENÍ KONTAKTU S VODIČEM (VYPNUTÍ SPOTŘEBIČE, JISTIČE)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NAKAŽLIVÉ ONEMOCNĚNÍ POSTIŽENÉHO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NIKDY NELZE VYLOUČIT-DŮSLEDNÉ POUŽÍVÁNÍ RUKAVIC A RESUSCITAČNÍ ROUŠKY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4011" y="1194709"/>
            <a:ext cx="11736027" cy="2059793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kroky první pomoCI BEZVĚDOMÍ A </a:t>
            </a:r>
            <a:r>
              <a:rPr lang="cs-CZ" sz="5029" spc="1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656531" y="3254502"/>
            <a:ext cx="6993714" cy="1053847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POTŘEBNÉ SI PAMATOVAT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869" y="809625"/>
            <a:ext cx="10383902" cy="735627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5029" spc="-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29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21469" y="1952625"/>
            <a:ext cx="9388822" cy="6816650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algn="just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US"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</a:t>
            </a:r>
            <a:r>
              <a:rPr lang="en-US" sz="2515" spc="6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ZRANĚNÉHO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</a:t>
            </a:r>
            <a:r>
              <a:rPr lang="en-US" sz="2515" spc="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MYSLI</a:t>
            </a:r>
            <a:r>
              <a:rPr lang="en-US" sz="2515" spc="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</a:t>
            </a:r>
            <a:r>
              <a:rPr lang="en-US" sz="2515" spc="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en-US" sz="2515" spc="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2515" spc="1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BEZPEČÍ!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 defTabSz="1149675">
              <a:lnSpc>
                <a:spcPct val="120000"/>
              </a:lnSpc>
              <a:spcBef>
                <a:spcPts val="1873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BUDEŠ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POŘÁDKU,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POMŮŽEŠ </a:t>
            </a:r>
            <a:r>
              <a:rPr lang="en-US"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LÉPE</a:t>
            </a:r>
            <a:r>
              <a:rPr lang="en-US" sz="2515" spc="25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91814" indent="-287419" algn="just" defTabSz="1149675">
              <a:lnSpc>
                <a:spcPct val="120000"/>
              </a:lnSpc>
              <a:spcBef>
                <a:spcPts val="1238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NEDÁŠ POZOR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MUSET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en-US"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POMÁHAT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RANĚNÝM (TOBĚ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RANĚNÉMU)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6387" indent="-287419" algn="just" defTabSz="1149675">
              <a:lnSpc>
                <a:spcPct val="120000"/>
              </a:lnSpc>
              <a:spcBef>
                <a:spcPts val="2684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PŘ.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ULICI PŘES CESTU RANĚNÉHO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NEZTRÁCEJ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HLAVU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 ROZHLÉDNI, NEŽ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PŮJDEŠ</a:t>
            </a:r>
            <a:r>
              <a:rPr lang="en-US" sz="2515" spc="1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3529F0CB-EBE8-42D3-ABCF-6234D3773314}"/>
              </a:ext>
            </a:extLst>
          </p:cNvPr>
          <p:cNvSpPr txBox="1"/>
          <p:nvPr/>
        </p:nvSpPr>
        <p:spPr>
          <a:xfrm>
            <a:off x="3084608" y="5671933"/>
            <a:ext cx="6721542" cy="1097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968" algn="just">
              <a:spcBef>
                <a:spcPts val="113"/>
              </a:spcBef>
            </a:pP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HALÓ,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VÁS, SLYŠÍTE</a:t>
            </a:r>
            <a:r>
              <a:rPr lang="cs-CZ" sz="2515" spc="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842"/>
              </a:spcBef>
            </a:pPr>
            <a:r>
              <a:rPr lang="pl-PL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PANE/PANÍ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JSTE </a:t>
            </a:r>
            <a:r>
              <a:rPr lang="pl-PL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515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DBC5DD1-9EEF-44AF-B7BE-1DC5076F43F1}"/>
              </a:ext>
            </a:extLst>
          </p:cNvPr>
          <p:cNvSpPr txBox="1"/>
          <p:nvPr/>
        </p:nvSpPr>
        <p:spPr>
          <a:xfrm>
            <a:off x="2219467" y="5671933"/>
            <a:ext cx="862239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Ř.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5AD207B-C290-4818-B203-DE289C39FCFE}"/>
              </a:ext>
            </a:extLst>
          </p:cNvPr>
          <p:cNvSpPr txBox="1"/>
          <p:nvPr/>
        </p:nvSpPr>
        <p:spPr>
          <a:xfrm>
            <a:off x="1216123" y="1559820"/>
            <a:ext cx="6721542" cy="3004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3386" indent="-287419" algn="just">
              <a:lnSpc>
                <a:spcPct val="90000"/>
              </a:lnSpc>
              <a:spcBef>
                <a:spcPts val="346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DRUHÝM KROKEM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OSLOVENÍ</a:t>
            </a:r>
            <a:r>
              <a:rPr lang="en-US"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7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BLÍŽÍME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NĚJ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ZAVOLAT,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en-US" sz="2515" spc="-19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OSLOVIT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42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VOLEJTE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KLIDNĚ HLASITĚ, NIC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sz="2515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NEZKAZÍTE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D7E880F4-D4ED-4078-AF8D-FC2B5EB891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5619" y="256955"/>
            <a:ext cx="5581657" cy="1051407"/>
          </a:xfrm>
          <a:prstGeom prst="rect">
            <a:avLst/>
          </a:prstGeom>
        </p:spPr>
        <p:txBody>
          <a:bodyPr vert="horz" lIns="114965" tIns="57483" rIns="114965" bIns="57483" rtlCol="0" anchor="ctr">
            <a:normAutofit/>
          </a:bodyPr>
          <a:lstStyle/>
          <a:p>
            <a:pPr marL="15968" defTabSz="1149675"/>
            <a:r>
              <a:rPr lang="en-US"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OSLOVENÍ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0EA26829-3646-4797-A94D-12A0DC4433EE}"/>
              </a:ext>
            </a:extLst>
          </p:cNvPr>
          <p:cNvSpPr/>
          <p:nvPr/>
        </p:nvSpPr>
        <p:spPr>
          <a:xfrm>
            <a:off x="9462253" y="0"/>
            <a:ext cx="3966297" cy="3966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207016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64331" y="657225"/>
            <a:ext cx="8045008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5029" spc="-1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772" y="2056947"/>
            <a:ext cx="11402309" cy="233668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NEREAGUJE,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2515" spc="28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PRSTY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UŠI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ČELISTNÍHO KLOUBU RANĚNÉHO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CITLIVÁ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MÍSTA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8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TAKÉ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KLOUBY PŘES HRUDNÍ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</a:t>
            </a:r>
            <a:r>
              <a:rPr sz="2515" spc="26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51" y="416661"/>
            <a:ext cx="5840229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5029" spc="-1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04308" y="-17689"/>
            <a:ext cx="5840230" cy="5108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" name="object 4"/>
          <p:cNvSpPr txBox="1"/>
          <p:nvPr/>
        </p:nvSpPr>
        <p:spPr>
          <a:xfrm>
            <a:off x="110495" y="2065409"/>
            <a:ext cx="454591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NIKDY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NEZAPOMEŇ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b="1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2515" b="1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495" y="3855035"/>
            <a:ext cx="736575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UCHOP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 JEDNOU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RUKOU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A DRUHOU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ČELE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494" y="5644660"/>
            <a:ext cx="1222143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ZÁROVEŇ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VYTÁHNI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SMĚREM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VZHŮRU,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ZPRŮCHODNÍŠ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CESTY</a:t>
            </a:r>
            <a:r>
              <a:rPr sz="2515" spc="40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DÝCHACÍ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3957</TotalTime>
  <Words>1178</Words>
  <Application>Microsoft Office PowerPoint</Application>
  <PresentationFormat>Vlastní</PresentationFormat>
  <Paragraphs>147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Impact</vt:lpstr>
      <vt:lpstr>Open Sans</vt:lpstr>
      <vt:lpstr>Wingdings 3</vt:lpstr>
      <vt:lpstr>Řez</vt:lpstr>
      <vt:lpstr>Obecné informace o předmětu</vt:lpstr>
      <vt:lpstr>Přivolání odborné pomoci</vt:lpstr>
      <vt:lpstr> Obecný postup první pomoci</vt:lpstr>
      <vt:lpstr>OBECNÝ POSTUP První Pomoci</vt:lpstr>
      <vt:lpstr>Základní kroky první pomoCI BEZVĚDOMÍ A RESUSCITACe</vt:lpstr>
      <vt:lpstr>  VLASTNÍ BEZPEČÍ</vt:lpstr>
      <vt:lpstr>OSLOVENÍ</vt:lpstr>
      <vt:lpstr>   BOLESTIVÝ PODNĚT</vt:lpstr>
      <vt:lpstr> ZÁKLON HLAVY</vt:lpstr>
      <vt:lpstr>KONTROLA DÝCHÁNÍ</vt:lpstr>
      <vt:lpstr>VOLÁNÍ ZDRAVOTNÍ ZÁCHRANNÉ SLUŽBY</vt:lpstr>
      <vt:lpstr>   UMĚLÉ DÝCHÁNÍ</vt:lpstr>
      <vt:lpstr>Resuscitace NOVOROZENCE</vt:lpstr>
      <vt:lpstr>Resuscitace dětí</vt:lpstr>
      <vt:lpstr>Resuscitace dětí</vt:lpstr>
      <vt:lpstr>resuscitace pomocí AED</vt:lpstr>
      <vt:lpstr>Neúrazové stavy</vt:lpstr>
      <vt:lpstr>CÉVNÍ MOZKOVÁ PŘÍHODA</vt:lpstr>
      <vt:lpstr>ODKAZY NA VIDEA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VLASTNÍ BEZPEČÍ</dc:title>
  <dc:creator>Hana</dc:creator>
  <cp:lastModifiedBy>Hana Janošková</cp:lastModifiedBy>
  <cp:revision>79</cp:revision>
  <dcterms:created xsi:type="dcterms:W3CDTF">2020-09-25T16:49:39Z</dcterms:created>
  <dcterms:modified xsi:type="dcterms:W3CDTF">2023-09-25T15:11:58Z</dcterms:modified>
</cp:coreProperties>
</file>