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3"/>
  </p:notesMasterIdLst>
  <p:handoutMasterIdLst>
    <p:handoutMasterId r:id="rId14"/>
  </p:handoutMasterIdLst>
  <p:sldIdLst>
    <p:sldId id="256" r:id="rId2"/>
    <p:sldId id="578" r:id="rId3"/>
    <p:sldId id="579" r:id="rId4"/>
    <p:sldId id="580" r:id="rId5"/>
    <p:sldId id="581" r:id="rId6"/>
    <p:sldId id="582" r:id="rId7"/>
    <p:sldId id="583" r:id="rId8"/>
    <p:sldId id="584" r:id="rId9"/>
    <p:sldId id="585" r:id="rId10"/>
    <p:sldId id="586" r:id="rId11"/>
    <p:sldId id="587" r:id="rId1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44F2831C-B8FC-49F0-83EC-FD298C664880}">
          <p14:sldIdLst>
            <p14:sldId id="256"/>
            <p14:sldId id="578"/>
            <p14:sldId id="579"/>
            <p14:sldId id="580"/>
            <p14:sldId id="581"/>
            <p14:sldId id="582"/>
            <p14:sldId id="583"/>
            <p14:sldId id="584"/>
            <p14:sldId id="585"/>
            <p14:sldId id="586"/>
            <p14:sldId id="5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F7300"/>
    <a:srgbClr val="9100DC"/>
    <a:srgbClr val="F01928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9" autoAdjust="0"/>
    <p:restoredTop sz="95768" autoAdjust="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1D911E5E-6197-7848-99A5-8C8627D11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2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pic>
        <p:nvPicPr>
          <p:cNvPr id="16" name="Obrázek 8">
            <a:extLst>
              <a:ext uri="{FF2B5EF4-FFF2-40B4-BE49-F238E27FC236}">
                <a16:creationId xmlns:a16="http://schemas.microsoft.com/office/drawing/2014/main" id="{A9039D6B-799E-F449-83E9-C13BAA09AF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E49E2218-4CCF-BC44-930E-B31D9BFD89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DD6941B3-7740-5745-9EAD-9C3115979A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2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- inverzní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16CF9942-BE26-4A4C-A2D8-ABA21EDF53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1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pic>
        <p:nvPicPr>
          <p:cNvPr id="11" name="Obrázek 8">
            <a:extLst>
              <a:ext uri="{FF2B5EF4-FFF2-40B4-BE49-F238E27FC236}">
                <a16:creationId xmlns:a16="http://schemas.microsoft.com/office/drawing/2014/main" id="{883B3136-B228-D44A-AB43-48B383AAAC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1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5418" cy="593152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marL="0" marR="0" indent="0" algn="l" defTabSz="914400" rtl="0" eaLnBrk="1" fontAlgn="base" latinLnBrk="0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PED slide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42872" y="2021800"/>
            <a:ext cx="4106254" cy="28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3D544807-CCC8-C147-BC84-731878E3FF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8" name="Obrázek 8">
            <a:extLst>
              <a:ext uri="{FF2B5EF4-FFF2-40B4-BE49-F238E27FC236}">
                <a16:creationId xmlns:a16="http://schemas.microsoft.com/office/drawing/2014/main" id="{2B69AC62-8722-274E-BC02-F54E66A102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A8614ED3-CCC3-4849-B628-61C3AB8D12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pPr lvl="0"/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672C6AD4-B64D-9447-94F1-173288638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3" name="Obrázek 8">
            <a:extLst>
              <a:ext uri="{FF2B5EF4-FFF2-40B4-BE49-F238E27FC236}">
                <a16:creationId xmlns:a16="http://schemas.microsoft.com/office/drawing/2014/main" id="{BD079056-37C1-BB41-A10B-5467FD1004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22" name="Obrázek 8">
            <a:extLst>
              <a:ext uri="{FF2B5EF4-FFF2-40B4-BE49-F238E27FC236}">
                <a16:creationId xmlns:a16="http://schemas.microsoft.com/office/drawing/2014/main" id="{81F1F6BC-132D-3746-8DEA-8E0070523D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21663280-9DA9-6D46-9A85-58C09D41A6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8" name="Obrázek 8">
            <a:extLst>
              <a:ext uri="{FF2B5EF4-FFF2-40B4-BE49-F238E27FC236}">
                <a16:creationId xmlns:a16="http://schemas.microsoft.com/office/drawing/2014/main" id="{4789C4D8-85B1-0E4B-80EB-3DD1C97BF8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cs-CZ" noProof="0" dirty="0"/>
              <a:t>Kliknutím vložíte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marR="0" indent="0" algn="l" defTabSz="914400" rtl="0" eaLnBrk="1" fontAlgn="base" latinLnBrk="0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tabLst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icr.cz/html/Vymezeni_CSI/resources/_pdfs_/Vymezeni_CSI__.pdf" TargetMode="External"/><Relationship Id="rId2" Type="http://schemas.openxmlformats.org/officeDocument/2006/relationships/hyperlink" Target="https://www.csicr.cz/cz/Zakladni-informace/Legislativ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https://www.csicr.cz/cz/Dokumenty/Kriteria-hodnoceni/Kriteria-hodnoceni-podminek,-prubehu-a-vysledk-(8)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https://www.csicr.cz/cz/Registr-inspekcnich-zpra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A4692E60-FDF9-1E4F-A820-B4DF2F6561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9DAF3088-3E4D-9845-B71B-E817345CD8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491EF5B-3067-7546-837B-2D005F3ED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rgbClr val="C00000"/>
                </a:solidFill>
              </a:rPr>
              <a:t>Česká školní inspekce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BDA74EBB-06F9-2F42-BBA7-49358111E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361" y="4128529"/>
            <a:ext cx="11361600" cy="1235527"/>
          </a:xfrm>
        </p:spPr>
        <p:txBody>
          <a:bodyPr/>
          <a:lstStyle/>
          <a:p>
            <a:pPr algn="ctr"/>
            <a:r>
              <a:rPr lang="cs-CZ" dirty="0"/>
              <a:t>JUDr. Radovan Malachta</a:t>
            </a:r>
          </a:p>
          <a:p>
            <a:pPr algn="ctr"/>
            <a:r>
              <a:rPr lang="cs-CZ" dirty="0"/>
              <a:t>Základy práva pro MŠ</a:t>
            </a:r>
          </a:p>
          <a:p>
            <a:pPr algn="ctr"/>
            <a:r>
              <a:rPr lang="cs-CZ" dirty="0"/>
              <a:t>podzim 2023</a:t>
            </a:r>
          </a:p>
        </p:txBody>
      </p:sp>
    </p:spTree>
    <p:extLst>
      <p:ext uri="{BB962C8B-B14F-4D97-AF65-F5344CB8AC3E}">
        <p14:creationId xmlns:p14="http://schemas.microsoft.com/office/powerpoint/2010/main" val="3263342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2CAF1DB-54CD-4E7F-9577-B516867636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0606D90-A8DD-4EF4-B167-6CCD6F8EA3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A9AF734-1BB3-44B1-820B-ADB21E1C3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Inspekční zpráva není jediná – § 174/10 </a:t>
            </a:r>
            <a:r>
              <a:rPr lang="cs-CZ" dirty="0" err="1"/>
              <a:t>ŠkZ</a:t>
            </a:r>
            <a:r>
              <a:rPr lang="cs-CZ" dirty="0"/>
              <a:t>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C4EC6F-7CAE-407B-A5FA-9FBD3C91D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3618229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/>
              <a:t>výsledek může být i </a:t>
            </a:r>
            <a:r>
              <a:rPr lang="cs-CZ" dirty="0">
                <a:solidFill>
                  <a:schemeClr val="tx2"/>
                </a:solidFill>
              </a:rPr>
              <a:t>protokol o kontrole</a:t>
            </a:r>
          </a:p>
          <a:p>
            <a:pPr lvl="1"/>
            <a:r>
              <a:rPr lang="cs-CZ" dirty="0"/>
              <a:t>tam, kde se jedná o kontrolu dodržování právních předpisů vztahující se k poskytování vzdělání či veřejnosprávní kontrola využívaní finančních prostředků ze státního rozpočtu</a:t>
            </a:r>
          </a:p>
          <a:p>
            <a:r>
              <a:rPr lang="cs-CZ" dirty="0">
                <a:solidFill>
                  <a:schemeClr val="tx2"/>
                </a:solidFill>
              </a:rPr>
              <a:t>tematická zpráva</a:t>
            </a:r>
          </a:p>
          <a:p>
            <a:pPr lvl="1"/>
            <a:r>
              <a:rPr lang="cs-CZ" dirty="0"/>
              <a:t>tam, kde je cílem zisk a analýza informací o vzdělávání a činnosti školy a sledování a hodnocení efektivity vzdělávací soustavy</a:t>
            </a:r>
          </a:p>
          <a:p>
            <a:r>
              <a:rPr lang="cs-CZ" dirty="0">
                <a:solidFill>
                  <a:schemeClr val="tx2"/>
                </a:solidFill>
              </a:rPr>
              <a:t>výroční zpráva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datum ve vyhlášce – do 30.11. za uplynulý školní rok (zveřejnění pak dle </a:t>
            </a:r>
            <a:r>
              <a:rPr lang="cs-CZ" dirty="0" err="1">
                <a:solidFill>
                  <a:srgbClr val="000000"/>
                </a:solidFill>
                <a:latin typeface="Arial" panose="020B0604020202020204" pitchFamily="34" charset="0"/>
              </a:rPr>
              <a:t>ŠkZ</a:t>
            </a: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 v prosinci)</a:t>
            </a:r>
          </a:p>
          <a:p>
            <a:pPr lvl="1"/>
            <a:r>
              <a:rPr lang="cs-CZ" dirty="0"/>
              <a:t>obsahuje souhrnné poznatky o stavu vzdělávání a vzdělávací soustavy vycházející z inspekční činnosti za předcházející školní rok</a:t>
            </a:r>
            <a:endParaRPr lang="cs-CZ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858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9B73C38-07CF-448B-8D0E-36D34727E9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29B803-9FD4-4603-B3D7-B7E0ACB98D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1ACD4B-08AB-46EA-ABAC-A1F50239D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Opravné prostředky a další odkaz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4F8CC2C-D66A-4A38-BA47-1F567FDCF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1"/>
            <a:ext cx="10753200" cy="3467228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/>
              <a:t>nebudeme se učit, testovat, ale pro praxi se může hodit a přehledně jsou zpracovány na stránkách ČŠI (kromě připomínek, viz 3 </a:t>
            </a:r>
            <a:r>
              <a:rPr lang="cs-CZ" dirty="0" err="1"/>
              <a:t>slide</a:t>
            </a:r>
            <a:r>
              <a:rPr lang="cs-CZ" dirty="0"/>
              <a:t> zpět – ty znejte)</a:t>
            </a:r>
          </a:p>
          <a:p>
            <a:pPr lvl="1"/>
            <a:r>
              <a:rPr lang="cs-CZ" dirty="0">
                <a:hlinkClick r:id="rId2"/>
              </a:rPr>
              <a:t>https://www.csicr.cz/cz/Zakladni-informace/Legislativa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ne vždy se jedná totiž o správní rozhodnutí</a:t>
            </a:r>
          </a:p>
          <a:p>
            <a:r>
              <a:rPr lang="cs-CZ" dirty="0"/>
              <a:t>pokud se Vám lépe učí ze studijního textu, je vhodné použít tento přímo od ČŠI (vloženo i do studijních materiálů)</a:t>
            </a:r>
          </a:p>
          <a:p>
            <a:pPr lvl="1"/>
            <a:r>
              <a:rPr lang="cs-CZ" dirty="0">
                <a:hlinkClick r:id="rId3"/>
              </a:rPr>
              <a:t>https://www.csicr.cz//html/Vymezeni_CSI/resources/_pdfs_/Vymezeni_CSI__.pdf</a:t>
            </a:r>
            <a:r>
              <a:rPr lang="cs-CZ" dirty="0"/>
              <a:t> </a:t>
            </a:r>
          </a:p>
          <a:p>
            <a:pPr marL="720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86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941433B-BFCB-1B8A-A2C1-F8E3C05E8E6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819AB67-53B7-B264-EB15-AD30697832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834E4C2-E32A-5840-5F5F-75236F31B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úprava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8DC7A93-7F37-022A-236E-532F30A9A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1"/>
            <a:ext cx="10753200" cy="3964727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/>
              <a:t>§ 173 až 176 </a:t>
            </a:r>
            <a:r>
              <a:rPr lang="cs-CZ" dirty="0">
                <a:solidFill>
                  <a:schemeClr val="tx2"/>
                </a:solidFill>
              </a:rPr>
              <a:t>školského zákona</a:t>
            </a:r>
          </a:p>
          <a:p>
            <a:r>
              <a:rPr lang="cs-CZ" dirty="0"/>
              <a:t>vyhláška č. 17/2005 Sb., </a:t>
            </a:r>
            <a:r>
              <a:rPr lang="cs-CZ" dirty="0">
                <a:solidFill>
                  <a:schemeClr val="tx2"/>
                </a:solidFill>
              </a:rPr>
              <a:t>o podrobnějších podmínkách organizace České školní inspekce a výkonu inspekční činnosti </a:t>
            </a:r>
            <a:r>
              <a:rPr lang="cs-CZ" dirty="0"/>
              <a:t>– ale podrobná není </a:t>
            </a:r>
            <a:r>
              <a:rPr lang="cs-CZ" dirty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cs-CZ" dirty="0">
                <a:sym typeface="Wingdings" panose="05000000000000000000" pitchFamily="2" charset="2"/>
              </a:rPr>
              <a:t>označení pracovišť</a:t>
            </a:r>
          </a:p>
          <a:p>
            <a:pPr lvl="1"/>
            <a:r>
              <a:rPr lang="cs-CZ" dirty="0">
                <a:sym typeface="Wingdings" panose="05000000000000000000" pitchFamily="2" charset="2"/>
              </a:rPr>
              <a:t>podrobnější podmínky pro výkon inspekční činnosti (co a v jakých termínech se překládá ministrovi školství, mládeže a tělovýchovy ke schválení – 3 dokumenty)</a:t>
            </a:r>
          </a:p>
          <a:p>
            <a:pPr lvl="1"/>
            <a:r>
              <a:rPr lang="cs-CZ" dirty="0">
                <a:sym typeface="Wingdings" panose="05000000000000000000" pitchFamily="2" charset="2"/>
              </a:rPr>
              <a:t>služební průkazy</a:t>
            </a:r>
          </a:p>
          <a:p>
            <a:r>
              <a:rPr lang="cs-CZ" dirty="0">
                <a:sym typeface="Wingdings" panose="05000000000000000000" pitchFamily="2" charset="2"/>
              </a:rPr>
              <a:t>vztahují se </a:t>
            </a:r>
            <a:r>
              <a:rPr lang="cs-CZ" dirty="0">
                <a:solidFill>
                  <a:schemeClr val="tx2"/>
                </a:solidFill>
                <a:sym typeface="Wingdings" panose="05000000000000000000" pitchFamily="2" charset="2"/>
              </a:rPr>
              <a:t>předpisy správního práva procesního </a:t>
            </a:r>
            <a:r>
              <a:rPr lang="cs-CZ" dirty="0">
                <a:sym typeface="Wingdings" panose="05000000000000000000" pitchFamily="2" charset="2"/>
              </a:rPr>
              <a:t>– správní řád, kontrolní řád, zákon o finanční kontrole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5336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AEC386B-0E10-161E-D2D3-C0FC39D09F3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1D20F5E-84CD-8969-50AC-EC70D76E4A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656A422-3C22-1022-4452-CA184B9A2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Česká školní inspekce (ČŠI)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62873A6D-DD21-9330-36C9-A62AC8CFA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3193763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správní úřad </a:t>
            </a:r>
            <a:r>
              <a:rPr lang="cs-CZ" dirty="0"/>
              <a:t>s celostátní působností, organizační složka státu</a:t>
            </a:r>
          </a:p>
          <a:p>
            <a:r>
              <a:rPr lang="cs-CZ" dirty="0">
                <a:solidFill>
                  <a:schemeClr val="tx2"/>
                </a:solidFill>
              </a:rPr>
              <a:t>organizace: </a:t>
            </a:r>
            <a:r>
              <a:rPr lang="cs-CZ" dirty="0"/>
              <a:t>ústředí ČŠI (Praha) a inspektoráty ČŠI (14)</a:t>
            </a:r>
          </a:p>
          <a:p>
            <a:r>
              <a:rPr lang="cs-CZ" dirty="0"/>
              <a:t>v čele </a:t>
            </a:r>
            <a:r>
              <a:rPr lang="cs-CZ" dirty="0">
                <a:solidFill>
                  <a:schemeClr val="tx2"/>
                </a:solidFill>
              </a:rPr>
              <a:t>ústřední školní inspektor</a:t>
            </a:r>
          </a:p>
          <a:p>
            <a:r>
              <a:rPr lang="cs-CZ" dirty="0"/>
              <a:t>činnost je vykonávána</a:t>
            </a:r>
            <a:r>
              <a:rPr lang="cs-CZ" b="0" i="0" dirty="0">
                <a:effectLst/>
                <a:latin typeface="Arial" panose="020B0604020202020204" pitchFamily="34" charset="0"/>
              </a:rPr>
              <a:t>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 základě plánu hlavních úkolů na příslušný školní rok (§ 174/5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ŠkZ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ve spojení s vyhláškou) – předkládá ústřední školní inspektor, schvaluje ministr (vyhláška – do 15.7.)</a:t>
            </a:r>
            <a:endParaRPr lang="cs-CZ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16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2EB97298-2087-379F-39B4-21128F7FEA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98FD701-A0AE-AE2B-E7F9-4A2B562807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0274905-7760-9AD2-2C6A-28649834C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Činnost ČŠI – § 174/1, 2 </a:t>
            </a:r>
            <a:r>
              <a:rPr lang="cs-CZ" dirty="0" err="1"/>
              <a:t>ŠkZ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2BCE48DC-60A8-145D-75C0-8CDA4C0FF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445998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/>
              <a:t>zpracovává </a:t>
            </a:r>
            <a:r>
              <a:rPr lang="cs-CZ" dirty="0">
                <a:solidFill>
                  <a:schemeClr val="tx2"/>
                </a:solidFill>
              </a:rPr>
              <a:t>koncepční záměry inspekční činnosti </a:t>
            </a:r>
            <a:r>
              <a:rPr lang="cs-CZ" dirty="0"/>
              <a:t>a </a:t>
            </a:r>
            <a:r>
              <a:rPr lang="cs-CZ" dirty="0">
                <a:solidFill>
                  <a:schemeClr val="tx2"/>
                </a:solidFill>
              </a:rPr>
              <a:t>systémy hodnocení vzdělávací soustavy</a:t>
            </a:r>
          </a:p>
          <a:p>
            <a:endParaRPr lang="cs-CZ" dirty="0">
              <a:solidFill>
                <a:schemeClr val="tx2"/>
              </a:solidFill>
            </a:endParaRPr>
          </a:p>
          <a:p>
            <a:pPr marL="72000" indent="0">
              <a:buNone/>
            </a:pPr>
            <a:endParaRPr lang="cs-CZ" dirty="0">
              <a:solidFill>
                <a:schemeClr val="tx2"/>
              </a:solidFill>
            </a:endParaRPr>
          </a:p>
          <a:p>
            <a:pPr lvl="1"/>
            <a:r>
              <a:rPr lang="cs-CZ" dirty="0"/>
              <a:t>zisk a analýza </a:t>
            </a:r>
            <a:r>
              <a:rPr lang="cs-CZ" dirty="0">
                <a:solidFill>
                  <a:schemeClr val="tx2"/>
                </a:solidFill>
              </a:rPr>
              <a:t>informací o vzdělávání</a:t>
            </a:r>
            <a:r>
              <a:rPr lang="cs-CZ" dirty="0"/>
              <a:t> a </a:t>
            </a:r>
            <a:r>
              <a:rPr lang="cs-CZ" dirty="0">
                <a:solidFill>
                  <a:schemeClr val="tx2"/>
                </a:solidFill>
              </a:rPr>
              <a:t>činnosti</a:t>
            </a:r>
            <a:r>
              <a:rPr lang="cs-CZ" dirty="0"/>
              <a:t> školy</a:t>
            </a:r>
          </a:p>
          <a:p>
            <a:pPr lvl="1"/>
            <a:r>
              <a:rPr lang="cs-CZ" dirty="0"/>
              <a:t>sledování a hodnocení </a:t>
            </a:r>
            <a:r>
              <a:rPr lang="cs-CZ" dirty="0">
                <a:solidFill>
                  <a:schemeClr val="tx2"/>
                </a:solidFill>
              </a:rPr>
              <a:t>efektivity vzdělávací soustavy</a:t>
            </a:r>
          </a:p>
          <a:p>
            <a:pPr lvl="1"/>
            <a:r>
              <a:rPr lang="cs-CZ" dirty="0"/>
              <a:t>zjištění a hodnocení </a:t>
            </a:r>
            <a:r>
              <a:rPr lang="cs-CZ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podmínek, průběhu a výsledků vzdělávání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(ŠVP, akreditované vzdělávací programy)</a:t>
            </a:r>
          </a:p>
          <a:p>
            <a:pPr lvl="1"/>
            <a:r>
              <a:rPr lang="cs-CZ" dirty="0"/>
              <a:t>zjištění a hodnocení podmínek a průběhu poskytování </a:t>
            </a:r>
            <a:r>
              <a:rPr lang="cs-CZ" dirty="0">
                <a:solidFill>
                  <a:schemeClr val="tx2"/>
                </a:solidFill>
              </a:rPr>
              <a:t>poradenských služeb</a:t>
            </a:r>
          </a:p>
          <a:p>
            <a:pPr lvl="1"/>
            <a:r>
              <a:rPr lang="cs-CZ" dirty="0"/>
              <a:t>zjištění a hodnocení </a:t>
            </a:r>
            <a:r>
              <a:rPr lang="cs-CZ" dirty="0">
                <a:solidFill>
                  <a:schemeClr val="tx2"/>
                </a:solidFill>
              </a:rPr>
              <a:t>naplnění ŠVP </a:t>
            </a:r>
            <a:r>
              <a:rPr lang="cs-CZ" dirty="0"/>
              <a:t>a jeho soulad s RVP a právem</a:t>
            </a:r>
          </a:p>
          <a:p>
            <a:pPr lvl="1"/>
            <a:r>
              <a:rPr lang="cs-CZ" dirty="0"/>
              <a:t>kontrola </a:t>
            </a:r>
            <a:r>
              <a:rPr lang="cs-CZ" dirty="0">
                <a:solidFill>
                  <a:schemeClr val="tx2"/>
                </a:solidFill>
              </a:rPr>
              <a:t>dodržování právních předpisů </a:t>
            </a:r>
            <a:r>
              <a:rPr lang="cs-CZ" dirty="0"/>
              <a:t>vztahující se k poskytování vzdělání</a:t>
            </a:r>
          </a:p>
          <a:p>
            <a:pPr lvl="1"/>
            <a:r>
              <a:rPr lang="cs-CZ" dirty="0"/>
              <a:t>veřejnosprávní kontrola využívaní </a:t>
            </a:r>
            <a:r>
              <a:rPr lang="cs-CZ" dirty="0">
                <a:solidFill>
                  <a:schemeClr val="tx2"/>
                </a:solidFill>
              </a:rPr>
              <a:t>finančních prostředků </a:t>
            </a:r>
            <a:r>
              <a:rPr lang="cs-CZ" dirty="0"/>
              <a:t>ze státního rozpočtu</a:t>
            </a:r>
          </a:p>
          <a:p>
            <a:endParaRPr lang="cs-CZ" dirty="0">
              <a:solidFill>
                <a:schemeClr val="tx2"/>
              </a:solidFill>
            </a:endParaRPr>
          </a:p>
          <a:p>
            <a:endParaRPr lang="cs-CZ" dirty="0">
              <a:solidFill>
                <a:schemeClr val="tx2"/>
              </a:solidFill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2CB3BD91-E8A1-C4E5-15AB-FF40826DC4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29" y="2591060"/>
            <a:ext cx="10582741" cy="92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10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F3AFE190-3E89-F92D-DA5A-6DECF8C433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94E6FB7-E237-ED42-F4AC-3FDA1632CA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D517084-AAA9-D29E-A13D-401F574A3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Jak?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97D74DCB-729D-0B6B-97B9-687677153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1355998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vlastní iniciativa</a:t>
            </a:r>
          </a:p>
          <a:p>
            <a:r>
              <a:rPr lang="cs-CZ" dirty="0"/>
              <a:t>na základě </a:t>
            </a:r>
            <a:r>
              <a:rPr lang="cs-CZ" dirty="0">
                <a:solidFill>
                  <a:schemeClr val="tx2"/>
                </a:solidFill>
              </a:rPr>
              <a:t>podnětů, stížnosti a petic </a:t>
            </a:r>
            <a:r>
              <a:rPr lang="cs-CZ" dirty="0"/>
              <a:t>– pokud stížnost, výsledek šetření se předává zřizovateli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2814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51CB29F-2D50-23D8-67E4-965258D8E6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960567E-69F4-E636-DF5B-7F2094796A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4CACAF3-603B-42D1-9426-9D118B7D2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Kritéria hodnocení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5B13E2E-3FFC-1A96-901C-69150CAFA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000" y="5122661"/>
            <a:ext cx="10753200" cy="1015339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>
                <a:hlinkClick r:id="rId2"/>
              </a:rPr>
              <a:t>https://www.csicr.cz/</a:t>
            </a:r>
            <a:r>
              <a:rPr lang="cs-CZ" dirty="0" err="1">
                <a:hlinkClick r:id="rId2"/>
              </a:rPr>
              <a:t>cz</a:t>
            </a:r>
            <a:r>
              <a:rPr lang="cs-CZ" dirty="0">
                <a:hlinkClick r:id="rId2"/>
              </a:rPr>
              <a:t>/Dokumenty/</a:t>
            </a:r>
            <a:r>
              <a:rPr lang="cs-CZ" dirty="0" err="1">
                <a:hlinkClick r:id="rId2"/>
              </a:rPr>
              <a:t>Kriteria</a:t>
            </a:r>
            <a:r>
              <a:rPr lang="cs-CZ" dirty="0">
                <a:hlinkClick r:id="rId2"/>
              </a:rPr>
              <a:t>-hodnoceni/</a:t>
            </a:r>
            <a:r>
              <a:rPr lang="cs-CZ" dirty="0" err="1">
                <a:hlinkClick r:id="rId2"/>
              </a:rPr>
              <a:t>Kriteria</a:t>
            </a:r>
            <a:r>
              <a:rPr lang="cs-CZ" dirty="0">
                <a:hlinkClick r:id="rId2"/>
              </a:rPr>
              <a:t>-hodnoceni-</a:t>
            </a:r>
            <a:r>
              <a:rPr lang="cs-CZ" dirty="0" err="1">
                <a:hlinkClick r:id="rId2"/>
              </a:rPr>
              <a:t>podminek</a:t>
            </a:r>
            <a:r>
              <a:rPr lang="cs-CZ" dirty="0">
                <a:hlinkClick r:id="rId2"/>
              </a:rPr>
              <a:t>,-</a:t>
            </a:r>
            <a:r>
              <a:rPr lang="cs-CZ" dirty="0" err="1">
                <a:hlinkClick r:id="rId2"/>
              </a:rPr>
              <a:t>prubehu</a:t>
            </a:r>
            <a:r>
              <a:rPr lang="cs-CZ" dirty="0">
                <a:hlinkClick r:id="rId2"/>
              </a:rPr>
              <a:t>-a-</a:t>
            </a:r>
            <a:r>
              <a:rPr lang="cs-CZ" dirty="0" err="1">
                <a:hlinkClick r:id="rId2"/>
              </a:rPr>
              <a:t>vysledk</a:t>
            </a:r>
            <a:r>
              <a:rPr lang="cs-CZ" dirty="0">
                <a:hlinkClick r:id="rId2"/>
              </a:rPr>
              <a:t>-(8)</a:t>
            </a:r>
            <a:r>
              <a:rPr lang="cs-CZ" dirty="0"/>
              <a:t> </a:t>
            </a:r>
          </a:p>
        </p:txBody>
      </p:sp>
      <p:sp>
        <p:nvSpPr>
          <p:cNvPr id="6" name="Zástupný obsah 4">
            <a:extLst>
              <a:ext uri="{FF2B5EF4-FFF2-40B4-BE49-F238E27FC236}">
                <a16:creationId xmlns:a16="http://schemas.microsoft.com/office/drawing/2014/main" id="{A181A051-E9F7-01FB-D036-070D975104B3}"/>
              </a:ext>
            </a:extLst>
          </p:cNvPr>
          <p:cNvSpPr txBox="1">
            <a:spLocks/>
          </p:cNvSpPr>
          <p:nvPr/>
        </p:nvSpPr>
        <p:spPr>
          <a:xfrm>
            <a:off x="720000" y="1692001"/>
            <a:ext cx="10753200" cy="32565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0" tIns="0" rIns="0" bIns="0" rtlCol="0">
            <a:noAutofit/>
          </a:bodyPr>
          <a:lstStyle>
            <a:lvl1pPr marL="252000" marR="0" indent="-180000" algn="l" defTabSz="914400" rtl="0" eaLnBrk="1" fontAlgn="base" latinLnBrk="0" hangingPunct="1">
              <a:lnSpc>
                <a:spcPts val="36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tabLst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4000" indent="-18000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6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3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hodnocení vzdělávání a školských služeb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– vychází ze zásad a cílů vzdělávání stanovených školským zákonem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zejména účinnost podpory rozvoje osobnosti dítěte, žáka a studenta a dosahování cílů vzdělávání ze strany škol a školských zařízení</a:t>
            </a:r>
          </a:p>
          <a:p>
            <a:r>
              <a:rPr lang="cs-CZ" kern="0" dirty="0">
                <a:solidFill>
                  <a:srgbClr val="000000"/>
                </a:solidFill>
                <a:latin typeface="Arial" panose="020B0604020202020204" pitchFamily="34" charset="0"/>
              </a:rPr>
              <a:t>schvaluje a zveřejňuje </a:t>
            </a:r>
            <a:r>
              <a:rPr lang="cs-CZ" kern="0" dirty="0">
                <a:solidFill>
                  <a:schemeClr val="tx2"/>
                </a:solidFill>
                <a:latin typeface="Arial" panose="020B0604020202020204" pitchFamily="34" charset="0"/>
              </a:rPr>
              <a:t>ministerstvo</a:t>
            </a:r>
            <a:r>
              <a:rPr lang="cs-CZ" kern="0" dirty="0">
                <a:solidFill>
                  <a:srgbClr val="000000"/>
                </a:solidFill>
                <a:latin typeface="Arial" panose="020B0604020202020204" pitchFamily="34" charset="0"/>
              </a:rPr>
              <a:t> (opět termín ve vyhlášce – do 15.7.)</a:t>
            </a: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2569307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4E04798-1390-E9DF-2DAA-F800D31F15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0896A9A-C705-617C-5294-40CAD1F0E7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8B9039A-5C64-FE06-C4E4-E15465CFF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Profese – podmínky pro výkon (§ 174/9 </a:t>
            </a:r>
            <a:r>
              <a:rPr lang="cs-CZ" dirty="0" err="1"/>
              <a:t>ŠkZ</a:t>
            </a:r>
            <a:r>
              <a:rPr lang="cs-CZ" dirty="0"/>
              <a:t>)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319ADF1-910D-6910-09D7-6EF9EC89C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1"/>
            <a:ext cx="10753200" cy="3624069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školní inspektor</a:t>
            </a:r>
          </a:p>
          <a:p>
            <a:pPr lvl="1"/>
            <a:r>
              <a:rPr lang="cs-CZ" dirty="0"/>
              <a:t>VŠ vzdělání</a:t>
            </a:r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 let pedagogické nebo pedagogicko-psychologické praxe</a:t>
            </a:r>
            <a:endParaRPr lang="cs-CZ" dirty="0"/>
          </a:p>
          <a:p>
            <a:r>
              <a:rPr lang="cs-CZ" dirty="0">
                <a:solidFill>
                  <a:schemeClr val="tx2"/>
                </a:solidFill>
              </a:rPr>
              <a:t>kontrolní pracovník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VŠ vzdělání a 5 let praxe</a:t>
            </a:r>
            <a:endParaRPr lang="cs-CZ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střední vzdělání s maturitní zkouškou a 20 let praxe</a:t>
            </a:r>
          </a:p>
          <a:p>
            <a:r>
              <a:rPr lang="cs-CZ" dirty="0">
                <a:solidFill>
                  <a:schemeClr val="tx2"/>
                </a:solidFill>
              </a:rPr>
              <a:t>přizvané osoby</a:t>
            </a:r>
          </a:p>
          <a:p>
            <a:r>
              <a:rPr lang="cs-CZ" dirty="0"/>
              <a:t>jiné podmínky mimo školský zákon (př. bezúhonnost, jazyková vybavenost)</a:t>
            </a:r>
          </a:p>
          <a:p>
            <a:pPr lvl="1"/>
            <a:endParaRPr lang="cs-CZ" dirty="0">
              <a:solidFill>
                <a:schemeClr val="tx2"/>
              </a:solidFill>
            </a:endParaRPr>
          </a:p>
        </p:txBody>
      </p:sp>
      <p:pic>
        <p:nvPicPr>
          <p:cNvPr id="1026" name="Picture 2" descr="17/2005 Sb. VYHLÁŠKA">
            <a:extLst>
              <a:ext uri="{FF2B5EF4-FFF2-40B4-BE49-F238E27FC236}">
                <a16:creationId xmlns:a16="http://schemas.microsoft.com/office/drawing/2014/main" id="{A22A5E76-0EB7-443E-A0EA-732DE1652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7959" y="1922171"/>
            <a:ext cx="2816518" cy="1794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9719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794157B-3FC1-FC84-463B-2F6FF93400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D283A87-AEF8-5A73-47BB-794F084970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AEB5F60-889A-AFC1-D048-28607862E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Inspekční zpráva</a:t>
            </a:r>
            <a:br>
              <a:rPr lang="cs-CZ" dirty="0"/>
            </a:br>
            <a:r>
              <a:rPr lang="cs-CZ" dirty="0"/>
              <a:t>(§ 174/11 </a:t>
            </a:r>
            <a:r>
              <a:rPr lang="cs-CZ" dirty="0" err="1"/>
              <a:t>ŠkZ</a:t>
            </a:r>
            <a:r>
              <a:rPr lang="cs-CZ" dirty="0"/>
              <a:t>)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69D683F7-AED4-1594-21B4-A7E2276E3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400" y="5302442"/>
            <a:ext cx="10753200" cy="585033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>
                <a:hlinkClick r:id="rId2"/>
              </a:rPr>
              <a:t>https://www.csicr.cz/cz/Registr-inspekcnich-zprav</a:t>
            </a:r>
            <a:r>
              <a:rPr lang="cs-CZ" dirty="0"/>
              <a:t> </a:t>
            </a:r>
          </a:p>
        </p:txBody>
      </p:sp>
      <p:sp>
        <p:nvSpPr>
          <p:cNvPr id="6" name="Zástupný obsah 4">
            <a:extLst>
              <a:ext uri="{FF2B5EF4-FFF2-40B4-BE49-F238E27FC236}">
                <a16:creationId xmlns:a16="http://schemas.microsoft.com/office/drawing/2014/main" id="{115AC0A7-E4D6-740D-E4F9-BB4B0372C34A}"/>
              </a:ext>
            </a:extLst>
          </p:cNvPr>
          <p:cNvSpPr txBox="1">
            <a:spLocks/>
          </p:cNvSpPr>
          <p:nvPr/>
        </p:nvSpPr>
        <p:spPr>
          <a:xfrm>
            <a:off x="719400" y="2008584"/>
            <a:ext cx="10753200" cy="31277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0" tIns="0" rIns="0" bIns="0" rtlCol="0">
            <a:noAutofit/>
          </a:bodyPr>
          <a:lstStyle>
            <a:lvl1pPr marL="252000" marR="0" indent="-180000" algn="l" defTabSz="914400" rtl="0" eaLnBrk="1" fontAlgn="base" latinLnBrk="0" hangingPunct="1">
              <a:lnSpc>
                <a:spcPts val="36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tabLst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4000" indent="-18000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folHlink"/>
              </a:buClr>
              <a:buSzPct val="80000"/>
              <a:buFontTx/>
              <a:buNone/>
              <a:defRPr sz="16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1500" b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Blip>
                <a:blip r:embed="rId3"/>
              </a:buBlip>
              <a:defRPr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baseline="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OBSAH</a:t>
            </a:r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hodnocení podmínek, průběhu a výsledků vzdělávání </a:t>
            </a:r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jména, příjmení a podpisy školních inspektorů, kontrolních pracovníků a přizvaných osob</a:t>
            </a:r>
          </a:p>
          <a:p>
            <a:r>
              <a:rPr lang="cs-CZ" kern="0" dirty="0">
                <a:solidFill>
                  <a:schemeClr val="tx2"/>
                </a:solidFill>
                <a:latin typeface="Arial" panose="020B0604020202020204" pitchFamily="34" charset="0"/>
              </a:rPr>
              <a:t>CO DÁLE</a:t>
            </a:r>
          </a:p>
          <a:p>
            <a:pPr lvl="1"/>
            <a:r>
              <a:rPr lang="cs-CZ" kern="0" dirty="0">
                <a:solidFill>
                  <a:srgbClr val="000000"/>
                </a:solidFill>
                <a:latin typeface="Arial" panose="020B0604020202020204" pitchFamily="34" charset="0"/>
              </a:rPr>
              <a:t>projednává se s ředitelem školy nebo školského zařízení</a:t>
            </a:r>
          </a:p>
          <a:p>
            <a:pPr lvl="1"/>
            <a:r>
              <a:rPr lang="cs-CZ" kern="0" dirty="0">
                <a:solidFill>
                  <a:srgbClr val="000000"/>
                </a:solidFill>
                <a:latin typeface="Arial" panose="020B0604020202020204" pitchFamily="34" charset="0"/>
              </a:rPr>
              <a:t>ředitel potvrzuje projednání podpisem</a:t>
            </a:r>
          </a:p>
          <a:p>
            <a:pPr lvl="1"/>
            <a:r>
              <a:rPr lang="cs-CZ" kern="0" dirty="0">
                <a:solidFill>
                  <a:srgbClr val="000000"/>
                </a:solidFill>
                <a:latin typeface="Arial" panose="020B0604020202020204" pitchFamily="34" charset="0"/>
              </a:rPr>
              <a:t>po převzetí inspekční zprávy – lhůta 14 dní od převzetí – připomínky ČŠI</a:t>
            </a:r>
          </a:p>
          <a:p>
            <a:pPr lvl="1"/>
            <a:r>
              <a:rPr lang="cs-CZ" kern="0" dirty="0">
                <a:solidFill>
                  <a:srgbClr val="000000"/>
                </a:solidFill>
                <a:latin typeface="Arial" panose="020B0604020202020204" pitchFamily="34" charset="0"/>
              </a:rPr>
              <a:t>ČŠI odesílá inspekční zprávu a připomínky se svým stanoviskem zřizovateli a školské radě</a:t>
            </a:r>
          </a:p>
          <a:p>
            <a:pPr lvl="1"/>
            <a:r>
              <a:rPr lang="cs-CZ" kern="0" dirty="0">
                <a:solidFill>
                  <a:srgbClr val="000000"/>
                </a:solidFill>
                <a:latin typeface="Arial" panose="020B0604020202020204" pitchFamily="34" charset="0"/>
              </a:rPr>
              <a:t>ukládá se a uchovává 10 let ve škole a u příslušného inspektorátu ČŠI</a:t>
            </a:r>
            <a:endParaRPr lang="cs-CZ" kern="0" dirty="0">
              <a:solidFill>
                <a:schemeClr val="tx2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331813F-F584-4004-84EE-E8719E3D21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026" y="495757"/>
            <a:ext cx="6621948" cy="198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640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109AC8B8-42DF-2AE7-0252-32A018BE29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FF20E3E-978C-8D99-BE62-CD89D15061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98ADB2D-B2BF-59CA-91D7-D7383C187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informace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785D2EEB-E15B-DB25-D0B6-12D35F9D7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3282670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/>
              <a:t>osoby jsou </a:t>
            </a:r>
            <a:r>
              <a:rPr lang="cs-CZ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povinny přijmout opatření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 odstranění nedostatků zjištěných při inspekční činnosti bez zbytečného odkladu (příp. lhůta ČŠI)</a:t>
            </a:r>
          </a:p>
          <a:p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zřizovatel přijímá opatření na školách, které zřizuje</a:t>
            </a:r>
          </a:p>
          <a:p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nečinnost školy či závažné nenapravené nedostatky – návrh na </a:t>
            </a:r>
            <a:r>
              <a:rPr lang="cs-CZ" dirty="0">
                <a:solidFill>
                  <a:schemeClr val="tx2"/>
                </a:solidFill>
                <a:latin typeface="Arial" panose="020B0604020202020204" pitchFamily="34" charset="0"/>
              </a:rPr>
              <a:t>výmaz školy</a:t>
            </a: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 ze školského rejstříku (ústřední školní inspektor)</a:t>
            </a:r>
          </a:p>
          <a:p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ČŠI může podat </a:t>
            </a:r>
            <a:r>
              <a:rPr lang="cs-CZ" dirty="0">
                <a:solidFill>
                  <a:schemeClr val="tx2"/>
                </a:solidFill>
                <a:latin typeface="Arial" panose="020B0604020202020204" pitchFamily="34" charset="0"/>
              </a:rPr>
              <a:t>návrh na odvolání ředitele školy</a:t>
            </a:r>
          </a:p>
        </p:txBody>
      </p:sp>
    </p:spTree>
    <p:extLst>
      <p:ext uri="{BB962C8B-B14F-4D97-AF65-F5344CB8AC3E}">
        <p14:creationId xmlns:p14="http://schemas.microsoft.com/office/powerpoint/2010/main" val="1346563252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ped-prezentace-16-9-cz-v11.potx" id="{BF980F82-0351-4C4C-85E7-AC1CF4DBE477}" vid="{193BAAB5-9875-4D70-AE35-2537A0D5A484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muni-ped-prezentace-16-9-cz-v11</Template>
  <TotalTime>9</TotalTime>
  <Words>804</Words>
  <Application>Microsoft Office PowerPoint</Application>
  <PresentationFormat>Širokoúhlá obrazovka</PresentationFormat>
  <Paragraphs>96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Tahoma</vt:lpstr>
      <vt:lpstr>Wingdings</vt:lpstr>
      <vt:lpstr>Prezentace_MU_CZ</vt:lpstr>
      <vt:lpstr>Česká školní inspekce</vt:lpstr>
      <vt:lpstr>Právní úprava</vt:lpstr>
      <vt:lpstr>Česká školní inspekce (ČŠI)</vt:lpstr>
      <vt:lpstr>Činnost ČŠI – § 174/1, 2 ŠkZ</vt:lpstr>
      <vt:lpstr>Jak?</vt:lpstr>
      <vt:lpstr>Kritéria hodnocení</vt:lpstr>
      <vt:lpstr>Profese – podmínky pro výkon (§ 174/9 ŠkZ)</vt:lpstr>
      <vt:lpstr>Inspekční zpráva (§ 174/11 ŠkZ)</vt:lpstr>
      <vt:lpstr>Další informace</vt:lpstr>
      <vt:lpstr>Inspekční zpráva není jediná – § 174/10 ŠkZ </vt:lpstr>
      <vt:lpstr>Opravné prostředky a další odkaz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Radovan Malachta</dc:creator>
  <cp:lastModifiedBy>Radovan Malachta</cp:lastModifiedBy>
  <cp:revision>178</cp:revision>
  <cp:lastPrinted>1601-01-01T00:00:00Z</cp:lastPrinted>
  <dcterms:created xsi:type="dcterms:W3CDTF">2022-09-19T06:49:37Z</dcterms:created>
  <dcterms:modified xsi:type="dcterms:W3CDTF">2023-11-30T14:26:27Z</dcterms:modified>
</cp:coreProperties>
</file>