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5"/>
  </p:notesMasterIdLst>
  <p:handoutMasterIdLst>
    <p:handoutMasterId r:id="rId16"/>
  </p:handoutMasterIdLst>
  <p:sldIdLst>
    <p:sldId id="256" r:id="rId2"/>
    <p:sldId id="610" r:id="rId3"/>
    <p:sldId id="611" r:id="rId4"/>
    <p:sldId id="612" r:id="rId5"/>
    <p:sldId id="613" r:id="rId6"/>
    <p:sldId id="614" r:id="rId7"/>
    <p:sldId id="615" r:id="rId8"/>
    <p:sldId id="616" r:id="rId9"/>
    <p:sldId id="617" r:id="rId10"/>
    <p:sldId id="619" r:id="rId11"/>
    <p:sldId id="618" r:id="rId12"/>
    <p:sldId id="620" r:id="rId13"/>
    <p:sldId id="621" r:id="rId14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44F2831C-B8FC-49F0-83EC-FD298C664880}">
          <p14:sldIdLst>
            <p14:sldId id="256"/>
            <p14:sldId id="610"/>
            <p14:sldId id="611"/>
            <p14:sldId id="612"/>
            <p14:sldId id="613"/>
            <p14:sldId id="614"/>
            <p14:sldId id="615"/>
            <p14:sldId id="616"/>
            <p14:sldId id="617"/>
            <p14:sldId id="619"/>
            <p14:sldId id="618"/>
            <p14:sldId id="620"/>
            <p14:sldId id="62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DC"/>
    <a:srgbClr val="FF7300"/>
    <a:srgbClr val="9100DC"/>
    <a:srgbClr val="F01928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9" autoAdjust="0"/>
    <p:restoredTop sz="95768" autoAdjust="0"/>
  </p:normalViewPr>
  <p:slideViewPr>
    <p:cSldViewPr snapToGrid="0">
      <p:cViewPr varScale="1">
        <p:scale>
          <a:sx n="67" d="100"/>
          <a:sy n="67" d="100"/>
        </p:scale>
        <p:origin x="640" y="44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8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 dirty="0"/>
              <a:t>Kliknutím vložíte nadpis</a:t>
            </a:r>
            <a:endParaRPr lang="cs-CZ" noProof="0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1D911E5E-6197-7848-99A5-8C8627D11E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1546942" cy="1060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, text -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997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51278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pic>
        <p:nvPicPr>
          <p:cNvPr id="16" name="Obrázek 8">
            <a:extLst>
              <a:ext uri="{FF2B5EF4-FFF2-40B4-BE49-F238E27FC236}">
                <a16:creationId xmlns:a16="http://schemas.microsoft.com/office/drawing/2014/main" id="{A9039D6B-799E-F449-83E9-C13BAA09AF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6" name="Obrázek 8">
            <a:extLst>
              <a:ext uri="{FF2B5EF4-FFF2-40B4-BE49-F238E27FC236}">
                <a16:creationId xmlns:a16="http://schemas.microsoft.com/office/drawing/2014/main" id="{E49E2218-4CCF-BC44-930E-B31D9BFD89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11" name="Nadpis 6">
            <a:extLst>
              <a:ext uri="{FF2B5EF4-FFF2-40B4-BE49-F238E27FC236}">
                <a16:creationId xmlns:a16="http://schemas.microsoft.com/office/drawing/2014/main" id="{210CF170-3CE8-4094-B136-F821606CD8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F805DFF4-9876-466D-A663-D549EEF819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rgbClr val="0000D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9" name="Zástupný symbol pro obrázek 7">
            <a:extLst>
              <a:ext uri="{FF2B5EF4-FFF2-40B4-BE49-F238E27FC236}">
                <a16:creationId xmlns:a16="http://schemas.microsoft.com/office/drawing/2014/main" id="{80C21443-92BF-4BF1-9C61-FDB664DC796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24438A88-1921-4DF2-9F65-459AAE83D1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pic>
        <p:nvPicPr>
          <p:cNvPr id="10" name="Obrázek 8">
            <a:extLst>
              <a:ext uri="{FF2B5EF4-FFF2-40B4-BE49-F238E27FC236}">
                <a16:creationId xmlns:a16="http://schemas.microsoft.com/office/drawing/2014/main" id="{DD6941B3-7740-5745-9EAD-9C3115979A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1546942" cy="1060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127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- inverzní">
    <p:bg>
      <p:bgPr>
        <a:solidFill>
          <a:srgbClr val="FF7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16CF9942-BE26-4A4C-A2D8-ABA21EDF53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1546941" cy="1060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2">
    <p:bg>
      <p:bgPr>
        <a:solidFill>
          <a:srgbClr val="FF7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0" name="Zástupný symbol pro obrázek 7">
            <a:extLst>
              <a:ext uri="{FF2B5EF4-FFF2-40B4-BE49-F238E27FC236}">
                <a16:creationId xmlns:a16="http://schemas.microsoft.com/office/drawing/2014/main" id="{05C2E24A-1A94-4B14-B9BB-CA01DE5DD20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12" name="Zástupný symbol pro zápatí 2">
            <a:extLst>
              <a:ext uri="{FF2B5EF4-FFF2-40B4-BE49-F238E27FC236}">
                <a16:creationId xmlns:a16="http://schemas.microsoft.com/office/drawing/2014/main" id="{CC921DFF-8B97-473C-919A-06F55168BD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pic>
        <p:nvPicPr>
          <p:cNvPr id="11" name="Obrázek 8">
            <a:extLst>
              <a:ext uri="{FF2B5EF4-FFF2-40B4-BE49-F238E27FC236}">
                <a16:creationId xmlns:a16="http://schemas.microsoft.com/office/drawing/2014/main" id="{883B3136-B228-D44A-AB43-48B383AAAC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1546941" cy="1060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92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 obrázkem">
    <p:bg>
      <p:bgPr>
        <a:solidFill>
          <a:srgbClr val="FF7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rázek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5418" cy="593152"/>
          </a:xfrm>
          <a:prstGeom prst="rect">
            <a:avLst/>
          </a:prstGeom>
        </p:spPr>
      </p:pic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46E80635-6C5C-49F3-8F11-AD16586CD07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6040795"/>
            <a:ext cx="8555976" cy="510831"/>
          </a:xfrm>
        </p:spPr>
        <p:txBody>
          <a:bodyPr lIns="0" tIns="0" rIns="0" bIns="0" numCol="1" spcCol="324000">
            <a:noAutofit/>
          </a:bodyPr>
          <a:lstStyle>
            <a:lvl1pPr marL="0" marR="0" indent="0" algn="l" defTabSz="914400" rtl="0" eaLnBrk="1" fontAlgn="base" latinLnBrk="0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 sz="1500" b="0">
                <a:solidFill>
                  <a:schemeClr val="bg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PED slide">
    <p:bg>
      <p:bgPr>
        <a:solidFill>
          <a:srgbClr val="FF7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cký objekt 5">
            <a:extLst>
              <a:ext uri="{FF2B5EF4-FFF2-40B4-BE49-F238E27FC236}">
                <a16:creationId xmlns:a16="http://schemas.microsoft.com/office/drawing/2014/main" id="{B05C908F-B8F4-4FC8-A2D7-3536612277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42872" y="2021800"/>
            <a:ext cx="4106254" cy="28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C4DCCB8A-E23F-49B6-A0BE-D9E395C4E7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956" y="2298933"/>
            <a:ext cx="8725020" cy="226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390E4E2C-8A81-45F0-A5ED-59F1EE588AF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0" name="Obrázek 8">
            <a:extLst>
              <a:ext uri="{FF2B5EF4-FFF2-40B4-BE49-F238E27FC236}">
                <a16:creationId xmlns:a16="http://schemas.microsoft.com/office/drawing/2014/main" id="{3D544807-CCC8-C147-BC84-731878E3FF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5CA9AC87-D3DE-408C-9471-D419F47483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8" name="Obrázek 8">
            <a:extLst>
              <a:ext uri="{FF2B5EF4-FFF2-40B4-BE49-F238E27FC236}">
                <a16:creationId xmlns:a16="http://schemas.microsoft.com/office/drawing/2014/main" id="{2B69AC62-8722-274E-BC02-F54E66A102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1D440DD4-5185-4C05-8E91-80CB3DC6739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91531ABC-E456-4507-A022-87C2E3C7A2AA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0" name="Obrázek 8">
            <a:extLst>
              <a:ext uri="{FF2B5EF4-FFF2-40B4-BE49-F238E27FC236}">
                <a16:creationId xmlns:a16="http://schemas.microsoft.com/office/drawing/2014/main" id="{A8614ED3-CCC3-4849-B628-61C3AB8D12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pPr lvl="0"/>
            <a:r>
              <a:rPr lang="cs-CZ" dirty="0"/>
              <a:t>Kliknutím vložíte nadpis</a:t>
            </a:r>
            <a:endParaRPr lang="cs-CZ" noProof="0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D7707F6E-62D9-4ACE-A33C-A5E15E5CDF7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911B9D34-B8F8-4804-B959-27E40687C897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0" name="Obrázek 8">
            <a:extLst>
              <a:ext uri="{FF2B5EF4-FFF2-40B4-BE49-F238E27FC236}">
                <a16:creationId xmlns:a16="http://schemas.microsoft.com/office/drawing/2014/main" id="{672C6AD4-B64D-9447-94F1-173288638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8DF9A9-CF6E-49C8-A8BC-74FDF24B8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E1D20B9-1A33-484F-AB08-D95E85A9CB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A2EACA-93F7-4696-A84F-C07E4801CB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45EA606A-B012-497D-A062-93B4C5E7BD3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47735" y="2596845"/>
            <a:ext cx="4125465" cy="3208441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sp>
        <p:nvSpPr>
          <p:cNvPr id="8" name="Zástupný symbol pro obrázek 7">
            <a:extLst>
              <a:ext uri="{FF2B5EF4-FFF2-40B4-BE49-F238E27FC236}">
                <a16:creationId xmlns:a16="http://schemas.microsoft.com/office/drawing/2014/main" id="{55454331-9726-47EA-9406-7071E2CA33D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29509" y="1665288"/>
            <a:ext cx="6207791" cy="4139998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11" name="Zástupný symbol pro text 7">
            <a:extLst>
              <a:ext uri="{FF2B5EF4-FFF2-40B4-BE49-F238E27FC236}">
                <a16:creationId xmlns:a16="http://schemas.microsoft.com/office/drawing/2014/main" id="{B0741B4D-1AE5-4AB1-8AD2-5E6FAC7F6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13" name="Obrázek 8">
            <a:extLst>
              <a:ext uri="{FF2B5EF4-FFF2-40B4-BE49-F238E27FC236}">
                <a16:creationId xmlns:a16="http://schemas.microsoft.com/office/drawing/2014/main" id="{BD079056-37C1-BB41-A10B-5467FD1004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83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440000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719999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60001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 dirty="0"/>
              <a:t>Kliknutím vložíte nadpis</a:t>
            </a:r>
          </a:p>
        </p:txBody>
      </p:sp>
      <p:pic>
        <p:nvPicPr>
          <p:cNvPr id="22" name="Obrázek 8">
            <a:extLst>
              <a:ext uri="{FF2B5EF4-FFF2-40B4-BE49-F238E27FC236}">
                <a16:creationId xmlns:a16="http://schemas.microsoft.com/office/drawing/2014/main" id="{81F1F6BC-132D-3746-8DEA-8E0070523D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51439ED6-907B-45D9-8FCC-98AE21B3C06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72000" indent="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pic>
        <p:nvPicPr>
          <p:cNvPr id="6" name="Obrázek 8">
            <a:extLst>
              <a:ext uri="{FF2B5EF4-FFF2-40B4-BE49-F238E27FC236}">
                <a16:creationId xmlns:a16="http://schemas.microsoft.com/office/drawing/2014/main" id="{21663280-9DA9-6D46-9A85-58C09D41A6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Nadpis 12">
            <a:extLst>
              <a:ext uri="{FF2B5EF4-FFF2-40B4-BE49-F238E27FC236}">
                <a16:creationId xmlns:a16="http://schemas.microsoft.com/office/drawing/2014/main" id="{C80D1D37-E5CA-42AD-BE6B-219FAFB546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 dirty="0"/>
              <a:t>Kliknutím vložíte nadpis</a:t>
            </a:r>
          </a:p>
        </p:txBody>
      </p:sp>
      <p:pic>
        <p:nvPicPr>
          <p:cNvPr id="8" name="Obrázek 8">
            <a:extLst>
              <a:ext uri="{FF2B5EF4-FFF2-40B4-BE49-F238E27FC236}">
                <a16:creationId xmlns:a16="http://schemas.microsoft.com/office/drawing/2014/main" id="{4789C4D8-85B1-0E4B-80EB-3DD1C97BF8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54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/>
            </a:pPr>
            <a:r>
              <a:rPr lang="cs-CZ" noProof="0" dirty="0"/>
              <a:t>Kliknutím vložíte text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  <p:sldLayoutId id="2147483674" r:id="rId4"/>
    <p:sldLayoutId id="2147483688" r:id="rId5"/>
    <p:sldLayoutId id="2147483698" r:id="rId6"/>
    <p:sldLayoutId id="2147483673" r:id="rId7"/>
    <p:sldLayoutId id="2147483675" r:id="rId8"/>
    <p:sldLayoutId id="2147483695" r:id="rId9"/>
    <p:sldLayoutId id="2147483677" r:id="rId10"/>
    <p:sldLayoutId id="2147483686" r:id="rId11"/>
    <p:sldLayoutId id="2147483697" r:id="rId12"/>
    <p:sldLayoutId id="2147483690" r:id="rId13"/>
    <p:sldLayoutId id="2147483696" r:id="rId14"/>
    <p:sldLayoutId id="2147483694" r:id="rId15"/>
    <p:sldLayoutId id="2147483692" r:id="rId16"/>
    <p:sldLayoutId id="2147483693" r:id="rId17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marR="0" indent="0" algn="l" defTabSz="914400" rtl="0" eaLnBrk="1" fontAlgn="base" latinLnBrk="0" hangingPunct="1">
        <a:lnSpc>
          <a:spcPct val="114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tabLst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9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pätu 1">
            <a:extLst>
              <a:ext uri="{FF2B5EF4-FFF2-40B4-BE49-F238E27FC236}">
                <a16:creationId xmlns:a16="http://schemas.microsoft.com/office/drawing/2014/main" id="{A4692E60-FDF9-1E4F-A820-B4DF2F65619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9DAF3088-3E4D-9845-B71B-E817345CD8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1</a:t>
            </a:fld>
            <a:endParaRPr lang="cs-CZ" altLang="cs-CZ" noProof="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491EF5B-3067-7546-837B-2D005F3ED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solidFill>
                  <a:srgbClr val="C00000"/>
                </a:solidFill>
              </a:rPr>
              <a:t>Sociálně-právní ochrana dětí. OSPOD.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BDA74EBB-06F9-2F42-BBA7-49358111EC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4361" y="4128529"/>
            <a:ext cx="11361600" cy="1235527"/>
          </a:xfrm>
        </p:spPr>
        <p:txBody>
          <a:bodyPr/>
          <a:lstStyle/>
          <a:p>
            <a:pPr algn="ctr"/>
            <a:r>
              <a:rPr lang="cs-CZ" dirty="0"/>
              <a:t>JUDr. Radovan Malachta</a:t>
            </a:r>
          </a:p>
          <a:p>
            <a:pPr algn="ctr"/>
            <a:r>
              <a:rPr lang="cs-CZ" dirty="0"/>
              <a:t>Základy práva pro MŠ</a:t>
            </a:r>
          </a:p>
          <a:p>
            <a:pPr algn="ctr"/>
            <a:r>
              <a:rPr lang="cs-CZ" dirty="0"/>
              <a:t>podzim 2023</a:t>
            </a:r>
          </a:p>
        </p:txBody>
      </p:sp>
    </p:spTree>
    <p:extLst>
      <p:ext uri="{BB962C8B-B14F-4D97-AF65-F5344CB8AC3E}">
        <p14:creationId xmlns:p14="http://schemas.microsoft.com/office/powerpoint/2010/main" val="3263342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9A3173C0-0154-4626-95C1-5DAD0CD456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68438382-6901-47D7-BF65-3A831C8BEB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10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D163750-51B9-4937-8BCB-23F1784E7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Opatření sociálně-právní ochrany IV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08B648A8-07B0-441C-B7C4-212F28CEFE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dočasné odejmutí dítěte z péče </a:t>
            </a:r>
            <a:r>
              <a:rPr lang="cs-CZ" dirty="0"/>
              <a:t>(§ 13a)</a:t>
            </a:r>
          </a:p>
          <a:p>
            <a:pPr lvl="1"/>
            <a:r>
              <a:rPr lang="cs-CZ" dirty="0"/>
              <a:t>výchovná opatření nevedou k nápravě a vyžaduje to zájem dítěte</a:t>
            </a:r>
          </a:p>
          <a:p>
            <a:pPr lvl="1"/>
            <a:r>
              <a:rPr lang="cs-CZ" dirty="0"/>
              <a:t>není možné 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zajistit dítěti potřebnou ochranu a pomoc jiným výchovným opatřením nebo opatřením SPO a zároveň není možné zajistit péči o dítě náhradní rodinnou péčí</a:t>
            </a:r>
          </a:p>
          <a:p>
            <a:pPr lvl="1"/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rozhoduje soud – max. na 3 měsíce (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středisko výchovné péče/zařízení pro děti vyžadující okamžitou pomoc/zařízení poskytovatele zdravotních služeb nebo v domově pro osoby se zdravotním postižením), výjimečné prodloužení na 6 měs</a:t>
            </a:r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íců</a:t>
            </a:r>
            <a:endParaRPr lang="cs-CZ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lvl="1"/>
            <a:endParaRPr lang="cs-CZ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84065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E1B9A9B2-A0C5-45BA-9996-0478F20F24B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5107FFA-911B-49BA-BD05-5EF8E27686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11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84FDC7B-BD89-4071-9709-C6AC8337D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Opatření sociálně-právní ochrany V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942F8492-4F26-4130-9285-941B64FF2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návrh soudu (§ 14) </a:t>
            </a:r>
            <a:r>
              <a:rPr lang="cs-CZ" dirty="0"/>
              <a:t>– jen příklady, ne vše</a:t>
            </a:r>
          </a:p>
          <a:p>
            <a:pPr lvl="1"/>
            <a:r>
              <a:rPr lang="cs-CZ" dirty="0"/>
              <a:t>rozhodnutí, zda je potřeba souhlasu rodiče k osvojení dítěte</a:t>
            </a:r>
          </a:p>
          <a:p>
            <a:pPr lvl="1"/>
            <a:r>
              <a:rPr lang="cs-CZ" dirty="0"/>
              <a:t>omezení/zbavení rodičovské odpovědnosti či pozastavení jejího výkonu</a:t>
            </a:r>
          </a:p>
          <a:p>
            <a:pPr lvl="1"/>
            <a:r>
              <a:rPr lang="cs-CZ" dirty="0"/>
              <a:t>nařízení/prodloužení/zrušení ústavní výchovy</a:t>
            </a:r>
          </a:p>
          <a:p>
            <a:pPr lvl="1"/>
            <a:r>
              <a:rPr lang="cs-CZ" dirty="0"/>
              <a:t>svěření dítěte do pěstounské péče na přechodnou dobu a jeho zrušení</a:t>
            </a:r>
          </a:p>
          <a:p>
            <a:pPr lvl="1"/>
            <a:r>
              <a:rPr lang="cs-CZ" dirty="0"/>
              <a:t>svěření dítěte do péče zařízení pro děti vyžadující okamžitou pomoc</a:t>
            </a:r>
          </a:p>
          <a:p>
            <a:pPr lvl="1"/>
            <a:r>
              <a:rPr lang="cs-CZ" dirty="0"/>
              <a:t>nařízení výchovného opatření</a:t>
            </a:r>
          </a:p>
          <a:p>
            <a:pPr lvl="1"/>
            <a:r>
              <a:rPr lang="cs-CZ" dirty="0"/>
              <a:t>zrušení pěstounské péče</a:t>
            </a:r>
          </a:p>
          <a:p>
            <a:pPr lvl="1"/>
            <a:r>
              <a:rPr lang="cs-CZ" dirty="0"/>
              <a:t>odvolání poručníka</a:t>
            </a:r>
          </a:p>
          <a:p>
            <a:pPr lvl="1"/>
            <a:r>
              <a:rPr lang="cs-CZ" dirty="0"/>
              <a:t>na </a:t>
            </a:r>
            <a:r>
              <a:rPr lang="cs-CZ" dirty="0">
                <a:solidFill>
                  <a:schemeClr val="tx2"/>
                </a:solidFill>
              </a:rPr>
              <a:t>vydání předběžného opatření </a:t>
            </a:r>
            <a:r>
              <a:rPr lang="cs-CZ" dirty="0"/>
              <a:t>(obecní úřad s rozšířenou působností, § 16) – zákon o zvláštních řízení soudních – povinný návrh a fakultativní – velmi krátké lhůty, ve kterých soud rozhoduje (do 24 hodin/do 48 hodin)</a:t>
            </a:r>
          </a:p>
        </p:txBody>
      </p:sp>
    </p:spTree>
    <p:extLst>
      <p:ext uri="{BB962C8B-B14F-4D97-AF65-F5344CB8AC3E}">
        <p14:creationId xmlns:p14="http://schemas.microsoft.com/office/powerpoint/2010/main" val="4173302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E5C51E9F-8A32-48DC-9260-863C35E4A7B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A33919A-64F6-4D1D-9063-A0B994677ED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12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34E62AF-89EB-468D-A67E-F0DEDB286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Ochranná opatření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7730D5FA-211F-490B-ABFD-293949FE3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dle zákona č. 218/2003 Sb., o odpovědnosti mládeže za protiprávní činy a o soudnictví ve věcech mládeže</a:t>
            </a:r>
          </a:p>
          <a:p>
            <a:pPr lvl="1"/>
            <a:r>
              <a:rPr lang="cs-CZ" dirty="0"/>
              <a:t>Viz jiná přednáška</a:t>
            </a:r>
          </a:p>
        </p:txBody>
      </p:sp>
    </p:spTree>
    <p:extLst>
      <p:ext uri="{BB962C8B-B14F-4D97-AF65-F5344CB8AC3E}">
        <p14:creationId xmlns:p14="http://schemas.microsoft.com/office/powerpoint/2010/main" val="37082989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648FBD61-E261-4F1E-AEB4-C45F7E7BC54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34AA81A-2C0D-4AA8-BDBB-A8BD96FAF2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13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024597D-0497-48AD-AC7B-DF1EF3DD4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Školy a školská zařízení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6A41189B-B371-4652-8C3D-D7B6FAF4FE9D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  <a:ln>
            <a:solidFill>
              <a:srgbClr val="0000DC"/>
            </a:solidFill>
          </a:ln>
        </p:spPr>
        <p:txBody>
          <a:bodyPr/>
          <a:lstStyle/>
          <a:p>
            <a:r>
              <a:rPr lang="cs-CZ" sz="2400" dirty="0"/>
              <a:t>viz předchozí slide</a:t>
            </a:r>
          </a:p>
          <a:p>
            <a:pPr lvl="1"/>
            <a:r>
              <a:rPr lang="cs-CZ" sz="1800" b="0" i="0" dirty="0">
                <a:effectLst/>
                <a:latin typeface="Arial" panose="020B0604020202020204" pitchFamily="34" charset="0"/>
              </a:rPr>
              <a:t>upozorňují OSPOD na porušení povinností nebo zneužití práv vyplývajících z rodičovské odpovědnosti, na skutečnost, že rodiče nemohou plnit povinnosti vyplývající z rodičovské odpovědnosti</a:t>
            </a:r>
          </a:p>
          <a:p>
            <a:pPr lvl="1"/>
            <a:r>
              <a:rPr lang="cs-CZ" sz="1800" b="0" i="0" dirty="0">
                <a:effectLst/>
                <a:latin typeface="Arial" panose="020B0604020202020204" pitchFamily="34" charset="0"/>
              </a:rPr>
              <a:t>povinny oznámit obecnímu úřadu obce s rozšířenou působností skutečnosti, které nasvědčují tomu, že jde o děti uvedené § 6 zákona, a to bez zbytečného odkladu poté, kdy se o takové skutečnosti dozví</a:t>
            </a:r>
            <a:endParaRPr lang="cs-CZ" sz="1800" dirty="0"/>
          </a:p>
          <a:p>
            <a:r>
              <a:rPr lang="cs-CZ" sz="2400" dirty="0"/>
              <a:t>dále:</a:t>
            </a:r>
          </a:p>
          <a:p>
            <a:pPr lvl="1"/>
            <a:r>
              <a:rPr lang="cs-CZ" sz="1600" dirty="0"/>
              <a:t>OSPOD spolupracuje se školami (§ 32)</a:t>
            </a:r>
          </a:p>
          <a:p>
            <a:pPr lvl="1"/>
            <a:r>
              <a:rPr lang="cs-CZ" sz="1600" dirty="0"/>
              <a:t>Komise pro SPOD (zvláštní orgán obce) – může přizvat zástupce školy k jednání (§ 38/5 c)</a:t>
            </a:r>
          </a:p>
          <a:p>
            <a:pPr lvl="1"/>
            <a:r>
              <a:rPr lang="cs-CZ" sz="1600" dirty="0"/>
              <a:t>Poradní sbor (krajské úřady) – tvoří i zástupci škol (§ 38a/3)</a:t>
            </a:r>
          </a:p>
          <a:p>
            <a:pPr lvl="1"/>
            <a:r>
              <a:rPr lang="cs-CZ" sz="1600" dirty="0"/>
              <a:t>zvláštní pravidla pro školská zařízení pro výkon ústavní výchovy (§ 42aa)</a:t>
            </a:r>
          </a:p>
          <a:p>
            <a:pPr lvl="1"/>
            <a:r>
              <a:rPr lang="cs-CZ" sz="1600" dirty="0"/>
              <a:t>povinnost sdělit příslušné údaje (§ 53) – pokud nesdělíte – </a:t>
            </a:r>
            <a:r>
              <a:rPr lang="cs-CZ" sz="1600" dirty="0">
                <a:solidFill>
                  <a:schemeClr val="tx2"/>
                </a:solidFill>
              </a:rPr>
              <a:t>přestupek</a:t>
            </a:r>
            <a:r>
              <a:rPr lang="cs-CZ" sz="1600" dirty="0"/>
              <a:t> (§59b) – pokuta až 50 000 Kč, stejně tak při neoznámení skutečnosti, když se dozvíte o situaci dítěte podléhající tomuto zákonu (§ 59c)</a:t>
            </a:r>
          </a:p>
        </p:txBody>
      </p:sp>
    </p:spTree>
    <p:extLst>
      <p:ext uri="{BB962C8B-B14F-4D97-AF65-F5344CB8AC3E}">
        <p14:creationId xmlns:p14="http://schemas.microsoft.com/office/powerpoint/2010/main" val="3330236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DF31396E-6C49-4780-B955-7265B30A6CF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BD92919-E438-444B-91C9-36C07D162E1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EB11C6B3-2B5F-488B-9045-CFD3821F6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Ochrana dítěte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B2FFD8AD-5FA3-4771-9FE6-A44D643A63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539602"/>
            <a:ext cx="10753200" cy="4598398"/>
          </a:xfrm>
        </p:spPr>
        <p:txBody>
          <a:bodyPr/>
          <a:lstStyle/>
          <a:p>
            <a:r>
              <a:rPr lang="cs-CZ" dirty="0"/>
              <a:t>zákon č. 359/1999 Sb., </a:t>
            </a:r>
            <a:r>
              <a:rPr lang="cs-CZ" dirty="0">
                <a:solidFill>
                  <a:schemeClr val="tx2"/>
                </a:solidFill>
              </a:rPr>
              <a:t>o sociálně-právní ochraně dětí</a:t>
            </a:r>
          </a:p>
          <a:p>
            <a:r>
              <a:rPr lang="cs-CZ" dirty="0"/>
              <a:t>zásah státu do rodiny, která </a:t>
            </a:r>
            <a:r>
              <a:rPr lang="cs-CZ" dirty="0">
                <a:solidFill>
                  <a:schemeClr val="tx2"/>
                </a:solidFill>
              </a:rPr>
              <a:t>nezajišťuje nejlepší zájem dítěte </a:t>
            </a:r>
            <a:r>
              <a:rPr lang="cs-CZ" dirty="0"/>
              <a:t>či blaho/prospěch dítěte</a:t>
            </a:r>
          </a:p>
          <a:p>
            <a:pPr marL="7200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základem by měla být </a:t>
            </a:r>
            <a:r>
              <a:rPr lang="cs-CZ" dirty="0">
                <a:solidFill>
                  <a:schemeClr val="tx2"/>
                </a:solidFill>
              </a:rPr>
              <a:t>preventivní činnost</a:t>
            </a:r>
            <a:r>
              <a:rPr lang="cs-CZ" dirty="0"/>
              <a:t>, příp. </a:t>
            </a:r>
            <a:r>
              <a:rPr lang="cs-CZ" dirty="0">
                <a:solidFill>
                  <a:schemeClr val="tx2"/>
                </a:solidFill>
              </a:rPr>
              <a:t>náprava</a:t>
            </a:r>
          </a:p>
          <a:p>
            <a:r>
              <a:rPr lang="cs-CZ" dirty="0"/>
              <a:t>dítě = nezletilá osoba</a:t>
            </a:r>
          </a:p>
          <a:p>
            <a:r>
              <a:rPr lang="cs-CZ" dirty="0">
                <a:solidFill>
                  <a:schemeClr val="tx2"/>
                </a:solidFill>
              </a:rPr>
              <a:t>přední hledisko: 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zájem a blaho dítěte, ochrana rodičovství a rodiny a vzájemné právo rodičů a dětí na rodičovskou výchovu a péči</a:t>
            </a:r>
            <a:endParaRPr lang="cs-CZ" dirty="0"/>
          </a:p>
          <a:p>
            <a:pPr marL="72000" indent="0">
              <a:buNone/>
            </a:pPr>
            <a:endParaRPr lang="cs-CZ" dirty="0"/>
          </a:p>
          <a:p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2C14B2B8-1FF5-4690-A016-8BA983532A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9633" y="3150177"/>
            <a:ext cx="7621064" cy="10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149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CF1E624C-5F1D-4101-92E1-C2E782DD434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D52A2D1-B80F-4C43-AE9F-314865D39A0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C5FEB44-A629-4A42-B013-B9622D48A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Kdo koho upozorňuje?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7F76E23A-550C-45D9-BEF0-C7B2DCF012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400" y="1602002"/>
            <a:ext cx="10753200" cy="4535998"/>
          </a:xfrm>
        </p:spPr>
        <p:txBody>
          <a:bodyPr/>
          <a:lstStyle/>
          <a:p>
            <a:r>
              <a:rPr lang="cs-CZ" dirty="0"/>
              <a:t>§ 7 zákona o sociálně-právní ochraně dětí</a:t>
            </a:r>
          </a:p>
          <a:p>
            <a:r>
              <a:rPr lang="cs-CZ" dirty="0">
                <a:solidFill>
                  <a:schemeClr val="tx2"/>
                </a:solidFill>
              </a:rPr>
              <a:t>každý</a:t>
            </a:r>
            <a:r>
              <a:rPr lang="cs-CZ" dirty="0"/>
              <a:t> – právo upozornit na závadné chování dětí jejich rodiče</a:t>
            </a:r>
          </a:p>
          <a:p>
            <a:r>
              <a:rPr lang="cs-CZ" dirty="0">
                <a:solidFill>
                  <a:schemeClr val="tx2"/>
                </a:solidFill>
              </a:rPr>
              <a:t>každý </a:t>
            </a:r>
            <a:r>
              <a:rPr lang="cs-CZ" dirty="0"/>
              <a:t>– právo 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upozornit OSPOD na porušení povinností nebo zneužití práv vyplývajících z rodičovské odpovědnosti, na skutečnost, že rodiče nemohou plnit povinnosti vyplývající z rodičovské odpovědnosti</a:t>
            </a:r>
          </a:p>
          <a:p>
            <a:pPr lvl="1"/>
            <a:r>
              <a:rPr lang="cs-CZ" sz="2400" dirty="0">
                <a:solidFill>
                  <a:srgbClr val="000000"/>
                </a:solidFill>
                <a:latin typeface="Arial" panose="020B0604020202020204" pitchFamily="34" charset="0"/>
              </a:rPr>
              <a:t>může být relevantní pro pedagogy MŠ</a:t>
            </a:r>
          </a:p>
          <a:p>
            <a:r>
              <a:rPr lang="cs-CZ" dirty="0">
                <a:solidFill>
                  <a:schemeClr val="tx2"/>
                </a:solidFill>
              </a:rPr>
              <a:t>dítě</a:t>
            </a:r>
            <a:r>
              <a:rPr lang="cs-CZ" dirty="0"/>
              <a:t> – může požádat OSPOD, ale i školy a školská zařízení o pomoc – a to i bez vědomí rodičů či odpovědných osob za výchovu (§ 8 zákona), možnost požádání </a:t>
            </a:r>
            <a:r>
              <a:rPr lang="cs-CZ" dirty="0">
                <a:solidFill>
                  <a:schemeClr val="tx2"/>
                </a:solidFill>
              </a:rPr>
              <a:t>rodičů</a:t>
            </a:r>
            <a:r>
              <a:rPr lang="cs-CZ" dirty="0"/>
              <a:t> (§ 9)</a:t>
            </a:r>
            <a:endParaRPr lang="cs-CZ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24000" lvl="1" indent="0">
              <a:buNone/>
            </a:pPr>
            <a:endParaRPr lang="cs-CZ" sz="24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895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84251C0F-C9E8-4ED4-8AB6-58627AB51CA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CFBC819-1F1C-491F-B690-B71845C80C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5B59741-1683-4956-9185-3A5D11663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OSPOD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A499D519-F895-4E39-B003-0809F649A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správní orgány – výkon státní správy </a:t>
            </a:r>
            <a:r>
              <a:rPr lang="cs-CZ" dirty="0"/>
              <a:t>(veřejné právo, správní řád)</a:t>
            </a:r>
          </a:p>
          <a:p>
            <a:pPr marL="72000" indent="0" algn="just">
              <a:buNone/>
            </a:pPr>
            <a:r>
              <a:rPr lang="cs-CZ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a) krajské úřady,</a:t>
            </a:r>
          </a:p>
          <a:p>
            <a:pPr marL="72000" indent="0" algn="just">
              <a:buNone/>
            </a:pPr>
            <a:r>
              <a:rPr lang="cs-CZ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b) obecní úřady obcí s rozšířenou působností,</a:t>
            </a:r>
          </a:p>
          <a:p>
            <a:pPr marL="72000" indent="0" algn="just">
              <a:buNone/>
            </a:pPr>
            <a:r>
              <a:rPr lang="cs-CZ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c) obecní úřady a újezdní úřady; </a:t>
            </a:r>
          </a:p>
          <a:p>
            <a:pPr marL="72000" indent="0" algn="just">
              <a:buNone/>
            </a:pPr>
            <a:r>
              <a:rPr lang="cs-CZ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d) ministerstvo (= MPSV)</a:t>
            </a:r>
          </a:p>
          <a:p>
            <a:pPr marL="72000" indent="0" algn="just">
              <a:buNone/>
            </a:pPr>
            <a:r>
              <a:rPr lang="cs-CZ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e) Úřad (= Úřad pro mezinárodněprávní ochranu dětí)</a:t>
            </a:r>
          </a:p>
          <a:p>
            <a:pPr marL="72000" indent="0" algn="just">
              <a:buNone/>
            </a:pPr>
            <a:r>
              <a:rPr lang="cs-CZ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f) Úřad práce České republiky</a:t>
            </a:r>
          </a:p>
          <a:p>
            <a:pPr algn="just"/>
            <a:r>
              <a:rPr lang="cs-CZ" dirty="0">
                <a:solidFill>
                  <a:schemeClr val="tx2"/>
                </a:solidFill>
                <a:latin typeface="Arial" panose="020B0604020202020204" pitchFamily="34" charset="0"/>
              </a:rPr>
              <a:t>zajišťují dále: </a:t>
            </a:r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obce a kraje v samostatné působnosti, komise pro SPOD, pověřené osoby (fyzické, právnické) MPSV</a:t>
            </a:r>
            <a:endParaRPr lang="cs-CZ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3023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BA00CF89-F8F3-4B78-96EE-D92F191ED8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5E3B909-2036-4410-B7F5-0D7FF03803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5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1BA6077-DAE7-422C-91D2-4F38CEEA8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SPOD se zaměřuje na: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A751919B-605A-485D-964C-7DD64CF3F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nezletilé, plně nesprávné děti na území ČR</a:t>
            </a:r>
          </a:p>
          <a:p>
            <a:r>
              <a:rPr lang="cs-CZ" dirty="0"/>
              <a:t>výčet (demonstrativní) v § 6 zákona o SPOD – například:</a:t>
            </a:r>
          </a:p>
          <a:p>
            <a:pPr lvl="1"/>
            <a:r>
              <a:rPr lang="cs-CZ" dirty="0"/>
              <a:t>děti, jejichž rodiče: zemřeli / neplní povinnosti plynoucí z rodičovské odpovědnosti / nevykonávají nebo zneužívají práva plynoucí z rodičovské odpovědnosti</a:t>
            </a:r>
          </a:p>
          <a:p>
            <a:pPr lvl="1"/>
            <a:r>
              <a:rPr lang="cs-CZ" dirty="0"/>
              <a:t>děti svěřené do výchovy jiné osoby a tato osoba neplní povinnosti z toho vyplývající</a:t>
            </a:r>
          </a:p>
          <a:p>
            <a:pPr lvl="1"/>
            <a:r>
              <a:rPr lang="cs-CZ" dirty="0"/>
              <a:t>děti, které vedou zahálčivý/nemravný život (zanedbávají školní docházku, požívají alkohol či návykové látky, prostituce, spáchaly trestný čin či čin, který by byl trestným činem, …)</a:t>
            </a:r>
          </a:p>
          <a:p>
            <a:pPr lvl="1"/>
            <a:r>
              <a:rPr lang="cs-CZ" dirty="0"/>
              <a:t>děti, které opakovaně utíkají od rodičů / osob odpovědných za výchovu</a:t>
            </a:r>
          </a:p>
          <a:p>
            <a:pPr lvl="1"/>
            <a:r>
              <a:rPr lang="cs-CZ" dirty="0"/>
              <a:t>děti, na kterých byl spáchán trestný čin</a:t>
            </a:r>
          </a:p>
          <a:p>
            <a:pPr lvl="1"/>
            <a:r>
              <a:rPr lang="cs-CZ" dirty="0"/>
              <a:t>děti opakovaně umísťované do zařízení zajišťujících nepřetržitou péči o děti</a:t>
            </a:r>
          </a:p>
          <a:p>
            <a:pPr lvl="1"/>
            <a:r>
              <a:rPr lang="cs-CZ" dirty="0"/>
              <a:t>děti, které jsou ohrožovány násilím mezi rodiči či osobami odpovědných za výchovu</a:t>
            </a:r>
          </a:p>
          <a:p>
            <a:pPr lvl="1"/>
            <a:r>
              <a:rPr lang="cs-CZ" dirty="0"/>
              <a:t>děti, které jsou žadateli o udělení mezinárodní ochrany, azylanty</a:t>
            </a:r>
          </a:p>
        </p:txBody>
      </p:sp>
    </p:spTree>
    <p:extLst>
      <p:ext uri="{BB962C8B-B14F-4D97-AF65-F5344CB8AC3E}">
        <p14:creationId xmlns:p14="http://schemas.microsoft.com/office/powerpoint/2010/main" val="2656285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72DA73A6-F459-4399-8623-E62D5957987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9B48138-7944-4783-8E60-D4EC161BB7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6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DB4EDC1B-FE25-458A-9EF8-1FF04DC35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Opatření sociálně-právní ochrany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988C647F-F8DC-482D-BB78-DFEFBE91D1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4445998"/>
          </a:xfrm>
        </p:spPr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preventivní činnost OSPOD </a:t>
            </a:r>
            <a:r>
              <a:rPr lang="cs-CZ" dirty="0"/>
              <a:t>(§ 10)</a:t>
            </a:r>
            <a:endParaRPr lang="cs-CZ" dirty="0">
              <a:solidFill>
                <a:schemeClr val="tx2"/>
              </a:solidFill>
            </a:endParaRPr>
          </a:p>
          <a:p>
            <a:pPr lvl="1"/>
            <a:r>
              <a:rPr lang="cs-CZ" dirty="0"/>
              <a:t>vyhledávání děti uvedené na předchozím slide</a:t>
            </a:r>
          </a:p>
          <a:p>
            <a:pPr lvl="1"/>
            <a:r>
              <a:rPr lang="cs-CZ" dirty="0"/>
              <a:t>působí na rodiče, aby plnili povinnosti vyplývající z rodičovské odpovědnosti</a:t>
            </a:r>
          </a:p>
          <a:p>
            <a:pPr lvl="1"/>
            <a:r>
              <a:rPr lang="cs-CZ" dirty="0"/>
              <a:t>projednávají s rodiči 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odstranění nedostatků ve výchově dítěte</a:t>
            </a:r>
          </a:p>
          <a:p>
            <a:pPr lvl="1"/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projednávají s dítětem nedostatky v jeho chování</a:t>
            </a:r>
          </a:p>
          <a:p>
            <a:pPr lvl="1"/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sledování, zda je zamezováno v přístupu dětí do prostředí, které je z hlediska jejich vývoje a výchovy ohrožující</a:t>
            </a:r>
          </a:p>
          <a:p>
            <a:pPr lvl="1"/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sledování nepříznivých vlivů působících na děti a zjišťování příčin jejich vzniku, činí opatření k omezení působení těchto vlivů</a:t>
            </a:r>
          </a:p>
          <a:p>
            <a:pPr lvl="1"/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pravidelné vyhodnocování situace dítěte a jeho rodiny</a:t>
            </a:r>
          </a:p>
          <a:p>
            <a:pPr lvl="1"/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zpracovává individuální plán ochrany dítěte – překrývá s poradenskou činností</a:t>
            </a:r>
          </a:p>
          <a:p>
            <a:pPr lvl="1"/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pořádání </a:t>
            </a:r>
            <a:r>
              <a:rPr lang="cs-CZ" b="0" i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případových konferencí 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 řešení konkrétních situací ohrožených dětí – </a:t>
            </a:r>
            <a:r>
              <a:rPr lang="cs-CZ" b="0" i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přizváni jsou mj. zástupci škol a školských zařízení </a:t>
            </a:r>
            <a:r>
              <a:rPr lang="cs-CZ" b="0" i="0" dirty="0">
                <a:effectLst/>
                <a:latin typeface="Arial" panose="020B0604020202020204" pitchFamily="34" charset="0"/>
              </a:rPr>
              <a:t>(dále i § 14)</a:t>
            </a:r>
            <a:endParaRPr lang="cs-CZ" dirty="0">
              <a:latin typeface="Arial" panose="020B0604020202020204" pitchFamily="34" charset="0"/>
            </a:endParaRPr>
          </a:p>
          <a:p>
            <a:pPr lvl="1"/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…..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106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006DC868-F147-4899-B1D1-AC8CCBF7794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3ACB539-9769-4897-8FD4-B12C7F97EAD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7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F4E910B0-187C-4549-B984-6E4D77EA2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§ 10/4 zákona o SPOD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47D9B731-1BD5-4B07-8210-DC8F5CDF92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1956633"/>
          </a:xfr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/>
          <a:lstStyle/>
          <a:p>
            <a:r>
              <a:rPr lang="cs-CZ" dirty="0"/>
              <a:t>školy a školská zařízení (mj.) – </a:t>
            </a:r>
            <a:r>
              <a:rPr lang="cs-CZ" b="0" i="0" dirty="0">
                <a:effectLst/>
                <a:latin typeface="Arial" panose="020B0604020202020204" pitchFamily="34" charset="0"/>
              </a:rPr>
              <a:t>povinni oznámit obecnímu úřadu obce s rozšířenou působností skutečnosti, které nasvědčují tomu, že jde o děti uvedené o 2 slide dříve (§ 6 zákona), a to bez zbytečného odkladu poté, kdy se o takové skutečnosti dozví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0982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BBA4BB24-22C5-4847-B60F-5B488549BAC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822DEC74-DD47-4056-8A99-0CB129FB6DD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8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D17B6B2C-D08A-4857-AD6F-00A95BB89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Opatření sociálně-právní ochrany II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2D6D51DA-16E8-4751-8C7B-A20053869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poradenská činnost OSPOD </a:t>
            </a:r>
            <a:r>
              <a:rPr lang="cs-CZ" dirty="0"/>
              <a:t>(§ 11)</a:t>
            </a:r>
            <a:endParaRPr lang="cs-CZ" dirty="0">
              <a:solidFill>
                <a:schemeClr val="tx2"/>
              </a:solidFill>
            </a:endParaRPr>
          </a:p>
          <a:p>
            <a:pPr lvl="1"/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pomáhá rodičům při řešení výchovných nebo jiných problémů souvisejících s péčí o dítě</a:t>
            </a:r>
          </a:p>
          <a:p>
            <a:pPr lvl="1"/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poskytuje nebo zprostředkovává rodičům poradenství při výchově a vzdělávání dítěte a při péči o dítě zdravotně postižené</a:t>
            </a:r>
          </a:p>
          <a:p>
            <a:pPr lvl="1"/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pořádá v rámci poradenské činnosti přednášky a kurzy </a:t>
            </a:r>
            <a:endParaRPr lang="cs-CZ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/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poskytuje osobám vhodným stát se osvojiteli nebo pěstouny poradenskou pomoc</a:t>
            </a:r>
          </a:p>
          <a:p>
            <a:pPr lvl="1"/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poskytuje pomoc při uplatňování nároku dítěte na výživné a při vymáhání plnění vyživovací povinnosti k dítěti</a:t>
            </a:r>
          </a:p>
          <a:p>
            <a:pPr lvl="1"/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zajišťuje </a:t>
            </a:r>
            <a:r>
              <a:rPr lang="cs-CZ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přípravu fyzických osob vhodných stát se osvojiteli nebo pěstouny k přijetí dítěte do rodiny a poskytuje těmto osobám poradenskou pomoc </a:t>
            </a:r>
          </a:p>
          <a:p>
            <a:pPr lvl="1"/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5508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829D455E-68C9-443C-96FF-0408F715B9C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JUDr. Malachta - KOV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09B7019-1387-4BB7-AC5A-BDDBD2CCC9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9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BE1C4FF1-8573-425B-A481-C19519D24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Opatření sociálně-právní ochrany III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EB192D16-BC4E-428A-ADD5-ABE3530B4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27767"/>
            <a:ext cx="10753200" cy="4852233"/>
          </a:xfrm>
        </p:spPr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výchovná opatření </a:t>
            </a:r>
            <a:r>
              <a:rPr lang="cs-CZ" dirty="0"/>
              <a:t>(§ 13) + § 924 občanského zákoníku!</a:t>
            </a:r>
          </a:p>
          <a:p>
            <a:r>
              <a:rPr lang="cs-CZ" dirty="0"/>
              <a:t>rozhoduje OSPOD (obecní úřad s rozšířenou působností), pokud tak neučiní, tak soud (ruší orgán, který rozhodl)</a:t>
            </a:r>
          </a:p>
          <a:p>
            <a:pPr marL="586350" indent="-514350">
              <a:buFont typeface="+mj-lt"/>
              <a:buAutoNum type="arabicPeriod"/>
            </a:pPr>
            <a:r>
              <a:rPr lang="cs-CZ" sz="2400" dirty="0">
                <a:solidFill>
                  <a:schemeClr val="tx2"/>
                </a:solidFill>
              </a:rPr>
              <a:t>Napomenutí </a:t>
            </a:r>
            <a:r>
              <a:rPr lang="cs-CZ" sz="2400" dirty="0"/>
              <a:t>(dítěte, rodiče, pečující osoby)</a:t>
            </a:r>
          </a:p>
          <a:p>
            <a:pPr marL="586350" indent="-514350">
              <a:buFont typeface="+mj-lt"/>
              <a:buAutoNum type="arabicPeriod"/>
            </a:pPr>
            <a:r>
              <a:rPr lang="cs-CZ" sz="2400" dirty="0">
                <a:solidFill>
                  <a:schemeClr val="tx2"/>
                </a:solidFill>
              </a:rPr>
              <a:t>Dohled nad dítětem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800" dirty="0"/>
              <a:t>provádí za součinnosti školy/OSPOD/dalších institucí </a:t>
            </a:r>
          </a:p>
          <a:p>
            <a:pPr marL="586350" indent="-514350">
              <a:buFont typeface="+mj-lt"/>
              <a:buAutoNum type="arabicPeriod"/>
            </a:pPr>
            <a:r>
              <a:rPr lang="cs-CZ" sz="2400" dirty="0">
                <a:solidFill>
                  <a:schemeClr val="tx2"/>
                </a:solidFill>
              </a:rPr>
              <a:t>Uložení </a:t>
            </a:r>
            <a:r>
              <a:rPr lang="cs-CZ" sz="2400" b="0" i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omezení bránící škodlivým vlivům na jeho výchovu, zejména zákazem určitých činnost</a:t>
            </a:r>
            <a:r>
              <a:rPr lang="cs-CZ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– dítěti, rodiči, pečující osobě</a:t>
            </a:r>
          </a:p>
          <a:p>
            <a:pPr marL="586350" indent="-514350">
              <a:buFont typeface="+mj-lt"/>
              <a:buAutoNum type="arabicPeriod"/>
            </a:pPr>
            <a:r>
              <a:rPr lang="cs-CZ" sz="2400" dirty="0">
                <a:solidFill>
                  <a:schemeClr val="tx2"/>
                </a:solidFill>
                <a:latin typeface="Arial" panose="020B0604020202020204" pitchFamily="34" charset="0"/>
              </a:rPr>
              <a:t>Uložení </a:t>
            </a:r>
            <a:r>
              <a:rPr lang="cs-CZ" sz="2400" b="0" i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povinnosti využít odbornou poradenskou pomoc nebo uložit povinnost účastnit se prvního setkání se zapsaným mediátorem </a:t>
            </a:r>
            <a:r>
              <a:rPr lang="cs-CZ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(jen v zákoně SPOD)</a:t>
            </a:r>
            <a:endParaRPr lang="cs-CZ" sz="2400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9383788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MU_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2800" dirty="0" err="1" smtClean="0">
            <a:latin typeface="+mn-lt"/>
          </a:defRPr>
        </a:defPPr>
      </a:lstStyle>
    </a:tx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uni-ped-prezentace-16-9-cz-v11.potx" id="{BF980F82-0351-4C4C-85E7-AC1CF4DBE477}" vid="{193BAAB5-9875-4D70-AE35-2537A0D5A484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muni-ped-prezentace-16-9-cz-v11</Template>
  <TotalTime>0</TotalTime>
  <Words>1237</Words>
  <Application>Microsoft Office PowerPoint</Application>
  <PresentationFormat>Širokoúhlá obrazovka</PresentationFormat>
  <Paragraphs>125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Tahoma</vt:lpstr>
      <vt:lpstr>Wingdings</vt:lpstr>
      <vt:lpstr>Prezentace_MU_CZ</vt:lpstr>
      <vt:lpstr>Sociálně-právní ochrana dětí. OSPOD.</vt:lpstr>
      <vt:lpstr>Ochrana dítěte</vt:lpstr>
      <vt:lpstr>Kdo koho upozorňuje?</vt:lpstr>
      <vt:lpstr>OSPOD</vt:lpstr>
      <vt:lpstr>SPOD se zaměřuje na:</vt:lpstr>
      <vt:lpstr>Opatření sociálně-právní ochrany</vt:lpstr>
      <vt:lpstr>§ 10/4 zákona o SPOD</vt:lpstr>
      <vt:lpstr>Opatření sociálně-právní ochrany II</vt:lpstr>
      <vt:lpstr>Opatření sociálně-právní ochrany III</vt:lpstr>
      <vt:lpstr>Opatření sociálně-právní ochrany IV</vt:lpstr>
      <vt:lpstr>Opatření sociálně-právní ochrany V</vt:lpstr>
      <vt:lpstr>Ochranná opatření</vt:lpstr>
      <vt:lpstr>Školy a školská zařízení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Radovan Malachta</dc:creator>
  <cp:lastModifiedBy>Radovan Malachta</cp:lastModifiedBy>
  <cp:revision>180</cp:revision>
  <cp:lastPrinted>1601-01-01T00:00:00Z</cp:lastPrinted>
  <dcterms:created xsi:type="dcterms:W3CDTF">2022-09-19T06:49:37Z</dcterms:created>
  <dcterms:modified xsi:type="dcterms:W3CDTF">2023-11-30T22:19:57Z</dcterms:modified>
</cp:coreProperties>
</file>