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56" r:id="rId2"/>
    <p:sldId id="353" r:id="rId3"/>
    <p:sldId id="290" r:id="rId4"/>
    <p:sldId id="306" r:id="rId5"/>
    <p:sldId id="308" r:id="rId6"/>
    <p:sldId id="311" r:id="rId7"/>
    <p:sldId id="313" r:id="rId8"/>
    <p:sldId id="310" r:id="rId9"/>
    <p:sldId id="312" r:id="rId10"/>
    <p:sldId id="291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2" r:id="rId19"/>
    <p:sldId id="321" r:id="rId20"/>
    <p:sldId id="323" r:id="rId21"/>
    <p:sldId id="324" r:id="rId22"/>
    <p:sldId id="325" r:id="rId23"/>
    <p:sldId id="327" r:id="rId24"/>
    <p:sldId id="328" r:id="rId25"/>
    <p:sldId id="329" r:id="rId26"/>
    <p:sldId id="330" r:id="rId27"/>
    <p:sldId id="345" r:id="rId28"/>
    <p:sldId id="355" r:id="rId29"/>
    <p:sldId id="347" r:id="rId30"/>
    <p:sldId id="346" r:id="rId31"/>
    <p:sldId id="348" r:id="rId32"/>
    <p:sldId id="349" r:id="rId33"/>
    <p:sldId id="350" r:id="rId34"/>
    <p:sldId id="352" r:id="rId35"/>
    <p:sldId id="354" r:id="rId36"/>
    <p:sldId id="279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EA2789-D773-4FAE-A5A4-8CCE36B5434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3AC4DB0-B777-4B9A-9636-9C6857AC44D1}">
      <dgm:prSet phldrT="[Text]"/>
      <dgm:spPr/>
      <dgm:t>
        <a:bodyPr/>
        <a:lstStyle/>
        <a:p>
          <a:r>
            <a:rPr lang="cs-CZ" dirty="0"/>
            <a:t>občanské právo</a:t>
          </a:r>
        </a:p>
      </dgm:t>
    </dgm:pt>
    <dgm:pt modelId="{7DF1B4A3-9B9E-44EF-AC25-5EA0658EE562}" type="parTrans" cxnId="{F4AAFE0B-7AA3-44FA-973A-1380FAE6B4D1}">
      <dgm:prSet/>
      <dgm:spPr/>
      <dgm:t>
        <a:bodyPr/>
        <a:lstStyle/>
        <a:p>
          <a:endParaRPr lang="cs-CZ"/>
        </a:p>
      </dgm:t>
    </dgm:pt>
    <dgm:pt modelId="{0A3852F2-8544-46CD-ADBD-FEC8DB654E8B}" type="sibTrans" cxnId="{F4AAFE0B-7AA3-44FA-973A-1380FAE6B4D1}">
      <dgm:prSet/>
      <dgm:spPr/>
      <dgm:t>
        <a:bodyPr/>
        <a:lstStyle/>
        <a:p>
          <a:endParaRPr lang="cs-CZ"/>
        </a:p>
      </dgm:t>
    </dgm:pt>
    <dgm:pt modelId="{49559BE0-E5E2-4853-859F-4CB39F0271FE}">
      <dgm:prSet phldrT="[Text]"/>
      <dgm:spPr/>
      <dgm:t>
        <a:bodyPr/>
        <a:lstStyle/>
        <a:p>
          <a:r>
            <a:rPr lang="cs-CZ" dirty="0"/>
            <a:t>mezinárodní právo soukromé</a:t>
          </a:r>
        </a:p>
      </dgm:t>
    </dgm:pt>
    <dgm:pt modelId="{5C99A790-DD31-491D-9B81-50006F0E7F42}" type="parTrans" cxnId="{FE2DB2E7-A331-43BB-9E0C-577C0304F05B}">
      <dgm:prSet/>
      <dgm:spPr/>
      <dgm:t>
        <a:bodyPr/>
        <a:lstStyle/>
        <a:p>
          <a:endParaRPr lang="cs-CZ"/>
        </a:p>
      </dgm:t>
    </dgm:pt>
    <dgm:pt modelId="{D610AE7C-D5C7-446B-9B39-4D14D305E7CB}" type="sibTrans" cxnId="{FE2DB2E7-A331-43BB-9E0C-577C0304F05B}">
      <dgm:prSet/>
      <dgm:spPr/>
      <dgm:t>
        <a:bodyPr/>
        <a:lstStyle/>
        <a:p>
          <a:endParaRPr lang="cs-CZ"/>
        </a:p>
      </dgm:t>
    </dgm:pt>
    <dgm:pt modelId="{B368BE1F-8115-434A-9119-E3A133806E23}">
      <dgm:prSet phldrT="[Text]"/>
      <dgm:spPr/>
      <dgm:t>
        <a:bodyPr/>
        <a:lstStyle/>
        <a:p>
          <a:r>
            <a:rPr lang="cs-CZ" dirty="0"/>
            <a:t>právo duševního vlastnictví</a:t>
          </a:r>
        </a:p>
      </dgm:t>
    </dgm:pt>
    <dgm:pt modelId="{19698A57-B455-4A96-9A7F-5E41E5C880D2}" type="parTrans" cxnId="{778F8548-C069-44B2-BD9C-15D726D08D32}">
      <dgm:prSet/>
      <dgm:spPr/>
      <dgm:t>
        <a:bodyPr/>
        <a:lstStyle/>
        <a:p>
          <a:endParaRPr lang="cs-CZ"/>
        </a:p>
      </dgm:t>
    </dgm:pt>
    <dgm:pt modelId="{A586EEA1-45B7-46E4-BB66-0CCABB64968C}" type="sibTrans" cxnId="{778F8548-C069-44B2-BD9C-15D726D08D32}">
      <dgm:prSet/>
      <dgm:spPr/>
      <dgm:t>
        <a:bodyPr/>
        <a:lstStyle/>
        <a:p>
          <a:endParaRPr lang="cs-CZ"/>
        </a:p>
      </dgm:t>
    </dgm:pt>
    <dgm:pt modelId="{8E1A022F-5279-49D6-8F16-851D65B03E18}">
      <dgm:prSet/>
      <dgm:spPr/>
      <dgm:t>
        <a:bodyPr/>
        <a:lstStyle/>
        <a:p>
          <a:r>
            <a:rPr lang="cs-CZ" dirty="0"/>
            <a:t>pracovní právo</a:t>
          </a:r>
        </a:p>
      </dgm:t>
    </dgm:pt>
    <dgm:pt modelId="{069BE028-81DE-45BB-B9FA-DE90209A0857}" type="parTrans" cxnId="{7E616A63-361A-4ECC-A8AC-F305009F6887}">
      <dgm:prSet/>
      <dgm:spPr/>
      <dgm:t>
        <a:bodyPr/>
        <a:lstStyle/>
        <a:p>
          <a:endParaRPr lang="cs-CZ"/>
        </a:p>
      </dgm:t>
    </dgm:pt>
    <dgm:pt modelId="{16760034-9C96-4F94-B1AB-E9CD2A82C8AE}" type="sibTrans" cxnId="{7E616A63-361A-4ECC-A8AC-F305009F6887}">
      <dgm:prSet/>
      <dgm:spPr/>
      <dgm:t>
        <a:bodyPr/>
        <a:lstStyle/>
        <a:p>
          <a:endParaRPr lang="cs-CZ"/>
        </a:p>
      </dgm:t>
    </dgm:pt>
    <dgm:pt modelId="{EFD3E89E-4973-42EA-B3D4-FDD256E2DB81}">
      <dgm:prSet/>
      <dgm:spPr/>
      <dgm:t>
        <a:bodyPr/>
        <a:lstStyle/>
        <a:p>
          <a:r>
            <a:rPr lang="cs-CZ" dirty="0"/>
            <a:t>obchodní právo</a:t>
          </a:r>
        </a:p>
      </dgm:t>
    </dgm:pt>
    <dgm:pt modelId="{F82D5DCF-84E7-4CB6-9A45-EF2B1FB2AFAF}" type="parTrans" cxnId="{FB4C6E24-C01D-46DE-9AC7-A8BF15C30609}">
      <dgm:prSet/>
      <dgm:spPr/>
      <dgm:t>
        <a:bodyPr/>
        <a:lstStyle/>
        <a:p>
          <a:endParaRPr lang="cs-CZ"/>
        </a:p>
      </dgm:t>
    </dgm:pt>
    <dgm:pt modelId="{1C639987-3CCB-4D47-8D64-DD780E40258D}" type="sibTrans" cxnId="{FB4C6E24-C01D-46DE-9AC7-A8BF15C30609}">
      <dgm:prSet/>
      <dgm:spPr/>
      <dgm:t>
        <a:bodyPr/>
        <a:lstStyle/>
        <a:p>
          <a:endParaRPr lang="cs-CZ"/>
        </a:p>
      </dgm:t>
    </dgm:pt>
    <dgm:pt modelId="{028EB08A-2995-43BB-B99F-F5004E6B3E45}">
      <dgm:prSet/>
      <dgm:spPr/>
      <dgm:t>
        <a:bodyPr/>
        <a:lstStyle/>
        <a:p>
          <a:r>
            <a:rPr lang="cs-CZ" dirty="0"/>
            <a:t>rodinné právo (ale…)</a:t>
          </a:r>
        </a:p>
      </dgm:t>
    </dgm:pt>
    <dgm:pt modelId="{91F21F28-5060-47D1-800D-03468659D724}" type="parTrans" cxnId="{9ADDC6F6-3445-420B-9BA3-B6AEA55B64D2}">
      <dgm:prSet/>
      <dgm:spPr/>
      <dgm:t>
        <a:bodyPr/>
        <a:lstStyle/>
        <a:p>
          <a:endParaRPr lang="cs-CZ"/>
        </a:p>
      </dgm:t>
    </dgm:pt>
    <dgm:pt modelId="{C39B8D71-1A84-4963-882B-3988B2858C49}" type="sibTrans" cxnId="{9ADDC6F6-3445-420B-9BA3-B6AEA55B64D2}">
      <dgm:prSet/>
      <dgm:spPr/>
      <dgm:t>
        <a:bodyPr/>
        <a:lstStyle/>
        <a:p>
          <a:endParaRPr lang="cs-CZ"/>
        </a:p>
      </dgm:t>
    </dgm:pt>
    <dgm:pt modelId="{0E2EE541-D630-44EA-94D5-0DF5CDE378A7}" type="pres">
      <dgm:prSet presAssocID="{80EA2789-D773-4FAE-A5A4-8CCE36B54349}" presName="Name0" presStyleCnt="0">
        <dgm:presLayoutVars>
          <dgm:chMax val="7"/>
          <dgm:chPref val="7"/>
          <dgm:dir/>
        </dgm:presLayoutVars>
      </dgm:prSet>
      <dgm:spPr/>
    </dgm:pt>
    <dgm:pt modelId="{485C9DF0-8222-4E0A-879B-9A444FF27752}" type="pres">
      <dgm:prSet presAssocID="{80EA2789-D773-4FAE-A5A4-8CCE36B54349}" presName="Name1" presStyleCnt="0"/>
      <dgm:spPr/>
    </dgm:pt>
    <dgm:pt modelId="{E02E8D40-4AE4-4034-8212-195326D02EB1}" type="pres">
      <dgm:prSet presAssocID="{80EA2789-D773-4FAE-A5A4-8CCE36B54349}" presName="cycle" presStyleCnt="0"/>
      <dgm:spPr/>
    </dgm:pt>
    <dgm:pt modelId="{9D8FA137-7E46-4363-9E42-38EB8F3F9A86}" type="pres">
      <dgm:prSet presAssocID="{80EA2789-D773-4FAE-A5A4-8CCE36B54349}" presName="srcNode" presStyleLbl="node1" presStyleIdx="0" presStyleCnt="6"/>
      <dgm:spPr/>
    </dgm:pt>
    <dgm:pt modelId="{F5B85B7E-0B61-4EA4-B381-73EC7EA53EF3}" type="pres">
      <dgm:prSet presAssocID="{80EA2789-D773-4FAE-A5A4-8CCE36B54349}" presName="conn" presStyleLbl="parChTrans1D2" presStyleIdx="0" presStyleCnt="1"/>
      <dgm:spPr/>
    </dgm:pt>
    <dgm:pt modelId="{0E8EF4F2-249B-4462-8CAF-27CD06565583}" type="pres">
      <dgm:prSet presAssocID="{80EA2789-D773-4FAE-A5A4-8CCE36B54349}" presName="extraNode" presStyleLbl="node1" presStyleIdx="0" presStyleCnt="6"/>
      <dgm:spPr/>
    </dgm:pt>
    <dgm:pt modelId="{5D629ED9-1A86-4BDF-A409-18846434AB10}" type="pres">
      <dgm:prSet presAssocID="{80EA2789-D773-4FAE-A5A4-8CCE36B54349}" presName="dstNode" presStyleLbl="node1" presStyleIdx="0" presStyleCnt="6"/>
      <dgm:spPr/>
    </dgm:pt>
    <dgm:pt modelId="{3C322F59-0B0F-4818-AA1E-8119B939C2CA}" type="pres">
      <dgm:prSet presAssocID="{33AC4DB0-B777-4B9A-9636-9C6857AC44D1}" presName="text_1" presStyleLbl="node1" presStyleIdx="0" presStyleCnt="6">
        <dgm:presLayoutVars>
          <dgm:bulletEnabled val="1"/>
        </dgm:presLayoutVars>
      </dgm:prSet>
      <dgm:spPr/>
    </dgm:pt>
    <dgm:pt modelId="{62379006-CC5F-4885-8FDE-4CB2775A9B81}" type="pres">
      <dgm:prSet presAssocID="{33AC4DB0-B777-4B9A-9636-9C6857AC44D1}" presName="accent_1" presStyleCnt="0"/>
      <dgm:spPr/>
    </dgm:pt>
    <dgm:pt modelId="{EE7ECF56-C9D5-48E7-AA0A-D1A0462D153D}" type="pres">
      <dgm:prSet presAssocID="{33AC4DB0-B777-4B9A-9636-9C6857AC44D1}" presName="accentRepeatNode" presStyleLbl="solidFgAcc1" presStyleIdx="0" presStyleCnt="6"/>
      <dgm:spPr/>
    </dgm:pt>
    <dgm:pt modelId="{11635D91-BCB0-4A80-8B69-B081D7922B12}" type="pres">
      <dgm:prSet presAssocID="{028EB08A-2995-43BB-B99F-F5004E6B3E45}" presName="text_2" presStyleLbl="node1" presStyleIdx="1" presStyleCnt="6">
        <dgm:presLayoutVars>
          <dgm:bulletEnabled val="1"/>
        </dgm:presLayoutVars>
      </dgm:prSet>
      <dgm:spPr/>
    </dgm:pt>
    <dgm:pt modelId="{CA071E11-1A67-4FCC-AE81-718A947548F7}" type="pres">
      <dgm:prSet presAssocID="{028EB08A-2995-43BB-B99F-F5004E6B3E45}" presName="accent_2" presStyleCnt="0"/>
      <dgm:spPr/>
    </dgm:pt>
    <dgm:pt modelId="{A07F85E7-CF20-4E3C-954F-13DD25CAF0AC}" type="pres">
      <dgm:prSet presAssocID="{028EB08A-2995-43BB-B99F-F5004E6B3E45}" presName="accentRepeatNode" presStyleLbl="solidFgAcc1" presStyleIdx="1" presStyleCnt="6"/>
      <dgm:spPr/>
    </dgm:pt>
    <dgm:pt modelId="{EF0D4AA8-E93C-442E-ABD0-C35E374F755B}" type="pres">
      <dgm:prSet presAssocID="{EFD3E89E-4973-42EA-B3D4-FDD256E2DB81}" presName="text_3" presStyleLbl="node1" presStyleIdx="2" presStyleCnt="6">
        <dgm:presLayoutVars>
          <dgm:bulletEnabled val="1"/>
        </dgm:presLayoutVars>
      </dgm:prSet>
      <dgm:spPr/>
    </dgm:pt>
    <dgm:pt modelId="{55AEE4DF-566E-45B1-9748-79561B511C92}" type="pres">
      <dgm:prSet presAssocID="{EFD3E89E-4973-42EA-B3D4-FDD256E2DB81}" presName="accent_3" presStyleCnt="0"/>
      <dgm:spPr/>
    </dgm:pt>
    <dgm:pt modelId="{277DC617-78FF-450F-8DBF-E3B074FDE39E}" type="pres">
      <dgm:prSet presAssocID="{EFD3E89E-4973-42EA-B3D4-FDD256E2DB81}" presName="accentRepeatNode" presStyleLbl="solidFgAcc1" presStyleIdx="2" presStyleCnt="6"/>
      <dgm:spPr/>
    </dgm:pt>
    <dgm:pt modelId="{7D695A5C-5941-4FBC-9287-C1245FBD61D2}" type="pres">
      <dgm:prSet presAssocID="{8E1A022F-5279-49D6-8F16-851D65B03E18}" presName="text_4" presStyleLbl="node1" presStyleIdx="3" presStyleCnt="6">
        <dgm:presLayoutVars>
          <dgm:bulletEnabled val="1"/>
        </dgm:presLayoutVars>
      </dgm:prSet>
      <dgm:spPr/>
    </dgm:pt>
    <dgm:pt modelId="{6C7AAA5D-C024-4B68-9C6A-4A5B785DF935}" type="pres">
      <dgm:prSet presAssocID="{8E1A022F-5279-49D6-8F16-851D65B03E18}" presName="accent_4" presStyleCnt="0"/>
      <dgm:spPr/>
    </dgm:pt>
    <dgm:pt modelId="{BF7741AC-3854-4C41-ACD6-4C0C241A18BC}" type="pres">
      <dgm:prSet presAssocID="{8E1A022F-5279-49D6-8F16-851D65B03E18}" presName="accentRepeatNode" presStyleLbl="solidFgAcc1" presStyleIdx="3" presStyleCnt="6"/>
      <dgm:spPr/>
    </dgm:pt>
    <dgm:pt modelId="{AF33B66C-EA66-498D-9669-E8FF7C2EF0A1}" type="pres">
      <dgm:prSet presAssocID="{49559BE0-E5E2-4853-859F-4CB39F0271FE}" presName="text_5" presStyleLbl="node1" presStyleIdx="4" presStyleCnt="6">
        <dgm:presLayoutVars>
          <dgm:bulletEnabled val="1"/>
        </dgm:presLayoutVars>
      </dgm:prSet>
      <dgm:spPr/>
    </dgm:pt>
    <dgm:pt modelId="{6CD9D097-36A1-4AF4-91DF-13C000EC2ECC}" type="pres">
      <dgm:prSet presAssocID="{49559BE0-E5E2-4853-859F-4CB39F0271FE}" presName="accent_5" presStyleCnt="0"/>
      <dgm:spPr/>
    </dgm:pt>
    <dgm:pt modelId="{59D5E7C7-0387-4D47-9E93-F0529B076AF6}" type="pres">
      <dgm:prSet presAssocID="{49559BE0-E5E2-4853-859F-4CB39F0271FE}" presName="accentRepeatNode" presStyleLbl="solidFgAcc1" presStyleIdx="4" presStyleCnt="6"/>
      <dgm:spPr/>
    </dgm:pt>
    <dgm:pt modelId="{9EC6C155-A237-47C3-9776-E612D46A6750}" type="pres">
      <dgm:prSet presAssocID="{B368BE1F-8115-434A-9119-E3A133806E23}" presName="text_6" presStyleLbl="node1" presStyleIdx="5" presStyleCnt="6">
        <dgm:presLayoutVars>
          <dgm:bulletEnabled val="1"/>
        </dgm:presLayoutVars>
      </dgm:prSet>
      <dgm:spPr/>
    </dgm:pt>
    <dgm:pt modelId="{4C3008B9-FB14-41DC-8689-84720BBEEF25}" type="pres">
      <dgm:prSet presAssocID="{B368BE1F-8115-434A-9119-E3A133806E23}" presName="accent_6" presStyleCnt="0"/>
      <dgm:spPr/>
    </dgm:pt>
    <dgm:pt modelId="{437D5932-6EB0-4489-BB35-D92510A942C4}" type="pres">
      <dgm:prSet presAssocID="{B368BE1F-8115-434A-9119-E3A133806E23}" presName="accentRepeatNode" presStyleLbl="solidFgAcc1" presStyleIdx="5" presStyleCnt="6"/>
      <dgm:spPr/>
    </dgm:pt>
  </dgm:ptLst>
  <dgm:cxnLst>
    <dgm:cxn modelId="{481EC206-1DDD-45D2-8244-D9933F4D50E1}" type="presOf" srcId="{8E1A022F-5279-49D6-8F16-851D65B03E18}" destId="{7D695A5C-5941-4FBC-9287-C1245FBD61D2}" srcOrd="0" destOrd="0" presId="urn:microsoft.com/office/officeart/2008/layout/VerticalCurvedList"/>
    <dgm:cxn modelId="{F4AAFE0B-7AA3-44FA-973A-1380FAE6B4D1}" srcId="{80EA2789-D773-4FAE-A5A4-8CCE36B54349}" destId="{33AC4DB0-B777-4B9A-9636-9C6857AC44D1}" srcOrd="0" destOrd="0" parTransId="{7DF1B4A3-9B9E-44EF-AC25-5EA0658EE562}" sibTransId="{0A3852F2-8544-46CD-ADBD-FEC8DB654E8B}"/>
    <dgm:cxn modelId="{2A81B419-528D-47D0-A813-058CDDA4D1F4}" type="presOf" srcId="{B368BE1F-8115-434A-9119-E3A133806E23}" destId="{9EC6C155-A237-47C3-9776-E612D46A6750}" srcOrd="0" destOrd="0" presId="urn:microsoft.com/office/officeart/2008/layout/VerticalCurvedList"/>
    <dgm:cxn modelId="{DACBA520-0418-438D-A8F0-8628E4AD59FD}" type="presOf" srcId="{0A3852F2-8544-46CD-ADBD-FEC8DB654E8B}" destId="{F5B85B7E-0B61-4EA4-B381-73EC7EA53EF3}" srcOrd="0" destOrd="0" presId="urn:microsoft.com/office/officeart/2008/layout/VerticalCurvedList"/>
    <dgm:cxn modelId="{FB4C6E24-C01D-46DE-9AC7-A8BF15C30609}" srcId="{80EA2789-D773-4FAE-A5A4-8CCE36B54349}" destId="{EFD3E89E-4973-42EA-B3D4-FDD256E2DB81}" srcOrd="2" destOrd="0" parTransId="{F82D5DCF-84E7-4CB6-9A45-EF2B1FB2AFAF}" sibTransId="{1C639987-3CCB-4D47-8D64-DD780E40258D}"/>
    <dgm:cxn modelId="{7E616A63-361A-4ECC-A8AC-F305009F6887}" srcId="{80EA2789-D773-4FAE-A5A4-8CCE36B54349}" destId="{8E1A022F-5279-49D6-8F16-851D65B03E18}" srcOrd="3" destOrd="0" parTransId="{069BE028-81DE-45BB-B9FA-DE90209A0857}" sibTransId="{16760034-9C96-4F94-B1AB-E9CD2A82C8AE}"/>
    <dgm:cxn modelId="{778F8548-C069-44B2-BD9C-15D726D08D32}" srcId="{80EA2789-D773-4FAE-A5A4-8CCE36B54349}" destId="{B368BE1F-8115-434A-9119-E3A133806E23}" srcOrd="5" destOrd="0" parTransId="{19698A57-B455-4A96-9A7F-5E41E5C880D2}" sibTransId="{A586EEA1-45B7-46E4-BB66-0CCABB64968C}"/>
    <dgm:cxn modelId="{92AB7E49-C740-4C1E-BB79-B428FD83041F}" type="presOf" srcId="{80EA2789-D773-4FAE-A5A4-8CCE36B54349}" destId="{0E2EE541-D630-44EA-94D5-0DF5CDE378A7}" srcOrd="0" destOrd="0" presId="urn:microsoft.com/office/officeart/2008/layout/VerticalCurvedList"/>
    <dgm:cxn modelId="{4A3D6971-B3EE-4A35-A348-E80B0D43019B}" type="presOf" srcId="{028EB08A-2995-43BB-B99F-F5004E6B3E45}" destId="{11635D91-BCB0-4A80-8B69-B081D7922B12}" srcOrd="0" destOrd="0" presId="urn:microsoft.com/office/officeart/2008/layout/VerticalCurvedList"/>
    <dgm:cxn modelId="{3F36F880-349C-404D-881D-74FF89FCB52D}" type="presOf" srcId="{49559BE0-E5E2-4853-859F-4CB39F0271FE}" destId="{AF33B66C-EA66-498D-9669-E8FF7C2EF0A1}" srcOrd="0" destOrd="0" presId="urn:microsoft.com/office/officeart/2008/layout/VerticalCurvedList"/>
    <dgm:cxn modelId="{26AA4196-A793-41DF-A2EC-93AC6B8030CB}" type="presOf" srcId="{33AC4DB0-B777-4B9A-9636-9C6857AC44D1}" destId="{3C322F59-0B0F-4818-AA1E-8119B939C2CA}" srcOrd="0" destOrd="0" presId="urn:microsoft.com/office/officeart/2008/layout/VerticalCurvedList"/>
    <dgm:cxn modelId="{AC2970D5-0205-4E20-BE3C-C54DE9F5A0EC}" type="presOf" srcId="{EFD3E89E-4973-42EA-B3D4-FDD256E2DB81}" destId="{EF0D4AA8-E93C-442E-ABD0-C35E374F755B}" srcOrd="0" destOrd="0" presId="urn:microsoft.com/office/officeart/2008/layout/VerticalCurvedList"/>
    <dgm:cxn modelId="{FE2DB2E7-A331-43BB-9E0C-577C0304F05B}" srcId="{80EA2789-D773-4FAE-A5A4-8CCE36B54349}" destId="{49559BE0-E5E2-4853-859F-4CB39F0271FE}" srcOrd="4" destOrd="0" parTransId="{5C99A790-DD31-491D-9B81-50006F0E7F42}" sibTransId="{D610AE7C-D5C7-446B-9B39-4D14D305E7CB}"/>
    <dgm:cxn modelId="{9ADDC6F6-3445-420B-9BA3-B6AEA55B64D2}" srcId="{80EA2789-D773-4FAE-A5A4-8CCE36B54349}" destId="{028EB08A-2995-43BB-B99F-F5004E6B3E45}" srcOrd="1" destOrd="0" parTransId="{91F21F28-5060-47D1-800D-03468659D724}" sibTransId="{C39B8D71-1A84-4963-882B-3988B2858C49}"/>
    <dgm:cxn modelId="{F07B22C6-5E0A-4A18-9E7C-6724968DA45C}" type="presParOf" srcId="{0E2EE541-D630-44EA-94D5-0DF5CDE378A7}" destId="{485C9DF0-8222-4E0A-879B-9A444FF27752}" srcOrd="0" destOrd="0" presId="urn:microsoft.com/office/officeart/2008/layout/VerticalCurvedList"/>
    <dgm:cxn modelId="{42DF20E6-7DD4-4A31-A799-D1B1DA8527B6}" type="presParOf" srcId="{485C9DF0-8222-4E0A-879B-9A444FF27752}" destId="{E02E8D40-4AE4-4034-8212-195326D02EB1}" srcOrd="0" destOrd="0" presId="urn:microsoft.com/office/officeart/2008/layout/VerticalCurvedList"/>
    <dgm:cxn modelId="{E895FAFE-F378-4883-B0D8-B6684E56C841}" type="presParOf" srcId="{E02E8D40-4AE4-4034-8212-195326D02EB1}" destId="{9D8FA137-7E46-4363-9E42-38EB8F3F9A86}" srcOrd="0" destOrd="0" presId="urn:microsoft.com/office/officeart/2008/layout/VerticalCurvedList"/>
    <dgm:cxn modelId="{1876F9E1-681D-42CF-8CBB-859C3FD626CA}" type="presParOf" srcId="{E02E8D40-4AE4-4034-8212-195326D02EB1}" destId="{F5B85B7E-0B61-4EA4-B381-73EC7EA53EF3}" srcOrd="1" destOrd="0" presId="urn:microsoft.com/office/officeart/2008/layout/VerticalCurvedList"/>
    <dgm:cxn modelId="{6001C348-30D6-4732-A6C2-0EB751312666}" type="presParOf" srcId="{E02E8D40-4AE4-4034-8212-195326D02EB1}" destId="{0E8EF4F2-249B-4462-8CAF-27CD06565583}" srcOrd="2" destOrd="0" presId="urn:microsoft.com/office/officeart/2008/layout/VerticalCurvedList"/>
    <dgm:cxn modelId="{CA054126-85B5-4CF4-9746-1A5FB160E9B1}" type="presParOf" srcId="{E02E8D40-4AE4-4034-8212-195326D02EB1}" destId="{5D629ED9-1A86-4BDF-A409-18846434AB10}" srcOrd="3" destOrd="0" presId="urn:microsoft.com/office/officeart/2008/layout/VerticalCurvedList"/>
    <dgm:cxn modelId="{330CFD39-1CC3-450E-8E57-29FA9A4084CB}" type="presParOf" srcId="{485C9DF0-8222-4E0A-879B-9A444FF27752}" destId="{3C322F59-0B0F-4818-AA1E-8119B939C2CA}" srcOrd="1" destOrd="0" presId="urn:microsoft.com/office/officeart/2008/layout/VerticalCurvedList"/>
    <dgm:cxn modelId="{7AE3268C-9EAD-4BCD-A663-BDB8F810FA18}" type="presParOf" srcId="{485C9DF0-8222-4E0A-879B-9A444FF27752}" destId="{62379006-CC5F-4885-8FDE-4CB2775A9B81}" srcOrd="2" destOrd="0" presId="urn:microsoft.com/office/officeart/2008/layout/VerticalCurvedList"/>
    <dgm:cxn modelId="{6EFCFB41-D4BB-4A68-9222-B718C5C5769A}" type="presParOf" srcId="{62379006-CC5F-4885-8FDE-4CB2775A9B81}" destId="{EE7ECF56-C9D5-48E7-AA0A-D1A0462D153D}" srcOrd="0" destOrd="0" presId="urn:microsoft.com/office/officeart/2008/layout/VerticalCurvedList"/>
    <dgm:cxn modelId="{E7F2DFD2-16D6-4B39-AC3A-DE18BD41E3B8}" type="presParOf" srcId="{485C9DF0-8222-4E0A-879B-9A444FF27752}" destId="{11635D91-BCB0-4A80-8B69-B081D7922B12}" srcOrd="3" destOrd="0" presId="urn:microsoft.com/office/officeart/2008/layout/VerticalCurvedList"/>
    <dgm:cxn modelId="{F4704C79-BF90-4C64-B4CB-912531A84849}" type="presParOf" srcId="{485C9DF0-8222-4E0A-879B-9A444FF27752}" destId="{CA071E11-1A67-4FCC-AE81-718A947548F7}" srcOrd="4" destOrd="0" presId="urn:microsoft.com/office/officeart/2008/layout/VerticalCurvedList"/>
    <dgm:cxn modelId="{DC00B3EE-CD18-44E3-8E56-9330BADCC817}" type="presParOf" srcId="{CA071E11-1A67-4FCC-AE81-718A947548F7}" destId="{A07F85E7-CF20-4E3C-954F-13DD25CAF0AC}" srcOrd="0" destOrd="0" presId="urn:microsoft.com/office/officeart/2008/layout/VerticalCurvedList"/>
    <dgm:cxn modelId="{4A1E30E4-95C0-4BA7-9A00-613A51A6EA49}" type="presParOf" srcId="{485C9DF0-8222-4E0A-879B-9A444FF27752}" destId="{EF0D4AA8-E93C-442E-ABD0-C35E374F755B}" srcOrd="5" destOrd="0" presId="urn:microsoft.com/office/officeart/2008/layout/VerticalCurvedList"/>
    <dgm:cxn modelId="{7ABECE7C-1F5E-4E2E-BC0A-0AD2A1AE53B7}" type="presParOf" srcId="{485C9DF0-8222-4E0A-879B-9A444FF27752}" destId="{55AEE4DF-566E-45B1-9748-79561B511C92}" srcOrd="6" destOrd="0" presId="urn:microsoft.com/office/officeart/2008/layout/VerticalCurvedList"/>
    <dgm:cxn modelId="{845031DF-CF64-4933-A030-C7DD5FEA596A}" type="presParOf" srcId="{55AEE4DF-566E-45B1-9748-79561B511C92}" destId="{277DC617-78FF-450F-8DBF-E3B074FDE39E}" srcOrd="0" destOrd="0" presId="urn:microsoft.com/office/officeart/2008/layout/VerticalCurvedList"/>
    <dgm:cxn modelId="{1E431B75-A8E7-4FB5-B88A-EFF496FF6C91}" type="presParOf" srcId="{485C9DF0-8222-4E0A-879B-9A444FF27752}" destId="{7D695A5C-5941-4FBC-9287-C1245FBD61D2}" srcOrd="7" destOrd="0" presId="urn:microsoft.com/office/officeart/2008/layout/VerticalCurvedList"/>
    <dgm:cxn modelId="{25322FE2-53E9-4365-87CB-C15E7272FEAB}" type="presParOf" srcId="{485C9DF0-8222-4E0A-879B-9A444FF27752}" destId="{6C7AAA5D-C024-4B68-9C6A-4A5B785DF935}" srcOrd="8" destOrd="0" presId="urn:microsoft.com/office/officeart/2008/layout/VerticalCurvedList"/>
    <dgm:cxn modelId="{C3A2A997-9E22-401F-80F0-445F0C581AA6}" type="presParOf" srcId="{6C7AAA5D-C024-4B68-9C6A-4A5B785DF935}" destId="{BF7741AC-3854-4C41-ACD6-4C0C241A18BC}" srcOrd="0" destOrd="0" presId="urn:microsoft.com/office/officeart/2008/layout/VerticalCurvedList"/>
    <dgm:cxn modelId="{F653B715-9910-4CC2-B0E8-D2AB385A4294}" type="presParOf" srcId="{485C9DF0-8222-4E0A-879B-9A444FF27752}" destId="{AF33B66C-EA66-498D-9669-E8FF7C2EF0A1}" srcOrd="9" destOrd="0" presId="urn:microsoft.com/office/officeart/2008/layout/VerticalCurvedList"/>
    <dgm:cxn modelId="{3D2344C0-ABD6-480C-BF24-8A1B98F72ABC}" type="presParOf" srcId="{485C9DF0-8222-4E0A-879B-9A444FF27752}" destId="{6CD9D097-36A1-4AF4-91DF-13C000EC2ECC}" srcOrd="10" destOrd="0" presId="urn:microsoft.com/office/officeart/2008/layout/VerticalCurvedList"/>
    <dgm:cxn modelId="{E01787D7-6706-4653-A277-5B763BDDCF0B}" type="presParOf" srcId="{6CD9D097-36A1-4AF4-91DF-13C000EC2ECC}" destId="{59D5E7C7-0387-4D47-9E93-F0529B076AF6}" srcOrd="0" destOrd="0" presId="urn:microsoft.com/office/officeart/2008/layout/VerticalCurvedList"/>
    <dgm:cxn modelId="{48F01F46-20BC-4BF1-82BC-2CAA3231AE18}" type="presParOf" srcId="{485C9DF0-8222-4E0A-879B-9A444FF27752}" destId="{9EC6C155-A237-47C3-9776-E612D46A6750}" srcOrd="11" destOrd="0" presId="urn:microsoft.com/office/officeart/2008/layout/VerticalCurvedList"/>
    <dgm:cxn modelId="{2BC4079D-8BDF-4519-9EB3-DBA0337BD023}" type="presParOf" srcId="{485C9DF0-8222-4E0A-879B-9A444FF27752}" destId="{4C3008B9-FB14-41DC-8689-84720BBEEF25}" srcOrd="12" destOrd="0" presId="urn:microsoft.com/office/officeart/2008/layout/VerticalCurvedList"/>
    <dgm:cxn modelId="{58F6C317-D09D-4659-893E-2F10D4034639}" type="presParOf" srcId="{4C3008B9-FB14-41DC-8689-84720BBEEF25}" destId="{437D5932-6EB0-4489-BB35-D92510A942C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200DCA-AF0A-4F20-A7DF-B7BF4F43050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8CE4D6-CF81-44B7-9B86-D9EF366363CB}">
      <dgm:prSet phldrT="[Text]"/>
      <dgm:spPr/>
      <dgm:t>
        <a:bodyPr/>
        <a:lstStyle/>
        <a:p>
          <a:r>
            <a:rPr lang="cs-CZ" dirty="0"/>
            <a:t>ústavní právo</a:t>
          </a:r>
        </a:p>
      </dgm:t>
    </dgm:pt>
    <dgm:pt modelId="{F2361278-17D7-41D6-85AB-FA2E70288A52}" type="parTrans" cxnId="{1D302864-00AF-4E15-A289-18652E0FAFBB}">
      <dgm:prSet/>
      <dgm:spPr/>
      <dgm:t>
        <a:bodyPr/>
        <a:lstStyle/>
        <a:p>
          <a:endParaRPr lang="cs-CZ"/>
        </a:p>
      </dgm:t>
    </dgm:pt>
    <dgm:pt modelId="{47B5D855-EC93-44F9-A831-BC264066177B}" type="sibTrans" cxnId="{1D302864-00AF-4E15-A289-18652E0FAFBB}">
      <dgm:prSet/>
      <dgm:spPr/>
      <dgm:t>
        <a:bodyPr/>
        <a:lstStyle/>
        <a:p>
          <a:endParaRPr lang="cs-CZ"/>
        </a:p>
      </dgm:t>
    </dgm:pt>
    <dgm:pt modelId="{83BA0488-8B42-4A5F-B49C-E6E52AF3D8A7}">
      <dgm:prSet phldrT="[Text]"/>
      <dgm:spPr/>
      <dgm:t>
        <a:bodyPr/>
        <a:lstStyle/>
        <a:p>
          <a:r>
            <a:rPr lang="cs-CZ" dirty="0"/>
            <a:t>právo životního prostředí</a:t>
          </a:r>
        </a:p>
      </dgm:t>
    </dgm:pt>
    <dgm:pt modelId="{DB5DBD63-5228-4BF0-84FB-C6A94B551A07}" type="parTrans" cxnId="{263B44A8-8639-4FDA-B512-F5AF4A0B8746}">
      <dgm:prSet/>
      <dgm:spPr/>
      <dgm:t>
        <a:bodyPr/>
        <a:lstStyle/>
        <a:p>
          <a:endParaRPr lang="cs-CZ"/>
        </a:p>
      </dgm:t>
    </dgm:pt>
    <dgm:pt modelId="{91970B0A-33C1-474D-94A6-9273D0F43E5C}" type="sibTrans" cxnId="{263B44A8-8639-4FDA-B512-F5AF4A0B8746}">
      <dgm:prSet/>
      <dgm:spPr/>
      <dgm:t>
        <a:bodyPr/>
        <a:lstStyle/>
        <a:p>
          <a:endParaRPr lang="cs-CZ"/>
        </a:p>
      </dgm:t>
    </dgm:pt>
    <dgm:pt modelId="{3F1C080E-B574-47DD-949B-EA7825A9E102}">
      <dgm:prSet phldrT="[Text]"/>
      <dgm:spPr/>
      <dgm:t>
        <a:bodyPr/>
        <a:lstStyle/>
        <a:p>
          <a:r>
            <a:rPr lang="cs-CZ" dirty="0"/>
            <a:t>občanské právo procesní (a všechna procesní další odvětví)</a:t>
          </a:r>
        </a:p>
      </dgm:t>
    </dgm:pt>
    <dgm:pt modelId="{28528B19-A3B7-4AC2-89DD-9038F06A905F}" type="parTrans" cxnId="{C00CE9F8-53D3-4316-9B71-C37DB4A13FAB}">
      <dgm:prSet/>
      <dgm:spPr/>
      <dgm:t>
        <a:bodyPr/>
        <a:lstStyle/>
        <a:p>
          <a:endParaRPr lang="cs-CZ"/>
        </a:p>
      </dgm:t>
    </dgm:pt>
    <dgm:pt modelId="{22E662C2-2159-4C24-BEFF-52BD9813B5EA}" type="sibTrans" cxnId="{C00CE9F8-53D3-4316-9B71-C37DB4A13FAB}">
      <dgm:prSet/>
      <dgm:spPr/>
      <dgm:t>
        <a:bodyPr/>
        <a:lstStyle/>
        <a:p>
          <a:endParaRPr lang="cs-CZ"/>
        </a:p>
      </dgm:t>
    </dgm:pt>
    <dgm:pt modelId="{3A483BF7-C2A7-4EDE-A43C-1764E3D6BBD3}">
      <dgm:prSet/>
      <dgm:spPr/>
      <dgm:t>
        <a:bodyPr/>
        <a:lstStyle/>
        <a:p>
          <a:r>
            <a:rPr lang="cs-CZ" dirty="0"/>
            <a:t>finanční právo</a:t>
          </a:r>
        </a:p>
      </dgm:t>
    </dgm:pt>
    <dgm:pt modelId="{AC32369B-BFD7-4006-BD37-B2A712BAE89D}" type="parTrans" cxnId="{1E7E8AD3-F1D4-46D4-9552-AA2E1B85AC6D}">
      <dgm:prSet/>
      <dgm:spPr/>
      <dgm:t>
        <a:bodyPr/>
        <a:lstStyle/>
        <a:p>
          <a:endParaRPr lang="cs-CZ"/>
        </a:p>
      </dgm:t>
    </dgm:pt>
    <dgm:pt modelId="{F86CF2FD-EDAE-4590-8EF5-4DD87D1C56D5}" type="sibTrans" cxnId="{1E7E8AD3-F1D4-46D4-9552-AA2E1B85AC6D}">
      <dgm:prSet/>
      <dgm:spPr/>
      <dgm:t>
        <a:bodyPr/>
        <a:lstStyle/>
        <a:p>
          <a:endParaRPr lang="cs-CZ"/>
        </a:p>
      </dgm:t>
    </dgm:pt>
    <dgm:pt modelId="{B320C39B-87B5-490A-B235-114A7A2B8521}">
      <dgm:prSet/>
      <dgm:spPr/>
      <dgm:t>
        <a:bodyPr/>
        <a:lstStyle/>
        <a:p>
          <a:r>
            <a:rPr lang="cs-CZ" dirty="0"/>
            <a:t>správní právo</a:t>
          </a:r>
        </a:p>
      </dgm:t>
    </dgm:pt>
    <dgm:pt modelId="{37FDCA4D-88CE-4D2A-8C87-5B41D2F269B3}" type="parTrans" cxnId="{E0DFB266-6C16-4AED-8C0C-E4F8149A0F9C}">
      <dgm:prSet/>
      <dgm:spPr/>
      <dgm:t>
        <a:bodyPr/>
        <a:lstStyle/>
        <a:p>
          <a:endParaRPr lang="cs-CZ"/>
        </a:p>
      </dgm:t>
    </dgm:pt>
    <dgm:pt modelId="{9E720EDB-623D-4AC6-B1F8-3B81A2850201}" type="sibTrans" cxnId="{E0DFB266-6C16-4AED-8C0C-E4F8149A0F9C}">
      <dgm:prSet/>
      <dgm:spPr/>
      <dgm:t>
        <a:bodyPr/>
        <a:lstStyle/>
        <a:p>
          <a:endParaRPr lang="cs-CZ"/>
        </a:p>
      </dgm:t>
    </dgm:pt>
    <dgm:pt modelId="{8DA37EA9-317B-4FF6-8E0A-9162F421E66B}">
      <dgm:prSet/>
      <dgm:spPr/>
      <dgm:t>
        <a:bodyPr/>
        <a:lstStyle/>
        <a:p>
          <a:r>
            <a:rPr lang="cs-CZ" dirty="0"/>
            <a:t>trestní právo</a:t>
          </a:r>
        </a:p>
      </dgm:t>
    </dgm:pt>
    <dgm:pt modelId="{54A29254-3306-4E06-80CD-3690BC07E62E}" type="parTrans" cxnId="{C02910E4-DED3-413E-A810-E304533D8913}">
      <dgm:prSet/>
      <dgm:spPr/>
      <dgm:t>
        <a:bodyPr/>
        <a:lstStyle/>
        <a:p>
          <a:endParaRPr lang="cs-CZ"/>
        </a:p>
      </dgm:t>
    </dgm:pt>
    <dgm:pt modelId="{F2EAA151-FF1A-4BE2-BBC0-A179C422DAB2}" type="sibTrans" cxnId="{C02910E4-DED3-413E-A810-E304533D8913}">
      <dgm:prSet/>
      <dgm:spPr/>
      <dgm:t>
        <a:bodyPr/>
        <a:lstStyle/>
        <a:p>
          <a:endParaRPr lang="cs-CZ"/>
        </a:p>
      </dgm:t>
    </dgm:pt>
    <dgm:pt modelId="{9E54FF0E-CAB8-466A-AA37-58DC56571C6D}" type="pres">
      <dgm:prSet presAssocID="{C6200DCA-AF0A-4F20-A7DF-B7BF4F430504}" presName="Name0" presStyleCnt="0">
        <dgm:presLayoutVars>
          <dgm:chMax val="7"/>
          <dgm:chPref val="7"/>
          <dgm:dir/>
        </dgm:presLayoutVars>
      </dgm:prSet>
      <dgm:spPr/>
    </dgm:pt>
    <dgm:pt modelId="{491E2CD0-4832-4D88-9C7C-D6299D2C6409}" type="pres">
      <dgm:prSet presAssocID="{C6200DCA-AF0A-4F20-A7DF-B7BF4F430504}" presName="Name1" presStyleCnt="0"/>
      <dgm:spPr/>
    </dgm:pt>
    <dgm:pt modelId="{56DBE223-559C-490C-B5A4-50DB72B7E98C}" type="pres">
      <dgm:prSet presAssocID="{C6200DCA-AF0A-4F20-A7DF-B7BF4F430504}" presName="cycle" presStyleCnt="0"/>
      <dgm:spPr/>
    </dgm:pt>
    <dgm:pt modelId="{7D2F1BC2-BF9D-46FF-8101-4992A260F204}" type="pres">
      <dgm:prSet presAssocID="{C6200DCA-AF0A-4F20-A7DF-B7BF4F430504}" presName="srcNode" presStyleLbl="node1" presStyleIdx="0" presStyleCnt="6"/>
      <dgm:spPr/>
    </dgm:pt>
    <dgm:pt modelId="{C8CB2509-E0D2-4AB2-9C3F-053BB4227BB9}" type="pres">
      <dgm:prSet presAssocID="{C6200DCA-AF0A-4F20-A7DF-B7BF4F430504}" presName="conn" presStyleLbl="parChTrans1D2" presStyleIdx="0" presStyleCnt="1"/>
      <dgm:spPr/>
    </dgm:pt>
    <dgm:pt modelId="{305383E7-6FFD-4F09-92E1-BBA1C655CC26}" type="pres">
      <dgm:prSet presAssocID="{C6200DCA-AF0A-4F20-A7DF-B7BF4F430504}" presName="extraNode" presStyleLbl="node1" presStyleIdx="0" presStyleCnt="6"/>
      <dgm:spPr/>
    </dgm:pt>
    <dgm:pt modelId="{AACA7BD1-AA4B-4709-ABFC-55AAD5532A94}" type="pres">
      <dgm:prSet presAssocID="{C6200DCA-AF0A-4F20-A7DF-B7BF4F430504}" presName="dstNode" presStyleLbl="node1" presStyleIdx="0" presStyleCnt="6"/>
      <dgm:spPr/>
    </dgm:pt>
    <dgm:pt modelId="{740B2703-B95C-40BD-9A4E-7602EBA633B7}" type="pres">
      <dgm:prSet presAssocID="{728CE4D6-CF81-44B7-9B86-D9EF366363CB}" presName="text_1" presStyleLbl="node1" presStyleIdx="0" presStyleCnt="6">
        <dgm:presLayoutVars>
          <dgm:bulletEnabled val="1"/>
        </dgm:presLayoutVars>
      </dgm:prSet>
      <dgm:spPr/>
    </dgm:pt>
    <dgm:pt modelId="{4CBC2620-D44C-4AD4-BE68-20E61963CE92}" type="pres">
      <dgm:prSet presAssocID="{728CE4D6-CF81-44B7-9B86-D9EF366363CB}" presName="accent_1" presStyleCnt="0"/>
      <dgm:spPr/>
    </dgm:pt>
    <dgm:pt modelId="{EF381F5C-D6F3-432B-BDA1-52F321234D3D}" type="pres">
      <dgm:prSet presAssocID="{728CE4D6-CF81-44B7-9B86-D9EF366363CB}" presName="accentRepeatNode" presStyleLbl="solidFgAcc1" presStyleIdx="0" presStyleCnt="6"/>
      <dgm:spPr/>
    </dgm:pt>
    <dgm:pt modelId="{BF6AC1E5-A0D6-48B7-8245-048A43ECBA15}" type="pres">
      <dgm:prSet presAssocID="{B320C39B-87B5-490A-B235-114A7A2B8521}" presName="text_2" presStyleLbl="node1" presStyleIdx="1" presStyleCnt="6">
        <dgm:presLayoutVars>
          <dgm:bulletEnabled val="1"/>
        </dgm:presLayoutVars>
      </dgm:prSet>
      <dgm:spPr/>
    </dgm:pt>
    <dgm:pt modelId="{AE74C1DB-4472-44B8-A159-6BD3FCE83FA4}" type="pres">
      <dgm:prSet presAssocID="{B320C39B-87B5-490A-B235-114A7A2B8521}" presName="accent_2" presStyleCnt="0"/>
      <dgm:spPr/>
    </dgm:pt>
    <dgm:pt modelId="{72F5E0FA-BD40-44A7-8B84-05C241F8E0C1}" type="pres">
      <dgm:prSet presAssocID="{B320C39B-87B5-490A-B235-114A7A2B8521}" presName="accentRepeatNode" presStyleLbl="solidFgAcc1" presStyleIdx="1" presStyleCnt="6"/>
      <dgm:spPr/>
    </dgm:pt>
    <dgm:pt modelId="{2F9971C3-F6F3-4213-9CA1-EE3A83581EB2}" type="pres">
      <dgm:prSet presAssocID="{8DA37EA9-317B-4FF6-8E0A-9162F421E66B}" presName="text_3" presStyleLbl="node1" presStyleIdx="2" presStyleCnt="6">
        <dgm:presLayoutVars>
          <dgm:bulletEnabled val="1"/>
        </dgm:presLayoutVars>
      </dgm:prSet>
      <dgm:spPr/>
    </dgm:pt>
    <dgm:pt modelId="{D978CE5E-3090-4E95-B690-BC12B71119AB}" type="pres">
      <dgm:prSet presAssocID="{8DA37EA9-317B-4FF6-8E0A-9162F421E66B}" presName="accent_3" presStyleCnt="0"/>
      <dgm:spPr/>
    </dgm:pt>
    <dgm:pt modelId="{F2B4FCC1-D38B-43C9-A1DB-6B4E87F0D862}" type="pres">
      <dgm:prSet presAssocID="{8DA37EA9-317B-4FF6-8E0A-9162F421E66B}" presName="accentRepeatNode" presStyleLbl="solidFgAcc1" presStyleIdx="2" presStyleCnt="6"/>
      <dgm:spPr/>
    </dgm:pt>
    <dgm:pt modelId="{62018AA0-54D7-400C-8B35-AC30D0AC8B41}" type="pres">
      <dgm:prSet presAssocID="{3A483BF7-C2A7-4EDE-A43C-1764E3D6BBD3}" presName="text_4" presStyleLbl="node1" presStyleIdx="3" presStyleCnt="6">
        <dgm:presLayoutVars>
          <dgm:bulletEnabled val="1"/>
        </dgm:presLayoutVars>
      </dgm:prSet>
      <dgm:spPr/>
    </dgm:pt>
    <dgm:pt modelId="{BC9C82C3-7352-4143-846F-2FC1DF0E3695}" type="pres">
      <dgm:prSet presAssocID="{3A483BF7-C2A7-4EDE-A43C-1764E3D6BBD3}" presName="accent_4" presStyleCnt="0"/>
      <dgm:spPr/>
    </dgm:pt>
    <dgm:pt modelId="{AFE5D3A4-13DA-449F-AC87-0FC2F15C81BD}" type="pres">
      <dgm:prSet presAssocID="{3A483BF7-C2A7-4EDE-A43C-1764E3D6BBD3}" presName="accentRepeatNode" presStyleLbl="solidFgAcc1" presStyleIdx="3" presStyleCnt="6"/>
      <dgm:spPr/>
    </dgm:pt>
    <dgm:pt modelId="{D1E9B7E6-1177-4D73-B888-38511BBC218F}" type="pres">
      <dgm:prSet presAssocID="{83BA0488-8B42-4A5F-B49C-E6E52AF3D8A7}" presName="text_5" presStyleLbl="node1" presStyleIdx="4" presStyleCnt="6">
        <dgm:presLayoutVars>
          <dgm:bulletEnabled val="1"/>
        </dgm:presLayoutVars>
      </dgm:prSet>
      <dgm:spPr/>
    </dgm:pt>
    <dgm:pt modelId="{380EC19C-920A-4E90-B45A-27724E2E1ABF}" type="pres">
      <dgm:prSet presAssocID="{83BA0488-8B42-4A5F-B49C-E6E52AF3D8A7}" presName="accent_5" presStyleCnt="0"/>
      <dgm:spPr/>
    </dgm:pt>
    <dgm:pt modelId="{BFA77BD9-F305-4E6B-BB9B-8CD9CC3BB6CF}" type="pres">
      <dgm:prSet presAssocID="{83BA0488-8B42-4A5F-B49C-E6E52AF3D8A7}" presName="accentRepeatNode" presStyleLbl="solidFgAcc1" presStyleIdx="4" presStyleCnt="6"/>
      <dgm:spPr/>
    </dgm:pt>
    <dgm:pt modelId="{34F13101-2AEB-4221-9470-1A78560C5449}" type="pres">
      <dgm:prSet presAssocID="{3F1C080E-B574-47DD-949B-EA7825A9E102}" presName="text_6" presStyleLbl="node1" presStyleIdx="5" presStyleCnt="6">
        <dgm:presLayoutVars>
          <dgm:bulletEnabled val="1"/>
        </dgm:presLayoutVars>
      </dgm:prSet>
      <dgm:spPr/>
    </dgm:pt>
    <dgm:pt modelId="{2B5E413F-2CA6-462D-93C4-840CD41E63B7}" type="pres">
      <dgm:prSet presAssocID="{3F1C080E-B574-47DD-949B-EA7825A9E102}" presName="accent_6" presStyleCnt="0"/>
      <dgm:spPr/>
    </dgm:pt>
    <dgm:pt modelId="{A4441356-944A-4A8B-A96F-750345480067}" type="pres">
      <dgm:prSet presAssocID="{3F1C080E-B574-47DD-949B-EA7825A9E102}" presName="accentRepeatNode" presStyleLbl="solidFgAcc1" presStyleIdx="5" presStyleCnt="6"/>
      <dgm:spPr/>
    </dgm:pt>
  </dgm:ptLst>
  <dgm:cxnLst>
    <dgm:cxn modelId="{18E8170D-38F5-4CFE-9417-90C0EDBB703A}" type="presOf" srcId="{3F1C080E-B574-47DD-949B-EA7825A9E102}" destId="{34F13101-2AEB-4221-9470-1A78560C5449}" srcOrd="0" destOrd="0" presId="urn:microsoft.com/office/officeart/2008/layout/VerticalCurvedList"/>
    <dgm:cxn modelId="{10A8AC11-4F66-4ABE-8847-FEAB30F06633}" type="presOf" srcId="{3A483BF7-C2A7-4EDE-A43C-1764E3D6BBD3}" destId="{62018AA0-54D7-400C-8B35-AC30D0AC8B41}" srcOrd="0" destOrd="0" presId="urn:microsoft.com/office/officeart/2008/layout/VerticalCurvedList"/>
    <dgm:cxn modelId="{96D30D62-3204-40B9-8924-767CBE1F7F0B}" type="presOf" srcId="{83BA0488-8B42-4A5F-B49C-E6E52AF3D8A7}" destId="{D1E9B7E6-1177-4D73-B888-38511BBC218F}" srcOrd="0" destOrd="0" presId="urn:microsoft.com/office/officeart/2008/layout/VerticalCurvedList"/>
    <dgm:cxn modelId="{1D302864-00AF-4E15-A289-18652E0FAFBB}" srcId="{C6200DCA-AF0A-4F20-A7DF-B7BF4F430504}" destId="{728CE4D6-CF81-44B7-9B86-D9EF366363CB}" srcOrd="0" destOrd="0" parTransId="{F2361278-17D7-41D6-85AB-FA2E70288A52}" sibTransId="{47B5D855-EC93-44F9-A831-BC264066177B}"/>
    <dgm:cxn modelId="{E0DFB266-6C16-4AED-8C0C-E4F8149A0F9C}" srcId="{C6200DCA-AF0A-4F20-A7DF-B7BF4F430504}" destId="{B320C39B-87B5-490A-B235-114A7A2B8521}" srcOrd="1" destOrd="0" parTransId="{37FDCA4D-88CE-4D2A-8C87-5B41D2F269B3}" sibTransId="{9E720EDB-623D-4AC6-B1F8-3B81A2850201}"/>
    <dgm:cxn modelId="{CD09EF4A-242D-4FD7-BE87-99D3C5BC8867}" type="presOf" srcId="{B320C39B-87B5-490A-B235-114A7A2B8521}" destId="{BF6AC1E5-A0D6-48B7-8245-048A43ECBA15}" srcOrd="0" destOrd="0" presId="urn:microsoft.com/office/officeart/2008/layout/VerticalCurvedList"/>
    <dgm:cxn modelId="{C869B875-DB16-454B-80E3-A434D56482FC}" type="presOf" srcId="{C6200DCA-AF0A-4F20-A7DF-B7BF4F430504}" destId="{9E54FF0E-CAB8-466A-AA37-58DC56571C6D}" srcOrd="0" destOrd="0" presId="urn:microsoft.com/office/officeart/2008/layout/VerticalCurvedList"/>
    <dgm:cxn modelId="{8725BE83-D430-43B7-BECB-A1E6991E2D8F}" type="presOf" srcId="{728CE4D6-CF81-44B7-9B86-D9EF366363CB}" destId="{740B2703-B95C-40BD-9A4E-7602EBA633B7}" srcOrd="0" destOrd="0" presId="urn:microsoft.com/office/officeart/2008/layout/VerticalCurvedList"/>
    <dgm:cxn modelId="{263B44A8-8639-4FDA-B512-F5AF4A0B8746}" srcId="{C6200DCA-AF0A-4F20-A7DF-B7BF4F430504}" destId="{83BA0488-8B42-4A5F-B49C-E6E52AF3D8A7}" srcOrd="4" destOrd="0" parTransId="{DB5DBD63-5228-4BF0-84FB-C6A94B551A07}" sibTransId="{91970B0A-33C1-474D-94A6-9273D0F43E5C}"/>
    <dgm:cxn modelId="{CD6A29B5-E0E0-4468-97B1-81F66B439DE8}" type="presOf" srcId="{8DA37EA9-317B-4FF6-8E0A-9162F421E66B}" destId="{2F9971C3-F6F3-4213-9CA1-EE3A83581EB2}" srcOrd="0" destOrd="0" presId="urn:microsoft.com/office/officeart/2008/layout/VerticalCurvedList"/>
    <dgm:cxn modelId="{1E7E8AD3-F1D4-46D4-9552-AA2E1B85AC6D}" srcId="{C6200DCA-AF0A-4F20-A7DF-B7BF4F430504}" destId="{3A483BF7-C2A7-4EDE-A43C-1764E3D6BBD3}" srcOrd="3" destOrd="0" parTransId="{AC32369B-BFD7-4006-BD37-B2A712BAE89D}" sibTransId="{F86CF2FD-EDAE-4590-8EF5-4DD87D1C56D5}"/>
    <dgm:cxn modelId="{C02910E4-DED3-413E-A810-E304533D8913}" srcId="{C6200DCA-AF0A-4F20-A7DF-B7BF4F430504}" destId="{8DA37EA9-317B-4FF6-8E0A-9162F421E66B}" srcOrd="2" destOrd="0" parTransId="{54A29254-3306-4E06-80CD-3690BC07E62E}" sibTransId="{F2EAA151-FF1A-4BE2-BBC0-A179C422DAB2}"/>
    <dgm:cxn modelId="{07A23EEA-5C42-445C-8B91-14621DB2FB72}" type="presOf" srcId="{47B5D855-EC93-44F9-A831-BC264066177B}" destId="{C8CB2509-E0D2-4AB2-9C3F-053BB4227BB9}" srcOrd="0" destOrd="0" presId="urn:microsoft.com/office/officeart/2008/layout/VerticalCurvedList"/>
    <dgm:cxn modelId="{C00CE9F8-53D3-4316-9B71-C37DB4A13FAB}" srcId="{C6200DCA-AF0A-4F20-A7DF-B7BF4F430504}" destId="{3F1C080E-B574-47DD-949B-EA7825A9E102}" srcOrd="5" destOrd="0" parTransId="{28528B19-A3B7-4AC2-89DD-9038F06A905F}" sibTransId="{22E662C2-2159-4C24-BEFF-52BD9813B5EA}"/>
    <dgm:cxn modelId="{656947BB-59EA-4EB8-AD6C-7FA0A2B266B4}" type="presParOf" srcId="{9E54FF0E-CAB8-466A-AA37-58DC56571C6D}" destId="{491E2CD0-4832-4D88-9C7C-D6299D2C6409}" srcOrd="0" destOrd="0" presId="urn:microsoft.com/office/officeart/2008/layout/VerticalCurvedList"/>
    <dgm:cxn modelId="{CF128CCF-25ED-49DC-BE55-9FE6EBDB9142}" type="presParOf" srcId="{491E2CD0-4832-4D88-9C7C-D6299D2C6409}" destId="{56DBE223-559C-490C-B5A4-50DB72B7E98C}" srcOrd="0" destOrd="0" presId="urn:microsoft.com/office/officeart/2008/layout/VerticalCurvedList"/>
    <dgm:cxn modelId="{7AA598FE-88C8-4533-B3D2-5B94A9DFA1DC}" type="presParOf" srcId="{56DBE223-559C-490C-B5A4-50DB72B7E98C}" destId="{7D2F1BC2-BF9D-46FF-8101-4992A260F204}" srcOrd="0" destOrd="0" presId="urn:microsoft.com/office/officeart/2008/layout/VerticalCurvedList"/>
    <dgm:cxn modelId="{B054E23C-821A-40BB-BB1F-FD5415946BE0}" type="presParOf" srcId="{56DBE223-559C-490C-B5A4-50DB72B7E98C}" destId="{C8CB2509-E0D2-4AB2-9C3F-053BB4227BB9}" srcOrd="1" destOrd="0" presId="urn:microsoft.com/office/officeart/2008/layout/VerticalCurvedList"/>
    <dgm:cxn modelId="{229852FF-2F14-4674-9AEC-5168BDF40A94}" type="presParOf" srcId="{56DBE223-559C-490C-B5A4-50DB72B7E98C}" destId="{305383E7-6FFD-4F09-92E1-BBA1C655CC26}" srcOrd="2" destOrd="0" presId="urn:microsoft.com/office/officeart/2008/layout/VerticalCurvedList"/>
    <dgm:cxn modelId="{703FF073-1FE3-446F-87F3-C8C07AD778C7}" type="presParOf" srcId="{56DBE223-559C-490C-B5A4-50DB72B7E98C}" destId="{AACA7BD1-AA4B-4709-ABFC-55AAD5532A94}" srcOrd="3" destOrd="0" presId="urn:microsoft.com/office/officeart/2008/layout/VerticalCurvedList"/>
    <dgm:cxn modelId="{129C76DA-2CED-4F79-8988-BC7490CB0E70}" type="presParOf" srcId="{491E2CD0-4832-4D88-9C7C-D6299D2C6409}" destId="{740B2703-B95C-40BD-9A4E-7602EBA633B7}" srcOrd="1" destOrd="0" presId="urn:microsoft.com/office/officeart/2008/layout/VerticalCurvedList"/>
    <dgm:cxn modelId="{C342CBF4-00CF-4391-9316-C21423111FD5}" type="presParOf" srcId="{491E2CD0-4832-4D88-9C7C-D6299D2C6409}" destId="{4CBC2620-D44C-4AD4-BE68-20E61963CE92}" srcOrd="2" destOrd="0" presId="urn:microsoft.com/office/officeart/2008/layout/VerticalCurvedList"/>
    <dgm:cxn modelId="{B657ED6A-1094-4CD3-BAA3-772C1E479B4A}" type="presParOf" srcId="{4CBC2620-D44C-4AD4-BE68-20E61963CE92}" destId="{EF381F5C-D6F3-432B-BDA1-52F321234D3D}" srcOrd="0" destOrd="0" presId="urn:microsoft.com/office/officeart/2008/layout/VerticalCurvedList"/>
    <dgm:cxn modelId="{5DEC48BB-A3FF-422A-AFD2-ECDA3AF02963}" type="presParOf" srcId="{491E2CD0-4832-4D88-9C7C-D6299D2C6409}" destId="{BF6AC1E5-A0D6-48B7-8245-048A43ECBA15}" srcOrd="3" destOrd="0" presId="urn:microsoft.com/office/officeart/2008/layout/VerticalCurvedList"/>
    <dgm:cxn modelId="{2655643F-9BA6-4987-ACE2-0F30A4DAB0E9}" type="presParOf" srcId="{491E2CD0-4832-4D88-9C7C-D6299D2C6409}" destId="{AE74C1DB-4472-44B8-A159-6BD3FCE83FA4}" srcOrd="4" destOrd="0" presId="urn:microsoft.com/office/officeart/2008/layout/VerticalCurvedList"/>
    <dgm:cxn modelId="{C9B77861-F27C-44D2-B1BE-7F22A207656C}" type="presParOf" srcId="{AE74C1DB-4472-44B8-A159-6BD3FCE83FA4}" destId="{72F5E0FA-BD40-44A7-8B84-05C241F8E0C1}" srcOrd="0" destOrd="0" presId="urn:microsoft.com/office/officeart/2008/layout/VerticalCurvedList"/>
    <dgm:cxn modelId="{4C1C43E4-29F9-46A2-9288-E1B0C679D606}" type="presParOf" srcId="{491E2CD0-4832-4D88-9C7C-D6299D2C6409}" destId="{2F9971C3-F6F3-4213-9CA1-EE3A83581EB2}" srcOrd="5" destOrd="0" presId="urn:microsoft.com/office/officeart/2008/layout/VerticalCurvedList"/>
    <dgm:cxn modelId="{3A14033E-43F9-4CDF-9E2B-875CD5464DEF}" type="presParOf" srcId="{491E2CD0-4832-4D88-9C7C-D6299D2C6409}" destId="{D978CE5E-3090-4E95-B690-BC12B71119AB}" srcOrd="6" destOrd="0" presId="urn:microsoft.com/office/officeart/2008/layout/VerticalCurvedList"/>
    <dgm:cxn modelId="{D4451DB3-BC22-40CB-BEE6-2A629732EFB6}" type="presParOf" srcId="{D978CE5E-3090-4E95-B690-BC12B71119AB}" destId="{F2B4FCC1-D38B-43C9-A1DB-6B4E87F0D862}" srcOrd="0" destOrd="0" presId="urn:microsoft.com/office/officeart/2008/layout/VerticalCurvedList"/>
    <dgm:cxn modelId="{6737E88A-700C-4670-A166-C80F9B939462}" type="presParOf" srcId="{491E2CD0-4832-4D88-9C7C-D6299D2C6409}" destId="{62018AA0-54D7-400C-8B35-AC30D0AC8B41}" srcOrd="7" destOrd="0" presId="urn:microsoft.com/office/officeart/2008/layout/VerticalCurvedList"/>
    <dgm:cxn modelId="{9B341B7C-F645-4F04-9988-B07AD886D307}" type="presParOf" srcId="{491E2CD0-4832-4D88-9C7C-D6299D2C6409}" destId="{BC9C82C3-7352-4143-846F-2FC1DF0E3695}" srcOrd="8" destOrd="0" presId="urn:microsoft.com/office/officeart/2008/layout/VerticalCurvedList"/>
    <dgm:cxn modelId="{CE863072-E106-4ADA-BFCA-85F23BE0471F}" type="presParOf" srcId="{BC9C82C3-7352-4143-846F-2FC1DF0E3695}" destId="{AFE5D3A4-13DA-449F-AC87-0FC2F15C81BD}" srcOrd="0" destOrd="0" presId="urn:microsoft.com/office/officeart/2008/layout/VerticalCurvedList"/>
    <dgm:cxn modelId="{C220A231-CE01-48FB-8C1B-DCDBC08B2400}" type="presParOf" srcId="{491E2CD0-4832-4D88-9C7C-D6299D2C6409}" destId="{D1E9B7E6-1177-4D73-B888-38511BBC218F}" srcOrd="9" destOrd="0" presId="urn:microsoft.com/office/officeart/2008/layout/VerticalCurvedList"/>
    <dgm:cxn modelId="{30C7DADC-862D-41AA-9186-712A91232EF8}" type="presParOf" srcId="{491E2CD0-4832-4D88-9C7C-D6299D2C6409}" destId="{380EC19C-920A-4E90-B45A-27724E2E1ABF}" srcOrd="10" destOrd="0" presId="urn:microsoft.com/office/officeart/2008/layout/VerticalCurvedList"/>
    <dgm:cxn modelId="{43BFF660-0A2A-4EBE-87BC-D46325103881}" type="presParOf" srcId="{380EC19C-920A-4E90-B45A-27724E2E1ABF}" destId="{BFA77BD9-F305-4E6B-BB9B-8CD9CC3BB6CF}" srcOrd="0" destOrd="0" presId="urn:microsoft.com/office/officeart/2008/layout/VerticalCurvedList"/>
    <dgm:cxn modelId="{0499612C-777E-4491-A215-32611A9222D8}" type="presParOf" srcId="{491E2CD0-4832-4D88-9C7C-D6299D2C6409}" destId="{34F13101-2AEB-4221-9470-1A78560C5449}" srcOrd="11" destOrd="0" presId="urn:microsoft.com/office/officeart/2008/layout/VerticalCurvedList"/>
    <dgm:cxn modelId="{9C33C815-8FC8-4ED1-881F-C2373A361800}" type="presParOf" srcId="{491E2CD0-4832-4D88-9C7C-D6299D2C6409}" destId="{2B5E413F-2CA6-462D-93C4-840CD41E63B7}" srcOrd="12" destOrd="0" presId="urn:microsoft.com/office/officeart/2008/layout/VerticalCurvedList"/>
    <dgm:cxn modelId="{48603A0D-0F8F-40A6-A68E-5BE73A897AFC}" type="presParOf" srcId="{2B5E413F-2CA6-462D-93C4-840CD41E63B7}" destId="{A4441356-944A-4A8B-A96F-75034548006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B85B7E-0B61-4EA4-B381-73EC7EA53EF3}">
      <dsp:nvSpPr>
        <dsp:cNvPr id="0" name=""/>
        <dsp:cNvSpPr/>
      </dsp:nvSpPr>
      <dsp:spPr>
        <a:xfrm>
          <a:off x="-4680547" y="-717514"/>
          <a:ext cx="5575228" cy="5575228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322F59-0B0F-4818-AA1E-8119B939C2CA}">
      <dsp:nvSpPr>
        <dsp:cNvPr id="0" name=""/>
        <dsp:cNvSpPr/>
      </dsp:nvSpPr>
      <dsp:spPr>
        <a:xfrm>
          <a:off x="334030" y="218022"/>
          <a:ext cx="10361717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občanské právo</a:t>
          </a:r>
        </a:p>
      </dsp:txBody>
      <dsp:txXfrm>
        <a:off x="334030" y="218022"/>
        <a:ext cx="10361717" cy="435880"/>
      </dsp:txXfrm>
    </dsp:sp>
    <dsp:sp modelId="{EE7ECF56-C9D5-48E7-AA0A-D1A0462D153D}">
      <dsp:nvSpPr>
        <dsp:cNvPr id="0" name=""/>
        <dsp:cNvSpPr/>
      </dsp:nvSpPr>
      <dsp:spPr>
        <a:xfrm>
          <a:off x="61605" y="163537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635D91-BCB0-4A80-8B69-B081D7922B12}">
      <dsp:nvSpPr>
        <dsp:cNvPr id="0" name=""/>
        <dsp:cNvSpPr/>
      </dsp:nvSpPr>
      <dsp:spPr>
        <a:xfrm>
          <a:off x="692572" y="871760"/>
          <a:ext cx="10003175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rodinné právo (ale…)</a:t>
          </a:r>
        </a:p>
      </dsp:txBody>
      <dsp:txXfrm>
        <a:off x="692572" y="871760"/>
        <a:ext cx="10003175" cy="435880"/>
      </dsp:txXfrm>
    </dsp:sp>
    <dsp:sp modelId="{A07F85E7-CF20-4E3C-954F-13DD25CAF0AC}">
      <dsp:nvSpPr>
        <dsp:cNvPr id="0" name=""/>
        <dsp:cNvSpPr/>
      </dsp:nvSpPr>
      <dsp:spPr>
        <a:xfrm>
          <a:off x="420146" y="817275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0D4AA8-E93C-442E-ABD0-C35E374F755B}">
      <dsp:nvSpPr>
        <dsp:cNvPr id="0" name=""/>
        <dsp:cNvSpPr/>
      </dsp:nvSpPr>
      <dsp:spPr>
        <a:xfrm>
          <a:off x="856524" y="1525498"/>
          <a:ext cx="9839223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obchodní právo</a:t>
          </a:r>
        </a:p>
      </dsp:txBody>
      <dsp:txXfrm>
        <a:off x="856524" y="1525498"/>
        <a:ext cx="9839223" cy="435880"/>
      </dsp:txXfrm>
    </dsp:sp>
    <dsp:sp modelId="{277DC617-78FF-450F-8DBF-E3B074FDE39E}">
      <dsp:nvSpPr>
        <dsp:cNvPr id="0" name=""/>
        <dsp:cNvSpPr/>
      </dsp:nvSpPr>
      <dsp:spPr>
        <a:xfrm>
          <a:off x="584098" y="1471013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695A5C-5941-4FBC-9287-C1245FBD61D2}">
      <dsp:nvSpPr>
        <dsp:cNvPr id="0" name=""/>
        <dsp:cNvSpPr/>
      </dsp:nvSpPr>
      <dsp:spPr>
        <a:xfrm>
          <a:off x="856524" y="2178821"/>
          <a:ext cx="9839223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pracovní právo</a:t>
          </a:r>
        </a:p>
      </dsp:txBody>
      <dsp:txXfrm>
        <a:off x="856524" y="2178821"/>
        <a:ext cx="9839223" cy="435880"/>
      </dsp:txXfrm>
    </dsp:sp>
    <dsp:sp modelId="{BF7741AC-3854-4C41-ACD6-4C0C241A18BC}">
      <dsp:nvSpPr>
        <dsp:cNvPr id="0" name=""/>
        <dsp:cNvSpPr/>
      </dsp:nvSpPr>
      <dsp:spPr>
        <a:xfrm>
          <a:off x="584098" y="2124336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33B66C-EA66-498D-9669-E8FF7C2EF0A1}">
      <dsp:nvSpPr>
        <dsp:cNvPr id="0" name=""/>
        <dsp:cNvSpPr/>
      </dsp:nvSpPr>
      <dsp:spPr>
        <a:xfrm>
          <a:off x="692572" y="2832559"/>
          <a:ext cx="10003175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mezinárodní právo soukromé</a:t>
          </a:r>
        </a:p>
      </dsp:txBody>
      <dsp:txXfrm>
        <a:off x="692572" y="2832559"/>
        <a:ext cx="10003175" cy="435880"/>
      </dsp:txXfrm>
    </dsp:sp>
    <dsp:sp modelId="{59D5E7C7-0387-4D47-9E93-F0529B076AF6}">
      <dsp:nvSpPr>
        <dsp:cNvPr id="0" name=""/>
        <dsp:cNvSpPr/>
      </dsp:nvSpPr>
      <dsp:spPr>
        <a:xfrm>
          <a:off x="420146" y="2778074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C6C155-A237-47C3-9776-E612D46A6750}">
      <dsp:nvSpPr>
        <dsp:cNvPr id="0" name=""/>
        <dsp:cNvSpPr/>
      </dsp:nvSpPr>
      <dsp:spPr>
        <a:xfrm>
          <a:off x="334030" y="3486296"/>
          <a:ext cx="10361717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právo duševního vlastnictví</a:t>
          </a:r>
        </a:p>
      </dsp:txBody>
      <dsp:txXfrm>
        <a:off x="334030" y="3486296"/>
        <a:ext cx="10361717" cy="435880"/>
      </dsp:txXfrm>
    </dsp:sp>
    <dsp:sp modelId="{437D5932-6EB0-4489-BB35-D92510A942C4}">
      <dsp:nvSpPr>
        <dsp:cNvPr id="0" name=""/>
        <dsp:cNvSpPr/>
      </dsp:nvSpPr>
      <dsp:spPr>
        <a:xfrm>
          <a:off x="61605" y="3431811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B2509-E0D2-4AB2-9C3F-053BB4227BB9}">
      <dsp:nvSpPr>
        <dsp:cNvPr id="0" name=""/>
        <dsp:cNvSpPr/>
      </dsp:nvSpPr>
      <dsp:spPr>
        <a:xfrm>
          <a:off x="-4680547" y="-717514"/>
          <a:ext cx="5575228" cy="5575228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B2703-B95C-40BD-9A4E-7602EBA633B7}">
      <dsp:nvSpPr>
        <dsp:cNvPr id="0" name=""/>
        <dsp:cNvSpPr/>
      </dsp:nvSpPr>
      <dsp:spPr>
        <a:xfrm>
          <a:off x="334030" y="218022"/>
          <a:ext cx="10361717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ústavní právo</a:t>
          </a:r>
        </a:p>
      </dsp:txBody>
      <dsp:txXfrm>
        <a:off x="334030" y="218022"/>
        <a:ext cx="10361717" cy="435880"/>
      </dsp:txXfrm>
    </dsp:sp>
    <dsp:sp modelId="{EF381F5C-D6F3-432B-BDA1-52F321234D3D}">
      <dsp:nvSpPr>
        <dsp:cNvPr id="0" name=""/>
        <dsp:cNvSpPr/>
      </dsp:nvSpPr>
      <dsp:spPr>
        <a:xfrm>
          <a:off x="61605" y="163537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6AC1E5-A0D6-48B7-8245-048A43ECBA15}">
      <dsp:nvSpPr>
        <dsp:cNvPr id="0" name=""/>
        <dsp:cNvSpPr/>
      </dsp:nvSpPr>
      <dsp:spPr>
        <a:xfrm>
          <a:off x="692572" y="871760"/>
          <a:ext cx="10003175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správní právo</a:t>
          </a:r>
        </a:p>
      </dsp:txBody>
      <dsp:txXfrm>
        <a:off x="692572" y="871760"/>
        <a:ext cx="10003175" cy="435880"/>
      </dsp:txXfrm>
    </dsp:sp>
    <dsp:sp modelId="{72F5E0FA-BD40-44A7-8B84-05C241F8E0C1}">
      <dsp:nvSpPr>
        <dsp:cNvPr id="0" name=""/>
        <dsp:cNvSpPr/>
      </dsp:nvSpPr>
      <dsp:spPr>
        <a:xfrm>
          <a:off x="420146" y="817275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9971C3-F6F3-4213-9CA1-EE3A83581EB2}">
      <dsp:nvSpPr>
        <dsp:cNvPr id="0" name=""/>
        <dsp:cNvSpPr/>
      </dsp:nvSpPr>
      <dsp:spPr>
        <a:xfrm>
          <a:off x="856524" y="1525498"/>
          <a:ext cx="9839223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trestní právo</a:t>
          </a:r>
        </a:p>
      </dsp:txBody>
      <dsp:txXfrm>
        <a:off x="856524" y="1525498"/>
        <a:ext cx="9839223" cy="435880"/>
      </dsp:txXfrm>
    </dsp:sp>
    <dsp:sp modelId="{F2B4FCC1-D38B-43C9-A1DB-6B4E87F0D862}">
      <dsp:nvSpPr>
        <dsp:cNvPr id="0" name=""/>
        <dsp:cNvSpPr/>
      </dsp:nvSpPr>
      <dsp:spPr>
        <a:xfrm>
          <a:off x="584098" y="1471013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018AA0-54D7-400C-8B35-AC30D0AC8B41}">
      <dsp:nvSpPr>
        <dsp:cNvPr id="0" name=""/>
        <dsp:cNvSpPr/>
      </dsp:nvSpPr>
      <dsp:spPr>
        <a:xfrm>
          <a:off x="856524" y="2178821"/>
          <a:ext cx="9839223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finanční právo</a:t>
          </a:r>
        </a:p>
      </dsp:txBody>
      <dsp:txXfrm>
        <a:off x="856524" y="2178821"/>
        <a:ext cx="9839223" cy="435880"/>
      </dsp:txXfrm>
    </dsp:sp>
    <dsp:sp modelId="{AFE5D3A4-13DA-449F-AC87-0FC2F15C81BD}">
      <dsp:nvSpPr>
        <dsp:cNvPr id="0" name=""/>
        <dsp:cNvSpPr/>
      </dsp:nvSpPr>
      <dsp:spPr>
        <a:xfrm>
          <a:off x="584098" y="2124336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E9B7E6-1177-4D73-B888-38511BBC218F}">
      <dsp:nvSpPr>
        <dsp:cNvPr id="0" name=""/>
        <dsp:cNvSpPr/>
      </dsp:nvSpPr>
      <dsp:spPr>
        <a:xfrm>
          <a:off x="692572" y="2832559"/>
          <a:ext cx="10003175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právo životního prostředí</a:t>
          </a:r>
        </a:p>
      </dsp:txBody>
      <dsp:txXfrm>
        <a:off x="692572" y="2832559"/>
        <a:ext cx="10003175" cy="435880"/>
      </dsp:txXfrm>
    </dsp:sp>
    <dsp:sp modelId="{BFA77BD9-F305-4E6B-BB9B-8CD9CC3BB6CF}">
      <dsp:nvSpPr>
        <dsp:cNvPr id="0" name=""/>
        <dsp:cNvSpPr/>
      </dsp:nvSpPr>
      <dsp:spPr>
        <a:xfrm>
          <a:off x="420146" y="2778074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F13101-2AEB-4221-9470-1A78560C5449}">
      <dsp:nvSpPr>
        <dsp:cNvPr id="0" name=""/>
        <dsp:cNvSpPr/>
      </dsp:nvSpPr>
      <dsp:spPr>
        <a:xfrm>
          <a:off x="334030" y="3486296"/>
          <a:ext cx="10361717" cy="435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80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občanské právo procesní (a všechna procesní další odvětví)</a:t>
          </a:r>
        </a:p>
      </dsp:txBody>
      <dsp:txXfrm>
        <a:off x="334030" y="3486296"/>
        <a:ext cx="10361717" cy="435880"/>
      </dsp:txXfrm>
    </dsp:sp>
    <dsp:sp modelId="{A4441356-944A-4A8B-A96F-750345480067}">
      <dsp:nvSpPr>
        <dsp:cNvPr id="0" name=""/>
        <dsp:cNvSpPr/>
      </dsp:nvSpPr>
      <dsp:spPr>
        <a:xfrm>
          <a:off x="61605" y="3431811"/>
          <a:ext cx="544850" cy="544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1963-99/historie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605" y="2652410"/>
            <a:ext cx="11361600" cy="1330347"/>
          </a:xfrm>
        </p:spPr>
        <p:txBody>
          <a:bodyPr/>
          <a:lstStyle/>
          <a:p>
            <a:r>
              <a:rPr lang="cs-CZ" sz="4800" dirty="0"/>
              <a:t>Základy práva pro MŠ</a:t>
            </a:r>
            <a:br>
              <a:rPr lang="cs-CZ" sz="4800" dirty="0"/>
            </a:br>
            <a:r>
              <a:rPr lang="cs-CZ" sz="3200" dirty="0"/>
              <a:t>2. seminář</a:t>
            </a:r>
            <a:br>
              <a:rPr lang="cs-CZ" sz="3200" dirty="0"/>
            </a:br>
            <a:br>
              <a:rPr lang="cs-CZ" sz="3200" dirty="0"/>
            </a:br>
            <a:endParaRPr lang="cs-CZ" sz="48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605" y="4629705"/>
            <a:ext cx="11361600" cy="849881"/>
          </a:xfrm>
        </p:spPr>
        <p:txBody>
          <a:bodyPr/>
          <a:lstStyle/>
          <a:p>
            <a:r>
              <a:rPr lang="cs-CZ" sz="2800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sz="2800" dirty="0">
                <a:solidFill>
                  <a:schemeClr val="tx2"/>
                </a:solidFill>
              </a:rPr>
              <a:t>podzimní semestr 2023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487FF8-FB80-415D-8D61-0339ABAA14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A3C436-EDEB-4EBD-854E-B66CCAFA4B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99BACB7-89E0-43D8-9CA8-1637580B6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Přehled právních odvětví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221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E71E29-5CA0-4062-9AFC-AD2955A729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0AEA18-7FB3-4A3B-AC0F-7CBA3EA6A3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207F95-62DB-4C3F-B443-49753A289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Občanské právo (v užším slova smyslu)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6470634-CF63-4B8B-9087-71CEDF64D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6750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soubor (soukromoprávních) norem, které upravují zejména</a:t>
            </a:r>
          </a:p>
          <a:p>
            <a:r>
              <a:rPr lang="cs-CZ" dirty="0"/>
              <a:t>osoby (fyzické, právnické), zastoupení </a:t>
            </a:r>
          </a:p>
          <a:p>
            <a:r>
              <a:rPr lang="cs-CZ" dirty="0"/>
              <a:t>právní skutečnosti </a:t>
            </a:r>
          </a:p>
          <a:p>
            <a:r>
              <a:rPr lang="cs-CZ" dirty="0"/>
              <a:t>věci a věcná práva – vlastnictví </a:t>
            </a:r>
          </a:p>
          <a:p>
            <a:r>
              <a:rPr lang="cs-CZ" dirty="0"/>
              <a:t>dědické právo</a:t>
            </a:r>
          </a:p>
          <a:p>
            <a:r>
              <a:rPr lang="cs-CZ" dirty="0"/>
              <a:t>smlouvy (závazkové právo)</a:t>
            </a:r>
          </a:p>
          <a:p>
            <a:r>
              <a:rPr lang="cs-CZ" dirty="0"/>
              <a:t>delikty (mimosmluvní závazkový vztah)</a:t>
            </a:r>
          </a:p>
          <a:p>
            <a:r>
              <a:rPr lang="cs-CZ" dirty="0"/>
              <a:t>náhrada škody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1540E9CA-509F-4A63-8399-7FCA37623874}"/>
              </a:ext>
            </a:extLst>
          </p:cNvPr>
          <p:cNvSpPr/>
          <p:nvPr/>
        </p:nvSpPr>
        <p:spPr bwMode="auto">
          <a:xfrm>
            <a:off x="7456602" y="2673677"/>
            <a:ext cx="3110845" cy="15106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800" dirty="0">
              <a:solidFill>
                <a:schemeClr val="tx1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tx1"/>
                </a:solidFill>
              </a:rPr>
              <a:t>občanský zákoník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51353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006FC0-A098-4EA5-B9C8-9CE9378A70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E79E07-0C90-437C-88F7-C8EF7A587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FB3E4B-5CA1-4E3D-9C4C-4663BFE1A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Rodinné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6343045-8547-4CDF-8D7D-E56560F79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3120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soubor (soukromoprávních) norem, které upravují zejména</a:t>
            </a:r>
          </a:p>
          <a:p>
            <a:r>
              <a:rPr lang="cs-CZ" dirty="0"/>
              <a:t>manželství </a:t>
            </a:r>
          </a:p>
          <a:p>
            <a:r>
              <a:rPr lang="cs-CZ" dirty="0"/>
              <a:t>vztahy mezi rodiči a dětmi, příp. ostatními příbuznými</a:t>
            </a:r>
          </a:p>
          <a:p>
            <a:r>
              <a:rPr lang="cs-CZ" dirty="0"/>
              <a:t>poručenství, pěstounství a další formy péče o dítě</a:t>
            </a:r>
          </a:p>
          <a:p>
            <a:r>
              <a:rPr lang="cs-CZ" dirty="0"/>
              <a:t>registrovaná partnerství</a:t>
            </a:r>
          </a:p>
          <a:p>
            <a:endParaRPr lang="cs-CZ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BA560B2A-8B43-4135-8422-C6CC96C836D1}"/>
              </a:ext>
            </a:extLst>
          </p:cNvPr>
          <p:cNvSpPr/>
          <p:nvPr/>
        </p:nvSpPr>
        <p:spPr bwMode="auto">
          <a:xfrm>
            <a:off x="9500683" y="2309568"/>
            <a:ext cx="3082565" cy="7070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tx1"/>
                </a:solidFill>
              </a:rPr>
              <a:t>občanský zákoník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83B860B7-B12F-40B5-B194-58EFE10CB2F4}"/>
              </a:ext>
            </a:extLst>
          </p:cNvPr>
          <p:cNvSpPr/>
          <p:nvPr/>
        </p:nvSpPr>
        <p:spPr bwMode="auto">
          <a:xfrm>
            <a:off x="4793939" y="3567405"/>
            <a:ext cx="3679595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zákon o registrovaném partnerství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3886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7E9BAF-4712-4007-8227-4B027E5906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A3ABCC-15D3-41B0-880C-E7A58F1309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89CA6E-E966-493F-96F1-D75BC7CA7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Obchodní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E9C226E-5AD3-4B58-95D9-7FE00D431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89885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soubor právních norem (soukromoprávních, ale i veřejnoprávních), které upravují zejména</a:t>
            </a:r>
          </a:p>
          <a:p>
            <a:r>
              <a:rPr lang="cs-CZ" dirty="0"/>
              <a:t>vztahy mezi obchodníky, resp. podnikateli </a:t>
            </a:r>
          </a:p>
          <a:p>
            <a:r>
              <a:rPr lang="cs-CZ" dirty="0"/>
              <a:t>obchodní korporace</a:t>
            </a:r>
          </a:p>
          <a:p>
            <a:r>
              <a:rPr lang="cs-CZ" dirty="0"/>
              <a:t>nekalá soutěž</a:t>
            </a:r>
          </a:p>
          <a:p>
            <a:r>
              <a:rPr lang="cs-CZ" dirty="0"/>
              <a:t>hospodářská soutěž (hospodářské právo)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A7DB252D-C661-41B2-93B1-1F28DF54071A}"/>
              </a:ext>
            </a:extLst>
          </p:cNvPr>
          <p:cNvSpPr/>
          <p:nvPr/>
        </p:nvSpPr>
        <p:spPr bwMode="auto">
          <a:xfrm>
            <a:off x="3396791" y="3525625"/>
            <a:ext cx="2278145" cy="4053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občanský zákoník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638FAB08-3CFD-48EF-B9EB-767392C35F10}"/>
              </a:ext>
            </a:extLst>
          </p:cNvPr>
          <p:cNvSpPr/>
          <p:nvPr/>
        </p:nvSpPr>
        <p:spPr bwMode="auto">
          <a:xfrm>
            <a:off x="4235778" y="3062736"/>
            <a:ext cx="3880700" cy="4053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zákon o obchodních korporacích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958812C8-C05A-49A8-A5F4-C543C8812C0E}"/>
              </a:ext>
            </a:extLst>
          </p:cNvPr>
          <p:cNvSpPr/>
          <p:nvPr/>
        </p:nvSpPr>
        <p:spPr bwMode="auto">
          <a:xfrm>
            <a:off x="7591299" y="3962996"/>
            <a:ext cx="4475009" cy="4053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zákon o ochraně hospodářské soutěže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038A01BA-97DD-4B55-9CDA-15490B2B57A4}"/>
              </a:ext>
            </a:extLst>
          </p:cNvPr>
          <p:cNvSpPr/>
          <p:nvPr/>
        </p:nvSpPr>
        <p:spPr bwMode="auto">
          <a:xfrm>
            <a:off x="7751555" y="2615559"/>
            <a:ext cx="2278145" cy="4053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občanský zákoník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2662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BA84CF-0B94-4777-ADD7-A760CC05BC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A49D95-DE26-44C8-8196-C07D73A9C4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1D2C8A-C402-4D76-AA5B-AE6D1418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Pracovní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FE7D52-996D-4A9B-9A04-AA7394C5B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60693"/>
            <a:ext cx="10753200" cy="337961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soubor právních norem (soukromoprávních, ale i veřejnoprávních), které upravují zejména</a:t>
            </a:r>
          </a:p>
          <a:p>
            <a:r>
              <a:rPr lang="cs-CZ" dirty="0"/>
              <a:t>individuální pracovní právo </a:t>
            </a:r>
          </a:p>
          <a:p>
            <a:pPr lvl="1"/>
            <a:r>
              <a:rPr lang="cs-CZ" dirty="0"/>
              <a:t>vztahy mezi zaměstnanci a zaměstnavateli</a:t>
            </a:r>
          </a:p>
          <a:p>
            <a:r>
              <a:rPr lang="cs-CZ" dirty="0"/>
              <a:t>kolektivní pracovní právo </a:t>
            </a:r>
          </a:p>
          <a:p>
            <a:pPr lvl="1"/>
            <a:r>
              <a:rPr lang="cs-CZ" dirty="0"/>
              <a:t>například odborové organizace</a:t>
            </a:r>
          </a:p>
          <a:p>
            <a:r>
              <a:rPr lang="cs-CZ" dirty="0"/>
              <a:t>zaměstnanost</a:t>
            </a:r>
          </a:p>
          <a:p>
            <a:pPr lvl="1"/>
            <a:r>
              <a:rPr lang="cs-CZ" dirty="0"/>
              <a:t>vztahy mezi občany, zaměstnavateli a úřady práce, MPSV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5EC62292-CCE7-4525-B550-E6B00F0DED90}"/>
              </a:ext>
            </a:extLst>
          </p:cNvPr>
          <p:cNvSpPr txBox="1">
            <a:spLocks/>
          </p:cNvSpPr>
          <p:nvPr/>
        </p:nvSpPr>
        <p:spPr>
          <a:xfrm>
            <a:off x="719400" y="5101185"/>
            <a:ext cx="10753200" cy="10590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právo sociálního zabezpečení </a:t>
            </a:r>
          </a:p>
          <a:p>
            <a:pPr lvl="1"/>
            <a:r>
              <a:rPr lang="cs-CZ" kern="0" dirty="0"/>
              <a:t>veřejné právo</a:t>
            </a:r>
          </a:p>
          <a:p>
            <a:pPr lvl="1"/>
            <a:r>
              <a:rPr lang="cs-CZ" kern="0" dirty="0"/>
              <a:t>zdravotní, nemocenské, důchodové pojištění atd. 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9919F9EB-6AF5-42CF-905B-DF1E7F08EFF0}"/>
              </a:ext>
            </a:extLst>
          </p:cNvPr>
          <p:cNvSpPr/>
          <p:nvPr/>
        </p:nvSpPr>
        <p:spPr bwMode="auto">
          <a:xfrm>
            <a:off x="6316353" y="3879384"/>
            <a:ext cx="2555840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zákon o zaměstnanosti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14975AF9-B13F-4EB9-8A7A-970ED61DA514}"/>
              </a:ext>
            </a:extLst>
          </p:cNvPr>
          <p:cNvSpPr/>
          <p:nvPr/>
        </p:nvSpPr>
        <p:spPr bwMode="auto">
          <a:xfrm>
            <a:off x="6316353" y="2452663"/>
            <a:ext cx="1621016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zákoník práce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5E1E9F47-733F-4728-B913-B23C0414A77D}"/>
              </a:ext>
            </a:extLst>
          </p:cNvPr>
          <p:cNvSpPr/>
          <p:nvPr/>
        </p:nvSpPr>
        <p:spPr bwMode="auto">
          <a:xfrm>
            <a:off x="7362080" y="5515407"/>
            <a:ext cx="214013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celá řada předpisů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8EDB37F6-9CCA-46A0-8716-F8B3D1351634}"/>
              </a:ext>
            </a:extLst>
          </p:cNvPr>
          <p:cNvSpPr/>
          <p:nvPr/>
        </p:nvSpPr>
        <p:spPr bwMode="auto">
          <a:xfrm>
            <a:off x="6316353" y="3150502"/>
            <a:ext cx="1621016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zákoník práce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7196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B940F8-6A2D-4339-A708-AF5BA221A9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EBBF20-7749-4756-9FEF-99715AAF95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0C5276-CF18-422C-B02C-25DD82A4E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Právo duševního vlastnictví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3A61204-C7A7-4845-B3E4-F603709D2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3693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autorské právo</a:t>
            </a:r>
          </a:p>
          <a:p>
            <a:r>
              <a:rPr lang="cs-CZ" dirty="0"/>
              <a:t>ochranné známky</a:t>
            </a:r>
          </a:p>
          <a:p>
            <a:r>
              <a:rPr lang="cs-CZ" dirty="0"/>
              <a:t>patenty </a:t>
            </a:r>
          </a:p>
          <a:p>
            <a:r>
              <a:rPr lang="cs-CZ" dirty="0"/>
              <a:t>označení původu</a:t>
            </a:r>
          </a:p>
          <a:p>
            <a:r>
              <a:rPr lang="cs-CZ" dirty="0"/>
              <a:t>průmyslové a užitné vzory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3B7B1A5A-6EDC-42A0-92DF-BBC9A44AD15D}"/>
              </a:ext>
            </a:extLst>
          </p:cNvPr>
          <p:cNvSpPr/>
          <p:nvPr/>
        </p:nvSpPr>
        <p:spPr bwMode="auto">
          <a:xfrm>
            <a:off x="6096000" y="2574244"/>
            <a:ext cx="214013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celá řada předpisů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1570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0E4B94-1978-4B57-B285-3622080D04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37DB08-F0AC-4B82-BE52-E0161E6526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DEADA9-9FD7-4D27-85EB-0F58919AF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Mezinárodní právo soukromé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A3AA38E-A56F-4480-9569-3F9FFC07E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98369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není „mezinárodní“, je to součást vnitrostátního práva</a:t>
            </a:r>
          </a:p>
          <a:p>
            <a:r>
              <a:rPr lang="cs-CZ" dirty="0"/>
              <a:t>upravuje vztahy s tzv. mezinárodním prvkem</a:t>
            </a:r>
          </a:p>
          <a:p>
            <a:pPr lvl="1"/>
            <a:r>
              <a:rPr lang="cs-CZ" dirty="0"/>
              <a:t>kterým právem se bude řídit daný vztah</a:t>
            </a:r>
          </a:p>
          <a:p>
            <a:pPr lvl="1"/>
            <a:r>
              <a:rPr lang="cs-CZ" dirty="0"/>
              <a:t>kde se budeme soudit</a:t>
            </a:r>
          </a:p>
          <a:p>
            <a:pPr lvl="1"/>
            <a:r>
              <a:rPr lang="cs-CZ" dirty="0"/>
              <a:t>co se soudním rozhodnutím vydaným v zahraničí (uznání a výkon)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D37A96D3-ACF6-4194-A9D1-ED7919792E3D}"/>
              </a:ext>
            </a:extLst>
          </p:cNvPr>
          <p:cNvSpPr/>
          <p:nvPr/>
        </p:nvSpPr>
        <p:spPr bwMode="auto">
          <a:xfrm>
            <a:off x="1501225" y="3802754"/>
            <a:ext cx="4480874" cy="4515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zákon o mezinárodním právu soukromém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40FA9A78-77B7-4D37-A43B-B6DB4B7CACE2}"/>
              </a:ext>
            </a:extLst>
          </p:cNvPr>
          <p:cNvSpPr/>
          <p:nvPr/>
        </p:nvSpPr>
        <p:spPr bwMode="auto">
          <a:xfrm>
            <a:off x="6278647" y="3802754"/>
            <a:ext cx="1504354" cy="4515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nařízení EU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87AE5693-9003-421D-9C6C-F2AF406B5F73}"/>
              </a:ext>
            </a:extLst>
          </p:cNvPr>
          <p:cNvSpPr/>
          <p:nvPr/>
        </p:nvSpPr>
        <p:spPr bwMode="auto">
          <a:xfrm>
            <a:off x="8142396" y="3802754"/>
            <a:ext cx="2368490" cy="4515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mezinárodní smlouvy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15032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6A17D6-D3D4-4165-AD4E-5344254EAB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045520-2112-49EF-BD68-F36B8477B1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199728-44FE-45BF-908F-55BEB1B5C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Ústavní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26D3463-710A-479B-A855-5FE768F5442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soubor právních norem upravující </a:t>
            </a:r>
            <a:r>
              <a:rPr lang="cs-CZ" dirty="0" err="1"/>
              <a:t>státněmocenské</a:t>
            </a:r>
            <a:r>
              <a:rPr lang="cs-CZ" dirty="0"/>
              <a:t> vztahy, na které působí ústavněprávní normy</a:t>
            </a:r>
          </a:p>
          <a:p>
            <a:r>
              <a:rPr lang="cs-CZ" dirty="0"/>
              <a:t>ústavní pořádek ČR = soubor právních předpisů nejvyšší právní síly</a:t>
            </a:r>
          </a:p>
          <a:p>
            <a:r>
              <a:rPr lang="cs-CZ" dirty="0"/>
              <a:t>základy veřejné moci a právního řádu</a:t>
            </a:r>
          </a:p>
          <a:p>
            <a:r>
              <a:rPr lang="cs-CZ" dirty="0"/>
              <a:t>vztah státu a práva</a:t>
            </a:r>
          </a:p>
          <a:p>
            <a:r>
              <a:rPr lang="cs-CZ" dirty="0"/>
              <a:t>zákonodárná, výkonná, soudní moc</a:t>
            </a:r>
          </a:p>
          <a:p>
            <a:r>
              <a:rPr lang="cs-CZ" dirty="0"/>
              <a:t>státní občanství</a:t>
            </a:r>
          </a:p>
          <a:p>
            <a:r>
              <a:rPr lang="cs-CZ" dirty="0"/>
              <a:t>lidská práva atd.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263E25EF-7BFD-4A10-8342-0756FB987DE8}"/>
              </a:ext>
            </a:extLst>
          </p:cNvPr>
          <p:cNvSpPr/>
          <p:nvPr/>
        </p:nvSpPr>
        <p:spPr bwMode="auto">
          <a:xfrm>
            <a:off x="8019069" y="3535756"/>
            <a:ext cx="1379455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Ústava ČR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D344DBAD-18A3-4A47-ACF2-CA5887EED4CE}"/>
              </a:ext>
            </a:extLst>
          </p:cNvPr>
          <p:cNvSpPr/>
          <p:nvPr/>
        </p:nvSpPr>
        <p:spPr bwMode="auto">
          <a:xfrm>
            <a:off x="7120379" y="4157999"/>
            <a:ext cx="3497344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Listina základních práv a svobod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3EE7231A-D40D-4F98-B96A-4C6DB9E78F7A}"/>
              </a:ext>
            </a:extLst>
          </p:cNvPr>
          <p:cNvSpPr/>
          <p:nvPr/>
        </p:nvSpPr>
        <p:spPr bwMode="auto">
          <a:xfrm>
            <a:off x="7905947" y="4780242"/>
            <a:ext cx="1737673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ústavní zákony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11420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E85966D-215D-4BCC-A857-368793667D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B3E822-54A7-4774-9CBF-BDAA6BBC2D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E89F85-85B2-4E90-A97B-0DA71AFC3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Trestní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33DF88-F6A1-45B6-A457-94E7D449B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3082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trestní právo hmotné – soubor právních norem, které chrání práva a oprávněné zájmy právních subjektů před trestnými činy</a:t>
            </a:r>
          </a:p>
          <a:p>
            <a:pPr lvl="1"/>
            <a:r>
              <a:rPr lang="cs-CZ" dirty="0"/>
              <a:t>co to je trestný čin</a:t>
            </a:r>
          </a:p>
          <a:p>
            <a:pPr lvl="1"/>
            <a:r>
              <a:rPr lang="cs-CZ" dirty="0"/>
              <a:t>jakou sankci lze za trestný čin uložit</a:t>
            </a:r>
          </a:p>
          <a:p>
            <a:r>
              <a:rPr lang="cs-CZ" dirty="0"/>
              <a:t>trestní právo procesní – soubor právních procesních norem, které upravují procesní postup trestních orgánů v trestních věcech – tj. trestní řízení 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D99D564F-FFF4-48FB-A444-97612248F493}"/>
              </a:ext>
            </a:extLst>
          </p:cNvPr>
          <p:cNvSpPr/>
          <p:nvPr/>
        </p:nvSpPr>
        <p:spPr bwMode="auto">
          <a:xfrm>
            <a:off x="3445088" y="4145436"/>
            <a:ext cx="1324875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trestní řád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A9E46BFE-F42C-4F1C-BD3A-99CC5A5A7305}"/>
              </a:ext>
            </a:extLst>
          </p:cNvPr>
          <p:cNvSpPr/>
          <p:nvPr/>
        </p:nvSpPr>
        <p:spPr bwMode="auto">
          <a:xfrm>
            <a:off x="5301587" y="2638574"/>
            <a:ext cx="6529052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trestní zákoník (a další zákony pro právnické osoby, mladistvé)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276698C2-8898-42BA-B21A-B623C519F853}"/>
              </a:ext>
            </a:extLst>
          </p:cNvPr>
          <p:cNvSpPr/>
          <p:nvPr/>
        </p:nvSpPr>
        <p:spPr bwMode="auto">
          <a:xfrm>
            <a:off x="3068016" y="5032516"/>
            <a:ext cx="6396496" cy="1273769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Kde byla poprvé použita metoda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analýzy DNA k usvědčení vraha v ČR?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2121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48BA4B-7A47-47A9-9456-A4CC0DF81D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D6CBA4-C646-491F-9187-7621CCF507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689A48-5516-4609-9F0F-CD7560896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Správní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51B026-EDFA-4722-9C84-6638C7CF5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85095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souhrn právních norem (veřejnoprávních), které upravují organizaci a výkon/fungování veřejné správy</a:t>
            </a:r>
          </a:p>
          <a:p>
            <a:r>
              <a:rPr lang="cs-CZ" dirty="0"/>
              <a:t>správní právo hmotné </a:t>
            </a:r>
          </a:p>
          <a:p>
            <a:r>
              <a:rPr lang="cs-CZ" dirty="0"/>
              <a:t>správní právo procesní</a:t>
            </a:r>
          </a:p>
          <a:p>
            <a:r>
              <a:rPr lang="cs-CZ" dirty="0"/>
              <a:t>(správní právo trestní)</a:t>
            </a:r>
          </a:p>
          <a:p>
            <a:r>
              <a:rPr lang="cs-CZ" dirty="0"/>
              <a:t>přestupek</a:t>
            </a:r>
          </a:p>
          <a:p>
            <a:r>
              <a:rPr lang="cs-CZ" dirty="0"/>
              <a:t>celá řada oblastí </a:t>
            </a:r>
          </a:p>
          <a:p>
            <a:pPr lvl="1"/>
            <a:r>
              <a:rPr lang="cs-CZ" dirty="0"/>
              <a:t>některé z nich se postupem staly samostatnými právními odvětvími – finanční, správní, právo sociálního zabezpečení atd.</a:t>
            </a:r>
          </a:p>
          <a:p>
            <a:endParaRPr lang="cs-CZ" dirty="0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F6FBA98C-696C-4519-9BA0-571274261628}"/>
              </a:ext>
            </a:extLst>
          </p:cNvPr>
          <p:cNvSpPr/>
          <p:nvPr/>
        </p:nvSpPr>
        <p:spPr bwMode="auto">
          <a:xfrm>
            <a:off x="4680000" y="2611952"/>
            <a:ext cx="214013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celá řada předpisů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C59A5FB2-4B7D-4784-8277-E3E76B75D3FF}"/>
              </a:ext>
            </a:extLst>
          </p:cNvPr>
          <p:cNvSpPr/>
          <p:nvPr/>
        </p:nvSpPr>
        <p:spPr bwMode="auto">
          <a:xfrm>
            <a:off x="4679999" y="3202756"/>
            <a:ext cx="1416001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správní řád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FC94E0FD-07BC-4645-ADA1-2A8358A33F4F}"/>
              </a:ext>
            </a:extLst>
          </p:cNvPr>
          <p:cNvSpPr/>
          <p:nvPr/>
        </p:nvSpPr>
        <p:spPr bwMode="auto">
          <a:xfrm>
            <a:off x="6246420" y="3202755"/>
            <a:ext cx="214013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soudní řád správní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703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415B85B-B387-08C5-90DC-F30A809C45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27C0E8-AF2D-0766-B91A-EA3F4AED5C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0B3320-2157-FBA7-E627-F5B3C0C0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1. semináře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59F283-3023-F81A-9E2B-D4D2C8D7F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752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Vymezte svými slovy, co rozumíte pod pojmem právo, morálka a spravedlnost.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Jaký je rozdíl mezi právními normy a jinými, třeba morálními? Kdo je stanovuje a kdo vynucuje?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Jak byste vysvětlili pojmy objektivní a subjektivní právo? A jak hmotné a procesní právo?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Co to je právní řád ČR? Co jej tvoří a co znamená právní síla?</a:t>
            </a:r>
          </a:p>
        </p:txBody>
      </p:sp>
      <p:pic>
        <p:nvPicPr>
          <p:cNvPr id="1026" name="Picture 2" descr="Revision Stock Illustrations – 2,732 Revision Stock Illustrations, Vectors  &amp; Clipart - Dreamstime">
            <a:extLst>
              <a:ext uri="{FF2B5EF4-FFF2-40B4-BE49-F238E27FC236}">
                <a16:creationId xmlns:a16="http://schemas.microsoft.com/office/drawing/2014/main" id="{F3AC16CF-241E-BE87-F9EE-18FE9800C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825" y="131400"/>
            <a:ext cx="28003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5923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95EAB1-7234-4873-9191-20DED4AC0E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CF4F6D-6560-4DB9-B9EB-EE36CA6A91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E0EEE1-D713-4E2A-9AA5-98B98DA40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Finanční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82AFB0A-CB4A-4ADA-B73E-27D0789AF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4191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souhrn právních norem, které upravují finančněprávní vztahy (mezi státními či samosprávnými orgány navzájem, mezi finančními orgány a osobami – fyzickými a právnickými)</a:t>
            </a:r>
          </a:p>
          <a:p>
            <a:r>
              <a:rPr lang="cs-CZ" dirty="0"/>
              <a:t>daně, poplatky, cla</a:t>
            </a:r>
          </a:p>
          <a:p>
            <a:r>
              <a:rPr lang="cs-CZ" dirty="0"/>
              <a:t>veřejné rozpočty, státní fondy</a:t>
            </a:r>
          </a:p>
          <a:p>
            <a:r>
              <a:rPr lang="cs-CZ" dirty="0"/>
              <a:t>měnové právo</a:t>
            </a:r>
          </a:p>
          <a:p>
            <a:r>
              <a:rPr lang="cs-CZ" dirty="0"/>
              <a:t>finanční trh atd.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1234C802-6F2B-47CF-A501-66BC9055B987}"/>
              </a:ext>
            </a:extLst>
          </p:cNvPr>
          <p:cNvSpPr/>
          <p:nvPr/>
        </p:nvSpPr>
        <p:spPr bwMode="auto">
          <a:xfrm>
            <a:off x="6933006" y="3429000"/>
            <a:ext cx="214013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celá řada předpisů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6392CF45-BBC1-4F6F-8759-4B95BBFE47F9}"/>
              </a:ext>
            </a:extLst>
          </p:cNvPr>
          <p:cNvSpPr/>
          <p:nvPr/>
        </p:nvSpPr>
        <p:spPr bwMode="auto">
          <a:xfrm>
            <a:off x="7194729" y="4026043"/>
            <a:ext cx="142856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daňový řád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2699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BD4802-2414-4B80-B79B-49B67FC4C6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E3F944-190E-421A-A06E-7C2F8F2B10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852C1F-4C31-4EAC-9536-394F73F08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Právo životního prostředí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A111B73-96B1-4423-A512-8E7A5CE35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60662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ochrana vod</a:t>
            </a:r>
          </a:p>
          <a:p>
            <a:r>
              <a:rPr lang="cs-CZ" dirty="0"/>
              <a:t>ochrana ovzduší</a:t>
            </a:r>
          </a:p>
          <a:p>
            <a:r>
              <a:rPr lang="cs-CZ" dirty="0"/>
              <a:t>ochrana přírody a krajiny, lesa</a:t>
            </a:r>
          </a:p>
          <a:p>
            <a:r>
              <a:rPr lang="cs-CZ" dirty="0"/>
              <a:t>ochrana zemědělského půdního fondu</a:t>
            </a:r>
          </a:p>
          <a:p>
            <a:r>
              <a:rPr lang="cs-CZ" dirty="0"/>
              <a:t>nakládání s odpady atd.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CA8B83A3-3DB4-4C85-BD8D-C77B28BF438F}"/>
              </a:ext>
            </a:extLst>
          </p:cNvPr>
          <p:cNvSpPr/>
          <p:nvPr/>
        </p:nvSpPr>
        <p:spPr bwMode="auto">
          <a:xfrm>
            <a:off x="7800272" y="2648466"/>
            <a:ext cx="2140139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celá řada předpisů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336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50B1B9-2B21-4182-97A7-15AB2CE864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5D7E98-6564-43B6-BDD1-725EE961C3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92A16C-66F8-4B1C-9E0C-697FE7D15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Občanské právo procesní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7E8D20-32E9-4257-88C0-291A51C25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5133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soubor právních procesních norem, které upravují procesní postup civilních orgánů v civilních věcech – tj. civilní řízení</a:t>
            </a:r>
          </a:p>
          <a:p>
            <a:r>
              <a:rPr lang="cs-CZ" dirty="0"/>
              <a:t>u kterého soudu se budeme soudit</a:t>
            </a:r>
          </a:p>
          <a:p>
            <a:r>
              <a:rPr lang="cs-CZ" dirty="0"/>
              <a:t>procesní podmínky</a:t>
            </a:r>
          </a:p>
          <a:p>
            <a:r>
              <a:rPr lang="cs-CZ" dirty="0"/>
              <a:t>dokazování</a:t>
            </a:r>
          </a:p>
          <a:p>
            <a:r>
              <a:rPr lang="cs-CZ" dirty="0"/>
              <a:t>soudní rozhodnutí včetně výkonu</a:t>
            </a:r>
          </a:p>
          <a:p>
            <a:r>
              <a:rPr lang="cs-CZ" dirty="0"/>
              <a:t>opravné prostředky atd.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2ABC0D3B-9385-4BA7-BB18-A2BE0B544FFF}"/>
              </a:ext>
            </a:extLst>
          </p:cNvPr>
          <p:cNvSpPr/>
          <p:nvPr/>
        </p:nvSpPr>
        <p:spPr bwMode="auto">
          <a:xfrm>
            <a:off x="6904726" y="3429000"/>
            <a:ext cx="2352396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občanský soudní řád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04880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869E1F-582B-4402-9E00-91C647A40B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8D9A2B-76D3-44C5-9FF3-4AA55628CF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AA08BF-EE49-422F-917C-0484D0E44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58BE48-DCBB-4A40-9220-AAFAEB4D375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mezinárodní právo = mezinárodní právo veřejné</a:t>
            </a:r>
          </a:p>
          <a:p>
            <a:pPr lvl="1"/>
            <a:r>
              <a:rPr lang="cs-CZ" dirty="0"/>
              <a:t>vs. mezinárodní právo soukromé – není „mezinárodní“, součást vnitrostátního práva</a:t>
            </a:r>
          </a:p>
          <a:p>
            <a:r>
              <a:rPr lang="cs-CZ" dirty="0"/>
              <a:t>mezinárodní právo veřejné</a:t>
            </a:r>
          </a:p>
          <a:p>
            <a:pPr lvl="1"/>
            <a:r>
              <a:rPr lang="cs-CZ" dirty="0"/>
              <a:t>vztahy mezi státy a státy, státy a mezinárodními organizacemi, mezinárodními organizacemi navzájem </a:t>
            </a:r>
          </a:p>
          <a:p>
            <a:pPr lvl="1"/>
            <a:r>
              <a:rPr lang="cs-CZ" dirty="0"/>
              <a:t>mezinárodní ekonomické právo</a:t>
            </a:r>
          </a:p>
          <a:p>
            <a:pPr lvl="1"/>
            <a:r>
              <a:rPr lang="cs-CZ" dirty="0"/>
              <a:t>mezinárodní trestní právo</a:t>
            </a:r>
          </a:p>
          <a:p>
            <a:pPr lvl="1"/>
            <a:r>
              <a:rPr lang="cs-CZ" dirty="0"/>
              <a:t>mezinárodní ochrana lidských práv</a:t>
            </a:r>
          </a:p>
          <a:p>
            <a:pPr lvl="1"/>
            <a:r>
              <a:rPr lang="cs-CZ" dirty="0"/>
              <a:t>mezinárodní kosmické právo a právo mezinárodních vod</a:t>
            </a:r>
          </a:p>
          <a:p>
            <a:pPr lvl="1"/>
            <a:r>
              <a:rPr lang="cs-CZ" dirty="0"/>
              <a:t>mezinárodní ochrana investic atd.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D3C711A3-B14D-4B01-864D-ED27F7A0E62E}"/>
              </a:ext>
            </a:extLst>
          </p:cNvPr>
          <p:cNvSpPr/>
          <p:nvPr/>
        </p:nvSpPr>
        <p:spPr bwMode="auto">
          <a:xfrm>
            <a:off x="7658870" y="4239705"/>
            <a:ext cx="2352396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mezinárodní smlouvy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6135DD96-C605-41BB-98E6-47CEF00185DE}"/>
              </a:ext>
            </a:extLst>
          </p:cNvPr>
          <p:cNvSpPr/>
          <p:nvPr/>
        </p:nvSpPr>
        <p:spPr bwMode="auto">
          <a:xfrm>
            <a:off x="7658870" y="4809608"/>
            <a:ext cx="2352396" cy="4524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mezinárodní obyčeje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16824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784A5A-9B93-421D-8C05-3DAE725E01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6DAAA2-2B56-428E-9392-2274F4121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6F2835-7524-405D-AB5C-FB55CFF87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1 ze zadání na semináře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BA120DB-E0CB-4DF9-832F-4062540D7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788"/>
            <a:ext cx="10753200" cy="4620219"/>
          </a:xfrm>
        </p:spPr>
        <p:txBody>
          <a:bodyPr/>
          <a:lstStyle/>
          <a:p>
            <a:pPr lvl="0"/>
            <a:r>
              <a:rPr lang="cs-CZ" sz="2000" i="1" dirty="0"/>
              <a:t>paní Kávová si koupila cestou do práce kávu v Kofi </a:t>
            </a:r>
            <a:r>
              <a:rPr lang="cs-CZ" sz="2000" i="1" dirty="0" err="1"/>
              <a:t>Kofi</a:t>
            </a:r>
            <a:r>
              <a:rPr lang="cs-CZ" sz="2000" i="1" dirty="0"/>
              <a:t> </a:t>
            </a:r>
          </a:p>
          <a:p>
            <a:pPr lvl="0"/>
            <a:r>
              <a:rPr lang="cs-CZ" sz="2000" i="1" dirty="0"/>
              <a:t>pan X ukradl na ulici zaparkované auto panu Y</a:t>
            </a:r>
          </a:p>
          <a:p>
            <a:pPr lvl="0"/>
            <a:r>
              <a:rPr lang="cs-CZ" sz="2000" i="1" dirty="0"/>
              <a:t>Kristýna a Pavel spolu uzavřeli manželství na zámku v Buchlovicích </a:t>
            </a:r>
          </a:p>
          <a:p>
            <a:pPr lvl="0"/>
            <a:r>
              <a:rPr lang="cs-CZ" sz="2000" i="1" dirty="0"/>
              <a:t>paní Dana uvedla do daňového přiznání nesprávně své příjmy</a:t>
            </a:r>
          </a:p>
          <a:p>
            <a:pPr lvl="0"/>
            <a:r>
              <a:rPr lang="cs-CZ" sz="2000" i="1" dirty="0"/>
              <a:t>Adamovi umřel tatínek, přičemž Adam bude dědit jeho majetek </a:t>
            </a:r>
          </a:p>
          <a:p>
            <a:pPr lvl="0"/>
            <a:r>
              <a:rPr lang="cs-CZ" sz="2000" i="1" dirty="0"/>
              <a:t>Kamil v afektu zavraždil svou přítelkyni</a:t>
            </a:r>
          </a:p>
          <a:p>
            <a:pPr lvl="0"/>
            <a:r>
              <a:rPr lang="cs-CZ" sz="2000" i="1" dirty="0"/>
              <a:t>studentka Katka si chce přivydělat jako prodavačka v obchodě a uzavře dohodu o pracovní činnosti</a:t>
            </a:r>
          </a:p>
          <a:p>
            <a:pPr lvl="0"/>
            <a:r>
              <a:rPr lang="cs-CZ" sz="2000" i="1" dirty="0"/>
              <a:t>pan Zelený dostane pokutu od policie za jízdu na červenou   </a:t>
            </a:r>
          </a:p>
          <a:p>
            <a:pPr lvl="0"/>
            <a:r>
              <a:rPr lang="cs-CZ" sz="2000" i="1" dirty="0"/>
              <a:t>spor o to, zda prezident republiky může vykonávat svůj úřad ze zdravotních důvodů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144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181EBC-AED3-4994-BE46-B57A40C711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7710A9-4D20-4A02-89F0-8D481CFB86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ED56CDA-9E01-4DE2-88DC-428847B7E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378000"/>
            <a:ext cx="10753200" cy="4139998"/>
          </a:xfrm>
        </p:spPr>
        <p:txBody>
          <a:bodyPr/>
          <a:lstStyle/>
          <a:p>
            <a:pPr lvl="0"/>
            <a:r>
              <a:rPr lang="cs-CZ" sz="2000" i="1" dirty="0"/>
              <a:t>společnost s ručením omezením si zakoupila dřevo pro výstavbu dřevěných saun od jiné podnikající společnosti</a:t>
            </a:r>
          </a:p>
          <a:p>
            <a:pPr lvl="0"/>
            <a:r>
              <a:rPr lang="cs-CZ" sz="2000" i="1" dirty="0"/>
              <a:t>pan Novák neměl nasazený respirátor v městské hromadné dopravě a odmítl si ji nasadit i přes výzvy policisty</a:t>
            </a:r>
          </a:p>
          <a:p>
            <a:pPr lvl="0"/>
            <a:r>
              <a:rPr lang="cs-CZ" sz="2000" i="1" dirty="0"/>
              <a:t>adopce dítěte manželským párem, který nemůže mít své děti</a:t>
            </a:r>
          </a:p>
          <a:p>
            <a:pPr lvl="0"/>
            <a:r>
              <a:rPr lang="cs-CZ" sz="2000" i="1" dirty="0"/>
              <a:t>zpěvačka Helena Vondráčková byla pomluvena v novinách a žádá omluvu </a:t>
            </a:r>
          </a:p>
          <a:p>
            <a:pPr lvl="0"/>
            <a:r>
              <a:rPr lang="cs-CZ" sz="2000" i="1" dirty="0"/>
              <a:t>stížnost proti rozhodnutí soudu, že občanovi bylo odepřeno volební právo a současně bylo během soudního řízení porušeno jeho právo na spravedlivý proces</a:t>
            </a:r>
          </a:p>
          <a:p>
            <a:pPr lvl="0"/>
            <a:r>
              <a:rPr lang="cs-CZ" sz="2000" i="1" dirty="0"/>
              <a:t>paní si stěžuje, že keře a stromy ze zahrady její souseda přesahují na její zahrádku    </a:t>
            </a:r>
          </a:p>
          <a:p>
            <a:pPr lvl="0"/>
            <a:r>
              <a:rPr lang="cs-CZ" sz="2000" i="1" dirty="0"/>
              <a:t>spor o to, zda v lese v národním parku může probíhat cyklistický závod</a:t>
            </a:r>
          </a:p>
          <a:p>
            <a:pPr lvl="0"/>
            <a:r>
              <a:rPr lang="cs-CZ" sz="2000" i="1" dirty="0"/>
              <a:t>student nezaplatil vyměřený poplatek za prodloužení studia na vysoké škole</a:t>
            </a:r>
          </a:p>
          <a:p>
            <a:pPr lvl="0"/>
            <a:r>
              <a:rPr lang="cs-CZ" sz="2000" i="1" dirty="0"/>
              <a:t>stavební povolení k výstavbě nového rodinného domu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167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9C0DBF-24DA-45AD-A2F1-E07EC6DAD1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D672DD-99C6-4A93-9869-31C74FD2EB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0D3A15-EB49-4E36-97B7-8CC7C04D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730468"/>
            <a:ext cx="10753200" cy="5133004"/>
          </a:xfrm>
        </p:spPr>
        <p:txBody>
          <a:bodyPr/>
          <a:lstStyle/>
          <a:p>
            <a:pPr lvl="0"/>
            <a:r>
              <a:rPr lang="cs-CZ" sz="2000" i="1" dirty="0"/>
              <a:t>uzavření mezinárodní smlouvy mezi Českou republikovou a Kongem </a:t>
            </a:r>
          </a:p>
          <a:p>
            <a:pPr lvl="0"/>
            <a:r>
              <a:rPr lang="cs-CZ" sz="2000" i="1" dirty="0"/>
              <a:t>student Petr si zakoupil nové boty na své dovolené ve Španělsku od španělského obchodníka</a:t>
            </a:r>
          </a:p>
          <a:p>
            <a:pPr lvl="0"/>
            <a:r>
              <a:rPr lang="cs-CZ" sz="2000" i="1" dirty="0"/>
              <a:t>porušení hospodářské soutěže – kartelová dohoda mezi společnostmi podnikající v prodeji benzínu a pohonných hmot</a:t>
            </a:r>
          </a:p>
          <a:p>
            <a:pPr lvl="0"/>
            <a:r>
              <a:rPr lang="cs-CZ" sz="2000" i="1" dirty="0"/>
              <a:t>založení akciové společnosti nebo společnosti s ručením omezením </a:t>
            </a:r>
          </a:p>
          <a:p>
            <a:pPr lvl="0"/>
            <a:r>
              <a:rPr lang="cs-CZ" sz="2000" i="1" dirty="0"/>
              <a:t>chovatel psů, který týral psy </a:t>
            </a:r>
          </a:p>
          <a:p>
            <a:pPr lvl="0"/>
            <a:r>
              <a:rPr lang="cs-CZ" sz="2000" i="1" dirty="0"/>
              <a:t>českého lyžaře v rakouských Alpách srazí německý lyžař</a:t>
            </a:r>
          </a:p>
          <a:p>
            <a:pPr lvl="0"/>
            <a:r>
              <a:rPr lang="cs-CZ" sz="2000" i="1" dirty="0"/>
              <a:t>pan Trouba reklamuje mikrovlnku, kterou zakoupil v obchodě, přičemž po třech dnech užívání mikrovlnka nefunguje</a:t>
            </a:r>
          </a:p>
          <a:p>
            <a:pPr lvl="0"/>
            <a:r>
              <a:rPr lang="cs-CZ" sz="2000" i="1" dirty="0"/>
              <a:t>placení cel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3423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1F644D-CD3B-4853-A7F4-1E3BFAC634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43DB6E-6F40-46D1-2A1F-E52682EA0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F4BA11-BF00-782D-8425-2A25B109C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2 ze zadání na semináře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680FD5-A648-BD33-06E6-3DF211EF5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5023870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ředitel mateřské školy vydal rozhodnutí o přednostním přijetí tříletého žáka k předškolnímu vzdělávání, který neměl trvalý pobyt v příslušném školském obvodě před přijetím čtyřletého žáka s trvalým pobytem v takovém obvodě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učitelka nechá žáky bez dozoru na zahradě mateřské školy si hrát na pískovišti, přičemž jeden žák nešťastně spadne na hlavu a utrpí těžká zranění 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ředitelka školy přijala uklízečku a pomocnou pracovnici do kuchyně a uzavřela s ní pracovní smlouvu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ředitelka školy nesouhlasí s některými informacemi ve zprávě České školní inspekce a podává připomínky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škola porušila prostorové podmínky mateřských škol tím, že nezajistila stanovenou plochu pro denní místnosti a pro lehátko/lůžko a dopustila se tak přestupku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učitel mateřské školy nedostal plat za nařízené přesčasy ředitelem školy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učitelka jednoho žáka zjistí, že rodiče soustavně zanedbávají povinnou výživu tohoto žáka</a:t>
            </a:r>
          </a:p>
        </p:txBody>
      </p:sp>
    </p:spTree>
    <p:extLst>
      <p:ext uri="{BB962C8B-B14F-4D97-AF65-F5344CB8AC3E}">
        <p14:creationId xmlns:p14="http://schemas.microsoft.com/office/powerpoint/2010/main" val="40143898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CF7B33-A681-445B-B9E0-E00C343EE6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D76DEB-0F18-4A52-A82A-7E473B8D63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CD6EA6-CB46-4A49-A7E2-249CF863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2 ze zadání na semináře – </a:t>
            </a:r>
            <a:r>
              <a:rPr lang="cs-CZ" i="1" dirty="0" err="1"/>
              <a:t>pokrač</a:t>
            </a:r>
            <a:r>
              <a:rPr lang="cs-CZ" i="1" dirty="0"/>
              <a:t>.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F60EE24-88A5-4AB9-BA46-C6EE80D2B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učitelka mateřské školy vystupovala jako svědek v civilním soudním řízení ohledně zanedbání povinné výživy žáka 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ředitelka mateřské školy rozhodla (vydala rozhodnutí) o individuálním vzdělávání žáka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učitel uzavře smlouvu s provozovatelem autobusu, který zajistí přepravu žáků na školní výlet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jeden z rodičů uplatňuje slevu na dani při umístění dítěte v předškolním zařízení (tzv. školkovné)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učitel v kanceláři nešťastnou náhodou rozbije mobil svého kolegy, který následně požaduje nový mobil jako náhradu škody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ředitel stanovil, že z důvodu nemocného učitele se učitel na školním výletě bude starat o 30 dětí (limity jsou 20, ve výjimečných případech 28)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učitelka mateřské školy zveřejnila jméno, příjmení a věk dítěte na nástěnku ve třídě, i když neměla souhlas zákonného zástupce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4182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4390B8-2924-4A9D-9B28-FF1FC31E08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2D8B8D-E1AE-4F52-B787-E5A2F1CC0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CBEBE6-A082-474C-9193-07CAB18ED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právní norma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BD9659-DA34-4C59-8062-0C865DB7B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276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/>
              <a:t>neexistuje jednotná definice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stanovuje to, co má být – jak se máme chovat</a:t>
            </a:r>
          </a:p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chemeClr val="tx2"/>
                </a:solidFill>
              </a:rPr>
              <a:t>obecně závazné pravidlo lidského chování, které je vyjádřeno prostřednictvím příkazu, zákazu či dovolení, přičemž právní normy stanovuje (či uznává) stát a jejich porušení stát sankcionuje (vynucuje)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může stanovit/vynutit i EU či mezinárodní společenství (sdružení států)</a:t>
            </a:r>
          </a:p>
        </p:txBody>
      </p:sp>
    </p:spTree>
    <p:extLst>
      <p:ext uri="{BB962C8B-B14F-4D97-AF65-F5344CB8AC3E}">
        <p14:creationId xmlns:p14="http://schemas.microsoft.com/office/powerpoint/2010/main" val="29449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4B2A25-1544-4C33-A4C4-DEEDCA863E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28B85B-4DC2-4B97-B56F-9445E36CF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556F83A0-D561-4CEA-96B7-0DC6F49C4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Soukromé a veřejné právo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3585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453A45B-5D44-4DB0-B22D-2B3CE82DA4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49A178-9BCA-43F0-999B-52EED7F5D0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809A51-DD69-4B7E-8737-18070DEA3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Kogentní a dispozitivní právní normy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2D41AC-A13F-466E-A14E-0A0688754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6788"/>
            <a:ext cx="10753200" cy="466121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kogentní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nelze měnit dohodou stran </a:t>
            </a:r>
            <a:r>
              <a:rPr lang="cs-CZ" dirty="0"/>
              <a:t>– nelze se odchýlit, vyloučit je, pozměnit apod.</a:t>
            </a:r>
          </a:p>
          <a:p>
            <a:pPr lvl="1"/>
            <a:r>
              <a:rPr lang="cs-CZ" dirty="0"/>
              <a:t>musíme se řídit tím, co je stanoveno (chodit na zelenou, platit daně atd.)</a:t>
            </a:r>
          </a:p>
          <a:p>
            <a:pPr lvl="1"/>
            <a:r>
              <a:rPr lang="cs-CZ" dirty="0"/>
              <a:t>typické pro odvětví veřejného práva (ale máme spoustu norem kogentních i v soukromém právu – například statusové otázky – manželství je trvalý svazek muže a ženy) 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dispozitivní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mohou být měněny dohodou stran </a:t>
            </a:r>
            <a:r>
              <a:rPr lang="cs-CZ" dirty="0"/>
              <a:t>– vůlí stran – strany se mohou odchýlit – upravit si práva a povinnosti podle svého</a:t>
            </a:r>
          </a:p>
          <a:p>
            <a:pPr lvl="1"/>
            <a:r>
              <a:rPr lang="cs-CZ" dirty="0"/>
              <a:t>pokud se strany „nedomluví“, tak se uplatní dispozitivní norma</a:t>
            </a:r>
          </a:p>
          <a:p>
            <a:pPr lvl="1"/>
            <a:r>
              <a:rPr lang="cs-CZ" dirty="0"/>
              <a:t>typické pro odvětví soukromého práva</a:t>
            </a:r>
          </a:p>
          <a:p>
            <a:pPr lvl="1"/>
            <a:r>
              <a:rPr lang="cs-CZ" dirty="0"/>
              <a:t>pomůckou ale nemůže být právní předpis, ve kterém je norma upravena</a:t>
            </a:r>
          </a:p>
          <a:p>
            <a:pPr lvl="1"/>
            <a:r>
              <a:rPr lang="cs-CZ" dirty="0"/>
              <a:t>někdy je to jednoduché – pomůcka: </a:t>
            </a:r>
          </a:p>
          <a:p>
            <a:pPr lvl="1"/>
            <a:r>
              <a:rPr lang="cs-CZ" dirty="0"/>
              <a:t>někdy složité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4AD74C2-CF3E-48B5-A45A-EEE543F44021}"/>
              </a:ext>
            </a:extLst>
          </p:cNvPr>
          <p:cNvSpPr/>
          <p:nvPr/>
        </p:nvSpPr>
        <p:spPr bwMode="auto">
          <a:xfrm>
            <a:off x="5127811" y="5515973"/>
            <a:ext cx="2788024" cy="8044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není-li ujednáno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jinak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414F7777-E977-4A67-912E-00C2C53AB933}"/>
              </a:ext>
            </a:extLst>
          </p:cNvPr>
          <p:cNvSpPr/>
          <p:nvPr/>
        </p:nvSpPr>
        <p:spPr bwMode="auto">
          <a:xfrm>
            <a:off x="8049494" y="5549504"/>
            <a:ext cx="2788024" cy="8044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000" dirty="0">
                <a:solidFill>
                  <a:schemeClr val="bg1"/>
                </a:solidFill>
              </a:rPr>
              <a:t>není-li dohodnuto </a:t>
            </a:r>
          </a:p>
          <a:p>
            <a:pPr algn="ctr"/>
            <a:r>
              <a:rPr lang="cs-CZ" sz="2000" dirty="0">
                <a:solidFill>
                  <a:schemeClr val="bg1"/>
                </a:solidFill>
              </a:rPr>
              <a:t>jinak</a:t>
            </a:r>
          </a:p>
        </p:txBody>
      </p:sp>
    </p:spTree>
    <p:extLst>
      <p:ext uri="{BB962C8B-B14F-4D97-AF65-F5344CB8AC3E}">
        <p14:creationId xmlns:p14="http://schemas.microsoft.com/office/powerpoint/2010/main" val="15472006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5DA2A4-FC69-4B52-B34F-86D5845C5C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4981A5-D72E-49E5-B24A-D09A34B837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E08D31-B55C-4D82-A530-21895EBAE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Platnost a účinnost právní normy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56D52A-DA32-4C86-BACC-D443A0FE326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právní norma musí být publikována = zveřejněna</a:t>
            </a:r>
          </a:p>
          <a:p>
            <a:r>
              <a:rPr lang="cs-CZ" dirty="0">
                <a:solidFill>
                  <a:schemeClr val="tx2"/>
                </a:solidFill>
              </a:rPr>
              <a:t>platnost</a:t>
            </a:r>
          </a:p>
          <a:p>
            <a:pPr lvl="1"/>
            <a:r>
              <a:rPr lang="cs-CZ" dirty="0"/>
              <a:t>právní norma existuje, je publikována – je platná dnem vyhlášení ve Sbírce zákonů (Sb.) nebo Sbírce mezinárodních smluv (Sb. m. s.) – od 1.1.2024 bude jen Sbírka zákonů a mezinárodních smluv</a:t>
            </a:r>
          </a:p>
          <a:p>
            <a:pPr lvl="1"/>
            <a:r>
              <a:rPr lang="cs-CZ" dirty="0"/>
              <a:t>pravidla chování ještě nejsou závazná, norma nevyvolává právní účinky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účinnost</a:t>
            </a:r>
          </a:p>
          <a:p>
            <a:pPr lvl="1"/>
            <a:r>
              <a:rPr lang="cs-CZ" dirty="0"/>
              <a:t>právní norma se stane závaznou, vyvolává následky</a:t>
            </a:r>
          </a:p>
          <a:p>
            <a:pPr lvl="1"/>
            <a:r>
              <a:rPr lang="cs-CZ" dirty="0"/>
              <a:t>může působit i do minulosti (retroaktivita – viz příště)</a:t>
            </a:r>
          </a:p>
          <a:p>
            <a:pPr lvl="1"/>
            <a:r>
              <a:rPr lang="cs-CZ" dirty="0"/>
              <a:t>obecně 15. den po vyhlášení – lhůta může být kratší (může i splývat s dnem platnosti), nebo delší</a:t>
            </a:r>
          </a:p>
        </p:txBody>
      </p:sp>
    </p:spTree>
    <p:extLst>
      <p:ext uri="{BB962C8B-B14F-4D97-AF65-F5344CB8AC3E}">
        <p14:creationId xmlns:p14="http://schemas.microsoft.com/office/powerpoint/2010/main" val="31686929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3EDDD81-1A2E-4EA8-A673-F9DDAA327E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A43B3E-C4EF-4252-9A1E-2C8E238B18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AE387F-6D31-412F-B2F6-F51E6025C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Legisvakační</a:t>
            </a:r>
            <a:r>
              <a:rPr lang="cs-CZ" dirty="0"/>
              <a:t> lhůta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8D9219-2709-4647-AFCC-BE778048C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29789"/>
            <a:ext cx="10753200" cy="100028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= doba mezi platností a účinností normy</a:t>
            </a:r>
          </a:p>
          <a:p>
            <a:r>
              <a:rPr lang="cs-CZ" sz="2400" dirty="0"/>
              <a:t>abychom se seznámili s právní normou (aneb neznalost zákona neomlouvá)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0C666BAD-7B37-4648-BFA0-D5C84B14D265}"/>
              </a:ext>
            </a:extLst>
          </p:cNvPr>
          <p:cNvSpPr txBox="1">
            <a:spLocks/>
          </p:cNvSpPr>
          <p:nvPr/>
        </p:nvSpPr>
        <p:spPr>
          <a:xfrm>
            <a:off x="719400" y="2907978"/>
            <a:ext cx="10753200" cy="36721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cs-CZ" sz="2400" dirty="0"/>
              <a:t>Tento zákon nabývá účinnosti dnem 1. ledna 2014. (občanský zákoník)</a:t>
            </a:r>
          </a:p>
          <a:p>
            <a:pPr lvl="1"/>
            <a:r>
              <a:rPr lang="cs-CZ" sz="1800" dirty="0"/>
              <a:t>Platnost: 22.3.2012	Účinnost: 1.1.2014</a:t>
            </a:r>
          </a:p>
          <a:p>
            <a:pPr lvl="0"/>
            <a:r>
              <a:rPr lang="cs-CZ" sz="2400" dirty="0"/>
              <a:t>Tento zákon nabývá účinnosti dnem následujícím po dni jeho vyhlášení. (pandemický zákon) </a:t>
            </a:r>
            <a:r>
              <a:rPr lang="cs-CZ" sz="1800" dirty="0"/>
              <a:t>Platnost: 26.2.2022	Účinnost: 27.2.2022</a:t>
            </a:r>
          </a:p>
          <a:p>
            <a:pPr lvl="0"/>
            <a:r>
              <a:rPr lang="cs-CZ" sz="2400" dirty="0"/>
              <a:t>Tento zákon nabývá účinnosti dnem 1. ledna 2005, s výjimkou….. (školský zákon) </a:t>
            </a:r>
            <a:r>
              <a:rPr lang="cs-CZ" sz="1800" dirty="0"/>
              <a:t>Platnost: 10.11.2014	Účinnost: 1.1.2005</a:t>
            </a:r>
          </a:p>
          <a:p>
            <a:pPr lvl="0"/>
            <a:r>
              <a:rPr lang="cs-CZ" sz="2400" dirty="0"/>
              <a:t>Tato vyhláška nabývá účinnosti dnem jejího vyhlášení. (vyhláška o předškolním vzdělávání) </a:t>
            </a:r>
            <a:r>
              <a:rPr lang="cs-CZ" sz="1800" dirty="0"/>
              <a:t>Platnost: 11.1.2005	Účinnost: 11.1.2005</a:t>
            </a:r>
            <a:endParaRPr lang="cs-CZ" dirty="0"/>
          </a:p>
        </p:txBody>
      </p:sp>
      <p:pic>
        <p:nvPicPr>
          <p:cNvPr id="2050" name="Picture 2" descr="Neznalost zákona neomlouvá - Home | Facebook">
            <a:extLst>
              <a:ext uri="{FF2B5EF4-FFF2-40B4-BE49-F238E27FC236}">
                <a16:creationId xmlns:a16="http://schemas.microsoft.com/office/drawing/2014/main" id="{5D6AB34F-2AC3-4058-950D-EBDF7C044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895" y="189338"/>
            <a:ext cx="4734416" cy="189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4022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6FF7D5-AA27-45CC-B2ED-9FD040CC59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2E2AE5-F6A8-4FA7-A758-61A1C01698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05BCEA-995F-4C95-98A4-CDB9A1D47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právní normy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52377CA-D5F0-4583-9D60-64360E726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1984"/>
            <a:ext cx="10753200" cy="2868866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dokdy působí právní norma</a:t>
            </a:r>
          </a:p>
          <a:p>
            <a:r>
              <a:rPr lang="cs-CZ" dirty="0">
                <a:solidFill>
                  <a:schemeClr val="tx2"/>
                </a:solidFill>
              </a:rPr>
              <a:t>derogace</a:t>
            </a:r>
          </a:p>
          <a:p>
            <a:pPr lvl="1"/>
            <a:r>
              <a:rPr lang="cs-CZ" dirty="0"/>
              <a:t>zrušení právní normy, nevyvolává právní následky</a:t>
            </a:r>
          </a:p>
          <a:p>
            <a:pPr lvl="1"/>
            <a:r>
              <a:rPr lang="cs-CZ" dirty="0"/>
              <a:t>zákon pozdější ruší zákon dřívější, zákon speciální ruší zákon obecný</a:t>
            </a:r>
            <a:endParaRPr lang="en-US" dirty="0"/>
          </a:p>
          <a:p>
            <a:r>
              <a:rPr lang="cs-CZ" dirty="0">
                <a:solidFill>
                  <a:schemeClr val="tx2"/>
                </a:solidFill>
              </a:rPr>
              <a:t>novelizace</a:t>
            </a:r>
          </a:p>
          <a:p>
            <a:pPr lvl="1"/>
            <a:r>
              <a:rPr lang="cs-CZ" dirty="0"/>
              <a:t>nahrazení právní normy jinou právní normou</a:t>
            </a:r>
          </a:p>
          <a:p>
            <a:pPr lvl="1"/>
            <a:r>
              <a:rPr lang="cs-CZ" dirty="0"/>
              <a:t>novelizuje se právní předpis, ale nikoliv celý, jen některé normy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27C051DA-2299-466D-A73F-C340B7DB4891}"/>
              </a:ext>
            </a:extLst>
          </p:cNvPr>
          <p:cNvSpPr txBox="1">
            <a:spLocks/>
          </p:cNvSpPr>
          <p:nvPr/>
        </p:nvSpPr>
        <p:spPr>
          <a:xfrm>
            <a:off x="719400" y="4637988"/>
            <a:ext cx="10753200" cy="14328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lvl="0" indent="0">
              <a:buNone/>
            </a:pPr>
            <a:r>
              <a:rPr lang="cs-CZ" sz="2000" dirty="0"/>
              <a:t>Občanský zákoník</a:t>
            </a:r>
          </a:p>
          <a:p>
            <a:pPr marL="72000" lvl="0" indent="0">
              <a:buNone/>
            </a:pPr>
            <a:r>
              <a:rPr lang="cs-CZ" sz="2000" dirty="0"/>
              <a:t>Občanský zákoník, ve znění pozdějších předpisů</a:t>
            </a:r>
          </a:p>
          <a:p>
            <a:pPr marL="72000" lvl="0" indent="0">
              <a:buNone/>
            </a:pPr>
            <a:r>
              <a:rPr lang="cs-CZ" sz="2000" dirty="0"/>
              <a:t>Občanský soudní řád - </a:t>
            </a:r>
            <a:r>
              <a:rPr lang="cs-CZ" sz="2000" dirty="0">
                <a:hlinkClick r:id="rId3"/>
              </a:rPr>
              <a:t>https://www.zakonyprolidi.cz/cs/1963-99/historie</a:t>
            </a:r>
            <a:r>
              <a:rPr lang="cs-CZ" sz="2000" dirty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43557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4C0B76-321D-F56B-B54D-2D1ECB44E9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1180DE-7DBA-0C5F-57D1-E98AB8FF34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6D2298-11A1-935D-B205-35523622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3 ze zadání na seminář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840B4E-780C-E07F-CCEE-B8717275E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2000" i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„Školní rok začíná 1. září a končí 31. srpna následujícího kalendářního roku.“</a:t>
            </a:r>
            <a:r>
              <a:rPr lang="cs-CZ" sz="2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(§ 24/1 školského 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zákona)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„Ředitel školy nebo ředitel zařízení sociálních služeb může nařídit pedagogickému pracovníkovi konání přímé pedagogické činnosti nad jemu stanovený rozsah nejvýše v rozsahu 4 hodin týdně, další hodiny s ním může dohodnout.“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(§ 23/3 zákona o pedagogických pracovnících)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„Ve školách a školských zařízeních se zakazuje reklama, která je v rozporu s cíli a obsahem vzdělávání.“ 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(§ 32/2 školského zákona)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„Lesní mateřská škola nemůže být zřízena jako mateřská škola při zdravotnickém zařízení.</a:t>
            </a: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1b odst. 4 vyhlášky o předškolním vzdělávání)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„Zařízení školního stravování může stanovit zálohu na úplatu nejvýše na dva měsíce, nedohodne-li se se zákonným zástupcem dítěte nebo nezletilého žáka nebo zletilým žákem nebo studentem jinak.</a:t>
            </a: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(§ 5 odst. 4 vyhlášky o školním stravování)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13670455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C03C0C-6012-4BA4-A702-04A4E9D73D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D79937-092C-49F9-80E6-73AF39B0A2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EFCEE1-207E-435B-BA78-FDB87E427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3 ze zadání na seminář – </a:t>
            </a:r>
            <a:r>
              <a:rPr lang="cs-CZ" i="1" dirty="0" err="1"/>
              <a:t>pokrač</a:t>
            </a:r>
            <a:r>
              <a:rPr lang="cs-CZ" i="1" dirty="0"/>
              <a:t>.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191725D-AB46-4FF5-906F-5CE42D24B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„Pozemek musí být oplocen z důvodu ochrany zdraví a zajištění bezpečnosti dětí.</a:t>
            </a: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(§ 3 odst. 1 vyhlášky o hygienických požadavcích na prostory a provoz zařízení a provozoven pro výchovu a vzdělávání dětí a mladistvých)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„Výpověď z pracovního poměru musí být písemná, jinak se k ní nepřihlíží.“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(§ 50/1 zákoníku práce)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„Kdo v době spáchání činu nedovršil patnáctý rok svého věku, není trestně odpovědný.“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(§ 25 trestního zákoníku)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„Jde-li o výkon jiné práce než podle odstavce 2, vykonává pedagogický pracovník sjednanou práci v pracovní době, kterou si sám rozvrhuje, a na místě, které si sám určí. Náklady, které pedagogickému pracovníkovi vzniknou výlučně v souvislosti s výkonem práce na jiném místě než na pracovišti zaměstnavatele podle věty první, se nepovažují za náklady vzniklé v souvislosti s výkonem závislé práce, a není-li dohodnuto jinak, hradí je pedagogický pracovník.“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(§ 22a/3 zákona o pedagogických pracovnících – zabývej se jen větou druhou).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5041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05DAB0B-16A4-4C9B-B402-1FE983AB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26" y="4781436"/>
            <a:ext cx="11361600" cy="698497"/>
          </a:xfrm>
        </p:spPr>
        <p:txBody>
          <a:bodyPr/>
          <a:lstStyle/>
          <a:p>
            <a:r>
              <a:rPr lang="cs-CZ" dirty="0"/>
              <a:t>Obrázky staženy z </a:t>
            </a:r>
            <a:r>
              <a:rPr lang="cs-CZ" dirty="0" err="1"/>
              <a:t>google</a:t>
            </a:r>
            <a:r>
              <a:rPr lang="cs-CZ" dirty="0"/>
              <a:t> obrázků.</a:t>
            </a:r>
          </a:p>
        </p:txBody>
      </p:sp>
    </p:spTree>
    <p:extLst>
      <p:ext uri="{BB962C8B-B14F-4D97-AF65-F5344CB8AC3E}">
        <p14:creationId xmlns:p14="http://schemas.microsoft.com/office/powerpoint/2010/main" val="160203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370374-9401-4C63-813E-6F522ADE12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9B1369-D157-489C-AD89-DD2A7ED93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4DC53F-457F-47F7-8AA5-24AF6C9A1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 odst. 1 občanského zákoníku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1F6F618-2745-4D22-BA66-A805CDEF9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48445"/>
            <a:ext cx="10753200" cy="1503685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i="1" dirty="0"/>
              <a:t>„Ustanovení právního řádu upravující vzájemná práva a povinnosti osob vytvářejí ve svém souhrnu soukromé právo. </a:t>
            </a:r>
            <a:r>
              <a:rPr lang="cs-CZ" i="1" dirty="0">
                <a:solidFill>
                  <a:schemeClr val="tx2"/>
                </a:solidFill>
              </a:rPr>
              <a:t>Uplatňování soukromého práva je nezávislé na uplatňování práva veřejného.“</a:t>
            </a:r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EB5BE72F-5184-4274-83E0-4449825E2C4E}"/>
              </a:ext>
            </a:extLst>
          </p:cNvPr>
          <p:cNvSpPr txBox="1">
            <a:spLocks/>
          </p:cNvSpPr>
          <p:nvPr/>
        </p:nvSpPr>
        <p:spPr>
          <a:xfrm>
            <a:off x="666000" y="3332717"/>
            <a:ext cx="10753200" cy="32189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r>
              <a:rPr lang="cs-CZ" kern="0" dirty="0"/>
              <a:t>rozlišení soukromé a veřejné právo nemá hranice</a:t>
            </a:r>
          </a:p>
          <a:p>
            <a:pPr>
              <a:lnSpc>
                <a:spcPct val="150000"/>
              </a:lnSpc>
            </a:pPr>
            <a:r>
              <a:rPr lang="cs-CZ" kern="0" dirty="0"/>
              <a:t>již od římského práva tento </a:t>
            </a:r>
            <a:r>
              <a:rPr lang="cs-CZ" kern="0" dirty="0">
                <a:solidFill>
                  <a:schemeClr val="tx2"/>
                </a:solidFill>
              </a:rPr>
              <a:t>právní dualismus</a:t>
            </a:r>
          </a:p>
          <a:p>
            <a:pPr>
              <a:lnSpc>
                <a:spcPct val="150000"/>
              </a:lnSpc>
            </a:pPr>
            <a:r>
              <a:rPr lang="cs-CZ" kern="0" dirty="0"/>
              <a:t>několik teorií</a:t>
            </a:r>
          </a:p>
          <a:p>
            <a:pPr lvl="1"/>
            <a:r>
              <a:rPr lang="cs-CZ" kern="0" dirty="0"/>
              <a:t>zájmová </a:t>
            </a:r>
          </a:p>
          <a:p>
            <a:pPr lvl="1"/>
            <a:r>
              <a:rPr lang="cs-CZ" kern="0" dirty="0"/>
              <a:t>organická</a:t>
            </a:r>
          </a:p>
          <a:p>
            <a:pPr lvl="1"/>
            <a:r>
              <a:rPr lang="cs-CZ" kern="0" dirty="0"/>
              <a:t>mocenská</a:t>
            </a:r>
          </a:p>
          <a:p>
            <a:pPr lvl="1"/>
            <a:r>
              <a:rPr lang="cs-CZ" kern="0" dirty="0"/>
              <a:t>metoda právní regulace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73644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B5E3DF-B1D4-4D64-9A39-5331B2DBAF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6DE52A-28CC-41F2-9B42-2425B53A14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46173B-3577-44C8-BAD1-A8E545CE7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Soukromé právo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EFE6BE-F256-4AC5-AE2F-C1ED8A207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8880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typické je </a:t>
            </a:r>
            <a:r>
              <a:rPr lang="cs-CZ" dirty="0">
                <a:solidFill>
                  <a:schemeClr val="tx2"/>
                </a:solidFill>
              </a:rPr>
              <a:t>rovné</a:t>
            </a:r>
            <a:r>
              <a:rPr lang="cs-CZ" dirty="0"/>
              <a:t> postavení subjektů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formální rovnost </a:t>
            </a:r>
            <a:r>
              <a:rPr lang="cs-CZ" dirty="0"/>
              <a:t>před zákonem, ale současně může nastat </a:t>
            </a:r>
            <a:r>
              <a:rPr lang="cs-CZ" dirty="0">
                <a:solidFill>
                  <a:schemeClr val="tx2"/>
                </a:solidFill>
              </a:rPr>
              <a:t>faktická nerovnost </a:t>
            </a:r>
            <a:r>
              <a:rPr lang="cs-CZ" dirty="0"/>
              <a:t>(zákon se ji pak snaží narovnat – například smlouva o poskytování internetových služeb)</a:t>
            </a:r>
          </a:p>
          <a:p>
            <a:r>
              <a:rPr lang="cs-CZ" dirty="0"/>
              <a:t>osoby si mohou ujednat práva a povinnosti podle svých představ</a:t>
            </a:r>
          </a:p>
          <a:p>
            <a:pPr lvl="1"/>
            <a:r>
              <a:rPr lang="cs-CZ" dirty="0"/>
              <a:t>v rámci a v mezích zákona, nemohou ujednat něco protiprávního – například smlouva, jejímž předmětem je zabíjení chráněných zvířat či lidské otroctví</a:t>
            </a:r>
          </a:p>
          <a:p>
            <a:r>
              <a:rPr lang="cs-CZ" dirty="0"/>
              <a:t>jeden subjekt nemůže jednostranně či autoritativně ukládat druhému subjektu práva a povinnosti</a:t>
            </a:r>
          </a:p>
          <a:p>
            <a:r>
              <a:rPr lang="cs-CZ" dirty="0"/>
              <a:t>autonomie vůle subjektů </a:t>
            </a:r>
          </a:p>
          <a:p>
            <a:r>
              <a:rPr lang="cs-CZ" dirty="0"/>
              <a:t>dispozitivní právní normy (nikoliv však výlučně)</a:t>
            </a:r>
          </a:p>
          <a:p>
            <a:r>
              <a:rPr lang="cs-CZ" dirty="0"/>
              <a:t>základem je smlouva či dohoda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32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4EE90B-F1AA-4915-9E18-8F5C344AFB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EABE55-3A85-4B86-AA6E-E69D7DB6C5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ED93D6-4521-49B7-A631-5435F6CF0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odvětví soukromého práva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E24F2BFF-C02E-4C0A-9792-DFC174B602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6781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40E365-DC6F-4704-B1E0-9F95976D51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CE4851-B9D0-460B-BE7C-EEBE26049E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40623C-C6D9-4838-81BA-802F6DD63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96EFDA5-415A-4C7C-B9BC-34D9903FC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510684"/>
            <a:ext cx="10753200" cy="259486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soukromé právo je někdy chápáno v užším a širším smyslu</a:t>
            </a:r>
          </a:p>
          <a:p>
            <a:pPr>
              <a:lnSpc>
                <a:spcPct val="150000"/>
              </a:lnSpc>
            </a:pPr>
            <a:r>
              <a:rPr lang="cs-CZ" dirty="0"/>
              <a:t>rodinné a dědické právo jako součást občanského práva</a:t>
            </a:r>
          </a:p>
          <a:p>
            <a:pPr>
              <a:lnSpc>
                <a:spcPct val="150000"/>
              </a:lnSpc>
            </a:pPr>
            <a:r>
              <a:rPr lang="cs-CZ" dirty="0"/>
              <a:t>některá právní odvětví svým charakterem patří jak do soukromého, tak do veřejného práva – např. pracovní právo</a:t>
            </a:r>
          </a:p>
          <a:p>
            <a:pPr lvl="1"/>
            <a:endParaRPr lang="cs-CZ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7435EFCD-8C74-4A6D-A777-0E68C00BE73C}"/>
              </a:ext>
            </a:extLst>
          </p:cNvPr>
          <p:cNvSpPr txBox="1">
            <a:spLocks/>
          </p:cNvSpPr>
          <p:nvPr/>
        </p:nvSpPr>
        <p:spPr>
          <a:xfrm>
            <a:off x="718800" y="4455627"/>
            <a:ext cx="10753200" cy="14078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r>
              <a:rPr lang="cs-CZ" kern="0" dirty="0">
                <a:solidFill>
                  <a:schemeClr val="tx2"/>
                </a:solidFill>
              </a:rPr>
              <a:t>kompetenční spor </a:t>
            </a:r>
            <a:r>
              <a:rPr lang="cs-CZ" kern="0" dirty="0"/>
              <a:t>– Nejvyšší správní soud – často spor o to, zda spor patří do civilního či správního práva</a:t>
            </a:r>
          </a:p>
          <a:p>
            <a:pPr lvl="1"/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1442322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8B565C-6654-44C9-BD27-EB7EA16123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E3CE3F-008D-461E-906C-0CE2BF00FF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5292C0-319B-4D61-B1A0-732EE1D2E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BA38BA-2565-490F-9CDB-A3F4AD901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0050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typické je </a:t>
            </a:r>
            <a:r>
              <a:rPr lang="cs-CZ" dirty="0">
                <a:solidFill>
                  <a:schemeClr val="tx2"/>
                </a:solidFill>
              </a:rPr>
              <a:t>nerovné</a:t>
            </a:r>
            <a:r>
              <a:rPr lang="cs-CZ" dirty="0"/>
              <a:t> postavení subjektů</a:t>
            </a:r>
          </a:p>
          <a:p>
            <a:r>
              <a:rPr lang="cs-CZ" dirty="0"/>
              <a:t>osoby si nemohou ujednat práva a povinnosti podle svých představ</a:t>
            </a:r>
          </a:p>
          <a:p>
            <a:r>
              <a:rPr lang="cs-CZ" dirty="0"/>
              <a:t>jeden subjekt (orgán veřejné moci) jednostranně či autoritativně může ukládat druhému subjektu práva a povinnosti</a:t>
            </a:r>
          </a:p>
          <a:p>
            <a:r>
              <a:rPr lang="cs-CZ" dirty="0"/>
              <a:t>ochrana </a:t>
            </a:r>
            <a:r>
              <a:rPr lang="cs-CZ" dirty="0">
                <a:solidFill>
                  <a:schemeClr val="tx2"/>
                </a:solidFill>
              </a:rPr>
              <a:t>veřejného zájmu</a:t>
            </a:r>
          </a:p>
          <a:p>
            <a:r>
              <a:rPr lang="cs-CZ" dirty="0"/>
              <a:t>kogentní právní normy</a:t>
            </a:r>
          </a:p>
        </p:txBody>
      </p:sp>
    </p:spTree>
    <p:extLst>
      <p:ext uri="{BB962C8B-B14F-4D97-AF65-F5344CB8AC3E}">
        <p14:creationId xmlns:p14="http://schemas.microsoft.com/office/powerpoint/2010/main" val="2731711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EE572A-C651-4428-A31B-A52815C93D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DB624A-DC78-4842-8A6F-46C53AFD4D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CB4CE3-2C6E-4BE8-946F-1556AF0D5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odvětví veřejného práva</a:t>
            </a:r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A7638047-EC94-422A-8655-57D314038A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51976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2626</Words>
  <Application>Microsoft Office PowerPoint</Application>
  <PresentationFormat>Širokoúhlá obrazovka</PresentationFormat>
  <Paragraphs>358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Tahoma</vt:lpstr>
      <vt:lpstr>Wingdings</vt:lpstr>
      <vt:lpstr>Prezentace_MU_CZ</vt:lpstr>
      <vt:lpstr>Základy práva pro MŠ 2. seminář  </vt:lpstr>
      <vt:lpstr>Opakování 1. semináře</vt:lpstr>
      <vt:lpstr>Soukromé a veřejné právo</vt:lpstr>
      <vt:lpstr>§ 1 odst. 1 občanského zákoníku</vt:lpstr>
      <vt:lpstr>Soukromé právo </vt:lpstr>
      <vt:lpstr>Právní odvětví soukromého práva</vt:lpstr>
      <vt:lpstr>Poznámka</vt:lpstr>
      <vt:lpstr>Veřejné právo</vt:lpstr>
      <vt:lpstr>Právní odvětví veřejného práva</vt:lpstr>
      <vt:lpstr>Přehled právních odvětví</vt:lpstr>
      <vt:lpstr>Občanské právo (v užším slova smyslu)</vt:lpstr>
      <vt:lpstr>Rodinné právo</vt:lpstr>
      <vt:lpstr>Obchodní právo</vt:lpstr>
      <vt:lpstr>Pracovní právo</vt:lpstr>
      <vt:lpstr>Právo duševního vlastnictví </vt:lpstr>
      <vt:lpstr>Mezinárodní právo soukromé</vt:lpstr>
      <vt:lpstr>Ústavní právo</vt:lpstr>
      <vt:lpstr>Trestní právo</vt:lpstr>
      <vt:lpstr>Správní právo</vt:lpstr>
      <vt:lpstr>Finanční právo</vt:lpstr>
      <vt:lpstr>Právo životního prostředí</vt:lpstr>
      <vt:lpstr>Občanské právo procesní</vt:lpstr>
      <vt:lpstr>Mezinárodní právo </vt:lpstr>
      <vt:lpstr>Příklad 1 ze zadání na semináře</vt:lpstr>
      <vt:lpstr>Prezentace aplikace PowerPoint</vt:lpstr>
      <vt:lpstr>Prezentace aplikace PowerPoint</vt:lpstr>
      <vt:lpstr>Příklad 2 ze zadání na semináře</vt:lpstr>
      <vt:lpstr>Příklad 2 ze zadání na semináře – pokrač.</vt:lpstr>
      <vt:lpstr>Pojem právní norma</vt:lpstr>
      <vt:lpstr>Kogentní a dispozitivní právní normy</vt:lpstr>
      <vt:lpstr>Platnost a účinnost právní normy</vt:lpstr>
      <vt:lpstr>Legisvakační lhůta</vt:lpstr>
      <vt:lpstr>Zánik právní normy</vt:lpstr>
      <vt:lpstr>Příklad 3 ze zadání na seminář</vt:lpstr>
      <vt:lpstr>Příklad 3 ze zadání na seminář – pokrač.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32</cp:revision>
  <cp:lastPrinted>1601-01-01T00:00:00Z</cp:lastPrinted>
  <dcterms:created xsi:type="dcterms:W3CDTF">2022-02-12T19:12:13Z</dcterms:created>
  <dcterms:modified xsi:type="dcterms:W3CDTF">2023-09-27T07:52:09Z</dcterms:modified>
</cp:coreProperties>
</file>