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401" r:id="rId3"/>
    <p:sldId id="402" r:id="rId4"/>
    <p:sldId id="411" r:id="rId5"/>
    <p:sldId id="418" r:id="rId6"/>
    <p:sldId id="419" r:id="rId7"/>
    <p:sldId id="413" r:id="rId8"/>
    <p:sldId id="414" r:id="rId9"/>
    <p:sldId id="415" r:id="rId10"/>
    <p:sldId id="416" r:id="rId11"/>
    <p:sldId id="425" r:id="rId12"/>
    <p:sldId id="403" r:id="rId13"/>
    <p:sldId id="417" r:id="rId14"/>
    <p:sldId id="412" r:id="rId15"/>
    <p:sldId id="408" r:id="rId16"/>
    <p:sldId id="410" r:id="rId17"/>
    <p:sldId id="421" r:id="rId18"/>
    <p:sldId id="422" r:id="rId19"/>
    <p:sldId id="423" r:id="rId20"/>
    <p:sldId id="424" r:id="rId21"/>
    <p:sldId id="365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3" d="100"/>
          <a:sy n="113" d="100"/>
        </p:scale>
        <p:origin x="504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E9CC3-C30E-4C1E-90D8-611F85E190B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DFDD4D4-F1AA-4F09-893B-D93928A3E5FF}">
      <dgm:prSet phldrT="[Text]"/>
      <dgm:spPr/>
      <dgm:t>
        <a:bodyPr/>
        <a:lstStyle/>
        <a:p>
          <a:r>
            <a:rPr lang="cs-CZ" dirty="0"/>
            <a:t>Nejvyšší správní soud</a:t>
          </a:r>
        </a:p>
      </dgm:t>
    </dgm:pt>
    <dgm:pt modelId="{E86B8BB5-DA19-496D-9116-5F8134C46FF3}" type="parTrans" cxnId="{609DFA8E-2D5D-4EB8-89C4-0A8C21092D80}">
      <dgm:prSet/>
      <dgm:spPr/>
      <dgm:t>
        <a:bodyPr/>
        <a:lstStyle/>
        <a:p>
          <a:endParaRPr lang="cs-CZ"/>
        </a:p>
      </dgm:t>
    </dgm:pt>
    <dgm:pt modelId="{C0DC804E-A645-4F7A-A459-D6BCF13C5EA9}" type="sibTrans" cxnId="{609DFA8E-2D5D-4EB8-89C4-0A8C21092D80}">
      <dgm:prSet/>
      <dgm:spPr/>
      <dgm:t>
        <a:bodyPr/>
        <a:lstStyle/>
        <a:p>
          <a:endParaRPr lang="cs-CZ"/>
        </a:p>
      </dgm:t>
    </dgm:pt>
    <dgm:pt modelId="{253A31C1-760E-4AE2-8C82-BDC5332B1CC4}">
      <dgm:prSet phldrT="[Text]"/>
      <dgm:spPr/>
      <dgm:t>
        <a:bodyPr/>
        <a:lstStyle/>
        <a:p>
          <a:r>
            <a:rPr lang="cs-CZ" dirty="0"/>
            <a:t>Krajský soud</a:t>
          </a:r>
        </a:p>
      </dgm:t>
    </dgm:pt>
    <dgm:pt modelId="{48A28E71-C5CA-45A7-A65E-36BEA2D1F84B}" type="sibTrans" cxnId="{F1829CEF-4693-4502-9A35-D04B77AC7DF6}">
      <dgm:prSet/>
      <dgm:spPr/>
      <dgm:t>
        <a:bodyPr/>
        <a:lstStyle/>
        <a:p>
          <a:endParaRPr lang="cs-CZ"/>
        </a:p>
      </dgm:t>
    </dgm:pt>
    <dgm:pt modelId="{637E50A3-2483-41D0-8358-27B1005CCC63}" type="parTrans" cxnId="{F1829CEF-4693-4502-9A35-D04B77AC7DF6}">
      <dgm:prSet/>
      <dgm:spPr/>
      <dgm:t>
        <a:bodyPr/>
        <a:lstStyle/>
        <a:p>
          <a:endParaRPr lang="cs-CZ"/>
        </a:p>
      </dgm:t>
    </dgm:pt>
    <dgm:pt modelId="{F678AE08-E983-44E7-A33D-5E825916BF03}" type="pres">
      <dgm:prSet presAssocID="{666E9CC3-C30E-4C1E-90D8-611F85E190B6}" presName="compositeShape" presStyleCnt="0">
        <dgm:presLayoutVars>
          <dgm:dir/>
          <dgm:resizeHandles/>
        </dgm:presLayoutVars>
      </dgm:prSet>
      <dgm:spPr/>
    </dgm:pt>
    <dgm:pt modelId="{78F65A32-E0DB-414B-A9DF-0B9BE2FAF0C5}" type="pres">
      <dgm:prSet presAssocID="{666E9CC3-C30E-4C1E-90D8-611F85E190B6}" presName="pyramid" presStyleLbl="node1" presStyleIdx="0" presStyleCnt="1"/>
      <dgm:spPr/>
    </dgm:pt>
    <dgm:pt modelId="{1158A8FD-88D7-4893-AA75-E67263AE97D4}" type="pres">
      <dgm:prSet presAssocID="{666E9CC3-C30E-4C1E-90D8-611F85E190B6}" presName="theList" presStyleCnt="0"/>
      <dgm:spPr/>
    </dgm:pt>
    <dgm:pt modelId="{0824470B-9975-4C00-B19B-8FCCBD1AB10A}" type="pres">
      <dgm:prSet presAssocID="{8DFDD4D4-F1AA-4F09-893B-D93928A3E5FF}" presName="aNode" presStyleLbl="fgAcc1" presStyleIdx="0" presStyleCnt="2">
        <dgm:presLayoutVars>
          <dgm:bulletEnabled val="1"/>
        </dgm:presLayoutVars>
      </dgm:prSet>
      <dgm:spPr/>
    </dgm:pt>
    <dgm:pt modelId="{735594C8-7506-4D5A-B2B1-F2CC16FCCE56}" type="pres">
      <dgm:prSet presAssocID="{8DFDD4D4-F1AA-4F09-893B-D93928A3E5FF}" presName="aSpace" presStyleCnt="0"/>
      <dgm:spPr/>
    </dgm:pt>
    <dgm:pt modelId="{508214EF-B065-4C1D-86CD-B8BD472087CA}" type="pres">
      <dgm:prSet presAssocID="{253A31C1-760E-4AE2-8C82-BDC5332B1CC4}" presName="aNode" presStyleLbl="fgAcc1" presStyleIdx="1" presStyleCnt="2">
        <dgm:presLayoutVars>
          <dgm:bulletEnabled val="1"/>
        </dgm:presLayoutVars>
      </dgm:prSet>
      <dgm:spPr/>
    </dgm:pt>
    <dgm:pt modelId="{BEC1B0AB-44FC-4564-9058-FF7C15B43584}" type="pres">
      <dgm:prSet presAssocID="{253A31C1-760E-4AE2-8C82-BDC5332B1CC4}" presName="aSpace" presStyleCnt="0"/>
      <dgm:spPr/>
    </dgm:pt>
  </dgm:ptLst>
  <dgm:cxnLst>
    <dgm:cxn modelId="{3D5B1606-EBA6-4BCC-AB0F-1038C36C567C}" type="presOf" srcId="{8DFDD4D4-F1AA-4F09-893B-D93928A3E5FF}" destId="{0824470B-9975-4C00-B19B-8FCCBD1AB10A}" srcOrd="0" destOrd="0" presId="urn:microsoft.com/office/officeart/2005/8/layout/pyramid2"/>
    <dgm:cxn modelId="{F2449738-61A7-42E3-8F01-C5CB1C43CEF3}" type="presOf" srcId="{253A31C1-760E-4AE2-8C82-BDC5332B1CC4}" destId="{508214EF-B065-4C1D-86CD-B8BD472087CA}" srcOrd="0" destOrd="0" presId="urn:microsoft.com/office/officeart/2005/8/layout/pyramid2"/>
    <dgm:cxn modelId="{24F83F89-4887-4A1D-9A5F-3880E72A7F4C}" type="presOf" srcId="{666E9CC3-C30E-4C1E-90D8-611F85E190B6}" destId="{F678AE08-E983-44E7-A33D-5E825916BF03}" srcOrd="0" destOrd="0" presId="urn:microsoft.com/office/officeart/2005/8/layout/pyramid2"/>
    <dgm:cxn modelId="{609DFA8E-2D5D-4EB8-89C4-0A8C21092D80}" srcId="{666E9CC3-C30E-4C1E-90D8-611F85E190B6}" destId="{8DFDD4D4-F1AA-4F09-893B-D93928A3E5FF}" srcOrd="0" destOrd="0" parTransId="{E86B8BB5-DA19-496D-9116-5F8134C46FF3}" sibTransId="{C0DC804E-A645-4F7A-A459-D6BCF13C5EA9}"/>
    <dgm:cxn modelId="{F1829CEF-4693-4502-9A35-D04B77AC7DF6}" srcId="{666E9CC3-C30E-4C1E-90D8-611F85E190B6}" destId="{253A31C1-760E-4AE2-8C82-BDC5332B1CC4}" srcOrd="1" destOrd="0" parTransId="{637E50A3-2483-41D0-8358-27B1005CCC63}" sibTransId="{48A28E71-C5CA-45A7-A65E-36BEA2D1F84B}"/>
    <dgm:cxn modelId="{9D9B964D-CD69-47EE-AA30-ADE1D065098F}" type="presParOf" srcId="{F678AE08-E983-44E7-A33D-5E825916BF03}" destId="{78F65A32-E0DB-414B-A9DF-0B9BE2FAF0C5}" srcOrd="0" destOrd="0" presId="urn:microsoft.com/office/officeart/2005/8/layout/pyramid2"/>
    <dgm:cxn modelId="{11B4DD86-912D-4645-8BA2-04DEA5978F4C}" type="presParOf" srcId="{F678AE08-E983-44E7-A33D-5E825916BF03}" destId="{1158A8FD-88D7-4893-AA75-E67263AE97D4}" srcOrd="1" destOrd="0" presId="urn:microsoft.com/office/officeart/2005/8/layout/pyramid2"/>
    <dgm:cxn modelId="{D4003295-0A55-4730-9BD4-9FF56F5D3E79}" type="presParOf" srcId="{1158A8FD-88D7-4893-AA75-E67263AE97D4}" destId="{0824470B-9975-4C00-B19B-8FCCBD1AB10A}" srcOrd="0" destOrd="0" presId="urn:microsoft.com/office/officeart/2005/8/layout/pyramid2"/>
    <dgm:cxn modelId="{D9FFBD7E-DBA3-4E87-8DA2-C2B02217A9DA}" type="presParOf" srcId="{1158A8FD-88D7-4893-AA75-E67263AE97D4}" destId="{735594C8-7506-4D5A-B2B1-F2CC16FCCE56}" srcOrd="1" destOrd="0" presId="urn:microsoft.com/office/officeart/2005/8/layout/pyramid2"/>
    <dgm:cxn modelId="{3DF2F42B-2C9E-4596-8516-8341921CBD1A}" type="presParOf" srcId="{1158A8FD-88D7-4893-AA75-E67263AE97D4}" destId="{508214EF-B065-4C1D-86CD-B8BD472087CA}" srcOrd="2" destOrd="0" presId="urn:microsoft.com/office/officeart/2005/8/layout/pyramid2"/>
    <dgm:cxn modelId="{D7F658C8-42FC-4624-8B22-27166866A7C6}" type="presParOf" srcId="{1158A8FD-88D7-4893-AA75-E67263AE97D4}" destId="{BEC1B0AB-44FC-4564-9058-FF7C15B43584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F65A32-E0DB-414B-A9DF-0B9BE2FAF0C5}">
      <dsp:nvSpPr>
        <dsp:cNvPr id="0" name=""/>
        <dsp:cNvSpPr/>
      </dsp:nvSpPr>
      <dsp:spPr>
        <a:xfrm>
          <a:off x="1817758" y="0"/>
          <a:ext cx="2130051" cy="213005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4470B-9975-4C00-B19B-8FCCBD1AB10A}">
      <dsp:nvSpPr>
        <dsp:cNvPr id="0" name=""/>
        <dsp:cNvSpPr/>
      </dsp:nvSpPr>
      <dsp:spPr>
        <a:xfrm>
          <a:off x="2882783" y="213213"/>
          <a:ext cx="1384533" cy="7571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Nejvyšší správní soud</a:t>
          </a:r>
        </a:p>
      </dsp:txBody>
      <dsp:txXfrm>
        <a:off x="2919745" y="250175"/>
        <a:ext cx="1310609" cy="683242"/>
      </dsp:txXfrm>
    </dsp:sp>
    <dsp:sp modelId="{508214EF-B065-4C1D-86CD-B8BD472087CA}">
      <dsp:nvSpPr>
        <dsp:cNvPr id="0" name=""/>
        <dsp:cNvSpPr/>
      </dsp:nvSpPr>
      <dsp:spPr>
        <a:xfrm>
          <a:off x="2882783" y="1065025"/>
          <a:ext cx="1384533" cy="7571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Krajský soud</a:t>
          </a:r>
        </a:p>
      </dsp:txBody>
      <dsp:txXfrm>
        <a:off x="2919745" y="1101987"/>
        <a:ext cx="1310609" cy="683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judikat/nsscr/1-as-35-2012-4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682568"/>
            <a:ext cx="11361600" cy="1645265"/>
          </a:xfrm>
        </p:spPr>
        <p:txBody>
          <a:bodyPr/>
          <a:lstStyle/>
          <a:p>
            <a:pPr algn="ctr"/>
            <a:r>
              <a:rPr lang="cs-CZ" sz="3600" dirty="0"/>
              <a:t>Právní aspekty přijímacího řízení do MŠ II. </a:t>
            </a:r>
            <a:br>
              <a:rPr lang="cs-CZ" sz="3600" dirty="0"/>
            </a:br>
            <a:r>
              <a:rPr lang="cs-CZ" sz="3600" dirty="0"/>
              <a:t>Postavení ředitele školy, soudní přezkum rozhodnutí ředitele školy. </a:t>
            </a:r>
            <a:br>
              <a:rPr lang="cs-CZ" sz="3600" dirty="0"/>
            </a:br>
            <a:r>
              <a:rPr lang="cs-CZ" sz="3600" dirty="0"/>
              <a:t>Ukončení předškolního vzdělávání.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5149837"/>
            <a:ext cx="11361600" cy="849881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dirty="0">
                <a:solidFill>
                  <a:schemeClr val="tx2"/>
                </a:solidFill>
              </a:rPr>
              <a:t>Podzimní semestr 2023 – Základy práva pro MŠ</a:t>
            </a: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A0B5A3B7-9734-4F5B-8C69-F0358E18560A}"/>
              </a:ext>
            </a:extLst>
          </p:cNvPr>
          <p:cNvSpPr txBox="1">
            <a:spLocks/>
          </p:cNvSpPr>
          <p:nvPr/>
        </p:nvSpPr>
        <p:spPr>
          <a:xfrm>
            <a:off x="414000" y="1848200"/>
            <a:ext cx="11361600" cy="25542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 dirty="0">
                <a:solidFill>
                  <a:srgbClr val="C00000"/>
                </a:solidFill>
              </a:rPr>
              <a:t>5. seminář</a:t>
            </a:r>
          </a:p>
          <a:p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5BC09E0-B818-45C1-82FA-FE09D8C1FB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CEEBDC-0B37-429E-8D04-2B8B5D7501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7B39D0-EA33-4B1F-841A-87FD87852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Rozhodněte, jaká kritéria se Vám zdají v pořádku a která ne</a:t>
            </a:r>
            <a:endParaRPr lang="en-US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71959FC-64F2-4C81-B2EC-470589285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132"/>
            <a:ext cx="10753200" cy="4139868"/>
          </a:xfrm>
        </p:spPr>
        <p:txBody>
          <a:bodyPr/>
          <a:lstStyle/>
          <a:p>
            <a:r>
              <a:rPr lang="cs-CZ" sz="2400" i="1" dirty="0"/>
              <a:t>Přednostně budou přijaty děti čtyřleté před tříletými</a:t>
            </a:r>
          </a:p>
          <a:p>
            <a:r>
              <a:rPr lang="cs-CZ" sz="2400" i="1" dirty="0"/>
              <a:t>Přednostně budou přijaty děti rodičů pracujících ve zdravotnictví </a:t>
            </a:r>
          </a:p>
          <a:p>
            <a:r>
              <a:rPr lang="cs-CZ" sz="2400" i="1" dirty="0"/>
              <a:t>Rozhoduje pořadí přijetí přihlášky</a:t>
            </a:r>
          </a:p>
          <a:p>
            <a:r>
              <a:rPr lang="cs-CZ" sz="2400" i="1" dirty="0"/>
              <a:t>Z důvodu nedostatku kvalifikovaného personálu pro práci dětí se zdravotním postižením budou tyto přijímány v případě volné kapacity</a:t>
            </a:r>
          </a:p>
          <a:p>
            <a:r>
              <a:rPr lang="cs-CZ" sz="2400" i="1" dirty="0"/>
              <a:t>Rozhoduje vzdálenost bydliště od mateřské školy</a:t>
            </a:r>
          </a:p>
          <a:p>
            <a:r>
              <a:rPr lang="cs-CZ" sz="2400" i="1" dirty="0"/>
              <a:t>Děti z nespádových obvodů mohou být přijaty, pokud zákonný zástupce uhradí mateřské školy tzv. neinvestiční náklady za vzdělávání</a:t>
            </a:r>
          </a:p>
          <a:p>
            <a:r>
              <a:rPr lang="cs-CZ" sz="2400" i="1" dirty="0"/>
              <a:t>Při shodném počtu bodů rozhoduje losování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486920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5CDA5F-CEB9-4AD7-BA67-AB19D03D08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F0B46C-B30F-431C-9EB8-076A0FE05F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56C0E53-D158-4E40-B714-9494D1E7B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zadán na hodině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95C791-3AE4-4922-9C18-54CB18D71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dirty="0"/>
              <a:t>Pro ilustraci – doporučení (jen doporučení) veřejného ochránce práv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en-US" dirty="0"/>
          </a:p>
        </p:txBody>
      </p:sp>
      <p:pic>
        <p:nvPicPr>
          <p:cNvPr id="3078" name="Picture 6" descr="Pedagogicke.info: Veřejný ochránce práv: Kritéria pro přijetí do mateřské  školky se mají týkat dětí, nikoli posuzovat jejich rodiče">
            <a:extLst>
              <a:ext uri="{FF2B5EF4-FFF2-40B4-BE49-F238E27FC236}">
                <a16:creationId xmlns:a16="http://schemas.microsoft.com/office/drawing/2014/main" id="{086F3C4B-E074-418F-AAA4-68E9D1652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208" y="2252663"/>
            <a:ext cx="6115050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471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4899F9-0D9C-49B1-9691-73A1E56012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C96F8B-A5BE-4911-8A8D-2496D8322A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9C56AD-CDAC-411D-8950-F69D47F9B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Očkování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F7DDFCE-0359-4FED-BAFC-EE5A8416F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82452"/>
            <a:ext cx="10753200" cy="667271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000" i="1" dirty="0"/>
              <a:t>Při přijímání dětí k předškolnímu vzdělávání je třeba dodržet podmínky stanovené zvláštním právním předpisem. </a:t>
            </a:r>
            <a:r>
              <a:rPr lang="cs-CZ" sz="2000" dirty="0"/>
              <a:t>§ 34 odst. 5 </a:t>
            </a:r>
            <a:r>
              <a:rPr lang="cs-CZ" sz="2000" dirty="0" err="1"/>
              <a:t>ŠkZ</a:t>
            </a:r>
            <a:endParaRPr lang="cs-CZ" sz="2000" dirty="0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A9ED9879-BEF2-4C59-BD29-0CDFA21DE99D}"/>
              </a:ext>
            </a:extLst>
          </p:cNvPr>
          <p:cNvSpPr/>
          <p:nvPr/>
        </p:nvSpPr>
        <p:spPr bwMode="auto">
          <a:xfrm>
            <a:off x="2362200" y="2149723"/>
            <a:ext cx="484632" cy="847725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4BE0BEEB-7110-4F83-9E47-D29D8FB6F994}"/>
              </a:ext>
            </a:extLst>
          </p:cNvPr>
          <p:cNvSpPr/>
          <p:nvPr/>
        </p:nvSpPr>
        <p:spPr bwMode="auto">
          <a:xfrm>
            <a:off x="3014090" y="2149722"/>
            <a:ext cx="484632" cy="847725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61643989-686F-4D34-B85F-7198791E35D5}"/>
              </a:ext>
            </a:extLst>
          </p:cNvPr>
          <p:cNvSpPr/>
          <p:nvPr/>
        </p:nvSpPr>
        <p:spPr bwMode="auto">
          <a:xfrm>
            <a:off x="3665980" y="2146200"/>
            <a:ext cx="484632" cy="847725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03E8A844-A66B-45FE-8DFC-AA6DFC9A2C48}"/>
              </a:ext>
            </a:extLst>
          </p:cNvPr>
          <p:cNvSpPr txBox="1">
            <a:spLocks/>
          </p:cNvSpPr>
          <p:nvPr/>
        </p:nvSpPr>
        <p:spPr>
          <a:xfrm>
            <a:off x="719400" y="3065552"/>
            <a:ext cx="10753200" cy="30724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i="1" dirty="0"/>
              <a:t>(….) nebo mateřská škola, </a:t>
            </a:r>
            <a:r>
              <a:rPr lang="cs-CZ" sz="2000" b="1" i="1" dirty="0">
                <a:solidFill>
                  <a:schemeClr val="tx2"/>
                </a:solidFill>
              </a:rPr>
              <a:t>s výjimkou </a:t>
            </a:r>
            <a:r>
              <a:rPr lang="cs-CZ" sz="2000" i="1" dirty="0"/>
              <a:t>zařízení uvedených v § 46 odst. 4 větě druhé a zařízení, </a:t>
            </a:r>
            <a:r>
              <a:rPr lang="cs-CZ" sz="2000" b="1" i="1" dirty="0">
                <a:solidFill>
                  <a:schemeClr val="tx2"/>
                </a:solidFill>
              </a:rPr>
              <a:t>do nichž je docházka povinná</a:t>
            </a:r>
            <a:r>
              <a:rPr lang="cs-CZ" sz="2000" i="1" dirty="0"/>
              <a:t>,  mohou přijmout pouze dítě, které se </a:t>
            </a:r>
            <a:r>
              <a:rPr lang="cs-CZ" sz="2000" b="1" i="1" dirty="0"/>
              <a:t>podrobilo stanoveným pravidelným očkováním, má doklad, že je proti nákaze imunní nebo se nemůže očkování podrobit pro kontraindikaci. </a:t>
            </a:r>
            <a:r>
              <a:rPr lang="cs-CZ" sz="2000" i="1" dirty="0"/>
              <a:t>Doklad o provedení pravidelného očkování nebo doklad o tom, že je dítě proti nákaze imunní nebo se nemůže očkování podrobit pro kontraindikaci, vydá poskytovatel zdravotních služeb v oboru praktické lékařství pro děti a dorost na žádost zákonného zástupce dítěte, pěstouna nebo fyzické osoby, které bylo dítě soudem svěřeno do osobní péče. </a:t>
            </a:r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cs-CZ" sz="2000" i="1" dirty="0"/>
          </a:p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dirty="0"/>
              <a:t>§ 50 zákona č. 258/2000 Sb., o ochraně veřejného zdraví, ve znění pozdějších předpisů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41481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F13611-5957-499B-B9BA-D3D14E9470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E43388-04C1-469D-9C45-F21D0AFE97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EEAAB74-64C2-46AF-A8D1-F520F7F81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K zamyšlení</a:t>
            </a:r>
            <a:endParaRPr lang="en-US" i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5DA9C8-4FD6-444F-9815-DB865E45A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cs-CZ" i="1" dirty="0"/>
              <a:t>Může dítě navštěvovat dvě mateřské školy a plnit tak předškolní vzdělávání na dvou místech?</a:t>
            </a:r>
            <a:endParaRPr lang="en-US" i="1" dirty="0"/>
          </a:p>
        </p:txBody>
      </p:sp>
      <p:pic>
        <p:nvPicPr>
          <p:cNvPr id="1026" name="Picture 2" descr="otazník | ŽIŽLAVSKÝ">
            <a:extLst>
              <a:ext uri="{FF2B5EF4-FFF2-40B4-BE49-F238E27FC236}">
                <a16:creationId xmlns:a16="http://schemas.microsoft.com/office/drawing/2014/main" id="{CA5B693C-AE80-4D6C-8611-C2BC9A11B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929" y="3114147"/>
            <a:ext cx="2047875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378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698C35-00B4-AE8F-A4E0-0F978DFBBA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0D9FF6-7B0C-48EC-CC92-FD505C6E54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874698-C93E-39FE-4EE6-242406E8F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A08B57-30C0-9C50-218F-227F712BC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8844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očkování jako podmínka přijetí do MŠ </a:t>
            </a:r>
          </a:p>
          <a:p>
            <a:r>
              <a:rPr lang="cs-CZ" sz="2400" dirty="0"/>
              <a:t>specifika přijímání dětí z Ukrajiny do MŠ v roce 2022</a:t>
            </a:r>
          </a:p>
        </p:txBody>
      </p:sp>
    </p:spTree>
    <p:extLst>
      <p:ext uri="{BB962C8B-B14F-4D97-AF65-F5344CB8AC3E}">
        <p14:creationId xmlns:p14="http://schemas.microsoft.com/office/powerpoint/2010/main" val="849516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513190-3463-4A85-93E9-83480C8AE3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BFBFB8-4BF9-4BE8-8AAE-5232729905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41234F-8189-47D7-923C-981766953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00" y="466038"/>
            <a:ext cx="10753200" cy="451576"/>
          </a:xfrm>
        </p:spPr>
        <p:txBody>
          <a:bodyPr/>
          <a:lstStyle/>
          <a:p>
            <a:r>
              <a:rPr lang="cs-CZ" dirty="0"/>
              <a:t>Jedná se o správní řízení – rozhodnutí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CB5984-9190-4D71-8E63-6705F2E70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123980"/>
            <a:ext cx="10753200" cy="526798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žádost zákonného zástupce jménem dítěte – přihláška </a:t>
            </a:r>
          </a:p>
          <a:p>
            <a:pPr lvl="1"/>
            <a:r>
              <a:rPr lang="cs-CZ" sz="2400" dirty="0"/>
              <a:t>musí souhlasit oba?</a:t>
            </a:r>
          </a:p>
          <a:p>
            <a:r>
              <a:rPr lang="cs-CZ" dirty="0">
                <a:solidFill>
                  <a:schemeClr val="tx2"/>
                </a:solidFill>
              </a:rPr>
              <a:t>ředitel školy </a:t>
            </a:r>
            <a:r>
              <a:rPr lang="cs-CZ" dirty="0"/>
              <a:t>rozhoduje o právech a povinnostech v oblasti státní správy:</a:t>
            </a:r>
          </a:p>
          <a:p>
            <a:pPr lvl="1"/>
            <a:r>
              <a:rPr lang="cs-CZ" dirty="0"/>
              <a:t>b) přijetí dítěte k předškolnímu vzdělávání podle § 34 </a:t>
            </a:r>
            <a:r>
              <a:rPr lang="cs-CZ" dirty="0" err="1"/>
              <a:t>ŠkZ</a:t>
            </a:r>
            <a:endParaRPr lang="cs-CZ" dirty="0"/>
          </a:p>
          <a:p>
            <a:r>
              <a:rPr lang="cs-CZ" dirty="0"/>
              <a:t>je to správní řízení – nutno dodržet normy </a:t>
            </a:r>
            <a:r>
              <a:rPr lang="cs-CZ" dirty="0">
                <a:solidFill>
                  <a:schemeClr val="tx2"/>
                </a:solidFill>
              </a:rPr>
              <a:t>správního řádu</a:t>
            </a:r>
          </a:p>
          <a:p>
            <a:pPr lvl="1"/>
            <a:r>
              <a:rPr lang="cs-CZ" dirty="0"/>
              <a:t>§ 67 a násl.</a:t>
            </a:r>
          </a:p>
          <a:p>
            <a:pPr lvl="1"/>
            <a:r>
              <a:rPr lang="cs-CZ" dirty="0"/>
              <a:t>písemná forma – rozhodnutí o přijetí / nepřijetí dítěte do mateřské školy</a:t>
            </a:r>
          </a:p>
          <a:p>
            <a:pPr lvl="1"/>
            <a:r>
              <a:rPr lang="cs-CZ" dirty="0"/>
              <a:t>3 části: výroková část, odůvodnění a poučení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výroková část </a:t>
            </a:r>
            <a:r>
              <a:rPr lang="cs-CZ" dirty="0"/>
              <a:t>– tj. rozhodnutí o právech a povinnostech osoby, která je tam identifikována – tudíž co se rozhodlo, jak a koho se to týká + odkaz na právní ustanovení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odůvodnění</a:t>
            </a:r>
            <a:r>
              <a:rPr lang="cs-CZ" dirty="0"/>
              <a:t> – skutečnosti, které vedly k vydání rozhodnutí, důvody, podklady pro vydání, úvahy, kterými se ředitel řídil při jejich hodnocení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poučení</a:t>
            </a:r>
            <a:r>
              <a:rPr lang="cs-CZ" dirty="0"/>
              <a:t> –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zda lze proti rozhodnutí podat odvolání, v jaké lhůtě, kdo rozhoduje o odvolání a kde se podává</a:t>
            </a:r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6B6D8383-E9CA-4152-8301-1D4C10B4CDCB}"/>
              </a:ext>
            </a:extLst>
          </p:cNvPr>
          <p:cNvSpPr/>
          <p:nvPr/>
        </p:nvSpPr>
        <p:spPr bwMode="auto">
          <a:xfrm>
            <a:off x="8310525" y="2411007"/>
            <a:ext cx="3161475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165/2 b) </a:t>
            </a:r>
            <a:r>
              <a:rPr kumimoji="0" lang="cs-CZ" sz="2800" i="0" u="none" strike="noStrike" normalizeH="0" baseline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ŠkZ</a:t>
            </a:r>
            <a:endParaRPr kumimoji="0" lang="cs-CZ" sz="28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0527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A73F119-4832-10B8-8AFD-59DF536B81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A27C05-33DA-CE12-B691-B3923285F0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624560-2C36-970C-CE25-D341FF9E8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Kam se odvolat?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158A0B-791B-D68E-BCFE-EB98975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7181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odvolání je řádný opravný prostředek</a:t>
            </a:r>
          </a:p>
          <a:p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 příslušnému </a:t>
            </a:r>
            <a:r>
              <a:rPr lang="cs-CZ" sz="20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krajskému úřadu 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prostřednictvím ředitele mateřské školy, který rozhodnutí vydal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př. odvolání proti rozhodnutí ředitele Mateřské školy Slavíčkova v Brně bude řešit Krajský úřad Jihomoravského kraje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následuje pak rozhodnutí správního orgánu, kterým krajský úřad je (řídí se správním řádem)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proč? Protože je to veřejné subjektivní právo dítěte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kam dále? žaloba ke správnímu soudu</a:t>
            </a:r>
          </a:p>
        </p:txBody>
      </p:sp>
    </p:spTree>
    <p:extLst>
      <p:ext uri="{BB962C8B-B14F-4D97-AF65-F5344CB8AC3E}">
        <p14:creationId xmlns:p14="http://schemas.microsoft.com/office/powerpoint/2010/main" val="2730831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DA7AEC-109C-479D-AD6C-CCE41A949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2488EA3-AD87-472F-A922-6266D71A93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EDB9D65-D535-4F5B-BACA-9331102BF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přezkum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EC0EF4-972B-4364-ADB8-1E7FF18B6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20266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účastníkem je dítě (zastoupené zákonným zástupcem)</a:t>
            </a:r>
          </a:p>
          <a:p>
            <a:r>
              <a:rPr lang="cs-CZ" dirty="0"/>
              <a:t>rozhodnutí bylo nezákonné</a:t>
            </a:r>
          </a:p>
          <a:p>
            <a:pPr lvl="1"/>
            <a:r>
              <a:rPr lang="cs-CZ" dirty="0"/>
              <a:t>chybí odůvodnění</a:t>
            </a:r>
          </a:p>
          <a:p>
            <a:pPr lvl="1"/>
            <a:r>
              <a:rPr lang="cs-CZ" dirty="0"/>
              <a:t>špatné zohlednění kritérií</a:t>
            </a:r>
          </a:p>
          <a:p>
            <a:pPr lvl="1"/>
            <a:r>
              <a:rPr lang="cs-CZ" dirty="0"/>
              <a:t>nestanovení kritérií předem</a:t>
            </a:r>
          </a:p>
          <a:p>
            <a:pPr marL="72000" indent="0">
              <a:buNone/>
            </a:pPr>
            <a:endParaRPr lang="en-US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C71E8C54-ABF7-47CF-91EF-A306DFD4E3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913402"/>
              </p:ext>
            </p:extLst>
          </p:nvPr>
        </p:nvGraphicFramePr>
        <p:xfrm>
          <a:off x="5519767" y="2285042"/>
          <a:ext cx="6085075" cy="2130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7CE551D4-1F9B-40BE-84E3-EC26FC6EC841}"/>
              </a:ext>
            </a:extLst>
          </p:cNvPr>
          <p:cNvSpPr txBox="1">
            <a:spLocks/>
          </p:cNvSpPr>
          <p:nvPr/>
        </p:nvSpPr>
        <p:spPr>
          <a:xfrm>
            <a:off x="720000" y="4487707"/>
            <a:ext cx="10753200" cy="14304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7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kern="0" dirty="0"/>
              <a:t>Co když zákonný zástupce „vyhraje“ spor a dítě by mělo být přijato do mateřské školky, která ale mezitím naplnila kapacitu na maximum?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999663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92C0541-D2CA-428C-9518-27A2B611E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851CE9-FE77-47E5-BA28-1DC3171631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FAB2F65-1C55-47DF-8172-2CB9CD81A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předškolního vzdělávání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0D09E8-B549-4D5B-951B-7D9256C03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53193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rozhodnutí </a:t>
            </a:r>
            <a:r>
              <a:rPr lang="cs-CZ" dirty="0"/>
              <a:t>ředitele školy o ukončení předškolního vzdělávání</a:t>
            </a:r>
          </a:p>
          <a:p>
            <a:r>
              <a:rPr lang="cs-CZ" dirty="0"/>
              <a:t>musí předcházet </a:t>
            </a:r>
            <a:r>
              <a:rPr lang="cs-CZ" dirty="0">
                <a:solidFill>
                  <a:schemeClr val="tx2"/>
                </a:solidFill>
              </a:rPr>
              <a:t>písemné upozornění </a:t>
            </a:r>
            <a:r>
              <a:rPr lang="cs-CZ" dirty="0"/>
              <a:t>zákonnému zástupci</a:t>
            </a:r>
          </a:p>
          <a:p>
            <a:r>
              <a:rPr lang="cs-CZ" dirty="0"/>
              <a:t>výčet důvodů je</a:t>
            </a:r>
            <a:r>
              <a:rPr lang="cs-CZ" dirty="0">
                <a:solidFill>
                  <a:schemeClr val="tx2"/>
                </a:solidFill>
              </a:rPr>
              <a:t> taxativní </a:t>
            </a:r>
            <a:r>
              <a:rPr lang="cs-CZ" dirty="0"/>
              <a:t>– pro jiné důvody nelze</a:t>
            </a:r>
          </a:p>
          <a:p>
            <a:pPr marL="72000" indent="0">
              <a:buNone/>
            </a:pPr>
            <a:endParaRPr lang="cs-CZ" dirty="0"/>
          </a:p>
          <a:p>
            <a:pPr marL="586350" indent="-514350">
              <a:buAutoNum type="alphaLcParenR"/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ítě se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bez omluvy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zákonného zástupce nepřetržitě neúčastní předškolního vzdělávání po dobu delší než dva týdny</a:t>
            </a:r>
          </a:p>
          <a:p>
            <a:pPr lvl="1"/>
            <a:r>
              <a:rPr lang="cs-CZ" dirty="0"/>
              <a:t>předpoklad, že není zájem na pokračování – lze pak kapacitu nabídnout jinému dítěti</a:t>
            </a:r>
          </a:p>
          <a:p>
            <a:pPr lvl="1"/>
            <a:r>
              <a:rPr lang="cs-CZ" dirty="0"/>
              <a:t>nelze zkoumat důvody omluvy, ani je požadovat</a:t>
            </a:r>
          </a:p>
          <a:p>
            <a:pPr marL="72000" indent="0">
              <a:buNone/>
            </a:pP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7B88E881-B0A8-4A50-A97D-62A7F874BFB7}"/>
              </a:ext>
            </a:extLst>
          </p:cNvPr>
          <p:cNvSpPr/>
          <p:nvPr/>
        </p:nvSpPr>
        <p:spPr bwMode="auto">
          <a:xfrm>
            <a:off x="9309925" y="473590"/>
            <a:ext cx="2456625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35 </a:t>
            </a:r>
            <a:r>
              <a:rPr kumimoji="0" lang="cs-CZ" sz="2800" i="0" u="none" strike="noStrike" normalizeH="0" baseline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ŠkZ</a:t>
            </a:r>
            <a:endParaRPr kumimoji="0" lang="cs-CZ" sz="28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8949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AD0FCB-3B86-45D7-8AAC-4ABA03CFC3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D0FC22-A850-419E-BF35-2914B649B7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78AC0A-D516-45A1-8B16-7AB12A674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67932"/>
            <a:ext cx="10753200" cy="631066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 marL="586350" indent="-514350">
              <a:buFont typeface="+mj-lt"/>
              <a:buAutoNum type="alphaLcParenR" startAt="2"/>
            </a:pP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zákonný zástupce </a:t>
            </a:r>
            <a:r>
              <a:rPr lang="cs-CZ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závažným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způsobem </a:t>
            </a:r>
            <a:r>
              <a:rPr lang="cs-CZ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opakovaně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narušuje provoz mateřské školy</a:t>
            </a:r>
          </a:p>
          <a:p>
            <a:pPr lvl="1"/>
            <a:r>
              <a:rPr lang="cs-CZ" dirty="0"/>
              <a:t>nikoliv, když narušuje dítě</a:t>
            </a:r>
          </a:p>
          <a:p>
            <a:pPr lvl="1"/>
            <a:r>
              <a:rPr lang="cs-CZ" dirty="0"/>
              <a:t>školní řád, právní předpisy – nutno dodržovat</a:t>
            </a:r>
          </a:p>
          <a:p>
            <a:pPr lvl="1"/>
            <a:r>
              <a:rPr lang="cs-CZ" dirty="0"/>
              <a:t>závažně, opakovaně – např. nepodrobuje dítě povinným očkováním</a:t>
            </a:r>
          </a:p>
          <a:p>
            <a:pPr marL="324000" lvl="1" indent="0">
              <a:buNone/>
            </a:pP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86350" indent="-514350">
              <a:buFont typeface="+mj-lt"/>
              <a:buAutoNum type="alphaLcParenR" startAt="2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ukončení doporučí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v průběhu zkušebního pobytu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dítěte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lékař nebo školské poradenské zařízení</a:t>
            </a:r>
          </a:p>
          <a:p>
            <a:pPr lvl="1"/>
            <a:r>
              <a:rPr lang="cs-CZ" dirty="0"/>
              <a:t>§ 34/3 – max, 3 měsíce zkušební režim</a:t>
            </a:r>
          </a:p>
          <a:p>
            <a:pPr lvl="1"/>
            <a:r>
              <a:rPr lang="cs-CZ" dirty="0"/>
              <a:t>těžko uplatnitelné, když zákonný zástupce nespolupracuje s lékařem či </a:t>
            </a:r>
            <a:r>
              <a:rPr lang="cs-CZ" dirty="0" err="1"/>
              <a:t>šk</a:t>
            </a:r>
            <a:r>
              <a:rPr lang="cs-CZ" dirty="0"/>
              <a:t>. por. zařízením </a:t>
            </a:r>
          </a:p>
          <a:p>
            <a:pPr marL="72000" indent="0">
              <a:buNone/>
            </a:pP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586350" indent="-514350">
              <a:buFont typeface="+mj-lt"/>
              <a:buAutoNum type="alphaLcParenR" startAt="2"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zákonný zástupce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opakovaně neuhradí úplatu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 vzdělávání v mateřské škole nebo úplatu za školní stravování (§ 123) ve stanoveném termínu a nedohodne s ředitelem jiný termín úhrady</a:t>
            </a:r>
          </a:p>
          <a:p>
            <a:pPr lvl="1"/>
            <a:r>
              <a:rPr lang="cs-CZ" dirty="0"/>
              <a:t>snaha se domluvit u sociálně slabých rodin</a:t>
            </a:r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500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F6BB662-4D39-41C5-BA13-6713AB817F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BE76CA-8C60-4244-A342-C9D6E6DB62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5E5461F-48BC-42E7-8D1D-F3E470130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Přijímací řízení do MŠ</a:t>
            </a:r>
          </a:p>
        </p:txBody>
      </p:sp>
    </p:spTree>
    <p:extLst>
      <p:ext uri="{BB962C8B-B14F-4D97-AF65-F5344CB8AC3E}">
        <p14:creationId xmlns:p14="http://schemas.microsoft.com/office/powerpoint/2010/main" val="130789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895AB6-7A49-490F-BD47-038CEB1359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B56866-0337-4522-998A-5B7D84605A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85B31C-E45B-41BD-A22E-06E8C0387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Ukončení předškolního vzdělávání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59F42C-CCCB-42E1-9285-6509C8CAB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26193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opět: </a:t>
            </a:r>
            <a:r>
              <a:rPr lang="cs-CZ" dirty="0">
                <a:solidFill>
                  <a:schemeClr val="tx2"/>
                </a:solidFill>
              </a:rPr>
              <a:t>správní rozhodnutí ředitele školy </a:t>
            </a:r>
            <a:r>
              <a:rPr lang="cs-CZ" dirty="0"/>
              <a:t>– o odvolání rozhoduje krajský úřad, pak příp. žaloba ve správním soudnictvím</a:t>
            </a:r>
          </a:p>
          <a:p>
            <a:pPr lvl="1"/>
            <a:r>
              <a:rPr lang="cs-CZ" dirty="0"/>
              <a:t>opět jde o veřejná subjektivní práva dítěte</a:t>
            </a:r>
          </a:p>
          <a:p>
            <a:r>
              <a:rPr lang="cs-CZ" dirty="0"/>
              <a:t>pokud je zřizovatelem </a:t>
            </a:r>
            <a:r>
              <a:rPr lang="cs-CZ" dirty="0">
                <a:solidFill>
                  <a:schemeClr val="tx2"/>
                </a:solidFill>
              </a:rPr>
              <a:t>církev či jiné soukromé mateřské školy </a:t>
            </a:r>
            <a:r>
              <a:rPr lang="cs-CZ" dirty="0"/>
              <a:t>– dovozuje se z judikatury, že odvolacím orgánem je ministerstvo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06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323F8E-8E16-47E8-9221-DA22C48E9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1E29E-525C-4DCC-8B80-C839A667D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B72C50-F1C5-40C8-A818-14B7623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sz="3600" dirty="0"/>
              <a:t>malachta@mail.muni.cz</a:t>
            </a: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C05DAB0B-16A4-4C9B-B402-1FE983AB1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526" y="4781436"/>
            <a:ext cx="11361600" cy="69849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47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B77E4F5-136C-4280-8A3B-3DB7754340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JUDr. Radovan Malachta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89C9D1-EB8B-4498-8BEE-C5B49D3E69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E2509CB-256C-41EB-9F44-EBC24A7C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informace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3926225-B940-4BBE-903C-02CF41B15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6583"/>
            <a:ext cx="11040200" cy="463141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000" dirty="0">
                <a:solidFill>
                  <a:schemeClr val="tx2"/>
                </a:solidFill>
              </a:rPr>
              <a:t>zápis v rozmezí od 2. do 16.5. </a:t>
            </a:r>
            <a:r>
              <a:rPr lang="cs-CZ" sz="2000" dirty="0"/>
              <a:t>pro následující školní rok – termín a místo určí ředitel MŠ po dohodě se zřizovatelem a uveřejní je způsobem v místě obvyklým </a:t>
            </a:r>
          </a:p>
          <a:p>
            <a:pPr lvl="1"/>
            <a:r>
              <a:rPr lang="cs-CZ" sz="1800" i="1" dirty="0"/>
              <a:t>co to znamená způsobem v místě obvyklým?</a:t>
            </a:r>
            <a:endParaRPr lang="cs-CZ" sz="1800" dirty="0"/>
          </a:p>
          <a:p>
            <a:r>
              <a:rPr lang="cs-CZ" sz="2000" dirty="0"/>
              <a:t>zákonný zástupce podává žádost o přijetí dítěte – povinnost u povinného předškolního </a:t>
            </a:r>
            <a:r>
              <a:rPr lang="cs-CZ" sz="2000" dirty="0" err="1"/>
              <a:t>vzděláv</a:t>
            </a:r>
            <a:r>
              <a:rPr lang="cs-CZ" sz="2000" dirty="0"/>
              <a:t>.</a:t>
            </a:r>
          </a:p>
          <a:p>
            <a:r>
              <a:rPr lang="cs-CZ" sz="2000" dirty="0">
                <a:solidFill>
                  <a:schemeClr val="tx2"/>
                </a:solidFill>
              </a:rPr>
              <a:t>lze i v průběhu školního roku, </a:t>
            </a:r>
            <a:r>
              <a:rPr lang="cs-CZ" sz="2000" dirty="0"/>
              <a:t>ale…….</a:t>
            </a:r>
          </a:p>
          <a:p>
            <a:pPr lvl="1"/>
            <a:r>
              <a:rPr lang="cs-CZ" sz="1800" i="1" dirty="0"/>
              <a:t>napadají Vás důvody či situace běžného života, kdy je to možné?</a:t>
            </a:r>
          </a:p>
          <a:p>
            <a:r>
              <a:rPr lang="cs-CZ" sz="2000" dirty="0"/>
              <a:t>ředitel rozhoduje o přijetí dítěte do MŠ, může stanovit i zkušební pobyt v délce max. 3 měsíce</a:t>
            </a:r>
          </a:p>
          <a:p>
            <a:r>
              <a:rPr lang="cs-CZ" sz="2000" dirty="0">
                <a:solidFill>
                  <a:schemeClr val="tx2"/>
                </a:solidFill>
              </a:rPr>
              <a:t>přednostně</a:t>
            </a:r>
            <a:r>
              <a:rPr lang="cs-CZ" sz="2000" dirty="0"/>
              <a:t> děti, které dosáhnou </a:t>
            </a:r>
            <a:r>
              <a:rPr lang="cs-CZ" sz="2000" u="sng" dirty="0"/>
              <a:t>3 roky před začátkem školního roku </a:t>
            </a:r>
            <a:r>
              <a:rPr lang="cs-CZ" sz="2000" dirty="0"/>
              <a:t>a mají </a:t>
            </a:r>
            <a:r>
              <a:rPr lang="cs-CZ" sz="2000" u="sng" dirty="0"/>
              <a:t>trvalý pobyt ve školském obvodu či pobyt v případě cizinců, </a:t>
            </a:r>
            <a:r>
              <a:rPr lang="cs-CZ" sz="2000" dirty="0"/>
              <a:t>do výše povoleného počtu dětí uvedeného ve školském rejstříku</a:t>
            </a:r>
            <a:endParaRPr lang="cs-CZ" sz="2000" u="sng" dirty="0"/>
          </a:p>
          <a:p>
            <a:r>
              <a:rPr lang="cs-CZ" sz="2000" dirty="0"/>
              <a:t>obecní úřad obce poskytuje MŠ seznam těchto dětí 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BCADB1C7-F52C-4F9E-944B-7A039694C5B2}"/>
              </a:ext>
            </a:extLst>
          </p:cNvPr>
          <p:cNvSpPr/>
          <p:nvPr/>
        </p:nvSpPr>
        <p:spPr bwMode="auto">
          <a:xfrm>
            <a:off x="8039925" y="534582"/>
            <a:ext cx="2456625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34 </a:t>
            </a:r>
            <a:r>
              <a:rPr kumimoji="0" lang="cs-CZ" sz="2800" i="0" u="none" strike="noStrike" normalizeH="0" baseline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ŠkZ</a:t>
            </a:r>
            <a:endParaRPr kumimoji="0" lang="cs-CZ" sz="28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996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A8FC6AF-43C6-9867-87F9-2B0AB286E8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FD7546-B6D2-8DAB-13E0-29A1C8EAE7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BDCEB7-E9ED-BD7E-8847-C69756C9F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Kam?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310D96D-F778-C7DE-E1F8-547DF20E2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33813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>
                <a:solidFill>
                  <a:schemeClr val="tx2"/>
                </a:solidFill>
              </a:rPr>
              <a:t>spádová mateřská škola </a:t>
            </a:r>
            <a:r>
              <a:rPr lang="cs-CZ" sz="2000" dirty="0"/>
              <a:t>– obec (svazek obcí) musí zajistit místa ve spádové mateřské škole – platí pro děti dle ustanovení § 34 odst. 3 </a:t>
            </a:r>
            <a:r>
              <a:rPr lang="cs-CZ" sz="2000" dirty="0" err="1"/>
              <a:t>ŠkZ</a:t>
            </a:r>
            <a:endParaRPr lang="cs-CZ" sz="2000" dirty="0"/>
          </a:p>
          <a:p>
            <a:r>
              <a:rPr lang="cs-CZ" sz="2000" dirty="0"/>
              <a:t>pokud MŠ nemá kapacitu nebo obec nemá MŠ, pak obec je povinna zajistit místo v jiné MŠ, kterou zřizuje (pro děti s místem trvalého pobytu) – dle </a:t>
            </a:r>
            <a:r>
              <a:rPr lang="cs-CZ" sz="2000" dirty="0" err="1"/>
              <a:t>ust</a:t>
            </a:r>
            <a:r>
              <a:rPr lang="cs-CZ" sz="2000" dirty="0"/>
              <a:t>. 179/2 </a:t>
            </a:r>
            <a:r>
              <a:rPr lang="cs-CZ" sz="2000" dirty="0" err="1"/>
              <a:t>ŠkZ</a:t>
            </a:r>
            <a:endParaRPr lang="cs-CZ" sz="2000" dirty="0"/>
          </a:p>
          <a:p>
            <a:r>
              <a:rPr lang="cs-CZ" sz="2000" dirty="0"/>
              <a:t>přijetí v průběhu školního roku zákon umožňuje, samostatný zápis a řízení se nekoná </a:t>
            </a:r>
          </a:p>
          <a:p>
            <a:endParaRPr lang="cs-CZ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36FB05-6A55-44C1-9389-5C7CF618A3EF}"/>
              </a:ext>
            </a:extLst>
          </p:cNvPr>
          <p:cNvSpPr txBox="1"/>
          <p:nvPr/>
        </p:nvSpPr>
        <p:spPr>
          <a:xfrm>
            <a:off x="821267" y="4183039"/>
            <a:ext cx="1032086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179/2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Obec je povinna zajistit podmínky pro předškolní vzdělávání dětí přednostně přijímaných podle § 34 odst. 3. Za tímto účelem obec</a:t>
            </a:r>
          </a:p>
          <a:p>
            <a:pPr algn="just"/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zřídí mateřskou školu, nebo</a:t>
            </a:r>
          </a:p>
          <a:p>
            <a:pPr algn="just"/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zajistí předškolní vzdělávání v mateřské škole zřizované jinou obcí nebo svazkem obcí.</a:t>
            </a:r>
          </a:p>
        </p:txBody>
      </p:sp>
    </p:spTree>
    <p:extLst>
      <p:ext uri="{BB962C8B-B14F-4D97-AF65-F5344CB8AC3E}">
        <p14:creationId xmlns:p14="http://schemas.microsoft.com/office/powerpoint/2010/main" val="170521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009ACF-FB1E-4CD4-94D2-CF5C9EE4E8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652AE0-0DCA-4251-9B1E-EDF3D3FE7B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D310AB5-BC71-4C6D-8510-BB06C9285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Bude vše jinak?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61E224-7D34-4A4A-880A-47A980309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0" y="1517972"/>
            <a:ext cx="5189321" cy="28852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16B5E1F-3BBF-4ECA-9B3E-1E26C9A08E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4881" y="3777601"/>
            <a:ext cx="4850374" cy="194151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64D9DA2-7889-4B61-9B3F-CB783667F0B0}"/>
              </a:ext>
            </a:extLst>
          </p:cNvPr>
          <p:cNvSpPr txBox="1"/>
          <p:nvPr/>
        </p:nvSpPr>
        <p:spPr>
          <a:xfrm>
            <a:off x="666000" y="4715467"/>
            <a:ext cx="9525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Změnilo by se něco z hlediska práva?</a:t>
            </a:r>
          </a:p>
          <a:p>
            <a:r>
              <a:rPr lang="cs-CZ" dirty="0"/>
              <a:t>Změnilo by se něco z hlediska faktického stavu?</a:t>
            </a:r>
          </a:p>
          <a:p>
            <a:r>
              <a:rPr lang="cs-CZ" dirty="0"/>
              <a:t>Návrh novely není zatím přijat – uvidíme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9B7BF5C-D65D-42CC-AB52-89D84F8AA6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0929" y="537730"/>
            <a:ext cx="5340407" cy="305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830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2D724A-E44A-4E72-9179-85DB726AA2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73C683-8156-470B-8413-FF84850726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FF3A73C-220B-40B0-B5C5-6D41C9D50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lze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DC8964-C6D3-4DC2-9691-9F3F0DEE9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4133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povolení výjimky z nejvyššího počtu dětí</a:t>
            </a:r>
          </a:p>
          <a:p>
            <a:r>
              <a:rPr lang="cs-CZ" dirty="0"/>
              <a:t>povoluje zřizovatel školy</a:t>
            </a:r>
          </a:p>
          <a:p>
            <a:r>
              <a:rPr lang="cs-CZ" dirty="0"/>
              <a:t>max. 4 místa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zvýšení počtu není na újmu kvalitě vzdělávání + splněny podmínky bezpečnosti a ochrany zdraví</a:t>
            </a:r>
            <a:endParaRPr lang="en-US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D2DAD602-486F-4354-9B57-1E338A38B3FA}"/>
              </a:ext>
            </a:extLst>
          </p:cNvPr>
          <p:cNvSpPr/>
          <p:nvPr/>
        </p:nvSpPr>
        <p:spPr bwMode="auto">
          <a:xfrm>
            <a:off x="3222392" y="609377"/>
            <a:ext cx="2456625" cy="8224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i="0" u="none" strike="noStrike" normalizeH="0" baseline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§ 23 </a:t>
            </a:r>
            <a:r>
              <a:rPr kumimoji="0" lang="cs-CZ" sz="2800" i="0" u="none" strike="noStrike" normalizeH="0" baseline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ŠkZ</a:t>
            </a:r>
            <a:endParaRPr kumimoji="0" lang="cs-CZ" sz="2800" i="0" u="none" strike="noStrike" normalizeH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3BC21474-BDB8-444A-800B-C53FB7935901}"/>
              </a:ext>
            </a:extLst>
          </p:cNvPr>
          <p:cNvSpPr txBox="1">
            <a:spLocks/>
          </p:cNvSpPr>
          <p:nvPr/>
        </p:nvSpPr>
        <p:spPr>
          <a:xfrm>
            <a:off x="718800" y="4426736"/>
            <a:ext cx="7603933" cy="5262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kern="0" dirty="0"/>
              <a:t>Tj. kolik může být maximum dětí v jedné třídě?</a:t>
            </a:r>
            <a:endParaRPr lang="en-US" kern="0" dirty="0"/>
          </a:p>
        </p:txBody>
      </p:sp>
      <p:pic>
        <p:nvPicPr>
          <p:cNvPr id="2050" name="Picture 2" descr="Nad vším visí otazník">
            <a:extLst>
              <a:ext uri="{FF2B5EF4-FFF2-40B4-BE49-F238E27FC236}">
                <a16:creationId xmlns:a16="http://schemas.microsoft.com/office/drawing/2014/main" id="{EA7C2BCC-C78B-421F-A447-F6E85DCBD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003" y="4426736"/>
            <a:ext cx="1348827" cy="134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371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6AA3E7C-6A56-5420-586D-95639CD741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6674CC-3D08-4D41-250A-3EF84FAE3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C59D94-D0C4-E867-3E56-AB6910454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zamyšlení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D163590-8447-9199-2C46-09196EC60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1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Jaká byste stanovila kritéria pro přijetí do MŠ, kdybyste byly v pozici ředitelky MŠ?</a:t>
            </a:r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1026" name="Picture 2" descr="Brainstorming Course — Solve Problems Faster by Mind Mapping | Aisha Borel  | Skillshare">
            <a:extLst>
              <a:ext uri="{FF2B5EF4-FFF2-40B4-BE49-F238E27FC236}">
                <a16:creationId xmlns:a16="http://schemas.microsoft.com/office/drawing/2014/main" id="{6E9C909F-72DC-83E1-0919-555D3C095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7" y="2662237"/>
            <a:ext cx="298132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423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0C3DF6-F1CD-44B0-A8CF-55A9085953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5F5F29-FA60-4BB1-B007-44D832CC07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06A59E-8A93-40A6-8872-9335BE6EF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9E9898-F59C-4853-B6B2-1ECBC3BF8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86789"/>
            <a:ext cx="10753200" cy="462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právní úprava neurčuje kritéria přijímání ani důvody zamítnutí žádosti</a:t>
            </a:r>
          </a:p>
          <a:p>
            <a:r>
              <a:rPr lang="cs-CZ" sz="2400" dirty="0"/>
              <a:t>právní úprava nepočítá ani s výběrem dětí na základě předpokladů dítěte</a:t>
            </a:r>
          </a:p>
          <a:p>
            <a:r>
              <a:rPr lang="cs-CZ" sz="2400" dirty="0">
                <a:solidFill>
                  <a:schemeClr val="tx2"/>
                </a:solidFill>
              </a:rPr>
              <a:t>podle uvážení ředitele školy </a:t>
            </a:r>
            <a:r>
              <a:rPr lang="cs-CZ" sz="2400" dirty="0"/>
              <a:t>– nicméně ten musí </a:t>
            </a:r>
            <a:r>
              <a:rPr lang="cs-CZ" sz="2400" dirty="0">
                <a:solidFill>
                  <a:schemeClr val="tx2"/>
                </a:solidFill>
              </a:rPr>
              <a:t>stanovit kritéria </a:t>
            </a:r>
            <a:r>
              <a:rPr lang="cs-CZ" sz="2400" dirty="0"/>
              <a:t>(na základě judikatury, zákon mlčí) pro stanovení pořadí</a:t>
            </a:r>
          </a:p>
          <a:p>
            <a:pPr lvl="1"/>
            <a:r>
              <a:rPr lang="cs-CZ" sz="1800" dirty="0"/>
              <a:t>musí to být transparentní, zákaz diskriminace, princip rovnosti, zákaz úplné svévole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přezkoumatelnost </a:t>
            </a:r>
            <a:r>
              <a:rPr lang="cs-CZ" sz="1800" dirty="0"/>
              <a:t>kritérií!</a:t>
            </a:r>
          </a:p>
          <a:p>
            <a:r>
              <a:rPr lang="cs-CZ" sz="2400" dirty="0">
                <a:solidFill>
                  <a:schemeClr val="tx2"/>
                </a:solidFill>
              </a:rPr>
              <a:t>omezení: </a:t>
            </a:r>
            <a:r>
              <a:rPr lang="cs-CZ" sz="2400" dirty="0"/>
              <a:t>ano</a:t>
            </a:r>
          </a:p>
          <a:p>
            <a:pPr lvl="1"/>
            <a:r>
              <a:rPr lang="cs-CZ" dirty="0"/>
              <a:t>to, co vyplývá z jiných ustanovení – zákonem určený věk</a:t>
            </a:r>
          </a:p>
          <a:p>
            <a:pPr lvl="1"/>
            <a:r>
              <a:rPr lang="cs-CZ" dirty="0"/>
              <a:t>očkování – viz dále</a:t>
            </a:r>
          </a:p>
          <a:p>
            <a:pPr lvl="1"/>
            <a:r>
              <a:rPr lang="cs-CZ" dirty="0"/>
              <a:t>kapacita škol</a:t>
            </a:r>
          </a:p>
          <a:p>
            <a:r>
              <a:rPr lang="cs-CZ" sz="2400" dirty="0"/>
              <a:t>pravidla platí i pro školy zřizované neveřejným zřizovatelem (dovozuje se)</a:t>
            </a:r>
          </a:p>
          <a:p>
            <a:r>
              <a:rPr lang="cs-CZ" sz="2400" dirty="0"/>
              <a:t>a co „firemní“ školky?</a:t>
            </a:r>
          </a:p>
          <a:p>
            <a:endParaRPr lang="cs-CZ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2975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3DCB92-4E0E-467C-B4FA-AF4C4B63AA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9E8F38-BE16-4E48-A37C-20E9394C0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47442C2-FCE0-40FF-A907-622F46EBE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Rozsudek NSS 1 As 35/2010-40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8F584D-2E34-4185-B7E2-77936C8FA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I. Rozhodování mateřské školy o nepřijetí dítěte do (předškolního) vzdělávacího systému podle § 34 zákona č. 561/2004 Sb., o předškolním, základním, středním, vyšším odborném a jiném vzdělávání, se odehrává v oblasti veřejné správy. </a:t>
            </a:r>
            <a:r>
              <a:rPr lang="cs-CZ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Vzdělávání včetně předškolního je veřejnou službou, je svázáno přísnou regulací a kontrolováno státem; rozhodování o jeho poskytnutí proto nelze považovat za akt vymykající se soudní kontrole.</a:t>
            </a:r>
          </a:p>
          <a:p>
            <a:pPr algn="just">
              <a:lnSpc>
                <a:spcPct val="100000"/>
              </a:lnSpc>
            </a:pP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II. Disponuje-li mateřská škola pravomocí rozhodovat o přijetí dítěte do systému (předškolního) vzdělávání – mateřské školy – podle § 34 zákona č. 561/2004 Sb., o předškolním, základním, středním, vyšším odborném a jiném vzdělávání, přičemž </a:t>
            </a:r>
            <a:r>
              <a:rPr lang="cs-CZ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zákonné podmínky pro taková rozhodování zákon nikterak neupravuje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pak je </a:t>
            </a:r>
            <a:r>
              <a:rPr lang="cs-CZ" sz="20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nutno zajistit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aby byla při rozhodování vážena </a:t>
            </a:r>
            <a:r>
              <a:rPr lang="cs-CZ" sz="2000" b="1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předem stanovená kritéria pro přijímání dětí 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 tohoto systému vzdělávání. To právě proto, že </a:t>
            </a:r>
            <a:r>
              <a:rPr lang="cs-CZ" sz="20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nelze zajistit zpravidla z kapacitních důvodů vždy a všem dětem přístup 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právě do jimi zvoleného předškolního zařízení a tedy i do zmíněného předškolního vzdělávacího systému.</a:t>
            </a:r>
          </a:p>
          <a:p>
            <a:r>
              <a:rPr lang="en-US" sz="1600" dirty="0">
                <a:hlinkClick r:id="rId2"/>
              </a:rPr>
              <a:t>https://www.zakonyprolidi.cz/judikat/nsscr/1-as-35-2012-40</a:t>
            </a:r>
            <a:r>
              <a:rPr lang="cs-CZ" sz="1600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80786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1589</Words>
  <Application>Microsoft Office PowerPoint</Application>
  <PresentationFormat>Widescreen</PresentationFormat>
  <Paragraphs>168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Právní aspekty přijímacího řízení do MŠ II.  Postavení ředitele školy, soudní přezkum rozhodnutí ředitele školy.  Ukončení předškolního vzdělávání.   </vt:lpstr>
      <vt:lpstr>Přijímací řízení do MŠ</vt:lpstr>
      <vt:lpstr>Obecné informace</vt:lpstr>
      <vt:lpstr>Kam?</vt:lpstr>
      <vt:lpstr>Bude vše jinak?</vt:lpstr>
      <vt:lpstr>Co lze </vt:lpstr>
      <vt:lpstr>K zamyšlení</vt:lpstr>
      <vt:lpstr>Kritéria</vt:lpstr>
      <vt:lpstr>Rozsudek NSS 1 As 35/2010-40</vt:lpstr>
      <vt:lpstr>Rozhodněte, jaká kritéria se Vám zdají v pořádku a která ne</vt:lpstr>
      <vt:lpstr>Příklad – zadán na hodině</vt:lpstr>
      <vt:lpstr>Očkování </vt:lpstr>
      <vt:lpstr>K zamyšlení</vt:lpstr>
      <vt:lpstr>Prezentace</vt:lpstr>
      <vt:lpstr>Jedná se o správní řízení – rozhodnutí </vt:lpstr>
      <vt:lpstr>Kam se odvolat?</vt:lpstr>
      <vt:lpstr>Soudní přezkum</vt:lpstr>
      <vt:lpstr>Ukončení předškolního vzdělávání</vt:lpstr>
      <vt:lpstr>PowerPoint Presentation</vt:lpstr>
      <vt:lpstr>Ukončení předškolního vzdělávání</vt:lpstr>
      <vt:lpstr>Děkuji za pozornost malachta@mail.muni.cz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právo Úvodní seminář</dc:title>
  <dc:creator>Radovan Malachta</dc:creator>
  <cp:lastModifiedBy>Radovan Malachta</cp:lastModifiedBy>
  <cp:revision>259</cp:revision>
  <cp:lastPrinted>1601-01-01T00:00:00Z</cp:lastPrinted>
  <dcterms:created xsi:type="dcterms:W3CDTF">2022-02-12T19:12:13Z</dcterms:created>
  <dcterms:modified xsi:type="dcterms:W3CDTF">2023-10-26T08:20:21Z</dcterms:modified>
</cp:coreProperties>
</file>