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
  </p:notesMasterIdLst>
  <p:handoutMasterIdLst>
    <p:handoutMasterId r:id="rId10"/>
  </p:handoutMasterIdLst>
  <p:sldIdLst>
    <p:sldId id="256" r:id="rId2"/>
    <p:sldId id="579" r:id="rId3"/>
    <p:sldId id="580" r:id="rId4"/>
    <p:sldId id="581" r:id="rId5"/>
    <p:sldId id="582" r:id="rId6"/>
    <p:sldId id="583" r:id="rId7"/>
    <p:sldId id="584" r:id="rId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44F2831C-B8FC-49F0-83EC-FD298C664880}">
          <p14:sldIdLst>
            <p14:sldId id="256"/>
            <p14:sldId id="579"/>
            <p14:sldId id="580"/>
            <p14:sldId id="581"/>
            <p14:sldId id="582"/>
            <p14:sldId id="583"/>
            <p14:sldId id="584"/>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7300"/>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67" d="100"/>
          <a:sy n="67" d="100"/>
        </p:scale>
        <p:origin x="640"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Malachta - KOV</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Malachta - KOV</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Malachta - KOV</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Malachta - KOV</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41352" y="2729471"/>
            <a:ext cx="11361600" cy="1171580"/>
          </a:xfrm>
        </p:spPr>
        <p:txBody>
          <a:bodyPr/>
          <a:lstStyle/>
          <a:p>
            <a:pPr algn="ctr"/>
            <a:r>
              <a:rPr lang="cs-CZ" dirty="0">
                <a:solidFill>
                  <a:srgbClr val="C00000"/>
                </a:solidFill>
              </a:rPr>
              <a:t>Aktuální otázky</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644361" y="4128529"/>
            <a:ext cx="11361600" cy="1235527"/>
          </a:xfrm>
        </p:spPr>
        <p:txBody>
          <a:bodyPr/>
          <a:lstStyle/>
          <a:p>
            <a:pPr algn="ctr"/>
            <a:r>
              <a:rPr lang="cs-CZ" dirty="0"/>
              <a:t>JUDr. Radovan Malachta</a:t>
            </a:r>
          </a:p>
          <a:p>
            <a:pPr algn="ctr"/>
            <a:r>
              <a:rPr lang="cs-CZ" dirty="0"/>
              <a:t>Základy práva pro MŠ</a:t>
            </a:r>
          </a:p>
          <a:p>
            <a:pPr algn="ctr"/>
            <a:r>
              <a:rPr lang="cs-CZ" dirty="0"/>
              <a:t>podzim 2023</a:t>
            </a:r>
          </a:p>
        </p:txBody>
      </p:sp>
    </p:spTree>
    <p:extLst>
      <p:ext uri="{BB962C8B-B14F-4D97-AF65-F5344CB8AC3E}">
        <p14:creationId xmlns:p14="http://schemas.microsoft.com/office/powerpoint/2010/main" val="326334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13A935-B881-400B-9586-F3FD7E024F7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08D2ED7-EEB7-4882-95A4-1DC44E05CF59}"/>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DA07BDF4-0041-49D6-B50C-9D54EA30CBE2}"/>
              </a:ext>
            </a:extLst>
          </p:cNvPr>
          <p:cNvSpPr>
            <a:spLocks noGrp="1"/>
          </p:cNvSpPr>
          <p:nvPr>
            <p:ph type="title"/>
          </p:nvPr>
        </p:nvSpPr>
        <p:spPr/>
        <p:txBody>
          <a:bodyPr/>
          <a:lstStyle/>
          <a:p>
            <a:r>
              <a:rPr lang="cs-CZ" dirty="0">
                <a:solidFill>
                  <a:srgbClr val="C00000"/>
                </a:solidFill>
              </a:rPr>
              <a:t>„Lex Ukrajina“</a:t>
            </a:r>
          </a:p>
        </p:txBody>
      </p:sp>
      <p:sp>
        <p:nvSpPr>
          <p:cNvPr id="5" name="Zástupný obsah 4">
            <a:extLst>
              <a:ext uri="{FF2B5EF4-FFF2-40B4-BE49-F238E27FC236}">
                <a16:creationId xmlns:a16="http://schemas.microsoft.com/office/drawing/2014/main" id="{2120BF4E-F3E3-4900-BC38-8DF8089979D5}"/>
              </a:ext>
            </a:extLst>
          </p:cNvPr>
          <p:cNvSpPr>
            <a:spLocks noGrp="1"/>
          </p:cNvSpPr>
          <p:nvPr>
            <p:ph idx="1"/>
          </p:nvPr>
        </p:nvSpPr>
        <p:spPr>
          <a:xfrm>
            <a:off x="720000" y="1692002"/>
            <a:ext cx="10753200" cy="1884916"/>
          </a:xfrm>
          <a:solidFill>
            <a:schemeClr val="accent4">
              <a:lumMod val="20000"/>
              <a:lumOff val="80000"/>
            </a:schemeClr>
          </a:solidFill>
          <a:ln>
            <a:solidFill>
              <a:schemeClr val="accent1"/>
            </a:solidFill>
          </a:ln>
        </p:spPr>
        <p:txBody>
          <a:bodyPr/>
          <a:lstStyle/>
          <a:p>
            <a:r>
              <a:rPr lang="cs-CZ" dirty="0"/>
              <a:t>zákon č. 67/2022 Sb., o opatřeních v oblasti školství v souvislosti s ozbrojeným konfliktem na území Ukrajiny vyvolaným invazí vojsk Ruské federace</a:t>
            </a:r>
          </a:p>
          <a:p>
            <a:pPr lvl="1"/>
            <a:r>
              <a:rPr lang="cs-CZ" dirty="0"/>
              <a:t>v novelizovaném znění, nyní platí už čtvrté znění, účinnost do 31. srpna 2024</a:t>
            </a:r>
          </a:p>
          <a:p>
            <a:endParaRPr lang="cs-CZ" dirty="0"/>
          </a:p>
        </p:txBody>
      </p:sp>
    </p:spTree>
    <p:extLst>
      <p:ext uri="{BB962C8B-B14F-4D97-AF65-F5344CB8AC3E}">
        <p14:creationId xmlns:p14="http://schemas.microsoft.com/office/powerpoint/2010/main" val="2770772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96D1181-8B2B-456F-8A6C-5687EAD59B9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79D68E5-98C0-4063-9362-3490BF8ADEA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D850A767-35CF-47A1-9611-00CA77754431}"/>
              </a:ext>
            </a:extLst>
          </p:cNvPr>
          <p:cNvSpPr>
            <a:spLocks noGrp="1"/>
          </p:cNvSpPr>
          <p:nvPr>
            <p:ph type="title"/>
          </p:nvPr>
        </p:nvSpPr>
        <p:spPr/>
        <p:txBody>
          <a:bodyPr/>
          <a:lstStyle/>
          <a:p>
            <a:r>
              <a:rPr lang="cs-CZ" dirty="0"/>
              <a:t>Co upravuje této zákon</a:t>
            </a:r>
          </a:p>
        </p:txBody>
      </p:sp>
      <p:sp>
        <p:nvSpPr>
          <p:cNvPr id="5" name="Zástupný obsah 4">
            <a:extLst>
              <a:ext uri="{FF2B5EF4-FFF2-40B4-BE49-F238E27FC236}">
                <a16:creationId xmlns:a16="http://schemas.microsoft.com/office/drawing/2014/main" id="{909366AB-E917-41C6-A9E6-53F193580F6F}"/>
              </a:ext>
            </a:extLst>
          </p:cNvPr>
          <p:cNvSpPr>
            <a:spLocks noGrp="1"/>
          </p:cNvSpPr>
          <p:nvPr>
            <p:ph idx="1"/>
          </p:nvPr>
        </p:nvSpPr>
        <p:spPr/>
        <p:txBody>
          <a:bodyPr/>
          <a:lstStyle/>
          <a:p>
            <a:r>
              <a:rPr lang="cs-CZ" dirty="0">
                <a:solidFill>
                  <a:schemeClr val="tx2"/>
                </a:solidFill>
              </a:rPr>
              <a:t>přijímání k předškolnímu vzdělávání</a:t>
            </a:r>
          </a:p>
          <a:p>
            <a:pPr lvl="1"/>
            <a:r>
              <a:rPr lang="cs-CZ" dirty="0"/>
              <a:t>ředitel musí přijmout, nepřekročí-li nejvyšší povolený limit dětí ve třídě</a:t>
            </a:r>
          </a:p>
          <a:p>
            <a:pPr lvl="1"/>
            <a:r>
              <a:rPr lang="cs-CZ" dirty="0"/>
              <a:t>ředitel MŠ, pokud nepřijme cizince, který má pobyt ve školském obvodě a na kterého se vztahuje povinná školní docházka, informuje bezodkladně zřizovatele         ten určí jinou MŠ, kterou zřizuje bez zbytečného odkladu (nelze nad nejvyšší povolený počet dětí)	        pokud nelze, informuje se krajský úřad         určí školu po projednání s ředitelem a jejím zřizovatelem         pokud nelze, informuje se MŠMT bez zbytečného odkladu, které určí jiný krajský úřad</a:t>
            </a:r>
          </a:p>
          <a:p>
            <a:pPr lvl="1"/>
            <a:r>
              <a:rPr lang="cs-CZ" dirty="0"/>
              <a:t>byl další termín zápisu pro tyto děti-cizince, 1.6.-15.7.2023 (stejně to bylo pro rok 2022)</a:t>
            </a:r>
          </a:p>
          <a:p>
            <a:r>
              <a:rPr lang="cs-CZ" dirty="0">
                <a:solidFill>
                  <a:schemeClr val="tx2"/>
                </a:solidFill>
              </a:rPr>
              <a:t>povinnost předškolního vzdělávání</a:t>
            </a:r>
          </a:p>
          <a:p>
            <a:pPr lvl="1"/>
            <a:r>
              <a:rPr lang="cs-CZ" b="0" i="0" dirty="0">
                <a:solidFill>
                  <a:srgbClr val="000000"/>
                </a:solidFill>
                <a:effectLst/>
                <a:latin typeface="Arial" panose="020B0604020202020204" pitchFamily="34" charset="0"/>
              </a:rPr>
              <a:t>nejpozději do 90 dnů ode dne poskytnutí dočasné ochrany je povinnost zahájit povinnou školní docházku (povinné předškolní vzdělávání)</a:t>
            </a:r>
            <a:endParaRPr lang="cs-CZ" dirty="0"/>
          </a:p>
        </p:txBody>
      </p:sp>
      <p:sp>
        <p:nvSpPr>
          <p:cNvPr id="6" name="Šipka: doprava 5">
            <a:extLst>
              <a:ext uri="{FF2B5EF4-FFF2-40B4-BE49-F238E27FC236}">
                <a16:creationId xmlns:a16="http://schemas.microsoft.com/office/drawing/2014/main" id="{E03D3A01-2D3D-484A-A7A7-F060004A78FC}"/>
              </a:ext>
            </a:extLst>
          </p:cNvPr>
          <p:cNvSpPr/>
          <p:nvPr/>
        </p:nvSpPr>
        <p:spPr bwMode="auto">
          <a:xfrm>
            <a:off x="9063318" y="2762205"/>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7" name="Šipka: doprava 6">
            <a:extLst>
              <a:ext uri="{FF2B5EF4-FFF2-40B4-BE49-F238E27FC236}">
                <a16:creationId xmlns:a16="http://schemas.microsoft.com/office/drawing/2014/main" id="{A019FAA3-CDE7-4BD6-9E24-DA99DF415E97}"/>
              </a:ext>
            </a:extLst>
          </p:cNvPr>
          <p:cNvSpPr/>
          <p:nvPr/>
        </p:nvSpPr>
        <p:spPr bwMode="auto">
          <a:xfrm>
            <a:off x="10718964" y="3093899"/>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8" name="Šipka: doprava 7">
            <a:extLst>
              <a:ext uri="{FF2B5EF4-FFF2-40B4-BE49-F238E27FC236}">
                <a16:creationId xmlns:a16="http://schemas.microsoft.com/office/drawing/2014/main" id="{3CEA0C89-E19B-4F2F-93C6-3A8037FFE2AA}"/>
              </a:ext>
            </a:extLst>
          </p:cNvPr>
          <p:cNvSpPr/>
          <p:nvPr/>
        </p:nvSpPr>
        <p:spPr bwMode="auto">
          <a:xfrm>
            <a:off x="5593976" y="3429000"/>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9" name="Šipka: doprava 8">
            <a:extLst>
              <a:ext uri="{FF2B5EF4-FFF2-40B4-BE49-F238E27FC236}">
                <a16:creationId xmlns:a16="http://schemas.microsoft.com/office/drawing/2014/main" id="{29621505-1305-46CF-9322-2AD83181E914}"/>
              </a:ext>
            </a:extLst>
          </p:cNvPr>
          <p:cNvSpPr/>
          <p:nvPr/>
        </p:nvSpPr>
        <p:spPr bwMode="auto">
          <a:xfrm>
            <a:off x="2707341" y="3697941"/>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52983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BFA15B-B7A6-4A06-AE74-19712A243F28}"/>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09FEE1C-57EF-4028-935A-7824C3EA87F3}"/>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746271B0-562D-48A7-8C15-BC1F57439906}"/>
              </a:ext>
            </a:extLst>
          </p:cNvPr>
          <p:cNvSpPr>
            <a:spLocks noGrp="1"/>
          </p:cNvSpPr>
          <p:nvPr>
            <p:ph type="title"/>
          </p:nvPr>
        </p:nvSpPr>
        <p:spPr/>
        <p:txBody>
          <a:bodyPr/>
          <a:lstStyle/>
          <a:p>
            <a:r>
              <a:rPr lang="cs-CZ" dirty="0"/>
              <a:t>Co upravuje této zákon</a:t>
            </a:r>
          </a:p>
        </p:txBody>
      </p:sp>
      <p:sp>
        <p:nvSpPr>
          <p:cNvPr id="5" name="Zástupný obsah 4">
            <a:extLst>
              <a:ext uri="{FF2B5EF4-FFF2-40B4-BE49-F238E27FC236}">
                <a16:creationId xmlns:a16="http://schemas.microsoft.com/office/drawing/2014/main" id="{98795B34-E6B1-47C6-B00D-01615DD43159}"/>
              </a:ext>
            </a:extLst>
          </p:cNvPr>
          <p:cNvSpPr>
            <a:spLocks noGrp="1"/>
          </p:cNvSpPr>
          <p:nvPr>
            <p:ph idx="1"/>
          </p:nvPr>
        </p:nvSpPr>
        <p:spPr/>
        <p:txBody>
          <a:bodyPr/>
          <a:lstStyle/>
          <a:p>
            <a:r>
              <a:rPr lang="cs-CZ" dirty="0">
                <a:solidFill>
                  <a:schemeClr val="tx2"/>
                </a:solidFill>
              </a:rPr>
              <a:t>postup při vyřazení ze školy</a:t>
            </a:r>
          </a:p>
          <a:p>
            <a:pPr lvl="1"/>
            <a:r>
              <a:rPr lang="cs-CZ" dirty="0"/>
              <a:t>dítě-cizinec se neúčastní </a:t>
            </a:r>
            <a:r>
              <a:rPr lang="cs-CZ" b="0" i="0" dirty="0">
                <a:solidFill>
                  <a:srgbClr val="000000"/>
                </a:solidFill>
                <a:effectLst/>
                <a:latin typeface="Arial" panose="020B0604020202020204" pitchFamily="34" charset="0"/>
              </a:rPr>
              <a:t>nepřetržitě po dobu nejméně 15 vyučovacích dnů předškolního vzdělávání </a:t>
            </a:r>
            <a:r>
              <a:rPr lang="cs-CZ" b="0" i="0" dirty="0">
                <a:solidFill>
                  <a:schemeClr val="tx2"/>
                </a:solidFill>
                <a:effectLst/>
                <a:latin typeface="Arial" panose="020B0604020202020204" pitchFamily="34" charset="0"/>
              </a:rPr>
              <a:t>A</a:t>
            </a:r>
            <a:r>
              <a:rPr lang="cs-CZ" b="0" i="0" dirty="0">
                <a:solidFill>
                  <a:srgbClr val="000000"/>
                </a:solidFill>
                <a:effectLst/>
                <a:latin typeface="Arial" panose="020B0604020202020204" pitchFamily="34" charset="0"/>
              </a:rPr>
              <a:t> nedoloží své důvody </a:t>
            </a:r>
            <a:r>
              <a:rPr lang="cs-CZ" b="0" i="0" dirty="0">
                <a:solidFill>
                  <a:schemeClr val="tx2"/>
                </a:solidFill>
                <a:effectLst/>
                <a:latin typeface="Arial" panose="020B0604020202020204" pitchFamily="34" charset="0"/>
              </a:rPr>
              <a:t>A</a:t>
            </a:r>
            <a:r>
              <a:rPr lang="cs-CZ" b="0" i="0" dirty="0">
                <a:solidFill>
                  <a:srgbClr val="000000"/>
                </a:solidFill>
                <a:effectLst/>
                <a:latin typeface="Arial" panose="020B0604020202020204" pitchFamily="34" charset="0"/>
              </a:rPr>
              <a:t> ředitel písemně vyzve podle poslední známé adresy zákonného zástupce, který do 15 dnů od doručení výzvy nereaguje, </a:t>
            </a:r>
            <a:r>
              <a:rPr lang="cs-CZ" b="0" i="0" dirty="0">
                <a:solidFill>
                  <a:schemeClr val="tx2"/>
                </a:solidFill>
                <a:effectLst/>
                <a:latin typeface="Arial" panose="020B0604020202020204" pitchFamily="34" charset="0"/>
              </a:rPr>
              <a:t>PAK</a:t>
            </a:r>
            <a:r>
              <a:rPr lang="cs-CZ" b="0" i="0" dirty="0">
                <a:solidFill>
                  <a:srgbClr val="000000"/>
                </a:solidFill>
                <a:effectLst/>
                <a:latin typeface="Arial" panose="020B0604020202020204" pitchFamily="34" charset="0"/>
              </a:rPr>
              <a:t> dítě-cizinec přestává být žákem MŠ (den po uplynutí lhůty k vyjádření se) </a:t>
            </a:r>
            <a:endParaRPr lang="cs-CZ" dirty="0"/>
          </a:p>
          <a:p>
            <a:r>
              <a:rPr lang="cs-CZ" dirty="0">
                <a:solidFill>
                  <a:schemeClr val="tx2"/>
                </a:solidFill>
              </a:rPr>
              <a:t>nahrazení ŠVP</a:t>
            </a:r>
          </a:p>
          <a:p>
            <a:pPr lvl="1"/>
            <a:r>
              <a:rPr lang="cs-CZ" dirty="0"/>
              <a:t>obsah ŠVP může být pro cizince nahrazen jiným vzdělávacím programem podle potřeb dítěte; nemusí to být ani v souladu s RVP</a:t>
            </a:r>
          </a:p>
          <a:p>
            <a:r>
              <a:rPr lang="cs-CZ" dirty="0">
                <a:solidFill>
                  <a:schemeClr val="tx2"/>
                </a:solidFill>
              </a:rPr>
              <a:t>zařazování cizinců do tříd </a:t>
            </a:r>
          </a:p>
          <a:p>
            <a:pPr lvl="1"/>
            <a:r>
              <a:rPr lang="cs-CZ" dirty="0"/>
              <a:t>přednostně do tříd nesložených výhradně z cizinců</a:t>
            </a:r>
          </a:p>
          <a:p>
            <a:pPr lvl="1"/>
            <a:r>
              <a:rPr lang="cs-CZ" dirty="0"/>
              <a:t>pokud to není personálně či organizačně možné, pak je možná třída tvořená jen cizinci</a:t>
            </a:r>
          </a:p>
          <a:p>
            <a:pPr lvl="1"/>
            <a:endParaRPr lang="cs-CZ" dirty="0">
              <a:solidFill>
                <a:schemeClr val="tx2"/>
              </a:solidFill>
            </a:endParaRPr>
          </a:p>
          <a:p>
            <a:pPr marL="324000" lvl="1" indent="0">
              <a:buNone/>
            </a:pPr>
            <a:endParaRPr lang="cs-CZ" dirty="0"/>
          </a:p>
        </p:txBody>
      </p:sp>
    </p:spTree>
    <p:extLst>
      <p:ext uri="{BB962C8B-B14F-4D97-AF65-F5344CB8AC3E}">
        <p14:creationId xmlns:p14="http://schemas.microsoft.com/office/powerpoint/2010/main" val="409327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4F7FB7C-525B-46EB-B569-BE63CEEC6E70}"/>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59303A56-6473-4E35-BA1F-F147A1F0CAC3}"/>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F4FCFDC-6D0B-4353-81B6-F534222243C8}"/>
              </a:ext>
            </a:extLst>
          </p:cNvPr>
          <p:cNvSpPr>
            <a:spLocks noGrp="1"/>
          </p:cNvSpPr>
          <p:nvPr>
            <p:ph type="title"/>
          </p:nvPr>
        </p:nvSpPr>
        <p:spPr>
          <a:xfrm>
            <a:off x="719400" y="378000"/>
            <a:ext cx="10753200" cy="451576"/>
          </a:xfrm>
        </p:spPr>
        <p:txBody>
          <a:bodyPr/>
          <a:lstStyle/>
          <a:p>
            <a:r>
              <a:rPr lang="cs-CZ" dirty="0"/>
              <a:t>Výjimky, které stanovuje tento zákon</a:t>
            </a:r>
          </a:p>
        </p:txBody>
      </p:sp>
      <p:sp>
        <p:nvSpPr>
          <p:cNvPr id="5" name="Zástupný obsah 4">
            <a:extLst>
              <a:ext uri="{FF2B5EF4-FFF2-40B4-BE49-F238E27FC236}">
                <a16:creationId xmlns:a16="http://schemas.microsoft.com/office/drawing/2014/main" id="{340E46F8-30FC-44CB-B10B-EF813620D894}"/>
              </a:ext>
            </a:extLst>
          </p:cNvPr>
          <p:cNvSpPr>
            <a:spLocks noGrp="1"/>
          </p:cNvSpPr>
          <p:nvPr>
            <p:ph idx="1"/>
          </p:nvPr>
        </p:nvSpPr>
        <p:spPr>
          <a:xfrm>
            <a:off x="720000" y="1088722"/>
            <a:ext cx="10753200" cy="5045377"/>
          </a:xfrm>
          <a:noFill/>
          <a:ln>
            <a:noFill/>
          </a:ln>
        </p:spPr>
        <p:txBody>
          <a:bodyPr/>
          <a:lstStyle/>
          <a:p>
            <a:r>
              <a:rPr lang="cs-CZ" dirty="0"/>
              <a:t>MŠMT může stanovit opatřením </a:t>
            </a:r>
            <a:r>
              <a:rPr lang="cs-CZ" dirty="0">
                <a:solidFill>
                  <a:schemeClr val="tx2"/>
                </a:solidFill>
              </a:rPr>
              <a:t>odlišné termíny a lhůty </a:t>
            </a:r>
          </a:p>
          <a:p>
            <a:pPr lvl="1"/>
            <a:r>
              <a:rPr lang="cs-CZ" dirty="0"/>
              <a:t>než ty, které udává školský zákon a jeho prováděcí předpisy</a:t>
            </a:r>
          </a:p>
          <a:p>
            <a:r>
              <a:rPr lang="cs-CZ" dirty="0"/>
              <a:t>může být stanoven také </a:t>
            </a:r>
            <a:r>
              <a:rPr lang="cs-CZ" dirty="0">
                <a:solidFill>
                  <a:schemeClr val="tx2"/>
                </a:solidFill>
              </a:rPr>
              <a:t>odlišný způsob </a:t>
            </a:r>
            <a:r>
              <a:rPr lang="cs-CZ" dirty="0"/>
              <a:t>nebo </a:t>
            </a:r>
            <a:r>
              <a:rPr lang="cs-CZ" dirty="0">
                <a:solidFill>
                  <a:schemeClr val="tx2"/>
                </a:solidFill>
              </a:rPr>
              <a:t>podmínky přijímání </a:t>
            </a:r>
            <a:r>
              <a:rPr lang="cs-CZ" dirty="0"/>
              <a:t>ke vzdělávání nebo </a:t>
            </a:r>
            <a:r>
              <a:rPr lang="cs-CZ" dirty="0">
                <a:solidFill>
                  <a:schemeClr val="tx2"/>
                </a:solidFill>
              </a:rPr>
              <a:t>ukončování vzdělávání</a:t>
            </a:r>
          </a:p>
          <a:p>
            <a:r>
              <a:rPr lang="cs-CZ" dirty="0"/>
              <a:t>výjimka z </a:t>
            </a:r>
            <a:r>
              <a:rPr lang="cs-CZ" dirty="0">
                <a:solidFill>
                  <a:schemeClr val="tx2"/>
                </a:solidFill>
              </a:rPr>
              <a:t>požadavku českého jazyka </a:t>
            </a:r>
            <a:r>
              <a:rPr lang="cs-CZ" dirty="0"/>
              <a:t>na pedagogické pracovníky</a:t>
            </a:r>
          </a:p>
          <a:p>
            <a:pPr lvl="1"/>
            <a:r>
              <a:rPr lang="cs-CZ" dirty="0"/>
              <a:t>dle situace – úplná výjimka, či jen nezbytný rozsah českého jazyka</a:t>
            </a:r>
          </a:p>
          <a:p>
            <a:r>
              <a:rPr lang="cs-CZ" dirty="0"/>
              <a:t>výjimka pro </a:t>
            </a:r>
            <a:r>
              <a:rPr lang="cs-CZ" dirty="0">
                <a:solidFill>
                  <a:schemeClr val="tx2"/>
                </a:solidFill>
              </a:rPr>
              <a:t>práci na dobu určitou</a:t>
            </a:r>
          </a:p>
          <a:p>
            <a:pPr lvl="1"/>
            <a:r>
              <a:rPr lang="cs-CZ" dirty="0"/>
              <a:t>Neplatí min. doba 12 měsíců</a:t>
            </a:r>
          </a:p>
          <a:p>
            <a:r>
              <a:rPr lang="cs-CZ" dirty="0"/>
              <a:t>výjimka z </a:t>
            </a:r>
            <a:r>
              <a:rPr lang="cs-CZ" dirty="0">
                <a:solidFill>
                  <a:schemeClr val="tx2"/>
                </a:solidFill>
              </a:rPr>
              <a:t>hygienických požadavků </a:t>
            </a:r>
          </a:p>
          <a:p>
            <a:pPr lvl="1"/>
            <a:r>
              <a:rPr lang="cs-CZ" b="0" i="0" dirty="0">
                <a:solidFill>
                  <a:srgbClr val="000000"/>
                </a:solidFill>
                <a:effectLst/>
                <a:latin typeface="Arial" panose="020B0604020202020204" pitchFamily="34" charset="0"/>
              </a:rPr>
              <a:t>žádost o zvýšení nejvyššího povoleného počtu dětí nepodléhá stanovisku orgánu pro ochranu veřejného zdraví</a:t>
            </a:r>
          </a:p>
          <a:p>
            <a:pPr lvl="1"/>
            <a:r>
              <a:rPr lang="cs-CZ" b="0" i="0" dirty="0">
                <a:solidFill>
                  <a:srgbClr val="000000"/>
                </a:solidFill>
                <a:effectLst/>
                <a:latin typeface="Arial" panose="020B0604020202020204" pitchFamily="34" charset="0"/>
              </a:rPr>
              <a:t>neuplatní se hygienické požadavky na prostorové podmínky</a:t>
            </a:r>
          </a:p>
          <a:p>
            <a:r>
              <a:rPr lang="cs-CZ" dirty="0"/>
              <a:t>……………..</a:t>
            </a:r>
          </a:p>
        </p:txBody>
      </p:sp>
    </p:spTree>
    <p:extLst>
      <p:ext uri="{BB962C8B-B14F-4D97-AF65-F5344CB8AC3E}">
        <p14:creationId xmlns:p14="http://schemas.microsoft.com/office/powerpoint/2010/main" val="389813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3CE116F-C810-4EE0-9BE7-3E463F0E072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CD6EE84-8207-4E4E-9129-598F1A8597AC}"/>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2DD20EDE-7F58-4E0C-B58C-1A42A30C4612}"/>
              </a:ext>
            </a:extLst>
          </p:cNvPr>
          <p:cNvSpPr>
            <a:spLocks noGrp="1"/>
          </p:cNvSpPr>
          <p:nvPr>
            <p:ph type="title"/>
          </p:nvPr>
        </p:nvSpPr>
        <p:spPr/>
        <p:txBody>
          <a:bodyPr/>
          <a:lstStyle/>
          <a:p>
            <a:r>
              <a:rPr lang="cs-CZ" dirty="0"/>
              <a:t>Co je potřeba při přijetí</a:t>
            </a:r>
          </a:p>
        </p:txBody>
      </p:sp>
      <p:sp>
        <p:nvSpPr>
          <p:cNvPr id="5" name="Zástupný obsah 4">
            <a:extLst>
              <a:ext uri="{FF2B5EF4-FFF2-40B4-BE49-F238E27FC236}">
                <a16:creationId xmlns:a16="http://schemas.microsoft.com/office/drawing/2014/main" id="{FA29B587-FD0A-4077-84ED-F53BA0E95D1B}"/>
              </a:ext>
            </a:extLst>
          </p:cNvPr>
          <p:cNvSpPr>
            <a:spLocks noGrp="1"/>
          </p:cNvSpPr>
          <p:nvPr>
            <p:ph idx="1"/>
          </p:nvPr>
        </p:nvSpPr>
        <p:spPr>
          <a:xfrm>
            <a:off x="720000" y="1692002"/>
            <a:ext cx="10753200" cy="2862069"/>
          </a:xfrm>
          <a:solidFill>
            <a:schemeClr val="accent4">
              <a:lumMod val="20000"/>
              <a:lumOff val="80000"/>
            </a:schemeClr>
          </a:solidFill>
          <a:ln>
            <a:solidFill>
              <a:srgbClr val="0000DC"/>
            </a:solidFill>
          </a:ln>
        </p:spPr>
        <p:txBody>
          <a:bodyPr/>
          <a:lstStyle/>
          <a:p>
            <a:r>
              <a:rPr lang="cs-CZ" dirty="0"/>
              <a:t>přihláška</a:t>
            </a:r>
          </a:p>
          <a:p>
            <a:r>
              <a:rPr lang="cs-CZ" dirty="0"/>
              <a:t>doklad o totožnosti dítěte a zákonného zástupce (lze i vízum předložit)</a:t>
            </a:r>
          </a:p>
          <a:p>
            <a:r>
              <a:rPr lang="cs-CZ" dirty="0"/>
              <a:t>doklad o očkování (pokud se nejedná o povinné předškolní vzdělávání)</a:t>
            </a:r>
          </a:p>
          <a:p>
            <a:r>
              <a:rPr lang="cs-CZ" dirty="0"/>
              <a:t>místo pobytu</a:t>
            </a:r>
          </a:p>
        </p:txBody>
      </p:sp>
    </p:spTree>
    <p:extLst>
      <p:ext uri="{BB962C8B-B14F-4D97-AF65-F5344CB8AC3E}">
        <p14:creationId xmlns:p14="http://schemas.microsoft.com/office/powerpoint/2010/main" val="1742542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E929E53-0E98-4456-941E-4F3FC69205C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41709A4E-4B5A-44D1-A8EF-55759AA6B79F}"/>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7B10C5CF-790D-46AD-9339-105B2E9FA451}"/>
              </a:ext>
            </a:extLst>
          </p:cNvPr>
          <p:cNvSpPr>
            <a:spLocks noGrp="1"/>
          </p:cNvSpPr>
          <p:nvPr>
            <p:ph type="title"/>
          </p:nvPr>
        </p:nvSpPr>
        <p:spPr/>
        <p:txBody>
          <a:bodyPr/>
          <a:lstStyle/>
          <a:p>
            <a:r>
              <a:rPr lang="cs-CZ" dirty="0">
                <a:solidFill>
                  <a:srgbClr val="C00000"/>
                </a:solidFill>
              </a:rPr>
              <a:t>Covid</a:t>
            </a:r>
          </a:p>
        </p:txBody>
      </p:sp>
      <p:sp>
        <p:nvSpPr>
          <p:cNvPr id="5" name="Zástupný obsah 4">
            <a:extLst>
              <a:ext uri="{FF2B5EF4-FFF2-40B4-BE49-F238E27FC236}">
                <a16:creationId xmlns:a16="http://schemas.microsoft.com/office/drawing/2014/main" id="{6155E1C4-541F-42D7-AD28-0A4B4FFF41B2}"/>
              </a:ext>
            </a:extLst>
          </p:cNvPr>
          <p:cNvSpPr>
            <a:spLocks noGrp="1"/>
          </p:cNvSpPr>
          <p:nvPr>
            <p:ph idx="1"/>
          </p:nvPr>
        </p:nvSpPr>
        <p:spPr>
          <a:solidFill>
            <a:schemeClr val="accent4">
              <a:lumMod val="20000"/>
              <a:lumOff val="80000"/>
            </a:schemeClr>
          </a:solidFill>
          <a:ln>
            <a:solidFill>
              <a:srgbClr val="0000DC"/>
            </a:solidFill>
          </a:ln>
        </p:spPr>
        <p:txBody>
          <a:bodyPr/>
          <a:lstStyle/>
          <a:p>
            <a:r>
              <a:rPr lang="cs-CZ" dirty="0"/>
              <a:t>řada právních předpisů (z rukou ministerstev či vlády) dnes promítnuta jednak to tzv. pandemického zákona, jednak i do školského zákona</a:t>
            </a:r>
          </a:p>
          <a:p>
            <a:r>
              <a:rPr lang="cs-CZ" dirty="0">
                <a:solidFill>
                  <a:schemeClr val="tx2"/>
                </a:solidFill>
              </a:rPr>
              <a:t>ustanovení § 184a školské zákona – umožňuje distanční vzdělávání</a:t>
            </a:r>
          </a:p>
          <a:p>
            <a:pPr lvl="1"/>
            <a:r>
              <a:rPr lang="cs-CZ" dirty="0"/>
              <a:t>pokud je omezena přítomnost žáků na základě vyjmenovaných zákonů v tomto ustanovení tak, že není možná osobní přítomnost většiny žáků z nejméně jedné třídy, pak MŠ poskytuje vzdělávání distančním způsobem – podle RVP v míře odpovídající okolnostem</a:t>
            </a:r>
          </a:p>
          <a:p>
            <a:pPr lvl="1"/>
            <a:r>
              <a:rPr lang="cs-CZ" dirty="0"/>
              <a:t>děti jsou povinny se takto vzdělávat</a:t>
            </a:r>
          </a:p>
          <a:p>
            <a:pPr lvl="1"/>
            <a:r>
              <a:rPr lang="cs-CZ" dirty="0"/>
              <a:t>mohou být ministerstvem stanoveny odlišné lhůty či způsob a </a:t>
            </a:r>
            <a:r>
              <a:rPr lang="cs-CZ"/>
              <a:t>podmínky přijímání</a:t>
            </a:r>
            <a:endParaRPr lang="cs-CZ" dirty="0"/>
          </a:p>
          <a:p>
            <a:pPr lvl="1"/>
            <a:endParaRPr lang="cs-CZ" dirty="0"/>
          </a:p>
          <a:p>
            <a:pPr lvl="1"/>
            <a:endParaRPr lang="cs-CZ" dirty="0"/>
          </a:p>
        </p:txBody>
      </p:sp>
    </p:spTree>
    <p:extLst>
      <p:ext uri="{BB962C8B-B14F-4D97-AF65-F5344CB8AC3E}">
        <p14:creationId xmlns:p14="http://schemas.microsoft.com/office/powerpoint/2010/main" val="160622803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0</TotalTime>
  <Words>565</Words>
  <Application>Microsoft Office PowerPoint</Application>
  <PresentationFormat>Širokoúhlá obrazovka</PresentationFormat>
  <Paragraphs>59</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Tahoma</vt:lpstr>
      <vt:lpstr>Wingdings</vt:lpstr>
      <vt:lpstr>Prezentace_MU_CZ</vt:lpstr>
      <vt:lpstr>Aktuální otázky</vt:lpstr>
      <vt:lpstr>„Lex Ukrajina“</vt:lpstr>
      <vt:lpstr>Co upravuje této zákon</vt:lpstr>
      <vt:lpstr>Co upravuje této zákon</vt:lpstr>
      <vt:lpstr>Výjimky, které stanovuje tento zákon</vt:lpstr>
      <vt:lpstr>Co je potřeba při přijetí</vt:lpstr>
      <vt:lpstr>Covid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Radovan Malachta</dc:creator>
  <cp:lastModifiedBy>Radovan Malachta</cp:lastModifiedBy>
  <cp:revision>240</cp:revision>
  <cp:lastPrinted>1601-01-01T00:00:00Z</cp:lastPrinted>
  <dcterms:created xsi:type="dcterms:W3CDTF">2022-09-19T06:49:37Z</dcterms:created>
  <dcterms:modified xsi:type="dcterms:W3CDTF">2023-11-30T22:45:50Z</dcterms:modified>
</cp:coreProperties>
</file>