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578" r:id="rId3"/>
    <p:sldId id="580" r:id="rId4"/>
    <p:sldId id="582" r:id="rId5"/>
    <p:sldId id="581" r:id="rId6"/>
    <p:sldId id="583" r:id="rId7"/>
    <p:sldId id="584" r:id="rId8"/>
    <p:sldId id="585" r:id="rId9"/>
    <p:sldId id="586" r:id="rId10"/>
    <p:sldId id="587" r:id="rId11"/>
    <p:sldId id="588" r:id="rId12"/>
    <p:sldId id="589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80"/>
            <p14:sldId id="582"/>
            <p14:sldId id="581"/>
            <p14:sldId id="583"/>
            <p14:sldId id="584"/>
            <p14:sldId id="585"/>
            <p14:sldId id="586"/>
            <p14:sldId id="587"/>
            <p14:sldId id="588"/>
            <p14:sldId id="58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dokumenty-3/gdpr-otazky-a-odpovedi" TargetMode="External"/><Relationship Id="rId2" Type="http://schemas.openxmlformats.org/officeDocument/2006/relationships/hyperlink" Target="https://old.uoou.cz/ze-skolstvi/ds-5088/archiv=0&amp;p1=261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praha1.cz/app/uploads/2018/07/GDPR_Desatero_pro_skoly.pdf" TargetMode="External"/><Relationship Id="rId4" Type="http://schemas.openxmlformats.org/officeDocument/2006/relationships/hyperlink" Target="https://www.zskomenda.cz/informace-o-zpracovani-osobnich-udaj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Ochrana osobních údajů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2023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C53ED91-076A-4520-A715-99D4077F39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516B28-843B-4E7A-A51C-C1CF3845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87591F6-B9B3-42F4-BAF5-994741D66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 nařízení GDPR dále plynou práva subjektu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D20E9F2-D027-4911-B1B0-4F80C5D79C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23060"/>
            <a:ext cx="10753200" cy="487912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právo subjektu údajů na přístup k osobním údajům</a:t>
            </a:r>
          </a:p>
          <a:p>
            <a:pPr lvl="1"/>
            <a:r>
              <a:rPr lang="cs-CZ" dirty="0"/>
              <a:t>tj. ten, kdo poskytl údaje, má právo vědět, zda jeho údaje jsou či nejsou zpracovány</a:t>
            </a:r>
          </a:p>
          <a:p>
            <a:r>
              <a:rPr lang="cs-CZ" dirty="0"/>
              <a:t>právo na opravu osobních údajů</a:t>
            </a:r>
          </a:p>
          <a:p>
            <a:pPr lvl="1"/>
            <a:r>
              <a:rPr lang="cs-CZ" dirty="0"/>
              <a:t>subjekt, který poskytl informace, má právo na jejich opravu, jsou-li nepřesné</a:t>
            </a:r>
          </a:p>
          <a:p>
            <a:r>
              <a:rPr lang="cs-CZ" dirty="0"/>
              <a:t>právo na výmaz (právo být zapomenut)</a:t>
            </a:r>
          </a:p>
          <a:p>
            <a:pPr lvl="1"/>
            <a:r>
              <a:rPr lang="cs-CZ" dirty="0"/>
              <a:t>ten, kdo poskytl údaje, má právo na výmaz za daných podmínek nařízením (např. už pominul účel, pro který souhlas udělil)</a:t>
            </a:r>
          </a:p>
          <a:p>
            <a:r>
              <a:rPr lang="cs-CZ" dirty="0"/>
              <a:t>právo na omezení zpracování</a:t>
            </a:r>
          </a:p>
          <a:p>
            <a:pPr lvl="1"/>
            <a:r>
              <a:rPr lang="cs-CZ" dirty="0"/>
              <a:t>opět za daných podmínek nařízením</a:t>
            </a:r>
          </a:p>
          <a:p>
            <a:r>
              <a:rPr lang="cs-CZ" dirty="0"/>
              <a:t>právo na přenositelnost údajů</a:t>
            </a:r>
          </a:p>
          <a:p>
            <a:pPr lvl="1"/>
            <a:r>
              <a:rPr lang="cs-CZ" dirty="0"/>
              <a:t>můžete být subjektem požádáni, abyste údaje poskytli dalšímu subjektu</a:t>
            </a:r>
          </a:p>
          <a:p>
            <a:r>
              <a:rPr lang="cs-CZ" dirty="0"/>
              <a:t>právo vznést námitku</a:t>
            </a:r>
          </a:p>
          <a:p>
            <a:pPr lvl="1"/>
            <a:r>
              <a:rPr lang="cs-CZ" dirty="0"/>
              <a:t>proti zpracování údajů, které se ho týkají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0846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1F53D2-E6EB-4932-A518-C4870AA425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B98D209-4A79-463E-9B97-0D4FDB9E3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A5888-72E2-4A0F-A5BB-922D5B2C1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se obrací zákonný zástupce?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B9DA3A6-FF70-45FF-9F6F-1524BBD66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63390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na Vás jako správce (škola, ředitel) či pověřence</a:t>
            </a:r>
          </a:p>
          <a:p>
            <a:r>
              <a:rPr lang="cs-CZ" dirty="0"/>
              <a:t>na úřad pro ochranu osobních údajů – v krajním případě, zjistí-li porušení, může udělit pokutu</a:t>
            </a:r>
          </a:p>
        </p:txBody>
      </p:sp>
    </p:spTree>
    <p:extLst>
      <p:ext uri="{BB962C8B-B14F-4D97-AF65-F5344CB8AC3E}">
        <p14:creationId xmlns:p14="http://schemas.microsoft.com/office/powerpoint/2010/main" val="3488966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FBAA011-D56F-47EC-9A90-BCA113AE05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EC2091-E007-402D-B4E8-6FDCEF06E3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6DB55C4-D03E-4B05-AE64-4D446CEFC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Užitečné odkazy – spíše pro zajímavost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DD59010-4875-4F0E-928A-3C474BCE8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0133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často kladené dotazy pro školství – Úřad pro ochranu osobních údajů</a:t>
            </a:r>
          </a:p>
          <a:p>
            <a:pPr lvl="1"/>
            <a:r>
              <a:rPr lang="cs-CZ" dirty="0">
                <a:hlinkClick r:id="rId2"/>
              </a:rPr>
              <a:t>https://old.uoou.cz/ze-skolstvi/ds-5088/archiv=0&amp;p1=2619</a:t>
            </a:r>
            <a:r>
              <a:rPr lang="cs-CZ" dirty="0"/>
              <a:t>  </a:t>
            </a:r>
          </a:p>
          <a:p>
            <a:r>
              <a:rPr lang="cs-CZ" sz="2400" dirty="0"/>
              <a:t>často kladené dotazy pro školství – MŠMT </a:t>
            </a:r>
          </a:p>
          <a:p>
            <a:pPr lvl="1"/>
            <a:r>
              <a:rPr lang="cs-CZ" dirty="0">
                <a:hlinkClick r:id="rId3"/>
              </a:rPr>
              <a:t>https://www.msmt.cz/dokumenty-3/gdpr-otazky-a-odpovedi</a:t>
            </a:r>
            <a:r>
              <a:rPr lang="cs-CZ" dirty="0"/>
              <a:t> </a:t>
            </a:r>
          </a:p>
          <a:p>
            <a:r>
              <a:rPr lang="cs-CZ" sz="2400" dirty="0"/>
              <a:t>sice pro základní školství, ale velmi hezky zpracována ochrana osobních údajů včetně formulářů jedné ZŠ a pak obecně Městské části Praha 1</a:t>
            </a:r>
          </a:p>
          <a:p>
            <a:pPr lvl="1"/>
            <a:r>
              <a:rPr lang="cs-CZ" dirty="0">
                <a:hlinkClick r:id="rId4"/>
              </a:rPr>
              <a:t>https://www.zskomenda.cz/informace-o-zpracovani-osobnich-udaju/</a:t>
            </a:r>
            <a:r>
              <a:rPr lang="cs-CZ" dirty="0"/>
              <a:t> </a:t>
            </a:r>
          </a:p>
          <a:p>
            <a:pPr lvl="1"/>
            <a:r>
              <a:rPr lang="cs-CZ" dirty="0">
                <a:hlinkClick r:id="rId5"/>
              </a:rPr>
              <a:t>https://www.praha1.cz/app/uploads/2018/07/GDPR_Desatero_pro_skoly.pdf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22790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2879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nařízení Evropského parlamentu a Rady (EU) 2016/679 ze dne 27. dubna 2016 o ochraně fyzických osob v souvislosti se zpracováním osobních údajů a o volném pohybu těchto údajů </a:t>
            </a:r>
            <a:r>
              <a:rPr lang="cs-CZ" dirty="0">
                <a:solidFill>
                  <a:schemeClr val="tx2"/>
                </a:solidFill>
              </a:rPr>
              <a:t>(obecné nařízení o ochraně osobních údajů) – GDPR </a:t>
            </a:r>
            <a:endParaRPr lang="cs-CZ" b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dirty="0">
                <a:effectLst/>
                <a:latin typeface="Arial" panose="020B0604020202020204" pitchFamily="34" charset="0"/>
              </a:rPr>
              <a:t>zákon č. 110/2019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 zpracování osobních údajů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navazuje na nařízení GDPR</a:t>
            </a:r>
            <a:endParaRPr lang="cs-CZ" b="0" dirty="0">
              <a:effectLst/>
              <a:latin typeface="Arial" panose="020B0604020202020204" pitchFamily="34" charset="0"/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B6CAE232-84A9-4298-B65E-D67F57367A82}"/>
              </a:ext>
            </a:extLst>
          </p:cNvPr>
          <p:cNvSpPr txBox="1">
            <a:spLocks/>
          </p:cNvSpPr>
          <p:nvPr/>
        </p:nvSpPr>
        <p:spPr>
          <a:xfrm>
            <a:off x="719400" y="4791813"/>
            <a:ext cx="10753200" cy="1815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/>
              <a:t>úprava je složitá a komplexní, v prezentaci jsou proto zohledněny jen dílčí aspekty – prezentace je opravdu krátká se seznámením základních pojmů a zásad – jsem si vědom, že ji máte k dispozici krátce před zkouškou</a:t>
            </a:r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76B883-BC6E-4FF4-8FF1-891EB706735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884A5D-EF21-49E0-B7D7-14B50F105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6307C6-6ED7-444D-81C8-70B2A6E97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údaj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61072D9-4117-4D9D-8C47-FF9FC8DF4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50875"/>
            <a:ext cx="10753200" cy="265312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veškeré informace o identifikované nebo identifikovatelné fyzické osobě</a:t>
            </a:r>
          </a:p>
          <a:p>
            <a:r>
              <a:rPr lang="cs-CZ" sz="2000" dirty="0"/>
              <a:t>osobu lze přímo či nepřímo identifikovat: jméno, identifikační číslo, lokační údaje, síťový identifikátor či i prvky fyzické, fyziologické, genetické, psychické, ekonomické, kulturní nebo společenské identity této fyzické osoby</a:t>
            </a:r>
          </a:p>
          <a:p>
            <a:r>
              <a:rPr lang="cs-CZ" sz="2000" dirty="0"/>
              <a:t>kromě jména a příjmení např. datum narození či fotografie, telefonní číslo, email či povolání zákonných zástupců</a:t>
            </a:r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9A37B25-388B-4BAF-A60D-FB35EAC9EB68}"/>
              </a:ext>
            </a:extLst>
          </p:cNvPr>
          <p:cNvSpPr txBox="1">
            <a:spLocks/>
          </p:cNvSpPr>
          <p:nvPr/>
        </p:nvSpPr>
        <p:spPr>
          <a:xfrm>
            <a:off x="719400" y="4201128"/>
            <a:ext cx="10753200" cy="19297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/>
              <a:t>škola přichází do styku s osobními údaji v celé řadě oblastí (například při uzavírání kupních smluv, pokud kupujete např. nábytek či vybavení do školky, či smluv o dílo, pokud si necháváte vymalovat třídu či necháváte zřídit pískoviště apod.)</a:t>
            </a:r>
          </a:p>
          <a:p>
            <a:r>
              <a:rPr lang="cs-CZ" sz="2000" kern="0" dirty="0"/>
              <a:t>zde se zaměříme jen na osobní údaje v souvislostí s dětmi a jen na vybraná specifika</a:t>
            </a:r>
          </a:p>
          <a:p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724657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FAF06F-8579-4957-9135-7941F6D7C6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625B28E-61B7-4D31-888D-DA6595A68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BB41E8-EC51-43B4-8E6F-B81EFE08C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Správce osobních údajů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84D4F0-9BEC-4EC4-8F74-AA019216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6901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mateřská škola </a:t>
            </a:r>
            <a:r>
              <a:rPr lang="cs-CZ" dirty="0"/>
              <a:t>(ale za ni musí někdo jednat – tj. ředitel)</a:t>
            </a:r>
          </a:p>
          <a:p>
            <a:r>
              <a:rPr lang="cs-CZ" dirty="0">
                <a:solidFill>
                  <a:schemeClr val="tx2"/>
                </a:solidFill>
              </a:rPr>
              <a:t>nese odpovědnost za zpracování osobních údajů </a:t>
            </a:r>
            <a:r>
              <a:rPr lang="cs-CZ" dirty="0"/>
              <a:t>– nejen dětí, ale i zákonných zástupců – tato povinnost není na zřizovateli</a:t>
            </a:r>
          </a:p>
          <a:p>
            <a:r>
              <a:rPr lang="cs-CZ" dirty="0"/>
              <a:t>určuje účel a prostředky zpracování osobních údajů</a:t>
            </a:r>
          </a:p>
          <a:p>
            <a:r>
              <a:rPr lang="cs-CZ" dirty="0"/>
              <a:t>jmenuje pověřence osobních údajů (viz dále)</a:t>
            </a:r>
          </a:p>
        </p:txBody>
      </p:sp>
    </p:spTree>
    <p:extLst>
      <p:ext uri="{BB962C8B-B14F-4D97-AF65-F5344CB8AC3E}">
        <p14:creationId xmlns:p14="http://schemas.microsoft.com/office/powerpoint/2010/main" val="2141622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8D12D41-A185-4BD6-8716-D9AF2807B2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47BC8A-F65D-487D-B4AA-0FCE5D5583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17C089-A710-40E0-9D9B-6615C6678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Pověřenec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B5C3AB-F5F5-4B2D-BA10-25238D960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9602"/>
            <a:ext cx="10753200" cy="4780516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jmenuje jej </a:t>
            </a:r>
            <a:r>
              <a:rPr lang="cs-CZ" dirty="0">
                <a:solidFill>
                  <a:schemeClr val="tx2"/>
                </a:solidFill>
              </a:rPr>
              <a:t>správce a zpracovatel </a:t>
            </a:r>
            <a:r>
              <a:rPr lang="cs-CZ" dirty="0"/>
              <a:t>ve vymezených případech</a:t>
            </a:r>
          </a:p>
          <a:p>
            <a:r>
              <a:rPr lang="cs-CZ" dirty="0"/>
              <a:t>tehdy, když zpracování osobních údajů provádí orgán veřejné moci či veřejný subjekt</a:t>
            </a:r>
          </a:p>
          <a:p>
            <a:pPr lvl="1"/>
            <a:r>
              <a:rPr lang="cs-CZ" sz="1800" dirty="0"/>
              <a:t>sem spadají i </a:t>
            </a:r>
            <a:r>
              <a:rPr lang="cs-CZ" sz="1800" dirty="0">
                <a:solidFill>
                  <a:schemeClr val="tx2"/>
                </a:solidFill>
              </a:rPr>
              <a:t>mateřské školy</a:t>
            </a:r>
          </a:p>
          <a:p>
            <a:pPr lvl="1"/>
            <a:r>
              <a:rPr lang="cs-CZ" sz="1800" dirty="0"/>
              <a:t>ideálně někdo, kdo zná fungování a chod školy, ale má i odborné znalosti práva a praxi v oblasti ochrany osobních údajů (článek 37/5 nařízení)</a:t>
            </a:r>
          </a:p>
          <a:p>
            <a:pPr lvl="1"/>
            <a:r>
              <a:rPr lang="cs-CZ" sz="1800" dirty="0"/>
              <a:t>nikoliv ředitel školy (to je správce údajů), pověřenec je podřízen řediteli MŠ</a:t>
            </a:r>
          </a:p>
          <a:p>
            <a:pPr lvl="1"/>
            <a:r>
              <a:rPr lang="cs-CZ" sz="1800" dirty="0"/>
              <a:t>může to být zaměstnanec školy (vhodná pracovní smlouva), nebo i externí osoba (jak fyzická, tak právnická osoba) – je možné mít pověřence pro více škol, proto vhodná spolupráce se zřizovatelem v této oblasti</a:t>
            </a:r>
          </a:p>
          <a:p>
            <a:pPr lvl="1"/>
            <a:r>
              <a:rPr lang="cs-CZ" sz="1800" dirty="0"/>
              <a:t>pověřenec je vázán tajemstvím a důvěrností</a:t>
            </a:r>
          </a:p>
          <a:p>
            <a:pPr lvl="1"/>
            <a:r>
              <a:rPr lang="cs-CZ" sz="1800" dirty="0"/>
              <a:t>poskytuje poradenství a pomoc správci a zpracovateli</a:t>
            </a:r>
          </a:p>
          <a:p>
            <a:pPr lvl="1"/>
            <a:r>
              <a:rPr lang="cs-CZ" sz="1800" dirty="0"/>
              <a:t>monitoruje soulad s nařízením GDPR</a:t>
            </a:r>
          </a:p>
          <a:p>
            <a:pPr lvl="1"/>
            <a:r>
              <a:rPr lang="cs-CZ" sz="1800" dirty="0"/>
              <a:t>spolupracuje s dozorovým úřadem (Úřad pro ochranu osobních údajů)</a:t>
            </a:r>
          </a:p>
          <a:p>
            <a:pPr lvl="1"/>
            <a:r>
              <a:rPr lang="cs-CZ" sz="1800" dirty="0"/>
              <a:t>pověřenec nenese odpovědnost za zpracování osobních údajů – tu má správce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575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B9FE14-978E-42CF-9E74-4F556C9598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098239-EA4D-4C82-8D59-C70932F9B7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F10C4A-E1A2-483C-929A-7881429A6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zpracování osobních údajů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25CE47-F630-4C0C-9B3B-D5D145C3C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10753200" cy="525695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zákonnosti, korektnosti a transparentnosti</a:t>
            </a:r>
          </a:p>
          <a:p>
            <a:pPr lvl="1"/>
            <a:r>
              <a:rPr lang="cs-CZ" dirty="0"/>
              <a:t>údaje jsou zpracovány na základě právního důvodu (typicky právního předpisu či informovaného souhlasu), korektním a transparentním způsobem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omezení účelu</a:t>
            </a:r>
          </a:p>
          <a:p>
            <a:pPr lvl="1"/>
            <a:r>
              <a:rPr lang="cs-CZ" dirty="0"/>
              <a:t>pro určité a legitimní účely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minimalizace údajů</a:t>
            </a:r>
          </a:p>
          <a:p>
            <a:pPr lvl="1"/>
            <a:r>
              <a:rPr lang="cs-CZ" dirty="0"/>
              <a:t>na nezbytný rozsah ve vztahu k účelu, pro který jsou zpracovávány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přesnosti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omezení uložení</a:t>
            </a:r>
          </a:p>
          <a:p>
            <a:pPr lvl="1"/>
            <a:r>
              <a:rPr lang="cs-CZ" dirty="0"/>
              <a:t>uloženy ve formě umožňující identifikaci subjektů údajů po dobu ne delší, než je nezbytné pro účely, pro které jsou zpracovávány</a:t>
            </a:r>
          </a:p>
          <a:p>
            <a:r>
              <a:rPr lang="cs-CZ" dirty="0"/>
              <a:t>zásada </a:t>
            </a:r>
            <a:r>
              <a:rPr lang="cs-CZ" dirty="0">
                <a:solidFill>
                  <a:schemeClr val="tx2"/>
                </a:solidFill>
              </a:rPr>
              <a:t>integrity a důvěrnosti</a:t>
            </a:r>
          </a:p>
          <a:p>
            <a:pPr lvl="1"/>
            <a:r>
              <a:rPr lang="cs-CZ" dirty="0"/>
              <a:t>zabezpečení a ochrana před neoprávněným či protiprávním zpracováním a před náhodnou ztrátou, zničením nebo poškozením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6413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BF8B0F-E2C2-48E8-B6AB-B2D850A54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218226-6639-4D3B-9F9D-92D982F765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A96EECC-0D6F-49A9-B5D5-0FA4B00D4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Údaje v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8942E2-89DD-4EF5-8387-11C61BAB8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9"/>
            <a:ext cx="10753200" cy="398211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promítají se zásady uvedené na předchozím slide, zejména ona </a:t>
            </a:r>
            <a:r>
              <a:rPr lang="cs-CZ" dirty="0">
                <a:solidFill>
                  <a:schemeClr val="tx2"/>
                </a:solidFill>
              </a:rPr>
              <a:t>zásada minimalizace údajů </a:t>
            </a:r>
            <a:r>
              <a:rPr lang="cs-CZ" dirty="0"/>
              <a:t>– mateřská škola zpracovává údaje, které potřebuje pro svůj účel</a:t>
            </a:r>
          </a:p>
          <a:p>
            <a:pPr lvl="1"/>
            <a:r>
              <a:rPr lang="cs-CZ" dirty="0"/>
              <a:t>osobní údaje</a:t>
            </a:r>
          </a:p>
          <a:p>
            <a:pPr lvl="1"/>
            <a:r>
              <a:rPr lang="cs-CZ" dirty="0"/>
              <a:t>dále ty, které vyplývají ze školského zákona</a:t>
            </a:r>
          </a:p>
          <a:p>
            <a:pPr lvl="1"/>
            <a:r>
              <a:rPr lang="cs-CZ" dirty="0"/>
              <a:t>ty, ke kterým dal zákonný zástupce informovaný souhlas</a:t>
            </a:r>
          </a:p>
          <a:p>
            <a:pPr lvl="1"/>
            <a:r>
              <a:rPr lang="cs-CZ" dirty="0"/>
              <a:t>příklady: identifikační údaje, kontaktní údaje, údaje o vzdělávání, profilové údaje pro účely komunikace s pedagogicko-psychologickou poradnou, údaje o zdravotním stavu</a:t>
            </a:r>
          </a:p>
          <a:p>
            <a:pPr lvl="1"/>
            <a:r>
              <a:rPr lang="cs-CZ" dirty="0"/>
              <a:t>týká se nejen dětí, ale i zákonných zástupců</a:t>
            </a:r>
          </a:p>
          <a:p>
            <a:pPr lvl="1"/>
            <a:r>
              <a:rPr lang="cs-CZ" dirty="0"/>
              <a:t>konkrétně například: údaje ve školní matrice, přijímání žáků, průběh vzdělávání, třídní kniha, kniha úrazů, podněty pro OSPOD, 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791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D5B3E05-BDDF-47A0-B559-62CA7D37691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B76BF5-B0B3-46B5-B63A-0F2B11B7B6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CC14BB-CF1E-427D-8597-775A2173F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Doba uchování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4E9A1A-6870-40FF-B7A5-C12FEAD3B0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26327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KDY? </a:t>
            </a:r>
            <a:r>
              <a:rPr lang="cs-CZ" dirty="0"/>
              <a:t>V souvislosti s přijímacím řízením, v průběhu předškolního vzdělávání a docházky do školky, ale i po skončení docházky (lhůty dle zpracovávaného a uchovávaného údaje)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230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9EC1FFE-234D-46EA-90F7-18786E0F27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A7A6CE-B6CD-46B0-A969-D97D614C69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4BF3B2-EE3C-4F6E-84A1-3BDC69F0E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 zákonného zástupce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A86119A-897D-4C08-813B-F34C2141A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535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k některým aktivitám a činnostem je potřeba </a:t>
            </a:r>
            <a:r>
              <a:rPr lang="cs-CZ" dirty="0">
                <a:solidFill>
                  <a:schemeClr val="tx2"/>
                </a:solidFill>
              </a:rPr>
              <a:t>informovaný souhlas zákonného zástupce</a:t>
            </a:r>
          </a:p>
          <a:p>
            <a:pPr lvl="1"/>
            <a:r>
              <a:rPr lang="cs-CZ" dirty="0"/>
              <a:t>není nutné pro každou činnost, ale jen tam, kde je možná identifikace</a:t>
            </a:r>
          </a:p>
          <a:p>
            <a:pPr lvl="1"/>
            <a:r>
              <a:rPr lang="cs-CZ" dirty="0"/>
              <a:t>ideálně na začátku roku – zahrnout do jednoho formuláře všechny situace </a:t>
            </a:r>
          </a:p>
          <a:p>
            <a:pPr lvl="1"/>
            <a:r>
              <a:rPr lang="cs-CZ" dirty="0"/>
              <a:t>typicky záznamy z kamerového záznamu školy – kamery mohou sloužit k ochraně majetku školy a bezpečnosti, ale pokud uchovávají údaje (záznam) a jsou na nich vidět děti, je potřeba souhlasu (jiná situace, pokud údaje neuchovávají)</a:t>
            </a:r>
          </a:p>
          <a:p>
            <a:pPr lvl="1"/>
            <a:r>
              <a:rPr lang="cs-CZ" dirty="0"/>
              <a:t>fotografie (za účelem propagace, z akcí atd.) – na nástěnce, webu školy atd.</a:t>
            </a:r>
          </a:p>
          <a:p>
            <a:pPr lvl="1"/>
            <a:r>
              <a:rPr lang="cs-CZ" dirty="0"/>
              <a:t>zveřejňování děl žáků, pokud dílo vede k identifikaci dítěte (jinak není potřeba)</a:t>
            </a:r>
          </a:p>
          <a:p>
            <a:pPr lvl="1"/>
            <a:r>
              <a:rPr lang="cs-CZ" dirty="0"/>
              <a:t>seznamy žáků a seznamy zákonných zástupců, mají-li být někde vyvěšeny či být dostupné</a:t>
            </a:r>
          </a:p>
          <a:p>
            <a:pPr lvl="1"/>
            <a:r>
              <a:rPr lang="cs-CZ" dirty="0"/>
              <a:t>…</a:t>
            </a:r>
          </a:p>
          <a:p>
            <a:r>
              <a:rPr lang="cs-CZ" dirty="0">
                <a:solidFill>
                  <a:schemeClr val="tx2"/>
                </a:solidFill>
              </a:rPr>
              <a:t>souhlas lze vzít kdykoliv zpět </a:t>
            </a:r>
            <a:r>
              <a:rPr lang="cs-CZ" dirty="0"/>
              <a:t>– souvisí s právem na „výmaz“, resp. právem být zapomenut</a:t>
            </a:r>
          </a:p>
        </p:txBody>
      </p:sp>
    </p:spTree>
    <p:extLst>
      <p:ext uri="{BB962C8B-B14F-4D97-AF65-F5344CB8AC3E}">
        <p14:creationId xmlns:p14="http://schemas.microsoft.com/office/powerpoint/2010/main" val="297227332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1153</Words>
  <Application>Microsoft Office PowerPoint</Application>
  <PresentationFormat>Širokoúhlá obrazovka</PresentationFormat>
  <Paragraphs>112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Ochrana osobních údajů</vt:lpstr>
      <vt:lpstr>Právní úprava</vt:lpstr>
      <vt:lpstr>Osobní údaj</vt:lpstr>
      <vt:lpstr>Správce osobních údajů</vt:lpstr>
      <vt:lpstr>Pověřenec</vt:lpstr>
      <vt:lpstr>Zásady zpracování osobních údajů</vt:lpstr>
      <vt:lpstr>Údaje v MŠ</vt:lpstr>
      <vt:lpstr>Doba uchování </vt:lpstr>
      <vt:lpstr>Informovaný souhlas zákonného zástupce</vt:lpstr>
      <vt:lpstr>Z nařízení GDPR dále plynou práva subjektu</vt:lpstr>
      <vt:lpstr>Kam se obrací zákonný zástupce?</vt:lpstr>
      <vt:lpstr>Užitečné odkazy – spíše pro zajímavost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231</cp:revision>
  <cp:lastPrinted>1601-01-01T00:00:00Z</cp:lastPrinted>
  <dcterms:created xsi:type="dcterms:W3CDTF">2022-09-19T06:49:37Z</dcterms:created>
  <dcterms:modified xsi:type="dcterms:W3CDTF">2023-11-30T22:33:27Z</dcterms:modified>
</cp:coreProperties>
</file>