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610" r:id="rId3"/>
    <p:sldId id="611" r:id="rId4"/>
    <p:sldId id="612" r:id="rId5"/>
    <p:sldId id="613" r:id="rId6"/>
    <p:sldId id="614" r:id="rId7"/>
    <p:sldId id="615" r:id="rId8"/>
    <p:sldId id="616" r:id="rId9"/>
    <p:sldId id="617" r:id="rId10"/>
    <p:sldId id="619" r:id="rId11"/>
    <p:sldId id="618" r:id="rId12"/>
    <p:sldId id="620" r:id="rId13"/>
    <p:sldId id="621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9"/>
            <p14:sldId id="618"/>
            <p14:sldId id="620"/>
            <p14:sldId id="6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Sociálně-právní ochrana dětí. OSPOD.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3173C0-0154-4626-95C1-5DAD0CD456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438382-6901-47D7-BF65-3A831C8BE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3750-51B9-4937-8BCB-23F1784E7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B648A8-07B0-441C-B7C4-212F28CEF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dočasné odejmutí dítěte z péče </a:t>
            </a:r>
            <a:r>
              <a:rPr lang="cs-CZ" dirty="0"/>
              <a:t>(§ 13a)</a:t>
            </a:r>
          </a:p>
          <a:p>
            <a:pPr lvl="1"/>
            <a:r>
              <a:rPr lang="cs-CZ" dirty="0"/>
              <a:t>výchovná opatření nevedou k nápravě a vyžaduje to zájem dítěte</a:t>
            </a:r>
          </a:p>
          <a:p>
            <a:pPr lvl="1"/>
            <a:r>
              <a:rPr lang="cs-CZ" dirty="0"/>
              <a:t>není možné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 dítěti potřebnou ochranu a pomoc jiným výchovným opatřením nebo opatřením SPO a zároveň není možné zajistit péči o dítě náhradní rodinnou péčí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rozhoduje soud – max. na 3 měsíce (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středisko výchovné péče/zařízení pro děti vyžadující okamžitou pomoc/zařízení poskytovatele zdravotních služeb nebo v domově pro osoby se zdravotním postižením), výjimečné prodloužení na 6 měs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íců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0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9A9B2-A0C5-45BA-9996-0478F20F24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107FFA-911B-49BA-BD05-5EF8E2768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4FDC7B-BD89-4071-9709-C6AC8337D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F8492-4F26-4130-9285-941B64FF2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návrh soudu (§ 14) </a:t>
            </a:r>
            <a:r>
              <a:rPr lang="cs-CZ" dirty="0"/>
              <a:t>– jen příklady, ne vše</a:t>
            </a:r>
          </a:p>
          <a:p>
            <a:pPr lvl="1"/>
            <a:r>
              <a:rPr lang="cs-CZ" dirty="0"/>
              <a:t>rozhodnutí, zda je potřeba souhlasu rodiče k osvojení dítěte</a:t>
            </a:r>
          </a:p>
          <a:p>
            <a:pPr lvl="1"/>
            <a:r>
              <a:rPr lang="cs-CZ" dirty="0"/>
              <a:t>omezení/zbavení rodičovské odpovědnosti či pozastavení jejího výkonu</a:t>
            </a:r>
          </a:p>
          <a:p>
            <a:pPr lvl="1"/>
            <a:r>
              <a:rPr lang="cs-CZ" dirty="0"/>
              <a:t>nařízení/prodloužení/zrušení ústavní výchovy</a:t>
            </a:r>
          </a:p>
          <a:p>
            <a:pPr lvl="1"/>
            <a:r>
              <a:rPr lang="cs-CZ" dirty="0"/>
              <a:t>svěření dítěte do pěstounské péče na přechodnou dobu a jeho zrušení</a:t>
            </a:r>
          </a:p>
          <a:p>
            <a:pPr lvl="1"/>
            <a:r>
              <a:rPr lang="cs-CZ" dirty="0"/>
              <a:t>svěření dítěte do péče zařízení pro děti vyžadující okamžitou pomoc</a:t>
            </a:r>
          </a:p>
          <a:p>
            <a:pPr lvl="1"/>
            <a:r>
              <a:rPr lang="cs-CZ" dirty="0"/>
              <a:t>nařízení výchovného opatření</a:t>
            </a:r>
          </a:p>
          <a:p>
            <a:pPr lvl="1"/>
            <a:r>
              <a:rPr lang="cs-CZ" dirty="0"/>
              <a:t>zrušení pěstounské péče</a:t>
            </a:r>
          </a:p>
          <a:p>
            <a:pPr lvl="1"/>
            <a:r>
              <a:rPr lang="cs-CZ" dirty="0"/>
              <a:t>odvolání poručníka</a:t>
            </a:r>
          </a:p>
          <a:p>
            <a:pPr lvl="1"/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vydání předběžného opatření </a:t>
            </a:r>
            <a:r>
              <a:rPr lang="cs-CZ" dirty="0"/>
              <a:t>(obecní úřad s rozšířenou působností, § 16) – zákon o zvláštních řízení soudních – povinný návrh a fakultativní – velmi krátké lhůty, ve kterých soud rozhoduje (do 24 hodin/do 48 hodin)</a:t>
            </a:r>
          </a:p>
        </p:txBody>
      </p:sp>
    </p:spTree>
    <p:extLst>
      <p:ext uri="{BB962C8B-B14F-4D97-AF65-F5344CB8AC3E}">
        <p14:creationId xmlns:p14="http://schemas.microsoft.com/office/powerpoint/2010/main" val="417330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C51E9F-8A32-48DC-9260-863C35E4A7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33919A-64F6-4D1D-9063-A0B994677E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4E62AF-89EB-468D-A67E-F0DEDB28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30D5FA-211F-490B-ABFD-293949FE3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č. 218/2003 Sb., o odpovědnosti mládeže za protiprávní činy a o soudnictví ve věcech mládeže</a:t>
            </a:r>
          </a:p>
          <a:p>
            <a:pPr lvl="1"/>
            <a:r>
              <a:rPr lang="cs-CZ" dirty="0"/>
              <a:t>Viz jiná přednáška</a:t>
            </a:r>
          </a:p>
        </p:txBody>
      </p:sp>
    </p:spTree>
    <p:extLst>
      <p:ext uri="{BB962C8B-B14F-4D97-AF65-F5344CB8AC3E}">
        <p14:creationId xmlns:p14="http://schemas.microsoft.com/office/powerpoint/2010/main" val="370829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FBD61-E261-4F1E-AEB4-C45F7E7BC5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4AA81A-2C0D-4AA8-BDBB-A8BD96FAF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24597D-0497-48AD-AC7B-DF1EF3DD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Školy a školská zařízení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41189B-B371-4652-8C3D-D7B6FAF4FE9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viz předchozí slide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upozorňují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povinny oznámit obecnímu úřadu obce s rozšířenou působností skutečnosti, které nasvědčují tomu, že jde o děti uvedené § 6 zákona, a to bez zbytečného odkladu poté, kdy se o takové skutečnosti dozví</a:t>
            </a:r>
            <a:endParaRPr lang="cs-CZ" sz="1800" dirty="0"/>
          </a:p>
          <a:p>
            <a:r>
              <a:rPr lang="cs-CZ" sz="2400" dirty="0"/>
              <a:t>dále:</a:t>
            </a:r>
          </a:p>
          <a:p>
            <a:pPr lvl="1"/>
            <a:r>
              <a:rPr lang="cs-CZ" sz="1600" dirty="0"/>
              <a:t>OSPOD spolupracuje se školami (§ 32)</a:t>
            </a:r>
          </a:p>
          <a:p>
            <a:pPr lvl="1"/>
            <a:r>
              <a:rPr lang="cs-CZ" sz="1600" dirty="0"/>
              <a:t>Komise pro SPOD (zvláštní orgán obce) – může přizvat zástupce školy k jednání (§ 38/5 c)</a:t>
            </a:r>
          </a:p>
          <a:p>
            <a:pPr lvl="1"/>
            <a:r>
              <a:rPr lang="cs-CZ" sz="1600" dirty="0"/>
              <a:t>Poradní sbor (krajské úřady) – tvoří i zástupci škol (§ 38a/3)</a:t>
            </a:r>
          </a:p>
          <a:p>
            <a:pPr lvl="1"/>
            <a:r>
              <a:rPr lang="cs-CZ" sz="1600" dirty="0"/>
              <a:t>zvláštní pravidla pro školská zařízení pro výkon ústavní výchovy (§ 42aa)</a:t>
            </a:r>
          </a:p>
          <a:p>
            <a:pPr lvl="1"/>
            <a:r>
              <a:rPr lang="cs-CZ" sz="1600" dirty="0"/>
              <a:t>povinnost sdělit příslušné údaje (§ 53) – pokud nesdělíte – </a:t>
            </a:r>
            <a:r>
              <a:rPr lang="cs-CZ" sz="1600" dirty="0">
                <a:solidFill>
                  <a:schemeClr val="tx2"/>
                </a:solidFill>
              </a:rPr>
              <a:t>přestupek</a:t>
            </a:r>
            <a:r>
              <a:rPr lang="cs-CZ" sz="1600" dirty="0"/>
              <a:t> (§59b) – pokuta až 50 000 Kč, stejně tak při neoznámení skutečnosti, když se dozvíte o situaci dítěte podléhající tomuto zákonu (§ 59c)</a:t>
            </a:r>
          </a:p>
        </p:txBody>
      </p:sp>
    </p:spTree>
    <p:extLst>
      <p:ext uri="{BB962C8B-B14F-4D97-AF65-F5344CB8AC3E}">
        <p14:creationId xmlns:p14="http://schemas.microsoft.com/office/powerpoint/2010/main" val="333023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31396E-6C49-4780-B955-7265B30A6C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D92919-E438-444B-91C9-36C07D162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1C6B3-2B5F-488B-9045-CFD3821F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FFD8AD-5FA3-4771-9FE6-A44D643A6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598398"/>
          </a:xfrm>
        </p:spPr>
        <p:txBody>
          <a:bodyPr/>
          <a:lstStyle/>
          <a:p>
            <a:r>
              <a:rPr lang="cs-CZ" dirty="0"/>
              <a:t>zákon č. 359/1999 Sb., </a:t>
            </a:r>
            <a:r>
              <a:rPr lang="cs-CZ" dirty="0">
                <a:solidFill>
                  <a:schemeClr val="tx2"/>
                </a:solidFill>
              </a:rPr>
              <a:t>o sociálně-právní ochraně dětí</a:t>
            </a:r>
          </a:p>
          <a:p>
            <a:r>
              <a:rPr lang="cs-CZ" dirty="0"/>
              <a:t>zásah státu do rodiny, která </a:t>
            </a:r>
            <a:r>
              <a:rPr lang="cs-CZ" dirty="0">
                <a:solidFill>
                  <a:schemeClr val="tx2"/>
                </a:solidFill>
              </a:rPr>
              <a:t>nezajišťuje nejlepší zájem dítěte </a:t>
            </a:r>
            <a:r>
              <a:rPr lang="cs-CZ" dirty="0"/>
              <a:t>či blaho/prospěch dítěte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základem by měla být </a:t>
            </a:r>
            <a:r>
              <a:rPr lang="cs-CZ" dirty="0">
                <a:solidFill>
                  <a:schemeClr val="tx2"/>
                </a:solidFill>
              </a:rPr>
              <a:t>preventivní činnost</a:t>
            </a:r>
            <a:r>
              <a:rPr lang="cs-CZ" dirty="0"/>
              <a:t>, příp. </a:t>
            </a:r>
            <a:r>
              <a:rPr lang="cs-CZ" dirty="0">
                <a:solidFill>
                  <a:schemeClr val="tx2"/>
                </a:solidFill>
              </a:rPr>
              <a:t>náprava</a:t>
            </a:r>
          </a:p>
          <a:p>
            <a:r>
              <a:rPr lang="cs-CZ" dirty="0"/>
              <a:t>dítě = nezletilá osoba</a:t>
            </a:r>
          </a:p>
          <a:p>
            <a:r>
              <a:rPr lang="cs-CZ" dirty="0">
                <a:solidFill>
                  <a:schemeClr val="tx2"/>
                </a:solidFill>
              </a:rPr>
              <a:t>přední hledisko: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zájem a blaho dítěte, ochrana rodičovství a rodiny a vzájemné právo rodičů a dětí na rodičovskou výchovu a péči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14B2B8-1FF5-4690-A016-8BA983532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33" y="3150177"/>
            <a:ext cx="7621064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4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F1E624C-5F1D-4101-92E1-C2E782DD43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52A2D1-B80F-4C43-AE9F-314865D39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5FEB44-A629-4A42-B013-B9622D48A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koho upozorňuje?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76E23A-550C-45D9-BEF0-C7B2DCF01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02002"/>
            <a:ext cx="10753200" cy="4535998"/>
          </a:xfrm>
        </p:spPr>
        <p:txBody>
          <a:bodyPr/>
          <a:lstStyle/>
          <a:p>
            <a:r>
              <a:rPr lang="cs-CZ" dirty="0"/>
              <a:t>§ 7 zákona o sociálně-právní ochraně dětí</a:t>
            </a:r>
          </a:p>
          <a:p>
            <a:r>
              <a:rPr lang="cs-CZ" dirty="0">
                <a:solidFill>
                  <a:schemeClr val="tx2"/>
                </a:solidFill>
              </a:rPr>
              <a:t>každý</a:t>
            </a:r>
            <a:r>
              <a:rPr lang="cs-CZ" dirty="0"/>
              <a:t> – právo upozornit na závadné chování dětí jejich rodiče</a:t>
            </a:r>
          </a:p>
          <a:p>
            <a:r>
              <a:rPr lang="cs-CZ" dirty="0">
                <a:solidFill>
                  <a:schemeClr val="tx2"/>
                </a:solidFill>
              </a:rPr>
              <a:t>každý </a:t>
            </a:r>
            <a:r>
              <a:rPr lang="cs-CZ" dirty="0"/>
              <a:t>– právo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upozornit OSPOD na porušení povinností nebo zneužití práv vyplývajících z rodičovské odpovědnosti, na skutečnost, že rodiče nemohou plnit povinnosti vyplývající z rodičovské odpovědnosti</a:t>
            </a:r>
          </a:p>
          <a:p>
            <a:pPr lvl="1"/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být relevantní pro pedagogy MŠ</a:t>
            </a:r>
          </a:p>
          <a:p>
            <a:r>
              <a:rPr lang="cs-CZ" dirty="0">
                <a:solidFill>
                  <a:schemeClr val="tx2"/>
                </a:solidFill>
              </a:rPr>
              <a:t>dítě</a:t>
            </a:r>
            <a:r>
              <a:rPr lang="cs-CZ" dirty="0"/>
              <a:t> – může požádat OSPOD, ale i školy a školská zařízení o pomoc – a to i bez vědomí rodičů či odpovědných osob za výchovu (§ 8 zákona), možnost požádání </a:t>
            </a:r>
            <a:r>
              <a:rPr lang="cs-CZ" dirty="0">
                <a:solidFill>
                  <a:schemeClr val="tx2"/>
                </a:solidFill>
              </a:rPr>
              <a:t>rodičů</a:t>
            </a:r>
            <a:r>
              <a:rPr lang="cs-CZ" dirty="0"/>
              <a:t> (§ 9)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95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251C0F-C9E8-4ED4-8AB6-58627AB51C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FBC819-1F1C-491F-B690-B71845C80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9741-1683-4956-9185-3A5D1166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99D519-F895-4E39-B003-0809F649A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orgány – výkon státní správy </a:t>
            </a:r>
            <a:r>
              <a:rPr lang="cs-CZ" dirty="0"/>
              <a:t>(veřejné právo, správní řád)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krajské úřady,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obecní úřady obcí s rozšířenou působností,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obecní úřady a újezdní úřady; 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ministerstvo (= MPSV)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Úřad (= Úřad pro mezinárodněprávní ochranu dětí)</a:t>
            </a:r>
          </a:p>
          <a:p>
            <a:pPr marL="72000" indent="0" algn="just">
              <a:buNone/>
            </a:pP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Úřad práce České republiky</a:t>
            </a:r>
          </a:p>
          <a:p>
            <a:pPr algn="just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zajišťují dále: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obce a kraje v samostatné působnosti, komise pro SPOD, pověřené osoby (fyzické, právnické) MPSV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02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0CF89-F8F3-4B78-96EE-D92F191ED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E3B909-2036-4410-B7F5-0D7FF03803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BA6077-DAE7-422C-91D2-4F38CEEA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SPOD se zaměřuje na: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51919B-605A-485D-964C-7DD64CF3F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nezletilé, plně nesprávné děti na území ČR</a:t>
            </a:r>
          </a:p>
          <a:p>
            <a:r>
              <a:rPr lang="cs-CZ" dirty="0"/>
              <a:t>výčet (demonstrativní) v § 6 zákona o SPOD – například:</a:t>
            </a:r>
          </a:p>
          <a:p>
            <a:pPr lvl="1"/>
            <a:r>
              <a:rPr lang="cs-CZ" dirty="0"/>
              <a:t>děti, jejichž rodiče: zemřeli / neplní povinnosti plynoucí z rodičovské odpovědnosti / nevykonávají nebo zneužívají práva plynoucí z rodičovské odpovědnosti</a:t>
            </a:r>
          </a:p>
          <a:p>
            <a:pPr lvl="1"/>
            <a:r>
              <a:rPr lang="cs-CZ" dirty="0"/>
              <a:t>děti svěřené do výchovy jiné osoby a tato osoba neplní povinnosti z toho vyplývající</a:t>
            </a:r>
          </a:p>
          <a:p>
            <a:pPr lvl="1"/>
            <a:r>
              <a:rPr lang="cs-CZ" dirty="0"/>
              <a:t>děti, které vedou zahálčivý/nemravný život (zanedbávají školní docházku, požívají alkohol či návykové látky, prostituce, spáchaly trestný čin či čin, který by byl trestným činem, …)</a:t>
            </a:r>
          </a:p>
          <a:p>
            <a:pPr lvl="1"/>
            <a:r>
              <a:rPr lang="cs-CZ" dirty="0"/>
              <a:t>děti, které opakovaně utíkají od rodičů / osob odpovědných za výchovu</a:t>
            </a:r>
          </a:p>
          <a:p>
            <a:pPr lvl="1"/>
            <a:r>
              <a:rPr lang="cs-CZ" dirty="0"/>
              <a:t>děti, na kterých byl spáchán trestný čin</a:t>
            </a:r>
          </a:p>
          <a:p>
            <a:pPr lvl="1"/>
            <a:r>
              <a:rPr lang="cs-CZ" dirty="0"/>
              <a:t>děti opakovaně umísťované do zařízení zajišťujících nepřetržitou péči o děti</a:t>
            </a:r>
          </a:p>
          <a:p>
            <a:pPr lvl="1"/>
            <a:r>
              <a:rPr lang="cs-CZ" dirty="0"/>
              <a:t>děti, které jsou ohrožovány násilím mezi rodiči či osobami odpovědných za výchovu</a:t>
            </a:r>
          </a:p>
          <a:p>
            <a:pPr lvl="1"/>
            <a:r>
              <a:rPr lang="cs-CZ" dirty="0"/>
              <a:t>děti, které jsou žadateli o udělení mezinárodní ochrany, azylanty</a:t>
            </a:r>
          </a:p>
        </p:txBody>
      </p:sp>
    </p:spTree>
    <p:extLst>
      <p:ext uri="{BB962C8B-B14F-4D97-AF65-F5344CB8AC3E}">
        <p14:creationId xmlns:p14="http://schemas.microsoft.com/office/powerpoint/2010/main" val="265628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A73A6-F459-4399-8623-E62D59579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B48138-7944-4783-8E60-D4EC161BB7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4EDC1B-FE25-458A-9EF8-1FF04DC3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C647F-F8DC-482D-BB78-DFEFBE91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preventivní činnost OSPOD </a:t>
            </a:r>
            <a:r>
              <a:rPr lang="cs-CZ" dirty="0"/>
              <a:t>(§ 10)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vyhledávání děti uvedené na předchozím slide</a:t>
            </a:r>
          </a:p>
          <a:p>
            <a:pPr lvl="1"/>
            <a:r>
              <a:rPr lang="cs-CZ" dirty="0"/>
              <a:t>působí na rodiče, aby plnili povinnosti vyplývající z rodičovské odpovědnosti</a:t>
            </a:r>
          </a:p>
          <a:p>
            <a:pPr lvl="1"/>
            <a:r>
              <a:rPr lang="cs-CZ" dirty="0"/>
              <a:t>projednávají s rodiči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 nedostatků ve výchově dítěte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projednávají s dítětem nedostatky v jeho chování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sledování, zda je zamezováno v přístupu dětí do prostředí, které je z hlediska jejich vývoje a výchovy ohrožující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sledování nepříznivých vlivů působících na děti a zjišťování příčin jejich vzniku, činí opatření k omezení působení těchto vlivů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pravidelné vyhodnocování situace dítěte a jeho rodiny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zpracovává individuální plán ochrany dítěte – překrývá s poradenskou činností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pořádání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případových konferencí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řešení konkrétních situací ohrožených dětí –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přizváni jsou mj. zástupci škol a školských zařízení </a:t>
            </a:r>
            <a:r>
              <a:rPr lang="cs-CZ" b="0" i="0" dirty="0">
                <a:effectLst/>
                <a:latin typeface="Arial" panose="020B0604020202020204" pitchFamily="34" charset="0"/>
              </a:rPr>
              <a:t>(dále i § 14)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06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6DC868-F147-4899-B1D1-AC8CCBF779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ACB539-9769-4897-8FD4-B12C7F97EA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E910B0-187C-4549-B984-6E4D77EA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10/4 zákona o SPOD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D9B731-1BD5-4B07-8210-DC8F5CDF9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56633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školy a školská zařízení (mj.) –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povinni oznámit obecnímu úřadu obce s rozšířenou působností skutečnosti, které nasvědčují tomu, že jde o děti uvedené o 2 slide dříve (§ 6 zákona), a to bez zbytečného odkladu poté, kdy se o takové skutečnosti dozví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98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A4BB24-22C5-4847-B60F-5B488549B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2DEC74-DD47-4056-8A99-0CB129FB6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7B6B2C-D08A-4857-AD6F-00A95BB8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6D51DA-16E8-4751-8C7B-A2005386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poradenská činnost OSPOD </a:t>
            </a:r>
            <a:r>
              <a:rPr lang="cs-CZ" dirty="0"/>
              <a:t>(§ 11)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pomáhá rodičům při řešení výchovných nebo jiných problémů souvisejících s péčí o dítě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nebo zprostředkovává rodičům poradenství při výchově a vzdělávání dítěte a při péči o dítě zdravotně postižené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pořádá v rámci poradenské činnosti přednášky a kurzy 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osobám vhodným stát se osvojiteli nebo pěstouny poradenskou pomoc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pomoc při uplatňování nároku dítěte na výživné a při vymáhání plnění vyživovací povinnosti k dítěti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zajišťuje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přípravu fyzických osob vhodných stát se osvojiteli nebo pěstouny k přijetí dítěte do rodiny a poskytuje těmto osobám poradenskou pomoc 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0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9D455E-68C9-443C-96FF-0408F715B9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9B7019-1387-4BB7-AC5A-BDDBD2CCC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C4FF1-8573-425B-A481-C19519D2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sociálně-právní ochrany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192D16-BC4E-428A-ADD5-ABE3530B4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7767"/>
            <a:ext cx="10753200" cy="485223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opatření </a:t>
            </a:r>
            <a:r>
              <a:rPr lang="cs-CZ" dirty="0"/>
              <a:t>(§ 13) + § 924 občanského zákoníku!</a:t>
            </a:r>
          </a:p>
          <a:p>
            <a:r>
              <a:rPr lang="cs-CZ" dirty="0"/>
              <a:t>rozhoduje OSPOD (obecní úřad s rozšířenou působností), pokud tak neučiní, tak soud (ruší orgán, který rozhodl)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Napomenutí </a:t>
            </a:r>
            <a:r>
              <a:rPr lang="cs-CZ" sz="2400" dirty="0"/>
              <a:t>(dítěte, rodiče, pečující osoby)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Dohled nad dítětem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provádí za součinnosti školy/OSPOD/dalších institucí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omezení bránící škodlivým vlivům na jeho výchovu, zejména zákazem určitých činnost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dítěti, rodiči, pečující osobě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Uložení </a:t>
            </a:r>
            <a:r>
              <a:rPr lang="cs-CZ" sz="24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povinnosti využít odbornou poradenskou pomoc nebo uložit povinnost účastnit se prvního setkání se zapsaným mediátorem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(jen v zákoně SPOD)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3837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1237</Words>
  <Application>Microsoft Office PowerPoint</Application>
  <PresentationFormat>Širokoúhlá obrazovka</PresentationFormat>
  <Paragraphs>125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Sociálně-právní ochrana dětí. OSPOD.</vt:lpstr>
      <vt:lpstr>Ochrana dítěte</vt:lpstr>
      <vt:lpstr>Kdo koho upozorňuje?</vt:lpstr>
      <vt:lpstr>OSPOD</vt:lpstr>
      <vt:lpstr>SPOD se zaměřuje na:</vt:lpstr>
      <vt:lpstr>Opatření sociálně-právní ochrany</vt:lpstr>
      <vt:lpstr>§ 10/4 zákona o SPOD</vt:lpstr>
      <vt:lpstr>Opatření sociálně-právní ochrany II</vt:lpstr>
      <vt:lpstr>Opatření sociálně-právní ochrany III</vt:lpstr>
      <vt:lpstr>Opatření sociálně-právní ochrany IV</vt:lpstr>
      <vt:lpstr>Opatření sociálně-právní ochrany V</vt:lpstr>
      <vt:lpstr>Ochranná opatření</vt:lpstr>
      <vt:lpstr>Školy a školská zařízení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180</cp:revision>
  <cp:lastPrinted>1601-01-01T00:00:00Z</cp:lastPrinted>
  <dcterms:created xsi:type="dcterms:W3CDTF">2022-09-19T06:49:37Z</dcterms:created>
  <dcterms:modified xsi:type="dcterms:W3CDTF">2023-11-30T22:19:57Z</dcterms:modified>
</cp:coreProperties>
</file>