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8"/>
  </p:notesMasterIdLst>
  <p:handoutMasterIdLst>
    <p:handoutMasterId r:id="rId29"/>
  </p:handoutMasterIdLst>
  <p:sldIdLst>
    <p:sldId id="256" r:id="rId2"/>
    <p:sldId id="578" r:id="rId3"/>
    <p:sldId id="579" r:id="rId4"/>
    <p:sldId id="586" r:id="rId5"/>
    <p:sldId id="597" r:id="rId6"/>
    <p:sldId id="583" r:id="rId7"/>
    <p:sldId id="598" r:id="rId8"/>
    <p:sldId id="600" r:id="rId9"/>
    <p:sldId id="599" r:id="rId10"/>
    <p:sldId id="585" r:id="rId11"/>
    <p:sldId id="584" r:id="rId12"/>
    <p:sldId id="604" r:id="rId13"/>
    <p:sldId id="591" r:id="rId14"/>
    <p:sldId id="580" r:id="rId15"/>
    <p:sldId id="606" r:id="rId16"/>
    <p:sldId id="582" r:id="rId17"/>
    <p:sldId id="605" r:id="rId18"/>
    <p:sldId id="587" r:id="rId19"/>
    <p:sldId id="588" r:id="rId20"/>
    <p:sldId id="589" r:id="rId21"/>
    <p:sldId id="590" r:id="rId22"/>
    <p:sldId id="592" r:id="rId23"/>
    <p:sldId id="594" r:id="rId24"/>
    <p:sldId id="607" r:id="rId25"/>
    <p:sldId id="596" r:id="rId26"/>
    <p:sldId id="595" r:id="rId2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Výchozí oddíl" id="{44F2831C-B8FC-49F0-83EC-FD298C664880}">
          <p14:sldIdLst>
            <p14:sldId id="256"/>
            <p14:sldId id="578"/>
            <p14:sldId id="579"/>
            <p14:sldId id="586"/>
            <p14:sldId id="597"/>
            <p14:sldId id="583"/>
            <p14:sldId id="598"/>
            <p14:sldId id="600"/>
            <p14:sldId id="599"/>
            <p14:sldId id="585"/>
            <p14:sldId id="584"/>
            <p14:sldId id="604"/>
            <p14:sldId id="591"/>
            <p14:sldId id="580"/>
            <p14:sldId id="606"/>
            <p14:sldId id="582"/>
            <p14:sldId id="605"/>
            <p14:sldId id="587"/>
            <p14:sldId id="588"/>
            <p14:sldId id="589"/>
            <p14:sldId id="590"/>
            <p14:sldId id="592"/>
            <p14:sldId id="594"/>
            <p14:sldId id="607"/>
            <p14:sldId id="596"/>
            <p14:sldId id="595"/>
          </p14:sldIdLst>
        </p14:section>
      </p14:sectionLst>
    </p:ex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F7300"/>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107" d="100"/>
          <a:sy n="107" d="100"/>
        </p:scale>
        <p:origin x="138" y="16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A9039D6B-799E-F449-83E9-C13BAA09AF7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JUDr. Malachta - KOV</a:t>
            </a:r>
            <a:endParaRPr lang="cs-CZ" dirty="0"/>
          </a:p>
        </p:txBody>
      </p:sp>
      <p:pic>
        <p:nvPicPr>
          <p:cNvPr id="10" name="Obrázek 8">
            <a:extLst>
              <a:ext uri="{FF2B5EF4-FFF2-40B4-BE49-F238E27FC236}">
                <a16:creationId xmlns:a16="http://schemas.microsoft.com/office/drawing/2014/main" id="{DD6941B3-7740-5745-9EAD-9C3115979A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6CF9942-BE26-4A4C-A2D8-ABA21EDF53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JUDr. Malachta - KOV</a:t>
            </a:r>
            <a:endParaRPr lang="cs-CZ" dirty="0"/>
          </a:p>
        </p:txBody>
      </p:sp>
      <p:pic>
        <p:nvPicPr>
          <p:cNvPr id="11" name="Obrázek 8">
            <a:extLst>
              <a:ext uri="{FF2B5EF4-FFF2-40B4-BE49-F238E27FC236}">
                <a16:creationId xmlns:a16="http://schemas.microsoft.com/office/drawing/2014/main" id="{883B3136-B228-D44A-AB43-48B383AAACD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JUDr. Malachta - KOV</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D544807-CCC8-C147-BC84-731878E3FF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JUDr. Malachta - KOV</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2B69AC62-8722-274E-BC02-F54E66A1027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A8614ED3-CCC3-4849-B628-61C3AB8D12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672C6AD4-B64D-9447-94F1-1732886380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3" name="Obrázek 8">
            <a:extLst>
              <a:ext uri="{FF2B5EF4-FFF2-40B4-BE49-F238E27FC236}">
                <a16:creationId xmlns:a16="http://schemas.microsoft.com/office/drawing/2014/main" id="{BD079056-37C1-BB41-A10B-5467FD1004C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81F1F6BC-132D-3746-8DEA-8E0070523DA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21663280-9DA9-6D46-9A85-58C09D41A68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4789C4D8-85B1-0E4B-80EB-3DD1C97BF8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JUDr. Malachta - KOV</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zakonyprolidi.cz/disk/cs/file/2005/2005c017z0064_2010c020z0057u001.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JUDr. Malachta - KOV</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341352" y="2729471"/>
            <a:ext cx="11361600" cy="1171580"/>
          </a:xfrm>
        </p:spPr>
        <p:txBody>
          <a:bodyPr/>
          <a:lstStyle/>
          <a:p>
            <a:pPr algn="ctr"/>
            <a:r>
              <a:rPr lang="cs-CZ" dirty="0">
                <a:solidFill>
                  <a:srgbClr val="C00000"/>
                </a:solidFill>
              </a:rPr>
              <a:t>Odpovědnost učitele MŠ</a:t>
            </a:r>
            <a:br>
              <a:rPr lang="cs-CZ" dirty="0">
                <a:solidFill>
                  <a:srgbClr val="C00000"/>
                </a:solidFill>
              </a:rPr>
            </a:br>
            <a:r>
              <a:rPr lang="cs-CZ" dirty="0">
                <a:solidFill>
                  <a:srgbClr val="C00000"/>
                </a:solidFill>
              </a:rPr>
              <a:t>za jednání a úrazy žáků</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644361" y="4128529"/>
            <a:ext cx="11361600" cy="1235527"/>
          </a:xfrm>
        </p:spPr>
        <p:txBody>
          <a:bodyPr/>
          <a:lstStyle/>
          <a:p>
            <a:pPr algn="ctr"/>
            <a:r>
              <a:rPr lang="cs-CZ" dirty="0"/>
              <a:t>JUDr. Radovan Malachta</a:t>
            </a:r>
          </a:p>
          <a:p>
            <a:pPr algn="ctr"/>
            <a:r>
              <a:rPr lang="cs-CZ" dirty="0"/>
              <a:t>Základy práva pro MŠ</a:t>
            </a:r>
          </a:p>
          <a:p>
            <a:pPr algn="ctr"/>
            <a:r>
              <a:rPr lang="cs-CZ" dirty="0"/>
              <a:t>podzim 2023</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4B3B4D-9689-4319-97D2-652ED57CF30C}"/>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7A89937C-357F-4F54-9A92-9E38D7A3227A}"/>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2CF864A7-37FB-457D-AC8F-78F0B08C76C7}"/>
              </a:ext>
            </a:extLst>
          </p:cNvPr>
          <p:cNvSpPr>
            <a:spLocks noGrp="1"/>
          </p:cNvSpPr>
          <p:nvPr>
            <p:ph type="title"/>
          </p:nvPr>
        </p:nvSpPr>
        <p:spPr/>
        <p:txBody>
          <a:bodyPr/>
          <a:lstStyle/>
          <a:p>
            <a:r>
              <a:rPr lang="cs-CZ" dirty="0"/>
              <a:t>Dohled – vyhláška o předškolním vzdělávání</a:t>
            </a:r>
          </a:p>
        </p:txBody>
      </p:sp>
      <p:sp>
        <p:nvSpPr>
          <p:cNvPr id="5" name="Zástupný obsah 4">
            <a:extLst>
              <a:ext uri="{FF2B5EF4-FFF2-40B4-BE49-F238E27FC236}">
                <a16:creationId xmlns:a16="http://schemas.microsoft.com/office/drawing/2014/main" id="{76A29EC3-0266-4F1B-8B05-1EDF1E159112}"/>
              </a:ext>
            </a:extLst>
          </p:cNvPr>
          <p:cNvSpPr>
            <a:spLocks noGrp="1"/>
          </p:cNvSpPr>
          <p:nvPr>
            <p:ph idx="1"/>
          </p:nvPr>
        </p:nvSpPr>
        <p:spPr>
          <a:xfrm>
            <a:off x="720000" y="1692002"/>
            <a:ext cx="10753200" cy="4270648"/>
          </a:xfrm>
        </p:spPr>
        <p:txBody>
          <a:bodyPr/>
          <a:lstStyle/>
          <a:p>
            <a:r>
              <a:rPr lang="cs-CZ" dirty="0"/>
              <a:t>vyhláška č. 14/2005 Sb., </a:t>
            </a:r>
            <a:r>
              <a:rPr lang="cs-CZ" dirty="0">
                <a:solidFill>
                  <a:schemeClr val="tx2"/>
                </a:solidFill>
              </a:rPr>
              <a:t>o předškolním vzdělávání</a:t>
            </a:r>
          </a:p>
          <a:p>
            <a:pPr lvl="1"/>
            <a:r>
              <a:rPr lang="cs-CZ" sz="2400" i="1" dirty="0">
                <a:solidFill>
                  <a:schemeClr val="tx2"/>
                </a:solidFill>
              </a:rPr>
              <a:t>Právnická osoba</a:t>
            </a:r>
            <a:r>
              <a:rPr lang="cs-CZ" sz="2400" i="1" dirty="0"/>
              <a:t>, která vykonává činnost mateřské školy, vykonává dohled nad dítětem od doby, kdy je učitel mateřské školy převezme od jeho zákonného zástupce nebo jím pověřené osoby, až do doby, kdy je učitel mateřské školy předá jeho zákonnému zástupci nebo jím pověřené osobě. Předat dítě pověřené osobě lze jen na základě písemného pověření vystaveného zákonným zástupcem dítěte.</a:t>
            </a:r>
          </a:p>
          <a:p>
            <a:pPr lvl="2"/>
            <a:r>
              <a:rPr lang="cs-CZ" sz="2000" dirty="0"/>
              <a:t>nepředáváme dítě někomu, kdo není zákonný zástupce</a:t>
            </a:r>
          </a:p>
          <a:p>
            <a:pPr lvl="2"/>
            <a:r>
              <a:rPr lang="cs-CZ" sz="2000" dirty="0"/>
              <a:t>dohled vykonává MŠ jako právnická osoba</a:t>
            </a:r>
          </a:p>
          <a:p>
            <a:pPr lvl="2"/>
            <a:r>
              <a:rPr lang="cs-CZ" sz="2000" dirty="0"/>
              <a:t>dále ve vyhlášce (§ 5) stanoveny </a:t>
            </a:r>
            <a:r>
              <a:rPr lang="cs-CZ" sz="2000" dirty="0">
                <a:solidFill>
                  <a:schemeClr val="tx2"/>
                </a:solidFill>
              </a:rPr>
              <a:t>počty učitelů MŠ ředitelem školy k zajištění bezpečnosti dětí </a:t>
            </a:r>
            <a:r>
              <a:rPr lang="cs-CZ" sz="2000" dirty="0"/>
              <a:t>mimo místo, kde se uskutečňuje vzdělávání (20 dětí, výjimečně zvýšení o 8, jiné počty pro děti s podpůrnými opatřeními či mladší 3 let)</a:t>
            </a:r>
          </a:p>
          <a:p>
            <a:endParaRPr lang="cs-CZ" dirty="0"/>
          </a:p>
        </p:txBody>
      </p:sp>
    </p:spTree>
    <p:extLst>
      <p:ext uri="{BB962C8B-B14F-4D97-AF65-F5344CB8AC3E}">
        <p14:creationId xmlns:p14="http://schemas.microsoft.com/office/powerpoint/2010/main" val="1107377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8CF5DEF-F2E8-4EC5-99FA-15C361220666}"/>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9DE17260-29FF-4C6A-BC2F-F0415BE3AB58}"/>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42B100AE-815C-47E9-9D4D-DD507DC5BE8B}"/>
              </a:ext>
            </a:extLst>
          </p:cNvPr>
          <p:cNvSpPr>
            <a:spLocks noGrp="1"/>
          </p:cNvSpPr>
          <p:nvPr>
            <p:ph type="title"/>
          </p:nvPr>
        </p:nvSpPr>
        <p:spPr/>
        <p:txBody>
          <a:bodyPr/>
          <a:lstStyle/>
          <a:p>
            <a:r>
              <a:rPr lang="cs-CZ" dirty="0"/>
              <a:t>Dohled – vyhláška (stanovení </a:t>
            </a:r>
            <a:r>
              <a:rPr lang="cs-CZ" dirty="0" err="1"/>
              <a:t>pracov</a:t>
            </a:r>
            <a:r>
              <a:rPr lang="cs-CZ" dirty="0"/>
              <a:t>. řádu)</a:t>
            </a:r>
          </a:p>
        </p:txBody>
      </p:sp>
      <p:sp>
        <p:nvSpPr>
          <p:cNvPr id="5" name="Zástupný obsah 4">
            <a:extLst>
              <a:ext uri="{FF2B5EF4-FFF2-40B4-BE49-F238E27FC236}">
                <a16:creationId xmlns:a16="http://schemas.microsoft.com/office/drawing/2014/main" id="{E04F946C-04C3-438C-A2E5-F58FCBDC9F3C}"/>
              </a:ext>
            </a:extLst>
          </p:cNvPr>
          <p:cNvSpPr>
            <a:spLocks noGrp="1"/>
          </p:cNvSpPr>
          <p:nvPr>
            <p:ph idx="1"/>
          </p:nvPr>
        </p:nvSpPr>
        <p:spPr>
          <a:xfrm>
            <a:off x="720000" y="1415776"/>
            <a:ext cx="10881450" cy="4899299"/>
          </a:xfrm>
        </p:spPr>
        <p:txBody>
          <a:bodyPr/>
          <a:lstStyle/>
          <a:p>
            <a:r>
              <a:rPr lang="cs-CZ" dirty="0"/>
              <a:t>vyhláška č. 263/2007 Sb., kterou se stanoví </a:t>
            </a:r>
            <a:r>
              <a:rPr lang="cs-CZ" dirty="0">
                <a:solidFill>
                  <a:schemeClr val="tx2"/>
                </a:solidFill>
              </a:rPr>
              <a:t>pracovní řád pro zaměstnance škol </a:t>
            </a:r>
            <a:r>
              <a:rPr lang="cs-CZ" dirty="0"/>
              <a:t>a školských zařízení zřízených Ministerstvem školství, mládeže a tělovýchovy, krajem, obcí nebo dobrovolným svazkem obcí – zejména § 6</a:t>
            </a:r>
          </a:p>
          <a:p>
            <a:pPr lvl="1"/>
            <a:r>
              <a:rPr lang="cs-CZ" dirty="0">
                <a:solidFill>
                  <a:schemeClr val="tx2"/>
                </a:solidFill>
              </a:rPr>
              <a:t>dohled </a:t>
            </a:r>
            <a:r>
              <a:rPr lang="cs-CZ" dirty="0"/>
              <a:t>jako práce související s </a:t>
            </a:r>
            <a:r>
              <a:rPr lang="cs-CZ" dirty="0">
                <a:solidFill>
                  <a:schemeClr val="tx2"/>
                </a:solidFill>
              </a:rPr>
              <a:t>přímou pedagogickou činností </a:t>
            </a:r>
            <a:r>
              <a:rPr lang="cs-CZ" dirty="0"/>
              <a:t>vyplývající z organizace vzdělávání a výchovy ve školách (§ 3)</a:t>
            </a:r>
          </a:p>
          <a:p>
            <a:pPr lvl="1"/>
            <a:r>
              <a:rPr lang="cs-CZ" dirty="0"/>
              <a:t>dohled vykonáván v zájmu </a:t>
            </a:r>
            <a:r>
              <a:rPr lang="cs-CZ" b="0" i="0" dirty="0">
                <a:solidFill>
                  <a:srgbClr val="000000"/>
                </a:solidFill>
                <a:effectLst/>
                <a:latin typeface="Arial" panose="020B0604020202020204" pitchFamily="34" charset="0"/>
              </a:rPr>
              <a:t>předcházení škodám na zdraví, majetku, přírodě a živ. prostředí</a:t>
            </a:r>
          </a:p>
          <a:p>
            <a:pPr lvl="1"/>
            <a:r>
              <a:rPr lang="cs-CZ" dirty="0">
                <a:solidFill>
                  <a:schemeClr val="tx2"/>
                </a:solidFill>
              </a:rPr>
              <a:t>ředitel určuje provádění dohledu nad žáky </a:t>
            </a:r>
            <a:r>
              <a:rPr lang="cs-CZ" dirty="0"/>
              <a:t>(kritéria, ke kterým přihlíží – věk, rozumová vyspělost žáků, činnost, dopravní a jiná rizika), týká se žáků a nezletilých studentů</a:t>
            </a:r>
          </a:p>
          <a:p>
            <a:pPr lvl="1"/>
            <a:r>
              <a:rPr lang="cs-CZ" dirty="0">
                <a:solidFill>
                  <a:schemeClr val="tx2"/>
                </a:solidFill>
              </a:rPr>
              <a:t>dohled pedagogického pracovníka i mimo školu </a:t>
            </a:r>
            <a:r>
              <a:rPr lang="cs-CZ" dirty="0"/>
              <a:t>(kurzy, exkurze, soutěže…) – je-li místo shromáždění mimo školu, začíná dohled 15 minut před dobou shromáždění, končí v čase a místě předem určeném – </a:t>
            </a:r>
            <a:r>
              <a:rPr lang="cs-CZ" dirty="0">
                <a:solidFill>
                  <a:schemeClr val="tx2"/>
                </a:solidFill>
              </a:rPr>
              <a:t>1 den před </a:t>
            </a:r>
            <a:r>
              <a:rPr lang="cs-CZ" dirty="0"/>
              <a:t>se oznamuje zák. zástupcům </a:t>
            </a:r>
          </a:p>
          <a:p>
            <a:pPr lvl="1"/>
            <a:r>
              <a:rPr lang="cs-CZ" dirty="0">
                <a:solidFill>
                  <a:schemeClr val="tx2"/>
                </a:solidFill>
              </a:rPr>
              <a:t>dohled – může vykonávat i jiný zaměstnanec školy, musí být řádně poučen, o poučení se vyhotovuje záznam </a:t>
            </a:r>
          </a:p>
          <a:p>
            <a:pPr lvl="1"/>
            <a:endParaRPr lang="cs-CZ" dirty="0"/>
          </a:p>
          <a:p>
            <a:pPr lvl="1"/>
            <a:endParaRPr lang="cs-CZ" dirty="0"/>
          </a:p>
          <a:p>
            <a:pPr lvl="1"/>
            <a:endParaRPr lang="cs-CZ" dirty="0"/>
          </a:p>
          <a:p>
            <a:endParaRPr lang="cs-CZ" dirty="0"/>
          </a:p>
        </p:txBody>
      </p:sp>
    </p:spTree>
    <p:extLst>
      <p:ext uri="{BB962C8B-B14F-4D97-AF65-F5344CB8AC3E}">
        <p14:creationId xmlns:p14="http://schemas.microsoft.com/office/powerpoint/2010/main" val="2770531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33704EF-2D60-0FBD-0C8E-98955A0AB215}"/>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15999906-FBF0-D1C7-3BE2-15514B87755C}"/>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6BC200D3-68F1-F1B7-F019-39E9430DD71D}"/>
              </a:ext>
            </a:extLst>
          </p:cNvPr>
          <p:cNvSpPr>
            <a:spLocks noGrp="1"/>
          </p:cNvSpPr>
          <p:nvPr>
            <p:ph type="title"/>
          </p:nvPr>
        </p:nvSpPr>
        <p:spPr/>
        <p:txBody>
          <a:bodyPr/>
          <a:lstStyle/>
          <a:p>
            <a:r>
              <a:rPr lang="cs-CZ" dirty="0"/>
              <a:t>Odpovědnost v soukromém právu</a:t>
            </a:r>
          </a:p>
        </p:txBody>
      </p:sp>
      <p:sp>
        <p:nvSpPr>
          <p:cNvPr id="5" name="Zástupný obsah 4">
            <a:extLst>
              <a:ext uri="{FF2B5EF4-FFF2-40B4-BE49-F238E27FC236}">
                <a16:creationId xmlns:a16="http://schemas.microsoft.com/office/drawing/2014/main" id="{7F717EFA-45A6-5E6D-105E-E7309438274C}"/>
              </a:ext>
            </a:extLst>
          </p:cNvPr>
          <p:cNvSpPr>
            <a:spLocks noGrp="1"/>
          </p:cNvSpPr>
          <p:nvPr>
            <p:ph idx="1"/>
          </p:nvPr>
        </p:nvSpPr>
        <p:spPr>
          <a:xfrm>
            <a:off x="720000" y="1692002"/>
            <a:ext cx="10753200" cy="2252469"/>
          </a:xfrm>
          <a:solidFill>
            <a:schemeClr val="accent4">
              <a:lumMod val="20000"/>
              <a:lumOff val="80000"/>
            </a:schemeClr>
          </a:solidFill>
          <a:ln>
            <a:solidFill>
              <a:schemeClr val="accent1"/>
            </a:solidFill>
          </a:ln>
        </p:spPr>
        <p:txBody>
          <a:bodyPr/>
          <a:lstStyle/>
          <a:p>
            <a:r>
              <a:rPr lang="cs-CZ" dirty="0"/>
              <a:t>škoda, kterou způsobí žák či student vs. škoda způsobená žákovi, škole</a:t>
            </a:r>
          </a:p>
          <a:p>
            <a:pPr lvl="1"/>
            <a:r>
              <a:rPr lang="cs-CZ" dirty="0"/>
              <a:t>škoda jak na majetku, tak na zdraví</a:t>
            </a:r>
          </a:p>
          <a:p>
            <a:r>
              <a:rPr lang="cs-CZ" dirty="0"/>
              <a:t>kolize </a:t>
            </a:r>
            <a:r>
              <a:rPr lang="cs-CZ" dirty="0">
                <a:solidFill>
                  <a:schemeClr val="tx2"/>
                </a:solidFill>
              </a:rPr>
              <a:t>občanského zákoníku </a:t>
            </a:r>
            <a:r>
              <a:rPr lang="cs-CZ" dirty="0"/>
              <a:t>a </a:t>
            </a:r>
            <a:r>
              <a:rPr lang="cs-CZ" dirty="0">
                <a:solidFill>
                  <a:schemeClr val="tx2"/>
                </a:solidFill>
              </a:rPr>
              <a:t>zákoníku práce</a:t>
            </a:r>
          </a:p>
          <a:p>
            <a:pPr lvl="1"/>
            <a:r>
              <a:rPr lang="cs-CZ" dirty="0"/>
              <a:t>zákoník práce je tzv. </a:t>
            </a:r>
            <a:r>
              <a:rPr lang="cs-CZ" i="1" dirty="0"/>
              <a:t>lex </a:t>
            </a:r>
            <a:r>
              <a:rPr lang="cs-CZ" i="1" dirty="0" err="1"/>
              <a:t>specialis</a:t>
            </a:r>
            <a:r>
              <a:rPr lang="cs-CZ" dirty="0"/>
              <a:t> – použije se přednostně</a:t>
            </a:r>
          </a:p>
        </p:txBody>
      </p:sp>
    </p:spTree>
    <p:extLst>
      <p:ext uri="{BB962C8B-B14F-4D97-AF65-F5344CB8AC3E}">
        <p14:creationId xmlns:p14="http://schemas.microsoft.com/office/powerpoint/2010/main" val="2620528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10FB4BF-DEE5-421E-B2A5-900B386DB9C5}"/>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00BB4CE9-D271-4A6B-8356-419697D340F7}"/>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D4147D16-C774-4D95-B054-68FFAEBF873E}"/>
              </a:ext>
            </a:extLst>
          </p:cNvPr>
          <p:cNvSpPr>
            <a:spLocks noGrp="1"/>
          </p:cNvSpPr>
          <p:nvPr>
            <p:ph type="title"/>
          </p:nvPr>
        </p:nvSpPr>
        <p:spPr/>
        <p:txBody>
          <a:bodyPr/>
          <a:lstStyle/>
          <a:p>
            <a:r>
              <a:rPr lang="cs-CZ" dirty="0"/>
              <a:t>Obrácená situace – škoda vzniklá žákům – zákoník práce</a:t>
            </a:r>
          </a:p>
        </p:txBody>
      </p:sp>
      <p:sp>
        <p:nvSpPr>
          <p:cNvPr id="5" name="Zástupný obsah 4">
            <a:extLst>
              <a:ext uri="{FF2B5EF4-FFF2-40B4-BE49-F238E27FC236}">
                <a16:creationId xmlns:a16="http://schemas.microsoft.com/office/drawing/2014/main" id="{420A29FF-02DE-4DE1-9216-62F5602E7D79}"/>
              </a:ext>
            </a:extLst>
          </p:cNvPr>
          <p:cNvSpPr>
            <a:spLocks noGrp="1"/>
          </p:cNvSpPr>
          <p:nvPr>
            <p:ph idx="1"/>
          </p:nvPr>
        </p:nvSpPr>
        <p:spPr>
          <a:xfrm>
            <a:off x="719400" y="2149201"/>
            <a:ext cx="10753200" cy="3988799"/>
          </a:xfrm>
          <a:solidFill>
            <a:schemeClr val="accent4">
              <a:lumMod val="20000"/>
              <a:lumOff val="80000"/>
            </a:schemeClr>
          </a:solidFill>
          <a:ln>
            <a:solidFill>
              <a:schemeClr val="accent1"/>
            </a:solidFill>
          </a:ln>
        </p:spPr>
        <p:txBody>
          <a:bodyPr/>
          <a:lstStyle/>
          <a:p>
            <a:r>
              <a:rPr lang="cs-CZ" dirty="0">
                <a:solidFill>
                  <a:srgbClr val="000000"/>
                </a:solidFill>
                <a:latin typeface="Arial" panose="020B0604020202020204" pitchFamily="34" charset="0"/>
              </a:rPr>
              <a:t>§ 391/2 zákona č. 262/2006 Sb., </a:t>
            </a:r>
            <a:r>
              <a:rPr lang="cs-CZ" dirty="0">
                <a:solidFill>
                  <a:schemeClr val="tx2"/>
                </a:solidFill>
                <a:latin typeface="Arial" panose="020B0604020202020204" pitchFamily="34" charset="0"/>
              </a:rPr>
              <a:t>zákoník práce</a:t>
            </a:r>
          </a:p>
          <a:p>
            <a:pPr lvl="1"/>
            <a:r>
              <a:rPr lang="cs-CZ" dirty="0">
                <a:latin typeface="Arial" panose="020B0604020202020204" pitchFamily="34" charset="0"/>
              </a:rPr>
              <a:t>na okraj: je to pracovněprávní předpis a vztahuje se na vztah škola vs. žák, i když ti pracovní poměr nemají</a:t>
            </a:r>
          </a:p>
          <a:p>
            <a:r>
              <a:rPr lang="cs-CZ" dirty="0">
                <a:solidFill>
                  <a:schemeClr val="tx2"/>
                </a:solidFill>
              </a:rPr>
              <a:t>odpovědnost právnické osoby vykonávající činnost dané školy </a:t>
            </a:r>
            <a:r>
              <a:rPr lang="cs-CZ" dirty="0"/>
              <a:t>– škoda vznikne žákům v MŠ </a:t>
            </a:r>
            <a:r>
              <a:rPr lang="cs-CZ" b="0" i="0" dirty="0">
                <a:solidFill>
                  <a:srgbClr val="000000"/>
                </a:solidFill>
                <a:effectLst/>
                <a:latin typeface="Arial" panose="020B0604020202020204" pitchFamily="34" charset="0"/>
              </a:rPr>
              <a:t>při vyučování nebo v přímé souvislosti s ním, též při výchově mimo vyučování ve školském zařízení</a:t>
            </a:r>
          </a:p>
          <a:p>
            <a:r>
              <a:rPr lang="cs-CZ" dirty="0">
                <a:solidFill>
                  <a:srgbClr val="000000"/>
                </a:solidFill>
                <a:latin typeface="Arial" panose="020B0604020202020204" pitchFamily="34" charset="0"/>
              </a:rPr>
              <a:t>objektivní odpovědnost </a:t>
            </a:r>
          </a:p>
          <a:p>
            <a:r>
              <a:rPr lang="cs-CZ" dirty="0">
                <a:solidFill>
                  <a:srgbClr val="000000"/>
                </a:solidFill>
                <a:latin typeface="Arial" panose="020B0604020202020204" pitchFamily="34" charset="0"/>
              </a:rPr>
              <a:t>konkrétní příklady</a:t>
            </a:r>
          </a:p>
          <a:p>
            <a:r>
              <a:rPr lang="cs-CZ" dirty="0">
                <a:solidFill>
                  <a:srgbClr val="000000"/>
                </a:solidFill>
                <a:latin typeface="Arial" panose="020B0604020202020204" pitchFamily="34" charset="0"/>
              </a:rPr>
              <a:t>neřeší, když škodu způsobí dítě</a:t>
            </a:r>
            <a:endParaRPr lang="cs-CZ" dirty="0"/>
          </a:p>
        </p:txBody>
      </p:sp>
      <p:sp>
        <p:nvSpPr>
          <p:cNvPr id="6" name="Ovál 5">
            <a:extLst>
              <a:ext uri="{FF2B5EF4-FFF2-40B4-BE49-F238E27FC236}">
                <a16:creationId xmlns:a16="http://schemas.microsoft.com/office/drawing/2014/main" id="{39020D35-3FEC-49FD-9CAD-B3DCA89276D8}"/>
              </a:ext>
            </a:extLst>
          </p:cNvPr>
          <p:cNvSpPr/>
          <p:nvPr/>
        </p:nvSpPr>
        <p:spPr bwMode="auto">
          <a:xfrm>
            <a:off x="7485547" y="5011897"/>
            <a:ext cx="3162300" cy="1279350"/>
          </a:xfrm>
          <a:prstGeom prst="ellipse">
            <a:avLst/>
          </a:prstGeom>
          <a:solidFill>
            <a:schemeClr val="accent2">
              <a:lumMod val="20000"/>
              <a:lumOff val="8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Odpovědnost </a:t>
            </a:r>
          </a:p>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civilněprávní</a:t>
            </a:r>
          </a:p>
        </p:txBody>
      </p:sp>
    </p:spTree>
    <p:extLst>
      <p:ext uri="{BB962C8B-B14F-4D97-AF65-F5344CB8AC3E}">
        <p14:creationId xmlns:p14="http://schemas.microsoft.com/office/powerpoint/2010/main" val="1132197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3C79937-DFFD-449B-884A-21B1E397BDD7}"/>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69DDD62F-9D41-48BB-9FEF-ED7C87D4EBC1}"/>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890CBDF4-9D55-4B35-98DA-725CD0823DFF}"/>
              </a:ext>
            </a:extLst>
          </p:cNvPr>
          <p:cNvSpPr>
            <a:spLocks noGrp="1"/>
          </p:cNvSpPr>
          <p:nvPr>
            <p:ph type="title"/>
          </p:nvPr>
        </p:nvSpPr>
        <p:spPr/>
        <p:txBody>
          <a:bodyPr/>
          <a:lstStyle/>
          <a:p>
            <a:r>
              <a:rPr lang="cs-CZ" dirty="0"/>
              <a:t>Odpovědnost za jednání žáků</a:t>
            </a:r>
          </a:p>
        </p:txBody>
      </p:sp>
      <p:sp>
        <p:nvSpPr>
          <p:cNvPr id="5" name="Zástupný obsah 4">
            <a:extLst>
              <a:ext uri="{FF2B5EF4-FFF2-40B4-BE49-F238E27FC236}">
                <a16:creationId xmlns:a16="http://schemas.microsoft.com/office/drawing/2014/main" id="{8BD294C8-E11C-4E61-B4C6-28B119B1C4AD}"/>
              </a:ext>
            </a:extLst>
          </p:cNvPr>
          <p:cNvSpPr>
            <a:spLocks noGrp="1"/>
          </p:cNvSpPr>
          <p:nvPr>
            <p:ph idx="1"/>
          </p:nvPr>
        </p:nvSpPr>
        <p:spPr>
          <a:xfrm>
            <a:off x="719400" y="1397364"/>
            <a:ext cx="10753200" cy="4420730"/>
          </a:xfrm>
          <a:solidFill>
            <a:schemeClr val="accent4">
              <a:lumMod val="20000"/>
              <a:lumOff val="80000"/>
            </a:schemeClr>
          </a:solidFill>
          <a:ln>
            <a:solidFill>
              <a:schemeClr val="accent1"/>
            </a:solidFill>
          </a:ln>
        </p:spPr>
        <p:txBody>
          <a:bodyPr/>
          <a:lstStyle/>
          <a:p>
            <a:pPr>
              <a:lnSpc>
                <a:spcPct val="100000"/>
              </a:lnSpc>
            </a:pPr>
            <a:r>
              <a:rPr lang="cs-CZ" sz="2000" dirty="0"/>
              <a:t>plyne z občanského zákoníku – soukromé (civilní) právo</a:t>
            </a:r>
          </a:p>
          <a:p>
            <a:pPr>
              <a:lnSpc>
                <a:spcPct val="100000"/>
              </a:lnSpc>
            </a:pPr>
            <a:r>
              <a:rPr lang="cs-CZ" sz="2000" dirty="0"/>
              <a:t>mimosmluvní závazkové vztahy (delikty)</a:t>
            </a:r>
          </a:p>
          <a:p>
            <a:pPr>
              <a:lnSpc>
                <a:spcPct val="100000"/>
              </a:lnSpc>
            </a:pPr>
            <a:r>
              <a:rPr lang="cs-CZ" sz="2000" dirty="0"/>
              <a:t>dítě jako </a:t>
            </a:r>
            <a:r>
              <a:rPr lang="cs-CZ" sz="2000" dirty="0">
                <a:solidFill>
                  <a:schemeClr val="tx2"/>
                </a:solidFill>
              </a:rPr>
              <a:t>škůdce</a:t>
            </a:r>
          </a:p>
          <a:p>
            <a:pPr>
              <a:lnSpc>
                <a:spcPct val="100000"/>
              </a:lnSpc>
            </a:pPr>
            <a:r>
              <a:rPr lang="cs-CZ" sz="2000" dirty="0"/>
              <a:t>škoda způsobená tím, kdo nemůže posoudit následky svého jednání – otázka, kdo může a nemůže (věk, duševní porucha, způsobilost ovládnout své jednání a posoudit následky)</a:t>
            </a:r>
          </a:p>
          <a:p>
            <a:pPr>
              <a:lnSpc>
                <a:spcPct val="100000"/>
              </a:lnSpc>
            </a:pPr>
            <a:r>
              <a:rPr lang="cs-CZ" sz="2000" dirty="0"/>
              <a:t>kritérium 13 let – od 1/7/2021</a:t>
            </a:r>
          </a:p>
          <a:p>
            <a:pPr lvl="1"/>
            <a:r>
              <a:rPr lang="cs-CZ" sz="1800" dirty="0"/>
              <a:t>škoda, kterou způsobí nezletilý mladší 13 let – nahrazuje ten, kdo zanedbal </a:t>
            </a:r>
            <a:r>
              <a:rPr lang="cs-CZ" sz="1800" dirty="0">
                <a:solidFill>
                  <a:schemeClr val="tx2"/>
                </a:solidFill>
              </a:rPr>
              <a:t>náležitý dohled </a:t>
            </a:r>
            <a:r>
              <a:rPr lang="cs-CZ" sz="1800" dirty="0"/>
              <a:t>(v MŠ – pedagogický pracovník či pověřený a poučený zletilý zaměstnanec)</a:t>
            </a:r>
          </a:p>
          <a:p>
            <a:pPr lvl="1"/>
            <a:r>
              <a:rPr lang="cs-CZ" sz="1800" dirty="0"/>
              <a:t>škoda, kterou způsobí nezletilý starší 13 let a byl zanedbán náležitý dohled – společně a nerozdílně oba</a:t>
            </a:r>
            <a:endParaRPr lang="cs-CZ" sz="1800" dirty="0">
              <a:solidFill>
                <a:schemeClr val="tx2"/>
              </a:solidFill>
            </a:endParaRPr>
          </a:p>
          <a:p>
            <a:pPr lvl="1"/>
            <a:r>
              <a:rPr lang="cs-CZ" sz="1800" dirty="0"/>
              <a:t>pokud </a:t>
            </a:r>
            <a:r>
              <a:rPr lang="cs-CZ" sz="1800" dirty="0">
                <a:solidFill>
                  <a:schemeClr val="tx2"/>
                </a:solidFill>
              </a:rPr>
              <a:t>nebyl zanedbán náležitý dohled </a:t>
            </a:r>
            <a:r>
              <a:rPr lang="cs-CZ" sz="1800" dirty="0"/>
              <a:t>a je to žák mladší 13 let – hradí škodu ten, kdo má a vůči dítěti vykonává rodičovskou odpovědnost (majetkové kritérium spravedlnosti) – rodič, osvojitel, poručník,….</a:t>
            </a:r>
          </a:p>
        </p:txBody>
      </p:sp>
      <p:sp>
        <p:nvSpPr>
          <p:cNvPr id="6" name="Ovál 5">
            <a:extLst>
              <a:ext uri="{FF2B5EF4-FFF2-40B4-BE49-F238E27FC236}">
                <a16:creationId xmlns:a16="http://schemas.microsoft.com/office/drawing/2014/main" id="{6A150658-3AC8-4F50-BB1E-5956E3E85039}"/>
              </a:ext>
            </a:extLst>
          </p:cNvPr>
          <p:cNvSpPr/>
          <p:nvPr/>
        </p:nvSpPr>
        <p:spPr bwMode="auto">
          <a:xfrm>
            <a:off x="8734986" y="945788"/>
            <a:ext cx="3162300" cy="1279350"/>
          </a:xfrm>
          <a:prstGeom prst="ellipse">
            <a:avLst/>
          </a:prstGeom>
          <a:solidFill>
            <a:schemeClr val="accent2">
              <a:lumMod val="20000"/>
              <a:lumOff val="8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Odpovědnost </a:t>
            </a:r>
          </a:p>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civilněprávní</a:t>
            </a:r>
          </a:p>
        </p:txBody>
      </p:sp>
    </p:spTree>
    <p:extLst>
      <p:ext uri="{BB962C8B-B14F-4D97-AF65-F5344CB8AC3E}">
        <p14:creationId xmlns:p14="http://schemas.microsoft.com/office/powerpoint/2010/main" val="3853064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8665116-C7B3-7572-F3EE-B2C3F5949573}"/>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018DD760-7282-C4D1-DC2A-96255CC17F42}"/>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graphicFrame>
        <p:nvGraphicFramePr>
          <p:cNvPr id="7" name="Zástupný obsah 6">
            <a:extLst>
              <a:ext uri="{FF2B5EF4-FFF2-40B4-BE49-F238E27FC236}">
                <a16:creationId xmlns:a16="http://schemas.microsoft.com/office/drawing/2014/main" id="{3897C9EC-974B-24B3-099B-AAD3BA84FDF9}"/>
              </a:ext>
            </a:extLst>
          </p:cNvPr>
          <p:cNvGraphicFramePr>
            <a:graphicFrameLocks noGrp="1"/>
          </p:cNvGraphicFramePr>
          <p:nvPr>
            <p:ph idx="12"/>
            <p:extLst>
              <p:ext uri="{D42A27DB-BD31-4B8C-83A1-F6EECF244321}">
                <p14:modId xmlns:p14="http://schemas.microsoft.com/office/powerpoint/2010/main" val="1773082001"/>
              </p:ext>
            </p:extLst>
          </p:nvPr>
        </p:nvGraphicFramePr>
        <p:xfrm>
          <a:off x="801408" y="2277035"/>
          <a:ext cx="10752138" cy="1645920"/>
        </p:xfrm>
        <a:graphic>
          <a:graphicData uri="http://schemas.openxmlformats.org/drawingml/2006/table">
            <a:tbl>
              <a:tblPr firstRow="1" bandRow="1">
                <a:tableStyleId>{5C22544A-7EE6-4342-B048-85BDC9FD1C3A}</a:tableStyleId>
              </a:tblPr>
              <a:tblGrid>
                <a:gridCol w="3447863">
                  <a:extLst>
                    <a:ext uri="{9D8B030D-6E8A-4147-A177-3AD203B41FA5}">
                      <a16:colId xmlns:a16="http://schemas.microsoft.com/office/drawing/2014/main" val="56521239"/>
                    </a:ext>
                  </a:extLst>
                </a:gridCol>
                <a:gridCol w="3720229">
                  <a:extLst>
                    <a:ext uri="{9D8B030D-6E8A-4147-A177-3AD203B41FA5}">
                      <a16:colId xmlns:a16="http://schemas.microsoft.com/office/drawing/2014/main" val="3376753636"/>
                    </a:ext>
                  </a:extLst>
                </a:gridCol>
                <a:gridCol w="3584046">
                  <a:extLst>
                    <a:ext uri="{9D8B030D-6E8A-4147-A177-3AD203B41FA5}">
                      <a16:colId xmlns:a16="http://schemas.microsoft.com/office/drawing/2014/main" val="313952591"/>
                    </a:ext>
                  </a:extLst>
                </a:gridCol>
              </a:tblGrid>
              <a:tr h="327884">
                <a:tc>
                  <a:txBody>
                    <a:bodyPr/>
                    <a:lstStyle/>
                    <a:p>
                      <a:endParaRPr lang="cs-CZ"/>
                    </a:p>
                  </a:txBody>
                  <a:tcPr/>
                </a:tc>
                <a:tc>
                  <a:txBody>
                    <a:bodyPr/>
                    <a:lstStyle/>
                    <a:p>
                      <a:r>
                        <a:rPr lang="cs-CZ" dirty="0"/>
                        <a:t>DÍTĚ DO 13 LET</a:t>
                      </a:r>
                    </a:p>
                  </a:txBody>
                  <a:tcPr/>
                </a:tc>
                <a:tc>
                  <a:txBody>
                    <a:bodyPr/>
                    <a:lstStyle/>
                    <a:p>
                      <a:r>
                        <a:rPr lang="cs-CZ" dirty="0"/>
                        <a:t>ŽÁK OD 13 LET</a:t>
                      </a:r>
                    </a:p>
                  </a:txBody>
                  <a:tcPr/>
                </a:tc>
                <a:extLst>
                  <a:ext uri="{0D108BD9-81ED-4DB2-BD59-A6C34878D82A}">
                    <a16:rowId xmlns:a16="http://schemas.microsoft.com/office/drawing/2014/main" val="2701499572"/>
                  </a:ext>
                </a:extLst>
              </a:tr>
              <a:tr h="370840">
                <a:tc>
                  <a:txBody>
                    <a:bodyPr/>
                    <a:lstStyle/>
                    <a:p>
                      <a:r>
                        <a:rPr lang="cs-CZ" dirty="0"/>
                        <a:t>Zanedbán náležitý dohled</a:t>
                      </a:r>
                    </a:p>
                  </a:txBody>
                  <a:tcPr/>
                </a:tc>
                <a:tc>
                  <a:txBody>
                    <a:bodyPr/>
                    <a:lstStyle/>
                    <a:p>
                      <a:r>
                        <a:rPr lang="cs-CZ" dirty="0"/>
                        <a:t>Ten, kdo zanedbal dohled</a:t>
                      </a:r>
                    </a:p>
                  </a:txBody>
                  <a:tcPr/>
                </a:tc>
                <a:tc>
                  <a:txBody>
                    <a:bodyPr/>
                    <a:lstStyle/>
                    <a:p>
                      <a:r>
                        <a:rPr lang="cs-CZ" dirty="0"/>
                        <a:t>Společně a nerozdílně oba (žák a ten, kdo zanedbal dohled)</a:t>
                      </a:r>
                    </a:p>
                  </a:txBody>
                  <a:tcPr/>
                </a:tc>
                <a:extLst>
                  <a:ext uri="{0D108BD9-81ED-4DB2-BD59-A6C34878D82A}">
                    <a16:rowId xmlns:a16="http://schemas.microsoft.com/office/drawing/2014/main" val="1042890790"/>
                  </a:ext>
                </a:extLst>
              </a:tr>
              <a:tr h="370840">
                <a:tc>
                  <a:txBody>
                    <a:bodyPr/>
                    <a:lstStyle/>
                    <a:p>
                      <a:r>
                        <a:rPr lang="cs-CZ" dirty="0"/>
                        <a:t>Nezanedbán náležitý dohled</a:t>
                      </a:r>
                    </a:p>
                  </a:txBody>
                  <a:tcPr/>
                </a:tc>
                <a:tc>
                  <a:txBody>
                    <a:bodyPr/>
                    <a:lstStyle/>
                    <a:p>
                      <a:r>
                        <a:rPr lang="cs-CZ" dirty="0"/>
                        <a:t>Ten, kdo má a vůči dítěti vykonává rodičovskou odpovědnost</a:t>
                      </a:r>
                    </a:p>
                  </a:txBody>
                  <a:tcPr/>
                </a:tc>
                <a:tc>
                  <a:txBody>
                    <a:bodyPr/>
                    <a:lstStyle/>
                    <a:p>
                      <a:r>
                        <a:rPr lang="cs-CZ" dirty="0"/>
                        <a:t>Žák</a:t>
                      </a:r>
                    </a:p>
                  </a:txBody>
                  <a:tcPr/>
                </a:tc>
                <a:extLst>
                  <a:ext uri="{0D108BD9-81ED-4DB2-BD59-A6C34878D82A}">
                    <a16:rowId xmlns:a16="http://schemas.microsoft.com/office/drawing/2014/main" val="3884715953"/>
                  </a:ext>
                </a:extLst>
              </a:tr>
            </a:tbl>
          </a:graphicData>
        </a:graphic>
      </p:graphicFrame>
    </p:spTree>
    <p:extLst>
      <p:ext uri="{BB962C8B-B14F-4D97-AF65-F5344CB8AC3E}">
        <p14:creationId xmlns:p14="http://schemas.microsoft.com/office/powerpoint/2010/main" val="2164988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55DE117-CD4D-4F51-BB04-30EF65FC2F23}"/>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607EF9F8-AA9B-4111-90CB-137804CB97ED}"/>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3C7992AC-592F-488D-A1CE-0A8F5F8D42CF}"/>
              </a:ext>
            </a:extLst>
          </p:cNvPr>
          <p:cNvSpPr>
            <a:spLocks noGrp="1"/>
          </p:cNvSpPr>
          <p:nvPr>
            <p:ph type="title"/>
          </p:nvPr>
        </p:nvSpPr>
        <p:spPr/>
        <p:txBody>
          <a:bodyPr/>
          <a:lstStyle/>
          <a:p>
            <a:r>
              <a:rPr lang="cs-CZ" dirty="0"/>
              <a:t>Vykopírovaná ustanovení: § 2920 a 2921 OZ</a:t>
            </a:r>
          </a:p>
        </p:txBody>
      </p:sp>
      <p:sp>
        <p:nvSpPr>
          <p:cNvPr id="5" name="Zástupný obsah 4">
            <a:extLst>
              <a:ext uri="{FF2B5EF4-FFF2-40B4-BE49-F238E27FC236}">
                <a16:creationId xmlns:a16="http://schemas.microsoft.com/office/drawing/2014/main" id="{1F6EB6D7-B71B-4938-8D14-2E1EC6C13663}"/>
              </a:ext>
            </a:extLst>
          </p:cNvPr>
          <p:cNvSpPr>
            <a:spLocks noGrp="1"/>
          </p:cNvSpPr>
          <p:nvPr>
            <p:ph idx="1"/>
          </p:nvPr>
        </p:nvSpPr>
        <p:spPr/>
        <p:txBody>
          <a:bodyPr/>
          <a:lstStyle/>
          <a:p>
            <a:pPr>
              <a:lnSpc>
                <a:spcPct val="100000"/>
              </a:lnSpc>
            </a:pPr>
            <a:r>
              <a:rPr lang="cs-CZ" sz="2000" b="0" i="1" dirty="0">
                <a:solidFill>
                  <a:srgbClr val="000000"/>
                </a:solidFill>
                <a:effectLst/>
                <a:latin typeface="Arial" panose="020B0604020202020204" pitchFamily="34" charset="0"/>
              </a:rPr>
              <a:t>Škodu způsobenou </a:t>
            </a:r>
            <a:r>
              <a:rPr lang="cs-CZ" sz="2000" b="0" i="1" dirty="0">
                <a:solidFill>
                  <a:schemeClr val="tx2"/>
                </a:solidFill>
                <a:effectLst/>
                <a:latin typeface="Arial" panose="020B0604020202020204" pitchFamily="34" charset="0"/>
              </a:rPr>
              <a:t>nezletilým mladším třinácti let </a:t>
            </a:r>
            <a:r>
              <a:rPr lang="cs-CZ" sz="2000" b="0" i="1" dirty="0">
                <a:solidFill>
                  <a:srgbClr val="000000"/>
                </a:solidFill>
                <a:effectLst/>
                <a:latin typeface="Arial" panose="020B0604020202020204" pitchFamily="34" charset="0"/>
              </a:rPr>
              <a:t>nahradí ten, </a:t>
            </a:r>
            <a:r>
              <a:rPr lang="cs-CZ" sz="2000" b="0" i="1" dirty="0">
                <a:solidFill>
                  <a:schemeClr val="tx2"/>
                </a:solidFill>
                <a:effectLst/>
                <a:latin typeface="Arial" panose="020B0604020202020204" pitchFamily="34" charset="0"/>
              </a:rPr>
              <a:t>kdo nad ním zanedbal náležitý dohled</a:t>
            </a:r>
            <a:r>
              <a:rPr lang="cs-CZ" sz="2000" b="0" i="1" dirty="0">
                <a:solidFill>
                  <a:srgbClr val="000000"/>
                </a:solidFill>
                <a:effectLst/>
                <a:latin typeface="Arial" panose="020B0604020202020204" pitchFamily="34" charset="0"/>
              </a:rPr>
              <a:t>. Nedošlo-li ke škodě v důsledku zanedbání náležitého dohledu, nahradí škodu nezletilý, způsobil-li ji činem povahy úmyslného trestného činu nebo je-li to spravedlivé se zřetelem k jeho majetkovým poměrům a majetkovým poměrům poškozeného. </a:t>
            </a:r>
            <a:r>
              <a:rPr lang="cs-CZ" sz="2000" b="0" i="0" dirty="0">
                <a:solidFill>
                  <a:srgbClr val="000000"/>
                </a:solidFill>
                <a:effectLst/>
                <a:latin typeface="Arial" panose="020B0604020202020204" pitchFamily="34" charset="0"/>
              </a:rPr>
              <a:t>(§ 2920/3 OZ)</a:t>
            </a:r>
          </a:p>
          <a:p>
            <a:pPr>
              <a:lnSpc>
                <a:spcPct val="100000"/>
              </a:lnSpc>
            </a:pPr>
            <a:endParaRPr lang="cs-CZ" sz="2000" dirty="0">
              <a:solidFill>
                <a:srgbClr val="000000"/>
              </a:solidFill>
              <a:latin typeface="Arial" panose="020B0604020202020204" pitchFamily="34" charset="0"/>
            </a:endParaRPr>
          </a:p>
          <a:p>
            <a:pPr>
              <a:lnSpc>
                <a:spcPct val="100000"/>
              </a:lnSpc>
            </a:pPr>
            <a:r>
              <a:rPr lang="cs-CZ" sz="2000" i="1" dirty="0">
                <a:solidFill>
                  <a:schemeClr val="tx2"/>
                </a:solidFill>
                <a:latin typeface="Arial" panose="020B0604020202020204" pitchFamily="34" charset="0"/>
              </a:rPr>
              <a:t>Společně a nerozdílně se škůdcem, je-li jím nezletilý, který dovršil třinácti let, nebo ten, kdo je stižen duševní poruchou, nahradí škodu i ten, kdo nad ním zanedbal náležitý dohled. </a:t>
            </a:r>
            <a:r>
              <a:rPr lang="cs-CZ" sz="2000" i="1" dirty="0">
                <a:solidFill>
                  <a:srgbClr val="000000"/>
                </a:solidFill>
                <a:latin typeface="Arial" panose="020B0604020202020204" pitchFamily="34" charset="0"/>
              </a:rPr>
              <a:t>Není-li škůdce povinen k náhradě, nahradí poškozenému škodu ten, kdo nad škůdcem zanedbal dohled. </a:t>
            </a:r>
            <a:r>
              <a:rPr lang="cs-CZ" sz="2000" b="0" i="1" dirty="0">
                <a:solidFill>
                  <a:srgbClr val="000000"/>
                </a:solidFill>
                <a:effectLst/>
                <a:latin typeface="Arial" panose="020B0604020202020204" pitchFamily="34" charset="0"/>
              </a:rPr>
              <a:t>(§ 2921/1 OZ)</a:t>
            </a:r>
            <a:endParaRPr lang="cs-CZ" sz="2000" i="1" dirty="0">
              <a:solidFill>
                <a:srgbClr val="000000"/>
              </a:solidFill>
              <a:latin typeface="Arial" panose="020B0604020202020204" pitchFamily="34" charset="0"/>
            </a:endParaRPr>
          </a:p>
          <a:p>
            <a:pPr>
              <a:lnSpc>
                <a:spcPct val="100000"/>
              </a:lnSpc>
            </a:pPr>
            <a:endParaRPr lang="cs-CZ" sz="2000" b="0" i="0" dirty="0">
              <a:solidFill>
                <a:srgbClr val="000000"/>
              </a:solidFill>
              <a:effectLst/>
              <a:latin typeface="Arial" panose="020B0604020202020204" pitchFamily="34" charset="0"/>
            </a:endParaRPr>
          </a:p>
          <a:p>
            <a:pPr>
              <a:lnSpc>
                <a:spcPct val="100000"/>
              </a:lnSpc>
            </a:pPr>
            <a:r>
              <a:rPr lang="cs-CZ" sz="2000" b="0" i="1" dirty="0">
                <a:solidFill>
                  <a:srgbClr val="000000"/>
                </a:solidFill>
                <a:effectLst/>
                <a:latin typeface="Arial" panose="020B0604020202020204" pitchFamily="34" charset="0"/>
              </a:rPr>
              <a:t>Není-li nezletilý škůdce povinen k náhradě a ke škodě nedošlo v důsledku zanedbání náležitého dohledu, nahradí škodu ten, </a:t>
            </a:r>
            <a:r>
              <a:rPr lang="cs-CZ" sz="2000" b="0" i="1" dirty="0">
                <a:solidFill>
                  <a:schemeClr val="tx2"/>
                </a:solidFill>
                <a:effectLst/>
                <a:latin typeface="Arial" panose="020B0604020202020204" pitchFamily="34" charset="0"/>
              </a:rPr>
              <a:t>kdo má a vůči dítěti vykonává rodičovskou odpovědnost v plném rozsahu</a:t>
            </a:r>
            <a:r>
              <a:rPr lang="cs-CZ" sz="2000" b="0" i="1" dirty="0">
                <a:solidFill>
                  <a:srgbClr val="000000"/>
                </a:solidFill>
                <a:effectLst/>
                <a:latin typeface="Arial" panose="020B0604020202020204" pitchFamily="34" charset="0"/>
              </a:rPr>
              <a:t>, je-li to spravedlivé se zřetelem k jeho majetkovým poměrům a majetkovým poměrům poškozeného. (§ 2921/2 OZ)</a:t>
            </a:r>
            <a:endParaRPr lang="cs-CZ" sz="2000" i="1" dirty="0"/>
          </a:p>
        </p:txBody>
      </p:sp>
    </p:spTree>
    <p:extLst>
      <p:ext uri="{BB962C8B-B14F-4D97-AF65-F5344CB8AC3E}">
        <p14:creationId xmlns:p14="http://schemas.microsoft.com/office/powerpoint/2010/main" val="2860099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808F2E7-0D74-F227-C939-2F5B864E6F9B}"/>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4F6ECE6C-ED8C-7466-24EA-EACFBA13E86B}"/>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5AE191BE-F9FB-5AE3-2E20-E87CBD0D93DF}"/>
              </a:ext>
            </a:extLst>
          </p:cNvPr>
          <p:cNvSpPr>
            <a:spLocks noGrp="1"/>
          </p:cNvSpPr>
          <p:nvPr>
            <p:ph type="title"/>
          </p:nvPr>
        </p:nvSpPr>
        <p:spPr/>
        <p:txBody>
          <a:bodyPr/>
          <a:lstStyle/>
          <a:p>
            <a:r>
              <a:rPr lang="cs-CZ" dirty="0"/>
              <a:t>Co to tedy je ten (náležitý) dohled?</a:t>
            </a:r>
          </a:p>
        </p:txBody>
      </p:sp>
      <p:sp>
        <p:nvSpPr>
          <p:cNvPr id="5" name="Zástupný obsah 4">
            <a:extLst>
              <a:ext uri="{FF2B5EF4-FFF2-40B4-BE49-F238E27FC236}">
                <a16:creationId xmlns:a16="http://schemas.microsoft.com/office/drawing/2014/main" id="{4CCA4783-4938-2CC3-798A-ED5D9B6C54E9}"/>
              </a:ext>
            </a:extLst>
          </p:cNvPr>
          <p:cNvSpPr>
            <a:spLocks noGrp="1"/>
          </p:cNvSpPr>
          <p:nvPr>
            <p:ph idx="1"/>
          </p:nvPr>
        </p:nvSpPr>
        <p:spPr/>
        <p:txBody>
          <a:bodyPr/>
          <a:lstStyle/>
          <a:p>
            <a:r>
              <a:rPr lang="cs-CZ" dirty="0"/>
              <a:t>nevíme</a:t>
            </a:r>
          </a:p>
          <a:p>
            <a:r>
              <a:rPr lang="cs-CZ" dirty="0"/>
              <a:t>není to ale nepřetržitý či neustálý dohled</a:t>
            </a:r>
          </a:p>
          <a:p>
            <a:r>
              <a:rPr lang="cs-CZ" dirty="0"/>
              <a:t>vytvoření opatření a podmínek, za jakých lze poté předejít vzniku úrazu či škody</a:t>
            </a:r>
          </a:p>
          <a:p>
            <a:endParaRPr lang="cs-CZ" dirty="0"/>
          </a:p>
          <a:p>
            <a:endParaRPr lang="cs-CZ" dirty="0"/>
          </a:p>
        </p:txBody>
      </p:sp>
    </p:spTree>
    <p:extLst>
      <p:ext uri="{BB962C8B-B14F-4D97-AF65-F5344CB8AC3E}">
        <p14:creationId xmlns:p14="http://schemas.microsoft.com/office/powerpoint/2010/main" val="1148832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D513C3E-84A6-4CFE-870F-C85B3878792B}"/>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BCEA5BE9-EB56-457A-95F8-F86DE3DB734F}"/>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D17BCD8E-8291-4B46-9076-2FED96C4754C}"/>
              </a:ext>
            </a:extLst>
          </p:cNvPr>
          <p:cNvSpPr>
            <a:spLocks noGrp="1"/>
          </p:cNvSpPr>
          <p:nvPr>
            <p:ph type="title"/>
          </p:nvPr>
        </p:nvSpPr>
        <p:spPr/>
        <p:txBody>
          <a:bodyPr/>
          <a:lstStyle/>
          <a:p>
            <a:r>
              <a:rPr lang="cs-CZ" dirty="0"/>
              <a:t>Trestněprávní odpovědnost</a:t>
            </a:r>
          </a:p>
        </p:txBody>
      </p:sp>
      <p:sp>
        <p:nvSpPr>
          <p:cNvPr id="5" name="Zástupný obsah 4">
            <a:extLst>
              <a:ext uri="{FF2B5EF4-FFF2-40B4-BE49-F238E27FC236}">
                <a16:creationId xmlns:a16="http://schemas.microsoft.com/office/drawing/2014/main" id="{32DD9573-A9EB-4E98-A327-484F0B17F7D0}"/>
              </a:ext>
            </a:extLst>
          </p:cNvPr>
          <p:cNvSpPr>
            <a:spLocks noGrp="1"/>
          </p:cNvSpPr>
          <p:nvPr>
            <p:ph idx="1"/>
          </p:nvPr>
        </p:nvSpPr>
        <p:spPr>
          <a:xfrm>
            <a:off x="720000" y="1602001"/>
            <a:ext cx="10753200" cy="4535999"/>
          </a:xfrm>
          <a:solidFill>
            <a:schemeClr val="accent4">
              <a:lumMod val="20000"/>
              <a:lumOff val="80000"/>
            </a:schemeClr>
          </a:solidFill>
          <a:ln>
            <a:solidFill>
              <a:schemeClr val="accent1"/>
            </a:solidFill>
          </a:ln>
        </p:spPr>
        <p:txBody>
          <a:bodyPr/>
          <a:lstStyle/>
          <a:p>
            <a:r>
              <a:rPr lang="cs-CZ" dirty="0"/>
              <a:t>např. žák se zraní – bude mu ublíženo na zdraví a dojde k naplnění skutkové podstaty nějakého trestného činu</a:t>
            </a:r>
          </a:p>
          <a:p>
            <a:r>
              <a:rPr lang="cs-CZ" dirty="0"/>
              <a:t>kritérium dohledu, které se bude zkoumat – zda byl, či nebyl vykonáván náležitý dohled tak, jak měl + otázka prevence</a:t>
            </a:r>
          </a:p>
          <a:p>
            <a:r>
              <a:rPr lang="cs-CZ" dirty="0">
                <a:solidFill>
                  <a:schemeClr val="tx2"/>
                </a:solidFill>
              </a:rPr>
              <a:t>trestněprávní odpovědnost </a:t>
            </a:r>
            <a:r>
              <a:rPr lang="cs-CZ" dirty="0"/>
              <a:t>– jsme odpovědni od 15 let (den poté)</a:t>
            </a:r>
          </a:p>
          <a:p>
            <a:r>
              <a:rPr lang="cs-CZ" dirty="0"/>
              <a:t>odpovědnost bude přičtena konkrétní osobě (ředitel školy či pedagogický pracovník školy) dle okolností</a:t>
            </a:r>
          </a:p>
          <a:p>
            <a:r>
              <a:rPr lang="cs-CZ" dirty="0"/>
              <a:t>vinu posuzuje a trest ukládá </a:t>
            </a:r>
            <a:r>
              <a:rPr lang="cs-CZ" dirty="0">
                <a:solidFill>
                  <a:schemeClr val="tx2"/>
                </a:solidFill>
              </a:rPr>
              <a:t>soud</a:t>
            </a:r>
          </a:p>
          <a:p>
            <a:r>
              <a:rPr lang="cs-CZ" dirty="0"/>
              <a:t>konkrétní trestné činy a tresty – zákon č. 40/2009 Sb., </a:t>
            </a:r>
            <a:r>
              <a:rPr lang="cs-CZ" dirty="0">
                <a:solidFill>
                  <a:schemeClr val="tx2"/>
                </a:solidFill>
              </a:rPr>
              <a:t>trestní zákoník </a:t>
            </a:r>
          </a:p>
          <a:p>
            <a:pPr marL="72000" indent="0">
              <a:buNone/>
            </a:pPr>
            <a:endParaRPr lang="cs-CZ" dirty="0"/>
          </a:p>
        </p:txBody>
      </p:sp>
      <p:sp>
        <p:nvSpPr>
          <p:cNvPr id="6" name="Ovál 5">
            <a:extLst>
              <a:ext uri="{FF2B5EF4-FFF2-40B4-BE49-F238E27FC236}">
                <a16:creationId xmlns:a16="http://schemas.microsoft.com/office/drawing/2014/main" id="{36CDA70C-694E-4620-9980-106408CCE6B3}"/>
              </a:ext>
            </a:extLst>
          </p:cNvPr>
          <p:cNvSpPr/>
          <p:nvPr/>
        </p:nvSpPr>
        <p:spPr bwMode="auto">
          <a:xfrm>
            <a:off x="8134350" y="378000"/>
            <a:ext cx="3162300" cy="1279350"/>
          </a:xfrm>
          <a:prstGeom prst="ellipse">
            <a:avLst/>
          </a:prstGeom>
          <a:solidFill>
            <a:schemeClr val="accent2">
              <a:lumMod val="20000"/>
              <a:lumOff val="8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Odpovědnost </a:t>
            </a:r>
          </a:p>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trestněprávní</a:t>
            </a:r>
          </a:p>
        </p:txBody>
      </p:sp>
    </p:spTree>
    <p:extLst>
      <p:ext uri="{BB962C8B-B14F-4D97-AF65-F5344CB8AC3E}">
        <p14:creationId xmlns:p14="http://schemas.microsoft.com/office/powerpoint/2010/main" val="921996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2C2BAB5-C8CC-4D7C-9D4B-31B12332FD28}"/>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E1538CE0-35ED-4DED-B589-3220D74E00E7}"/>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0385CF78-7F5A-4BBA-9324-7FA92293F0B0}"/>
              </a:ext>
            </a:extLst>
          </p:cNvPr>
          <p:cNvSpPr>
            <a:spLocks noGrp="1"/>
          </p:cNvSpPr>
          <p:nvPr>
            <p:ph type="title"/>
          </p:nvPr>
        </p:nvSpPr>
        <p:spPr/>
        <p:txBody>
          <a:bodyPr/>
          <a:lstStyle/>
          <a:p>
            <a:r>
              <a:rPr lang="cs-CZ" dirty="0"/>
              <a:t>Příklad trestných činů </a:t>
            </a:r>
          </a:p>
        </p:txBody>
      </p:sp>
      <p:sp>
        <p:nvSpPr>
          <p:cNvPr id="5" name="Zástupný obsah 4">
            <a:extLst>
              <a:ext uri="{FF2B5EF4-FFF2-40B4-BE49-F238E27FC236}">
                <a16:creationId xmlns:a16="http://schemas.microsoft.com/office/drawing/2014/main" id="{D5861702-CD22-4391-9373-CB1C7C1C8220}"/>
              </a:ext>
            </a:extLst>
          </p:cNvPr>
          <p:cNvSpPr>
            <a:spLocks noGrp="1"/>
          </p:cNvSpPr>
          <p:nvPr>
            <p:ph idx="1"/>
          </p:nvPr>
        </p:nvSpPr>
        <p:spPr>
          <a:xfrm>
            <a:off x="720000" y="1476789"/>
            <a:ext cx="10753200" cy="4828761"/>
          </a:xfrm>
          <a:solidFill>
            <a:schemeClr val="accent4">
              <a:lumMod val="20000"/>
              <a:lumOff val="80000"/>
            </a:schemeClr>
          </a:solidFill>
          <a:ln>
            <a:solidFill>
              <a:schemeClr val="accent1"/>
            </a:solidFill>
          </a:ln>
        </p:spPr>
        <p:txBody>
          <a:bodyPr/>
          <a:lstStyle/>
          <a:p>
            <a:r>
              <a:rPr lang="cs-CZ" dirty="0"/>
              <a:t>příklady trestných činů </a:t>
            </a:r>
            <a:r>
              <a:rPr lang="cs-CZ" dirty="0">
                <a:solidFill>
                  <a:schemeClr val="tx2"/>
                </a:solidFill>
              </a:rPr>
              <a:t>spáchaných na dítěti mladší 15 let</a:t>
            </a:r>
          </a:p>
          <a:p>
            <a:pPr lvl="1"/>
            <a:r>
              <a:rPr lang="cs-CZ" sz="1800" dirty="0"/>
              <a:t>vražda (15-20 let, výjimečný trest), zabití (5-15 let) – asi nenastane</a:t>
            </a:r>
          </a:p>
          <a:p>
            <a:pPr lvl="1"/>
            <a:r>
              <a:rPr lang="cs-CZ" sz="1800" b="1" dirty="0"/>
              <a:t>usmrcení z nedbalosti </a:t>
            </a:r>
            <a:r>
              <a:rPr lang="cs-CZ" sz="1800" dirty="0"/>
              <a:t>(0-3 roky, zákaz činnosti), ale </a:t>
            </a:r>
            <a:r>
              <a:rPr lang="cs-CZ" sz="1800" b="1" i="0" dirty="0">
                <a:solidFill>
                  <a:srgbClr val="000000"/>
                </a:solidFill>
                <a:effectLst/>
                <a:latin typeface="Arial" panose="020B0604020202020204" pitchFamily="34" charset="0"/>
              </a:rPr>
              <a:t>porušení důležité povinnosti vyplývající ze zaměstnání, povolání, postavení nebo funkce </a:t>
            </a:r>
            <a:r>
              <a:rPr lang="cs-CZ" sz="1800" b="0" i="0" dirty="0">
                <a:solidFill>
                  <a:srgbClr val="000000"/>
                </a:solidFill>
                <a:effectLst/>
                <a:latin typeface="Arial" panose="020B0604020202020204" pitchFamily="34" charset="0"/>
              </a:rPr>
              <a:t>nebo uloženou mu podle zákona (1-6 let) – nejvíce je ohrožen učitel TV</a:t>
            </a:r>
            <a:endParaRPr lang="cs-CZ" sz="1800" dirty="0"/>
          </a:p>
          <a:p>
            <a:pPr lvl="1"/>
            <a:r>
              <a:rPr lang="cs-CZ" sz="1800" b="1" dirty="0"/>
              <a:t>těžké ublížení na zdraví </a:t>
            </a:r>
            <a:r>
              <a:rPr lang="cs-CZ" sz="1800" dirty="0"/>
              <a:t>(5-12 let), </a:t>
            </a:r>
            <a:r>
              <a:rPr lang="cs-CZ" sz="1800" b="1" dirty="0"/>
              <a:t>z nedbalosti </a:t>
            </a:r>
            <a:r>
              <a:rPr lang="cs-CZ" sz="1800" dirty="0"/>
              <a:t>(0-2 roky, zákaz činnosti), ale </a:t>
            </a:r>
            <a:r>
              <a:rPr lang="cs-CZ" sz="1800" b="0" i="0" dirty="0">
                <a:solidFill>
                  <a:srgbClr val="000000"/>
                </a:solidFill>
                <a:effectLst/>
                <a:latin typeface="Arial" panose="020B0604020202020204" pitchFamily="34" charset="0"/>
              </a:rPr>
              <a:t>porušení důležité povinnosti vyplývající ze zaměstnání, povolání, postavení nebo funkce nebo uloženou mu podle zákona (0,5 roku-4 roky)</a:t>
            </a:r>
            <a:endParaRPr lang="cs-CZ" sz="1800" dirty="0"/>
          </a:p>
          <a:p>
            <a:pPr lvl="1"/>
            <a:r>
              <a:rPr lang="cs-CZ" sz="1800" b="1" dirty="0"/>
              <a:t>ublížení na zdraví </a:t>
            </a:r>
            <a:r>
              <a:rPr lang="cs-CZ" sz="1800" dirty="0"/>
              <a:t>(1-5 let), </a:t>
            </a:r>
            <a:r>
              <a:rPr lang="cs-CZ" sz="1800" b="1" dirty="0"/>
              <a:t>z nedbalosti </a:t>
            </a:r>
            <a:r>
              <a:rPr lang="cs-CZ" sz="1800" dirty="0"/>
              <a:t>za podmínky opět porušení důležité povinnosti vyplývající z…. (0-1 rok)</a:t>
            </a:r>
          </a:p>
          <a:p>
            <a:pPr lvl="1"/>
            <a:r>
              <a:rPr lang="cs-CZ" sz="1800" dirty="0"/>
              <a:t>mučení a jiné nelidské a kruté zacházení (5-12 let)</a:t>
            </a:r>
          </a:p>
          <a:p>
            <a:pPr lvl="1"/>
            <a:r>
              <a:rPr lang="cs-CZ" sz="1800" dirty="0"/>
              <a:t>neposkytnutí pomoci (0-2 roky)</a:t>
            </a:r>
          </a:p>
          <a:p>
            <a:pPr lvl="1"/>
            <a:r>
              <a:rPr lang="cs-CZ" sz="1800" b="1" dirty="0"/>
              <a:t>pohlavní zneužití </a:t>
            </a:r>
            <a:r>
              <a:rPr lang="cs-CZ" sz="1800" dirty="0"/>
              <a:t>(1-8 let), </a:t>
            </a:r>
            <a:r>
              <a:rPr lang="cs-CZ" sz="1800" b="1" dirty="0"/>
              <a:t>je-li svěřeno do dozoru osoby </a:t>
            </a:r>
            <a:r>
              <a:rPr lang="cs-CZ" sz="1800" dirty="0"/>
              <a:t>(2-10 let); </a:t>
            </a:r>
            <a:r>
              <a:rPr lang="cs-CZ" sz="1800" b="1" dirty="0"/>
              <a:t>sexuální nátlak</a:t>
            </a:r>
          </a:p>
          <a:p>
            <a:pPr lvl="1"/>
            <a:r>
              <a:rPr lang="cs-CZ" sz="1800" b="1" i="0" dirty="0">
                <a:solidFill>
                  <a:srgbClr val="000000"/>
                </a:solidFill>
                <a:effectLst/>
                <a:latin typeface="Arial" panose="020B0604020202020204" pitchFamily="34" charset="0"/>
              </a:rPr>
              <a:t>opuštění dítěte</a:t>
            </a:r>
            <a:r>
              <a:rPr lang="cs-CZ" sz="1800" b="0" i="0" dirty="0">
                <a:solidFill>
                  <a:srgbClr val="000000"/>
                </a:solidFill>
                <a:effectLst/>
                <a:latin typeface="Arial" panose="020B0604020202020204" pitchFamily="34" charset="0"/>
              </a:rPr>
              <a:t>, o které máme povinnost pečovat a které si samo nemůže opatřit pomoc, a vystaví tím dítě nebezpečí smrti nebo ublížení na zdraví (6 měs.-3 roky), mladší dítě jak 3 roky (1-5 let)</a:t>
            </a:r>
          </a:p>
          <a:p>
            <a:pPr lvl="1"/>
            <a:r>
              <a:rPr lang="cs-CZ" sz="1800" dirty="0">
                <a:solidFill>
                  <a:srgbClr val="000000"/>
                </a:solidFill>
                <a:latin typeface="Arial" panose="020B0604020202020204" pitchFamily="34" charset="0"/>
              </a:rPr>
              <a:t>…</a:t>
            </a:r>
          </a:p>
          <a:p>
            <a:pPr lvl="1"/>
            <a:r>
              <a:rPr lang="cs-CZ" sz="1800" dirty="0">
                <a:solidFill>
                  <a:srgbClr val="000000"/>
                </a:solidFill>
                <a:latin typeface="Arial" panose="020B0604020202020204" pitchFamily="34" charset="0"/>
              </a:rPr>
              <a:t>prostituce ohrožující mravní vývoj dětí – v blízkosti školy či školského zařízení (0-2 roky)</a:t>
            </a:r>
          </a:p>
          <a:p>
            <a:endParaRPr lang="cs-CZ" dirty="0"/>
          </a:p>
        </p:txBody>
      </p:sp>
    </p:spTree>
    <p:extLst>
      <p:ext uri="{BB962C8B-B14F-4D97-AF65-F5344CB8AC3E}">
        <p14:creationId xmlns:p14="http://schemas.microsoft.com/office/powerpoint/2010/main" val="234563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2F4FAF5-3744-42E7-ABCA-0AFEEFBD7184}"/>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CCA3359D-D675-4BCD-B329-8A5C1088668B}"/>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25128AD6-2B3A-4EE8-B1D6-81A552306692}"/>
              </a:ext>
            </a:extLst>
          </p:cNvPr>
          <p:cNvSpPr>
            <a:spLocks noGrp="1"/>
          </p:cNvSpPr>
          <p:nvPr>
            <p:ph type="title"/>
          </p:nvPr>
        </p:nvSpPr>
        <p:spPr/>
        <p:txBody>
          <a:bodyPr/>
          <a:lstStyle/>
          <a:p>
            <a:r>
              <a:rPr lang="cs-CZ" dirty="0"/>
              <a:t>Právní úprava</a:t>
            </a:r>
          </a:p>
        </p:txBody>
      </p:sp>
      <p:sp>
        <p:nvSpPr>
          <p:cNvPr id="5" name="Zástupný obsah 4">
            <a:extLst>
              <a:ext uri="{FF2B5EF4-FFF2-40B4-BE49-F238E27FC236}">
                <a16:creationId xmlns:a16="http://schemas.microsoft.com/office/drawing/2014/main" id="{C23BB0FA-D8E3-4860-8B23-D10094CE3BE6}"/>
              </a:ext>
            </a:extLst>
          </p:cNvPr>
          <p:cNvSpPr>
            <a:spLocks noGrp="1"/>
          </p:cNvSpPr>
          <p:nvPr>
            <p:ph idx="1"/>
          </p:nvPr>
        </p:nvSpPr>
        <p:spPr>
          <a:xfrm>
            <a:off x="720000" y="1692002"/>
            <a:ext cx="10753200" cy="584473"/>
          </a:xfrm>
          <a:solidFill>
            <a:schemeClr val="accent4">
              <a:lumMod val="20000"/>
              <a:lumOff val="80000"/>
            </a:schemeClr>
          </a:solidFill>
          <a:ln>
            <a:solidFill>
              <a:schemeClr val="accent1"/>
            </a:solidFill>
          </a:ln>
        </p:spPr>
        <p:txBody>
          <a:bodyPr/>
          <a:lstStyle/>
          <a:p>
            <a:r>
              <a:rPr lang="cs-CZ" b="0" dirty="0">
                <a:effectLst/>
                <a:latin typeface="Arial" panose="020B0604020202020204" pitchFamily="34" charset="0"/>
              </a:rPr>
              <a:t>velmi roztříštěná, řada právních předpisů podle typů odpovědnosti</a:t>
            </a:r>
          </a:p>
          <a:p>
            <a:pPr marL="72000" indent="0">
              <a:buNone/>
            </a:pPr>
            <a:endParaRPr lang="cs-CZ" dirty="0"/>
          </a:p>
        </p:txBody>
      </p:sp>
    </p:spTree>
    <p:extLst>
      <p:ext uri="{BB962C8B-B14F-4D97-AF65-F5344CB8AC3E}">
        <p14:creationId xmlns:p14="http://schemas.microsoft.com/office/powerpoint/2010/main" val="1932855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79D4246-66D8-4E5A-AA0E-F8B9DD2B2AB5}"/>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DE9B3801-F0B6-468B-AFFC-4A32A6F7F73C}"/>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7DB1BBD7-2E09-478D-BCB6-CC6E98289FD0}"/>
              </a:ext>
            </a:extLst>
          </p:cNvPr>
          <p:cNvSpPr>
            <a:spLocks noGrp="1"/>
          </p:cNvSpPr>
          <p:nvPr>
            <p:ph type="title"/>
          </p:nvPr>
        </p:nvSpPr>
        <p:spPr/>
        <p:txBody>
          <a:bodyPr/>
          <a:lstStyle/>
          <a:p>
            <a:r>
              <a:rPr lang="cs-CZ" dirty="0"/>
              <a:t>Trestněprávní odpovědnost</a:t>
            </a:r>
          </a:p>
        </p:txBody>
      </p:sp>
      <p:sp>
        <p:nvSpPr>
          <p:cNvPr id="5" name="Zástupný obsah 4">
            <a:extLst>
              <a:ext uri="{FF2B5EF4-FFF2-40B4-BE49-F238E27FC236}">
                <a16:creationId xmlns:a16="http://schemas.microsoft.com/office/drawing/2014/main" id="{A18DF156-EE42-4FB1-A61A-E4FCBA1925F6}"/>
              </a:ext>
            </a:extLst>
          </p:cNvPr>
          <p:cNvSpPr>
            <a:spLocks noGrp="1"/>
          </p:cNvSpPr>
          <p:nvPr>
            <p:ph idx="1"/>
          </p:nvPr>
        </p:nvSpPr>
        <p:spPr>
          <a:xfrm>
            <a:off x="720000" y="1692003"/>
            <a:ext cx="10753200" cy="2803798"/>
          </a:xfrm>
          <a:solidFill>
            <a:schemeClr val="accent4">
              <a:lumMod val="20000"/>
              <a:lumOff val="80000"/>
            </a:schemeClr>
          </a:solidFill>
          <a:ln>
            <a:solidFill>
              <a:schemeClr val="accent1"/>
            </a:solidFill>
          </a:ln>
        </p:spPr>
        <p:txBody>
          <a:bodyPr/>
          <a:lstStyle/>
          <a:p>
            <a:r>
              <a:rPr lang="cs-CZ" dirty="0"/>
              <a:t>ne jakýkoliv úraz či zranění zakládá trestněprávní odpovědnost</a:t>
            </a:r>
          </a:p>
          <a:p>
            <a:r>
              <a:rPr lang="cs-CZ" dirty="0"/>
              <a:t>podstata trestního práva je, že se aplikuje jako poslední „lék“ – pokud jde situace vyřešit jiným právním odvětvím, použije se nejprve toto právní odvětví</a:t>
            </a:r>
          </a:p>
          <a:p>
            <a:r>
              <a:rPr lang="cs-CZ" dirty="0"/>
              <a:t>je cesta, jak nebýt trestně odpovědný, i když „se něco stane“? </a:t>
            </a:r>
            <a:r>
              <a:rPr lang="cs-CZ" dirty="0">
                <a:solidFill>
                  <a:schemeClr val="tx2"/>
                </a:solidFill>
              </a:rPr>
              <a:t>Ano, prokázání, že náležitý dohled nebyl zanedbán!</a:t>
            </a:r>
          </a:p>
        </p:txBody>
      </p:sp>
    </p:spTree>
    <p:extLst>
      <p:ext uri="{BB962C8B-B14F-4D97-AF65-F5344CB8AC3E}">
        <p14:creationId xmlns:p14="http://schemas.microsoft.com/office/powerpoint/2010/main" val="405873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B8268B0-D1CB-461C-8B2F-6B5A4D864907}"/>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710F03ED-9315-4876-867A-029A3CA31B92}"/>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9094CA19-E40D-42B2-8C0F-0AA292ECD323}"/>
              </a:ext>
            </a:extLst>
          </p:cNvPr>
          <p:cNvSpPr>
            <a:spLocks noGrp="1"/>
          </p:cNvSpPr>
          <p:nvPr>
            <p:ph type="title"/>
          </p:nvPr>
        </p:nvSpPr>
        <p:spPr/>
        <p:txBody>
          <a:bodyPr/>
          <a:lstStyle/>
          <a:p>
            <a:r>
              <a:rPr lang="cs-CZ" dirty="0"/>
              <a:t>Bezpečnost a ochrana zdraví</a:t>
            </a:r>
          </a:p>
        </p:txBody>
      </p:sp>
      <p:sp>
        <p:nvSpPr>
          <p:cNvPr id="5" name="Zástupný obsah 4">
            <a:extLst>
              <a:ext uri="{FF2B5EF4-FFF2-40B4-BE49-F238E27FC236}">
                <a16:creationId xmlns:a16="http://schemas.microsoft.com/office/drawing/2014/main" id="{C63C4347-E91B-41E9-8A73-BED237D8D9E4}"/>
              </a:ext>
            </a:extLst>
          </p:cNvPr>
          <p:cNvSpPr>
            <a:spLocks noGrp="1"/>
          </p:cNvSpPr>
          <p:nvPr>
            <p:ph idx="1"/>
          </p:nvPr>
        </p:nvSpPr>
        <p:spPr>
          <a:xfrm>
            <a:off x="720000" y="1644377"/>
            <a:ext cx="10753200" cy="3003824"/>
          </a:xfrm>
          <a:solidFill>
            <a:schemeClr val="accent4">
              <a:lumMod val="20000"/>
              <a:lumOff val="80000"/>
            </a:schemeClr>
          </a:solidFill>
          <a:ln>
            <a:solidFill>
              <a:schemeClr val="accent1"/>
            </a:solidFill>
          </a:ln>
        </p:spPr>
        <p:txBody>
          <a:bodyPr/>
          <a:lstStyle/>
          <a:p>
            <a:r>
              <a:rPr lang="cs-CZ" b="0" i="0" dirty="0">
                <a:solidFill>
                  <a:srgbClr val="000000"/>
                </a:solidFill>
                <a:effectLst/>
                <a:latin typeface="Arial" panose="020B0604020202020204" pitchFamily="34" charset="0"/>
              </a:rPr>
              <a:t>škola má povinnost zajistit bezpečnost a ochranu zdraví dětí při vzdělávání a s ním přímo souvisejících činnostech (§ 29/2 </a:t>
            </a:r>
            <a:r>
              <a:rPr lang="cs-CZ" b="0" i="0" dirty="0" err="1">
                <a:solidFill>
                  <a:srgbClr val="000000"/>
                </a:solidFill>
                <a:effectLst/>
                <a:latin typeface="Arial" panose="020B0604020202020204" pitchFamily="34" charset="0"/>
              </a:rPr>
              <a:t>ŠkZ</a:t>
            </a:r>
            <a:r>
              <a:rPr lang="cs-CZ" b="0" i="0" dirty="0">
                <a:solidFill>
                  <a:srgbClr val="000000"/>
                </a:solidFill>
                <a:effectLst/>
                <a:latin typeface="Arial" panose="020B0604020202020204" pitchFamily="34" charset="0"/>
              </a:rPr>
              <a:t>)</a:t>
            </a:r>
          </a:p>
          <a:p>
            <a:r>
              <a:rPr lang="cs-CZ" dirty="0">
                <a:solidFill>
                  <a:srgbClr val="000000"/>
                </a:solidFill>
                <a:latin typeface="Arial" panose="020B0604020202020204" pitchFamily="34" charset="0"/>
              </a:rPr>
              <a:t>škola poskytuje n</a:t>
            </a:r>
            <a:r>
              <a:rPr lang="cs-CZ" b="0" i="0" dirty="0">
                <a:solidFill>
                  <a:srgbClr val="000000"/>
                </a:solidFill>
                <a:effectLst/>
                <a:latin typeface="Arial" panose="020B0604020202020204" pitchFamily="34" charset="0"/>
              </a:rPr>
              <a:t>ezbytné informace k zajištění bezpečnosti a ochrany zdraví (§ 29/2 </a:t>
            </a:r>
            <a:r>
              <a:rPr lang="cs-CZ" b="0" i="0" dirty="0" err="1">
                <a:solidFill>
                  <a:srgbClr val="000000"/>
                </a:solidFill>
                <a:effectLst/>
                <a:latin typeface="Arial" panose="020B0604020202020204" pitchFamily="34" charset="0"/>
              </a:rPr>
              <a:t>ŠkZ</a:t>
            </a:r>
            <a:r>
              <a:rPr lang="cs-CZ" b="0" i="0" dirty="0">
                <a:solidFill>
                  <a:srgbClr val="000000"/>
                </a:solidFill>
                <a:effectLst/>
                <a:latin typeface="Arial" panose="020B0604020202020204" pitchFamily="34" charset="0"/>
              </a:rPr>
              <a:t>) – otázka prevence</a:t>
            </a:r>
          </a:p>
          <a:p>
            <a:r>
              <a:rPr lang="cs-CZ" dirty="0">
                <a:solidFill>
                  <a:srgbClr val="000000"/>
                </a:solidFill>
                <a:latin typeface="Arial" panose="020B0604020202020204" pitchFamily="34" charset="0"/>
              </a:rPr>
              <a:t>měl by upravovat tuto oblast </a:t>
            </a:r>
            <a:r>
              <a:rPr lang="cs-CZ" dirty="0">
                <a:solidFill>
                  <a:schemeClr val="tx2"/>
                </a:solidFill>
                <a:latin typeface="Arial" panose="020B0604020202020204" pitchFamily="34" charset="0"/>
              </a:rPr>
              <a:t>školní řád</a:t>
            </a:r>
            <a:r>
              <a:rPr lang="cs-CZ" dirty="0">
                <a:solidFill>
                  <a:srgbClr val="000000"/>
                </a:solidFill>
                <a:latin typeface="Arial" panose="020B0604020202020204" pitchFamily="34" charset="0"/>
              </a:rPr>
              <a:t>, který vydává ředitel MŠ (§ 30 </a:t>
            </a:r>
            <a:r>
              <a:rPr lang="cs-CZ" dirty="0" err="1">
                <a:solidFill>
                  <a:srgbClr val="000000"/>
                </a:solidFill>
                <a:latin typeface="Arial" panose="020B0604020202020204" pitchFamily="34" charset="0"/>
              </a:rPr>
              <a:t>ŠkZ</a:t>
            </a:r>
            <a:r>
              <a:rPr lang="cs-CZ" dirty="0">
                <a:solidFill>
                  <a:srgbClr val="000000"/>
                </a:solidFill>
                <a:latin typeface="Arial" panose="020B0604020202020204" pitchFamily="34" charset="0"/>
              </a:rPr>
              <a:t>)</a:t>
            </a:r>
            <a:endParaRPr lang="cs-CZ" dirty="0"/>
          </a:p>
        </p:txBody>
      </p:sp>
    </p:spTree>
    <p:extLst>
      <p:ext uri="{BB962C8B-B14F-4D97-AF65-F5344CB8AC3E}">
        <p14:creationId xmlns:p14="http://schemas.microsoft.com/office/powerpoint/2010/main" val="1485843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5BC3099-0CE6-4B04-9F94-7748F28E4781}"/>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1531B5EF-1AAA-4641-A98C-18AB5CCC9B47}"/>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0FB9C82F-65FD-41BB-B8B1-A422306BC39C}"/>
              </a:ext>
            </a:extLst>
          </p:cNvPr>
          <p:cNvSpPr>
            <a:spLocks noGrp="1"/>
          </p:cNvSpPr>
          <p:nvPr>
            <p:ph type="title"/>
          </p:nvPr>
        </p:nvSpPr>
        <p:spPr/>
        <p:txBody>
          <a:bodyPr/>
          <a:lstStyle/>
          <a:p>
            <a:r>
              <a:rPr lang="cs-CZ" dirty="0"/>
              <a:t>Úrazy z pohledu práva</a:t>
            </a:r>
          </a:p>
        </p:txBody>
      </p:sp>
      <p:sp>
        <p:nvSpPr>
          <p:cNvPr id="5" name="Zástupný obsah 4">
            <a:extLst>
              <a:ext uri="{FF2B5EF4-FFF2-40B4-BE49-F238E27FC236}">
                <a16:creationId xmlns:a16="http://schemas.microsoft.com/office/drawing/2014/main" id="{D3EAB36B-E56B-477E-A3B5-F91E6B12C8DB}"/>
              </a:ext>
            </a:extLst>
          </p:cNvPr>
          <p:cNvSpPr>
            <a:spLocks noGrp="1"/>
          </p:cNvSpPr>
          <p:nvPr>
            <p:ph idx="1"/>
          </p:nvPr>
        </p:nvSpPr>
        <p:spPr/>
        <p:txBody>
          <a:bodyPr/>
          <a:lstStyle/>
          <a:p>
            <a:r>
              <a:rPr lang="cs-CZ" dirty="0"/>
              <a:t>základní nastavení – školský zákon (zejm. § 30 </a:t>
            </a:r>
            <a:r>
              <a:rPr lang="cs-CZ" dirty="0" err="1"/>
              <a:t>ŠkZ</a:t>
            </a:r>
            <a:r>
              <a:rPr lang="cs-CZ" dirty="0"/>
              <a:t>)</a:t>
            </a:r>
          </a:p>
          <a:p>
            <a:pPr lvl="1"/>
            <a:r>
              <a:rPr lang="cs-CZ" b="0" i="0" dirty="0">
                <a:solidFill>
                  <a:srgbClr val="000000"/>
                </a:solidFill>
                <a:effectLst/>
                <a:latin typeface="Arial" panose="020B0604020202020204" pitchFamily="34" charset="0"/>
              </a:rPr>
              <a:t>škola – povinna vést </a:t>
            </a:r>
            <a:r>
              <a:rPr lang="cs-CZ" b="0" i="0" dirty="0">
                <a:solidFill>
                  <a:schemeClr val="tx2"/>
                </a:solidFill>
                <a:effectLst/>
                <a:latin typeface="Arial" panose="020B0604020202020204" pitchFamily="34" charset="0"/>
              </a:rPr>
              <a:t>evidenci úrazů dětí </a:t>
            </a:r>
            <a:r>
              <a:rPr lang="cs-CZ" b="0" i="0" dirty="0">
                <a:solidFill>
                  <a:srgbClr val="000000"/>
                </a:solidFill>
                <a:effectLst/>
                <a:latin typeface="Arial" panose="020B0604020202020204" pitchFamily="34" charset="0"/>
              </a:rPr>
              <a:t>– při činnostech uvedených zde výše, vyhotovit a zaslat záznam o úrazu příslušným orgánům a institucím – podrobnosti ve vyhlášce </a:t>
            </a:r>
            <a:endParaRPr lang="cs-CZ" dirty="0"/>
          </a:p>
          <a:p>
            <a:r>
              <a:rPr lang="cs-CZ" dirty="0"/>
              <a:t>podrobnosti – vyhláška 64/2005 Sb., </a:t>
            </a:r>
            <a:r>
              <a:rPr lang="pt-BR" dirty="0">
                <a:solidFill>
                  <a:schemeClr val="tx2"/>
                </a:solidFill>
              </a:rPr>
              <a:t>o evidenci úrazů dětí, žáků a studentů</a:t>
            </a:r>
            <a:endParaRPr lang="cs-CZ" dirty="0">
              <a:solidFill>
                <a:schemeClr val="tx2"/>
              </a:solidFill>
            </a:endParaRPr>
          </a:p>
          <a:p>
            <a:pPr lvl="1"/>
            <a:r>
              <a:rPr lang="cs-CZ" dirty="0"/>
              <a:t>všechny úrazy v souvislosti s činnostmi vymezenými v § 29/2 </a:t>
            </a:r>
            <a:r>
              <a:rPr lang="cs-CZ" dirty="0" err="1"/>
              <a:t>ŠkZ</a:t>
            </a:r>
            <a:r>
              <a:rPr lang="cs-CZ" dirty="0"/>
              <a:t> </a:t>
            </a:r>
          </a:p>
          <a:p>
            <a:pPr lvl="1"/>
            <a:endParaRPr lang="cs-CZ" dirty="0"/>
          </a:p>
          <a:p>
            <a:pPr lvl="1"/>
            <a:endParaRPr lang="cs-CZ" dirty="0"/>
          </a:p>
          <a:p>
            <a:pPr lvl="1"/>
            <a:endParaRPr lang="cs-CZ" dirty="0"/>
          </a:p>
          <a:p>
            <a:pPr lvl="1"/>
            <a:endParaRPr lang="cs-CZ" dirty="0"/>
          </a:p>
          <a:p>
            <a:pPr marL="324000" lvl="1" indent="0">
              <a:buNone/>
            </a:pPr>
            <a:r>
              <a:rPr lang="cs-CZ" sz="2400" i="1" dirty="0"/>
              <a:t>Co třeba, když se dítě zraní při cestě do školy/ze školy? Co by mohlo hrát roli?</a:t>
            </a:r>
          </a:p>
          <a:p>
            <a:pPr marL="324000" lvl="1" indent="0">
              <a:buNone/>
            </a:pPr>
            <a:endParaRPr lang="cs-CZ" dirty="0"/>
          </a:p>
          <a:p>
            <a:pPr lvl="1"/>
            <a:endParaRPr lang="cs-CZ" dirty="0"/>
          </a:p>
          <a:p>
            <a:pPr lvl="1"/>
            <a:endParaRPr lang="cs-CZ" dirty="0">
              <a:solidFill>
                <a:schemeClr val="tx2"/>
              </a:solidFill>
            </a:endParaRPr>
          </a:p>
        </p:txBody>
      </p:sp>
      <p:pic>
        <p:nvPicPr>
          <p:cNvPr id="11" name="Obrázek 10">
            <a:extLst>
              <a:ext uri="{FF2B5EF4-FFF2-40B4-BE49-F238E27FC236}">
                <a16:creationId xmlns:a16="http://schemas.microsoft.com/office/drawing/2014/main" id="{9B3695CF-4D98-5DE3-8AE3-07112F2847B3}"/>
              </a:ext>
            </a:extLst>
          </p:cNvPr>
          <p:cNvPicPr>
            <a:picLocks noChangeAspect="1"/>
          </p:cNvPicPr>
          <p:nvPr/>
        </p:nvPicPr>
        <p:blipFill>
          <a:blip r:embed="rId2"/>
          <a:stretch>
            <a:fillRect/>
          </a:stretch>
        </p:blipFill>
        <p:spPr>
          <a:xfrm>
            <a:off x="2221883" y="4169403"/>
            <a:ext cx="7497221" cy="838317"/>
          </a:xfrm>
          <a:prstGeom prst="rect">
            <a:avLst/>
          </a:prstGeom>
        </p:spPr>
      </p:pic>
    </p:spTree>
    <p:extLst>
      <p:ext uri="{BB962C8B-B14F-4D97-AF65-F5344CB8AC3E}">
        <p14:creationId xmlns:p14="http://schemas.microsoft.com/office/powerpoint/2010/main" val="35968843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1811234-E4C5-431A-8B43-4E00CFAF4246}"/>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3D01F1DF-20AE-4FAB-ACB1-DA004D8FB0DA}"/>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C22E7F1F-41E6-45F8-9DA6-0AAE5B0EC42C}"/>
              </a:ext>
            </a:extLst>
          </p:cNvPr>
          <p:cNvSpPr>
            <a:spLocks noGrp="1"/>
          </p:cNvSpPr>
          <p:nvPr>
            <p:ph type="title"/>
          </p:nvPr>
        </p:nvSpPr>
        <p:spPr/>
        <p:txBody>
          <a:bodyPr/>
          <a:lstStyle/>
          <a:p>
            <a:r>
              <a:rPr lang="cs-CZ" dirty="0"/>
              <a:t>Úrazy z pohledu práva – pokračování </a:t>
            </a:r>
          </a:p>
        </p:txBody>
      </p:sp>
      <p:sp>
        <p:nvSpPr>
          <p:cNvPr id="5" name="Zástupný obsah 4">
            <a:extLst>
              <a:ext uri="{FF2B5EF4-FFF2-40B4-BE49-F238E27FC236}">
                <a16:creationId xmlns:a16="http://schemas.microsoft.com/office/drawing/2014/main" id="{34FDC4A2-988F-48EA-A0F5-16DB321F87BA}"/>
              </a:ext>
            </a:extLst>
          </p:cNvPr>
          <p:cNvSpPr>
            <a:spLocks noGrp="1"/>
          </p:cNvSpPr>
          <p:nvPr>
            <p:ph idx="1"/>
          </p:nvPr>
        </p:nvSpPr>
        <p:spPr>
          <a:xfrm>
            <a:off x="414000" y="1611319"/>
            <a:ext cx="10753200" cy="4445998"/>
          </a:xfrm>
        </p:spPr>
        <p:txBody>
          <a:bodyPr/>
          <a:lstStyle/>
          <a:p>
            <a:pPr lvl="1"/>
            <a:r>
              <a:rPr lang="cs-CZ" dirty="0">
                <a:solidFill>
                  <a:schemeClr val="tx2"/>
                </a:solidFill>
              </a:rPr>
              <a:t>do 24 hodin</a:t>
            </a:r>
            <a:r>
              <a:rPr lang="cs-CZ" dirty="0"/>
              <a:t>, co se škola (školské zařízení) o úrazu dozví – </a:t>
            </a:r>
            <a:r>
              <a:rPr lang="cs-CZ" sz="2800" dirty="0">
                <a:solidFill>
                  <a:schemeClr val="tx2"/>
                </a:solidFill>
              </a:rPr>
              <a:t>kniha úrazů</a:t>
            </a:r>
          </a:p>
          <a:p>
            <a:pPr lvl="1"/>
            <a:r>
              <a:rPr lang="cs-CZ" dirty="0">
                <a:solidFill>
                  <a:schemeClr val="tx2"/>
                </a:solidFill>
              </a:rPr>
              <a:t>co se vyplňuje </a:t>
            </a:r>
            <a:r>
              <a:rPr lang="cs-CZ" dirty="0"/>
              <a:t>- pořadové číslo, jméno/příjmení/datum narození zraněného, popis úrazu a popis události, datum a místo události, informace o ošetření úrazu, podpis, další údaje, pokud jsou potřeba</a:t>
            </a:r>
          </a:p>
          <a:p>
            <a:pPr lvl="1"/>
            <a:r>
              <a:rPr lang="cs-CZ" dirty="0">
                <a:solidFill>
                  <a:schemeClr val="tx2"/>
                </a:solidFill>
              </a:rPr>
              <a:t>škola hlásí bez zbytečného odkladu </a:t>
            </a:r>
            <a:r>
              <a:rPr lang="cs-CZ" dirty="0"/>
              <a:t>(tj. ihned)</a:t>
            </a:r>
          </a:p>
          <a:p>
            <a:pPr lvl="2"/>
            <a:r>
              <a:rPr lang="cs-CZ" sz="2000" dirty="0"/>
              <a:t>zákonnému zástupci žáka</a:t>
            </a:r>
          </a:p>
          <a:p>
            <a:pPr lvl="2"/>
            <a:r>
              <a:rPr lang="cs-CZ" sz="2000" dirty="0"/>
              <a:t>pojišťovně, je-li škola pojištěna pro případ za škodu vzniklou na životě a zdraví žáků</a:t>
            </a:r>
          </a:p>
          <a:p>
            <a:pPr lvl="2"/>
            <a:r>
              <a:rPr lang="cs-CZ" sz="2000" dirty="0"/>
              <a:t>u některých úrazů inspektorátu práce</a:t>
            </a:r>
          </a:p>
          <a:p>
            <a:pPr lvl="2"/>
            <a:r>
              <a:rPr lang="cs-CZ" sz="2000" dirty="0"/>
              <a:t>Policii ČR - pokud je podezření na spáchání trestného činu či přestupku či jedná se o smrtelný úraz </a:t>
            </a:r>
          </a:p>
          <a:p>
            <a:pPr lvl="2"/>
            <a:endParaRPr lang="cs-CZ" sz="2000" dirty="0"/>
          </a:p>
          <a:p>
            <a:pPr lvl="2"/>
            <a:endParaRPr lang="cs-CZ" sz="2000" dirty="0"/>
          </a:p>
          <a:p>
            <a:pPr lvl="2"/>
            <a:r>
              <a:rPr lang="cs-CZ" sz="2800" dirty="0"/>
              <a:t>Zapisujte vše – nikdy nevíte!</a:t>
            </a:r>
          </a:p>
        </p:txBody>
      </p:sp>
    </p:spTree>
    <p:extLst>
      <p:ext uri="{BB962C8B-B14F-4D97-AF65-F5344CB8AC3E}">
        <p14:creationId xmlns:p14="http://schemas.microsoft.com/office/powerpoint/2010/main" val="354352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BD8449D-5053-5B19-2A16-3460D506EC73}"/>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B80737E2-8626-1A58-BD94-69BE9A940D39}"/>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5" name="Zástupný obsah 4">
            <a:extLst>
              <a:ext uri="{FF2B5EF4-FFF2-40B4-BE49-F238E27FC236}">
                <a16:creationId xmlns:a16="http://schemas.microsoft.com/office/drawing/2014/main" id="{F2DA28E0-D446-5CF5-2C52-310C73E2DD53}"/>
              </a:ext>
            </a:extLst>
          </p:cNvPr>
          <p:cNvSpPr>
            <a:spLocks noGrp="1"/>
          </p:cNvSpPr>
          <p:nvPr>
            <p:ph idx="1"/>
          </p:nvPr>
        </p:nvSpPr>
        <p:spPr>
          <a:xfrm>
            <a:off x="666000" y="840355"/>
            <a:ext cx="10753200" cy="4139998"/>
          </a:xfrm>
        </p:spPr>
        <p:txBody>
          <a:bodyPr/>
          <a:lstStyle/>
          <a:p>
            <a:r>
              <a:rPr lang="cs-CZ" dirty="0">
                <a:solidFill>
                  <a:schemeClr val="tx2"/>
                </a:solidFill>
              </a:rPr>
              <a:t>záznam o úrazu</a:t>
            </a:r>
          </a:p>
          <a:p>
            <a:pPr lvl="1"/>
            <a:r>
              <a:rPr lang="cs-CZ" dirty="0"/>
              <a:t>něco jiného než kniha úrazů</a:t>
            </a:r>
          </a:p>
          <a:p>
            <a:pPr lvl="1"/>
            <a:r>
              <a:rPr lang="cs-CZ" dirty="0"/>
              <a:t>2 po sobě jdoucí dny je dítě/žák nepřítomen v důsledku úrazu či se jedná o smrtelný úraz (nemusí „umřít“ hned, ale do 1 roku na následky úrazu)</a:t>
            </a:r>
          </a:p>
          <a:p>
            <a:pPr lvl="1"/>
            <a:r>
              <a:rPr lang="cs-CZ" dirty="0"/>
              <a:t>hlášení obdobně viz minulý slide</a:t>
            </a:r>
          </a:p>
          <a:p>
            <a:pPr lvl="1"/>
            <a:r>
              <a:rPr lang="cs-CZ" sz="2000" dirty="0"/>
              <a:t>záznamy o úrazu – za kalendářní měsíc – zdravotní pojišťovně žáka a ČŠI</a:t>
            </a:r>
          </a:p>
          <a:p>
            <a:pPr lvl="1"/>
            <a:r>
              <a:rPr lang="cs-CZ" sz="2000" dirty="0"/>
              <a:t>smrtelné úrazy – do 5 dnů – kromě zdravotní pojišťovny, ČŠI, Policii ČR také zřizovateli</a:t>
            </a:r>
            <a:endParaRPr lang="cs-CZ" dirty="0"/>
          </a:p>
          <a:p>
            <a:pPr lvl="1"/>
            <a:r>
              <a:rPr lang="cs-CZ" dirty="0">
                <a:hlinkClick r:id="rId2"/>
              </a:rPr>
              <a:t>https://www.zakonyprolidi.cz/disk/cs/file/2005/2005c017z0064_2010c020z0057u001.pdf</a:t>
            </a:r>
            <a:r>
              <a:rPr lang="cs-CZ" dirty="0"/>
              <a:t> vzor</a:t>
            </a:r>
          </a:p>
          <a:p>
            <a:endParaRPr lang="cs-CZ" dirty="0"/>
          </a:p>
        </p:txBody>
      </p:sp>
    </p:spTree>
    <p:extLst>
      <p:ext uri="{BB962C8B-B14F-4D97-AF65-F5344CB8AC3E}">
        <p14:creationId xmlns:p14="http://schemas.microsoft.com/office/powerpoint/2010/main" val="501845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C6E1376-40A9-41F1-85E6-5899E7935F69}"/>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0DDC784E-A9C9-482A-80EF-418D4C44D8E1}"/>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04133C33-0344-4A5C-B6E1-EC74B0A7FE82}"/>
              </a:ext>
            </a:extLst>
          </p:cNvPr>
          <p:cNvSpPr>
            <a:spLocks noGrp="1"/>
          </p:cNvSpPr>
          <p:nvPr>
            <p:ph type="title"/>
          </p:nvPr>
        </p:nvSpPr>
        <p:spPr/>
        <p:txBody>
          <a:bodyPr/>
          <a:lstStyle/>
          <a:p>
            <a:r>
              <a:rPr lang="cs-CZ" dirty="0" err="1"/>
              <a:t>Správněprávní</a:t>
            </a:r>
            <a:r>
              <a:rPr lang="cs-CZ" dirty="0"/>
              <a:t> odpovědnost</a:t>
            </a:r>
          </a:p>
        </p:txBody>
      </p:sp>
      <p:sp>
        <p:nvSpPr>
          <p:cNvPr id="5" name="Zástupný obsah 4">
            <a:extLst>
              <a:ext uri="{FF2B5EF4-FFF2-40B4-BE49-F238E27FC236}">
                <a16:creationId xmlns:a16="http://schemas.microsoft.com/office/drawing/2014/main" id="{267D81D0-5295-4AA5-AE92-3D6A0A6BB169}"/>
              </a:ext>
            </a:extLst>
          </p:cNvPr>
          <p:cNvSpPr>
            <a:spLocks noGrp="1"/>
          </p:cNvSpPr>
          <p:nvPr>
            <p:ph idx="1"/>
          </p:nvPr>
        </p:nvSpPr>
        <p:spPr>
          <a:xfrm>
            <a:off x="720000" y="1692002"/>
            <a:ext cx="10753200" cy="3308623"/>
          </a:xfrm>
          <a:solidFill>
            <a:schemeClr val="accent4">
              <a:lumMod val="20000"/>
              <a:lumOff val="80000"/>
            </a:schemeClr>
          </a:solidFill>
          <a:ln>
            <a:solidFill>
              <a:schemeClr val="accent1"/>
            </a:solidFill>
          </a:ln>
        </p:spPr>
        <p:txBody>
          <a:bodyPr/>
          <a:lstStyle/>
          <a:p>
            <a:r>
              <a:rPr lang="cs-CZ" dirty="0"/>
              <a:t>tam, kde (typicky) ředitel ZŠ poruší povinnosti plynoucí ze </a:t>
            </a:r>
            <a:r>
              <a:rPr lang="cs-CZ" dirty="0">
                <a:solidFill>
                  <a:schemeClr val="tx2"/>
                </a:solidFill>
              </a:rPr>
              <a:t>správního práva </a:t>
            </a:r>
            <a:r>
              <a:rPr lang="cs-CZ" dirty="0"/>
              <a:t>(př. neodůvodní nepřijetí žáka do předškolního vzdělávání, celá řada příkladů ze školského zákona, zákona o ochraně veřejného zdraví, související vyhlášky, …)</a:t>
            </a:r>
          </a:p>
          <a:p>
            <a:r>
              <a:rPr lang="cs-CZ" dirty="0"/>
              <a:t>řadí se sem i </a:t>
            </a:r>
            <a:r>
              <a:rPr lang="cs-CZ" dirty="0">
                <a:solidFill>
                  <a:schemeClr val="tx2"/>
                </a:solidFill>
              </a:rPr>
              <a:t>přestupky</a:t>
            </a:r>
          </a:p>
          <a:p>
            <a:r>
              <a:rPr lang="cs-CZ" dirty="0"/>
              <a:t>případně finance – veřejnosprávní kontrola nakládání s finančními prostředky (ze státního rozpočtu) – finančněprávní odpovědnost</a:t>
            </a:r>
          </a:p>
        </p:txBody>
      </p:sp>
      <p:sp>
        <p:nvSpPr>
          <p:cNvPr id="6" name="Ovál 5">
            <a:extLst>
              <a:ext uri="{FF2B5EF4-FFF2-40B4-BE49-F238E27FC236}">
                <a16:creationId xmlns:a16="http://schemas.microsoft.com/office/drawing/2014/main" id="{BBB36951-A575-43B5-B806-88B23837C228}"/>
              </a:ext>
            </a:extLst>
          </p:cNvPr>
          <p:cNvSpPr/>
          <p:nvPr/>
        </p:nvSpPr>
        <p:spPr bwMode="auto">
          <a:xfrm>
            <a:off x="8134350" y="378000"/>
            <a:ext cx="3162300" cy="1279350"/>
          </a:xfrm>
          <a:prstGeom prst="ellipse">
            <a:avLst/>
          </a:prstGeom>
          <a:solidFill>
            <a:schemeClr val="accent2">
              <a:lumMod val="20000"/>
              <a:lumOff val="8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Odpovědnost </a:t>
            </a:r>
          </a:p>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err="1">
                <a:ln>
                  <a:noFill/>
                </a:ln>
                <a:solidFill>
                  <a:schemeClr val="tx1"/>
                </a:solidFill>
                <a:effectLst/>
                <a:latin typeface="+mn-lt"/>
              </a:rPr>
              <a:t>správněprávní</a:t>
            </a:r>
            <a:endParaRPr kumimoji="0" lang="cs-CZ" b="0" i="0" u="none" strike="noStrike" cap="none" normalizeH="0" baseline="0" dirty="0">
              <a:ln>
                <a:noFill/>
              </a:ln>
              <a:solidFill>
                <a:schemeClr val="tx1"/>
              </a:solidFill>
              <a:effectLst/>
              <a:latin typeface="+mn-lt"/>
            </a:endParaRPr>
          </a:p>
        </p:txBody>
      </p:sp>
      <p:sp>
        <p:nvSpPr>
          <p:cNvPr id="7" name="Obdélník: se zakulacenými rohy 6">
            <a:extLst>
              <a:ext uri="{FF2B5EF4-FFF2-40B4-BE49-F238E27FC236}">
                <a16:creationId xmlns:a16="http://schemas.microsoft.com/office/drawing/2014/main" id="{CC14243C-42B5-F123-5627-D76D8A0585B4}"/>
              </a:ext>
            </a:extLst>
          </p:cNvPr>
          <p:cNvSpPr/>
          <p:nvPr/>
        </p:nvSpPr>
        <p:spPr bwMode="auto">
          <a:xfrm>
            <a:off x="3845859" y="5316071"/>
            <a:ext cx="4848141" cy="1272988"/>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sz="2800" b="0" i="0" u="none" strike="noStrike" cap="none" normalizeH="0" baseline="0" dirty="0">
                <a:ln>
                  <a:noFill/>
                </a:ln>
                <a:solidFill>
                  <a:schemeClr val="tx1"/>
                </a:solidFill>
                <a:effectLst/>
                <a:latin typeface="+mn-lt"/>
              </a:rPr>
              <a:t>Kdy jedná ředitel </a:t>
            </a:r>
            <a:r>
              <a:rPr lang="cs-CZ" sz="2800" dirty="0">
                <a:solidFill>
                  <a:schemeClr val="tx1"/>
                </a:solidFill>
              </a:rPr>
              <a:t>M</a:t>
            </a:r>
            <a:r>
              <a:rPr kumimoji="0" lang="cs-CZ" sz="2800" b="0" i="0" u="none" strike="noStrike" cap="none" normalizeH="0" baseline="0" dirty="0">
                <a:ln>
                  <a:noFill/>
                </a:ln>
                <a:solidFill>
                  <a:schemeClr val="tx1"/>
                </a:solidFill>
                <a:effectLst/>
                <a:latin typeface="+mn-lt"/>
              </a:rPr>
              <a:t>Š jako </a:t>
            </a:r>
          </a:p>
          <a:p>
            <a:pPr marL="0" marR="0" indent="0" algn="ctr" defTabSz="914400" rtl="0" eaLnBrk="1" fontAlgn="base" latinLnBrk="0" hangingPunct="1">
              <a:lnSpc>
                <a:spcPct val="100000"/>
              </a:lnSpc>
              <a:spcBef>
                <a:spcPct val="0"/>
              </a:spcBef>
              <a:spcAft>
                <a:spcPct val="0"/>
              </a:spcAft>
              <a:buClrTx/>
              <a:buSzTx/>
              <a:buFontTx/>
              <a:buNone/>
              <a:tabLst/>
            </a:pPr>
            <a:r>
              <a:rPr lang="cs-CZ" sz="2800" dirty="0">
                <a:solidFill>
                  <a:schemeClr val="tx1"/>
                </a:solidFill>
              </a:rPr>
              <a:t>správní orgán?</a:t>
            </a:r>
            <a:endParaRPr kumimoji="0" lang="cs-CZ" sz="2800" b="0"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32102549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828EE4F-67E1-4E0A-B92E-64EF5D5941B3}"/>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9FD3E783-FBA8-4118-8D7E-C00B123AF06D}"/>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6" name="Nadpis 5">
            <a:extLst>
              <a:ext uri="{FF2B5EF4-FFF2-40B4-BE49-F238E27FC236}">
                <a16:creationId xmlns:a16="http://schemas.microsoft.com/office/drawing/2014/main" id="{A1B84FCF-619C-4558-873D-4E9EB9442D62}"/>
              </a:ext>
            </a:extLst>
          </p:cNvPr>
          <p:cNvSpPr>
            <a:spLocks noGrp="1"/>
          </p:cNvSpPr>
          <p:nvPr>
            <p:ph type="title"/>
          </p:nvPr>
        </p:nvSpPr>
        <p:spPr/>
        <p:txBody>
          <a:bodyPr/>
          <a:lstStyle/>
          <a:p>
            <a:r>
              <a:rPr lang="cs-CZ" dirty="0"/>
              <a:t>DĚKUJI ZA POZORNOST</a:t>
            </a:r>
          </a:p>
        </p:txBody>
      </p:sp>
    </p:spTree>
    <p:extLst>
      <p:ext uri="{BB962C8B-B14F-4D97-AF65-F5344CB8AC3E}">
        <p14:creationId xmlns:p14="http://schemas.microsoft.com/office/powerpoint/2010/main" val="326465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500EBD1-F8AD-4A4E-AFBE-C6C82DEB5B77}"/>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3C41E19A-92E6-424E-86D4-0358F9626239}"/>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3A37E719-E2E5-4A9D-B6D3-92BC634A4C29}"/>
              </a:ext>
            </a:extLst>
          </p:cNvPr>
          <p:cNvSpPr>
            <a:spLocks noGrp="1"/>
          </p:cNvSpPr>
          <p:nvPr>
            <p:ph type="title"/>
          </p:nvPr>
        </p:nvSpPr>
        <p:spPr/>
        <p:txBody>
          <a:bodyPr/>
          <a:lstStyle/>
          <a:p>
            <a:r>
              <a:rPr lang="cs-CZ" dirty="0"/>
              <a:t>Typy odpovědnosti</a:t>
            </a:r>
          </a:p>
        </p:txBody>
      </p:sp>
      <p:sp>
        <p:nvSpPr>
          <p:cNvPr id="5" name="Zástupný obsah 4">
            <a:extLst>
              <a:ext uri="{FF2B5EF4-FFF2-40B4-BE49-F238E27FC236}">
                <a16:creationId xmlns:a16="http://schemas.microsoft.com/office/drawing/2014/main" id="{A294BE51-E3A3-4FBE-B343-7D5BC6A2D73E}"/>
              </a:ext>
            </a:extLst>
          </p:cNvPr>
          <p:cNvSpPr>
            <a:spLocks noGrp="1"/>
          </p:cNvSpPr>
          <p:nvPr>
            <p:ph idx="1"/>
          </p:nvPr>
        </p:nvSpPr>
        <p:spPr>
          <a:xfrm>
            <a:off x="720000" y="1692002"/>
            <a:ext cx="10753200" cy="4535998"/>
          </a:xfrm>
          <a:solidFill>
            <a:schemeClr val="accent4">
              <a:lumMod val="20000"/>
              <a:lumOff val="80000"/>
            </a:schemeClr>
          </a:solidFill>
          <a:ln>
            <a:solidFill>
              <a:schemeClr val="accent1"/>
            </a:solidFill>
          </a:ln>
        </p:spPr>
        <p:txBody>
          <a:bodyPr/>
          <a:lstStyle/>
          <a:p>
            <a:r>
              <a:rPr lang="cs-CZ" dirty="0"/>
              <a:t>trestněprávní odpovědnost</a:t>
            </a:r>
          </a:p>
          <a:p>
            <a:r>
              <a:rPr lang="cs-CZ" dirty="0"/>
              <a:t>civilněprávní odpovědnost</a:t>
            </a:r>
          </a:p>
          <a:p>
            <a:r>
              <a:rPr lang="cs-CZ" dirty="0" err="1"/>
              <a:t>správněprávní</a:t>
            </a:r>
            <a:r>
              <a:rPr lang="cs-CZ" dirty="0"/>
              <a:t> odpovědnost</a:t>
            </a:r>
          </a:p>
          <a:p>
            <a:endParaRPr lang="cs-CZ" dirty="0"/>
          </a:p>
          <a:p>
            <a:r>
              <a:rPr lang="cs-CZ" dirty="0">
                <a:solidFill>
                  <a:schemeClr val="tx2"/>
                </a:solidFill>
              </a:rPr>
              <a:t>subjektivní odpovědnost </a:t>
            </a:r>
            <a:r>
              <a:rPr lang="cs-CZ" dirty="0"/>
              <a:t>– potřeba zavinění – odpovídá ten, kdo škodu zavinil svým protiprávním jednáním</a:t>
            </a:r>
          </a:p>
          <a:p>
            <a:r>
              <a:rPr lang="cs-CZ" dirty="0">
                <a:solidFill>
                  <a:schemeClr val="tx2"/>
                </a:solidFill>
              </a:rPr>
              <a:t>objektivní odpovědnost </a:t>
            </a:r>
            <a:r>
              <a:rPr lang="cs-CZ" dirty="0"/>
              <a:t>– není potřeba zavinění – odpovědnost za následek protiprávního jednání, nikoliv za samotné jednání</a:t>
            </a:r>
          </a:p>
          <a:p>
            <a:endParaRPr lang="cs-CZ" dirty="0"/>
          </a:p>
          <a:p>
            <a:r>
              <a:rPr lang="cs-CZ" dirty="0"/>
              <a:t>porušení povinnosti, vznik škody, příčinná souvislost</a:t>
            </a:r>
          </a:p>
          <a:p>
            <a:endParaRPr lang="cs-CZ" dirty="0"/>
          </a:p>
        </p:txBody>
      </p:sp>
    </p:spTree>
    <p:extLst>
      <p:ext uri="{BB962C8B-B14F-4D97-AF65-F5344CB8AC3E}">
        <p14:creationId xmlns:p14="http://schemas.microsoft.com/office/powerpoint/2010/main" val="798469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3A92086-160F-4672-984A-77D3528F9164}"/>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F6148F79-2585-4F22-A074-381B61E33435}"/>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617F0E21-F743-4809-A200-A1B1719A0C87}"/>
              </a:ext>
            </a:extLst>
          </p:cNvPr>
          <p:cNvSpPr>
            <a:spLocks noGrp="1"/>
          </p:cNvSpPr>
          <p:nvPr>
            <p:ph type="title"/>
          </p:nvPr>
        </p:nvSpPr>
        <p:spPr/>
        <p:txBody>
          <a:bodyPr/>
          <a:lstStyle/>
          <a:p>
            <a:r>
              <a:rPr lang="cs-CZ" dirty="0"/>
              <a:t>Dohled jako ústřední pojem</a:t>
            </a:r>
          </a:p>
        </p:txBody>
      </p:sp>
      <p:sp>
        <p:nvSpPr>
          <p:cNvPr id="5" name="Zástupný obsah 4">
            <a:extLst>
              <a:ext uri="{FF2B5EF4-FFF2-40B4-BE49-F238E27FC236}">
                <a16:creationId xmlns:a16="http://schemas.microsoft.com/office/drawing/2014/main" id="{EBC0D5CD-A5D5-4125-9348-7ABD33D8933F}"/>
              </a:ext>
            </a:extLst>
          </p:cNvPr>
          <p:cNvSpPr>
            <a:spLocks noGrp="1"/>
          </p:cNvSpPr>
          <p:nvPr>
            <p:ph idx="1"/>
          </p:nvPr>
        </p:nvSpPr>
        <p:spPr>
          <a:xfrm>
            <a:off x="720000" y="1692002"/>
            <a:ext cx="10753200" cy="2503480"/>
          </a:xfrm>
          <a:solidFill>
            <a:schemeClr val="accent4">
              <a:lumMod val="20000"/>
              <a:lumOff val="80000"/>
            </a:schemeClr>
          </a:solidFill>
          <a:ln>
            <a:solidFill>
              <a:schemeClr val="accent1"/>
            </a:solidFill>
          </a:ln>
        </p:spPr>
        <p:txBody>
          <a:bodyPr/>
          <a:lstStyle/>
          <a:p>
            <a:r>
              <a:rPr lang="cs-CZ" dirty="0">
                <a:solidFill>
                  <a:schemeClr val="tx2"/>
                </a:solidFill>
              </a:rPr>
              <a:t>dohled </a:t>
            </a:r>
            <a:r>
              <a:rPr lang="cs-CZ" dirty="0"/>
              <a:t>– kritérium, které je zvažováno při určování odpovědnosti</a:t>
            </a:r>
          </a:p>
          <a:p>
            <a:r>
              <a:rPr lang="cs-CZ" dirty="0"/>
              <a:t>otázka, kdo má dohled zajišťovat a kdo vykonávat</a:t>
            </a:r>
          </a:p>
          <a:p>
            <a:r>
              <a:rPr lang="cs-CZ" dirty="0"/>
              <a:t>vliv jak na soukromé, tak veřejné právo (resp. civilní, tak trestní odpovědnost)</a:t>
            </a:r>
          </a:p>
          <a:p>
            <a:pPr marL="72000" indent="0">
              <a:buNone/>
            </a:pPr>
            <a:r>
              <a:rPr lang="cs-CZ" i="1" dirty="0"/>
              <a:t>? Co si představíte pod pojmem dohled, resp. náležitý dohled ?</a:t>
            </a:r>
          </a:p>
          <a:p>
            <a:endParaRPr lang="cs-CZ" dirty="0"/>
          </a:p>
          <a:p>
            <a:endParaRPr lang="cs-CZ" dirty="0"/>
          </a:p>
        </p:txBody>
      </p:sp>
    </p:spTree>
    <p:extLst>
      <p:ext uri="{BB962C8B-B14F-4D97-AF65-F5344CB8AC3E}">
        <p14:creationId xmlns:p14="http://schemas.microsoft.com/office/powerpoint/2010/main" val="474998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6CADE85-ECD1-DFE9-7323-1C90EB5F4169}"/>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F428C00A-10B4-B96A-4166-04A0343D389D}"/>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DF9968DB-AC03-710C-63D7-1CFE105DB180}"/>
              </a:ext>
            </a:extLst>
          </p:cNvPr>
          <p:cNvSpPr>
            <a:spLocks noGrp="1"/>
          </p:cNvSpPr>
          <p:nvPr>
            <p:ph type="title"/>
          </p:nvPr>
        </p:nvSpPr>
        <p:spPr/>
        <p:txBody>
          <a:bodyPr/>
          <a:lstStyle/>
          <a:p>
            <a:r>
              <a:rPr lang="cs-CZ" sz="3600" dirty="0"/>
              <a:t>Dohled - zákon o pedagogických pracovnících</a:t>
            </a:r>
          </a:p>
        </p:txBody>
      </p:sp>
      <p:sp>
        <p:nvSpPr>
          <p:cNvPr id="5" name="Zástupný obsah 4">
            <a:extLst>
              <a:ext uri="{FF2B5EF4-FFF2-40B4-BE49-F238E27FC236}">
                <a16:creationId xmlns:a16="http://schemas.microsoft.com/office/drawing/2014/main" id="{CEFF4D2C-93E7-DEFC-1CBF-8E0A5FBF4347}"/>
              </a:ext>
            </a:extLst>
          </p:cNvPr>
          <p:cNvSpPr>
            <a:spLocks noGrp="1"/>
          </p:cNvSpPr>
          <p:nvPr>
            <p:ph idx="1"/>
          </p:nvPr>
        </p:nvSpPr>
        <p:spPr>
          <a:xfrm>
            <a:off x="720000" y="1692002"/>
            <a:ext cx="10753200" cy="2835174"/>
          </a:xfrm>
        </p:spPr>
        <p:txBody>
          <a:bodyPr/>
          <a:lstStyle/>
          <a:p>
            <a:r>
              <a:rPr lang="cs-CZ" dirty="0"/>
              <a:t>Pedagogický pracovník je povinen být na pracovišti zaměstnavatele v době stanovené rozvrhem jeho přímé pedagogické činnosti, </a:t>
            </a:r>
            <a:r>
              <a:rPr lang="cs-CZ" dirty="0">
                <a:solidFill>
                  <a:schemeClr val="tx2"/>
                </a:solidFill>
              </a:rPr>
              <a:t>v době stanovené rozvrhem jeho dohledu nad dětmi a žáky</a:t>
            </a:r>
            <a:r>
              <a:rPr lang="cs-CZ" dirty="0"/>
              <a:t>, v době zastupování jiného pedagogického pracovníka a v případech, které stanoví v souladu se zákoníkem práce zaměstnavatel. (§ 22a/2)</a:t>
            </a:r>
          </a:p>
        </p:txBody>
      </p:sp>
      <p:sp>
        <p:nvSpPr>
          <p:cNvPr id="6" name="Zástupný obsah 4">
            <a:extLst>
              <a:ext uri="{FF2B5EF4-FFF2-40B4-BE49-F238E27FC236}">
                <a16:creationId xmlns:a16="http://schemas.microsoft.com/office/drawing/2014/main" id="{A73FBFD4-D6FD-C9A7-F20C-2EADFF453CFC}"/>
              </a:ext>
            </a:extLst>
          </p:cNvPr>
          <p:cNvSpPr txBox="1">
            <a:spLocks/>
          </p:cNvSpPr>
          <p:nvPr/>
        </p:nvSpPr>
        <p:spPr>
          <a:xfrm rot="10800000" flipV="1">
            <a:off x="791717" y="5299602"/>
            <a:ext cx="5178777" cy="661927"/>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i="1" kern="0" dirty="0"/>
              <a:t>Více tento zákon nestanovuje</a:t>
            </a:r>
          </a:p>
        </p:txBody>
      </p:sp>
    </p:spTree>
    <p:extLst>
      <p:ext uri="{BB962C8B-B14F-4D97-AF65-F5344CB8AC3E}">
        <p14:creationId xmlns:p14="http://schemas.microsoft.com/office/powerpoint/2010/main" val="2729482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E793758-2A6D-4679-8259-F7B199BE91D1}"/>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C300213B-E014-4B4C-A39A-C8AC6596F763}"/>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EAFACCE0-0685-42EC-9F99-65E794A1AAB1}"/>
              </a:ext>
            </a:extLst>
          </p:cNvPr>
          <p:cNvSpPr>
            <a:spLocks noGrp="1"/>
          </p:cNvSpPr>
          <p:nvPr>
            <p:ph type="title"/>
          </p:nvPr>
        </p:nvSpPr>
        <p:spPr/>
        <p:txBody>
          <a:bodyPr/>
          <a:lstStyle/>
          <a:p>
            <a:r>
              <a:rPr lang="cs-CZ" dirty="0"/>
              <a:t>Dohled – školský zákon </a:t>
            </a:r>
          </a:p>
        </p:txBody>
      </p:sp>
      <p:sp>
        <p:nvSpPr>
          <p:cNvPr id="5" name="Zástupný obsah 4">
            <a:extLst>
              <a:ext uri="{FF2B5EF4-FFF2-40B4-BE49-F238E27FC236}">
                <a16:creationId xmlns:a16="http://schemas.microsoft.com/office/drawing/2014/main" id="{A03EE8F9-FB7A-48D8-86F3-2D5C403B3D6C}"/>
              </a:ext>
            </a:extLst>
          </p:cNvPr>
          <p:cNvSpPr>
            <a:spLocks noGrp="1"/>
          </p:cNvSpPr>
          <p:nvPr>
            <p:ph idx="1"/>
          </p:nvPr>
        </p:nvSpPr>
        <p:spPr>
          <a:xfrm>
            <a:off x="720000" y="1554939"/>
            <a:ext cx="10753200" cy="3832850"/>
          </a:xfrm>
        </p:spPr>
        <p:txBody>
          <a:bodyPr/>
          <a:lstStyle/>
          <a:p>
            <a:r>
              <a:rPr lang="cs-CZ" dirty="0"/>
              <a:t>zákon č. 561/2004 Sb., </a:t>
            </a:r>
            <a:r>
              <a:rPr lang="cs-CZ" dirty="0">
                <a:solidFill>
                  <a:schemeClr val="tx2"/>
                </a:solidFill>
              </a:rPr>
              <a:t>školský zákon </a:t>
            </a:r>
          </a:p>
          <a:p>
            <a:pPr lvl="1"/>
            <a:r>
              <a:rPr lang="cs-CZ" sz="2400" i="1" dirty="0">
                <a:solidFill>
                  <a:schemeClr val="tx2"/>
                </a:solidFill>
                <a:latin typeface="Arial" panose="020B0604020202020204" pitchFamily="34" charset="0"/>
              </a:rPr>
              <a:t>Školy a školská zařízení zajišťují bezpečnost a ochranu zdraví </a:t>
            </a:r>
            <a:r>
              <a:rPr lang="cs-CZ" sz="2400" i="1" dirty="0">
                <a:latin typeface="Arial" panose="020B0604020202020204" pitchFamily="34" charset="0"/>
              </a:rPr>
              <a:t>dětí, žáků a studentů při vzdělávání a s ním přímo souvisejících činnostech a při poskytování školských služeb a poskytují žákům a studentům nezbytné informace k zajištění bezpečnosti a ochrany zdraví. </a:t>
            </a:r>
            <a:r>
              <a:rPr lang="cs-CZ" sz="2400" dirty="0">
                <a:latin typeface="Arial" panose="020B0604020202020204" pitchFamily="34" charset="0"/>
              </a:rPr>
              <a:t>(§ 29/2)</a:t>
            </a:r>
          </a:p>
          <a:p>
            <a:pPr lvl="2"/>
            <a:r>
              <a:rPr lang="cs-CZ" sz="2000" dirty="0">
                <a:latin typeface="Arial" panose="020B0604020202020204" pitchFamily="34" charset="0"/>
              </a:rPr>
              <a:t>stanovena mj. povinnost prevence – bude se zkoumat následně např. poučení žáků</a:t>
            </a:r>
          </a:p>
          <a:p>
            <a:pPr lvl="2"/>
            <a:r>
              <a:rPr lang="cs-CZ" sz="2000" dirty="0">
                <a:latin typeface="Arial" panose="020B0604020202020204" pitchFamily="34" charset="0"/>
              </a:rPr>
              <a:t>toto ustanovení dále odkazuje na vyhlášku ministerstva</a:t>
            </a:r>
          </a:p>
          <a:p>
            <a:pPr lvl="2"/>
            <a:r>
              <a:rPr lang="cs-CZ" sz="2000" dirty="0">
                <a:latin typeface="Arial" panose="020B0604020202020204" pitchFamily="34" charset="0"/>
              </a:rPr>
              <a:t>stanovit do školního (resp. vnitřního řádu)</a:t>
            </a:r>
          </a:p>
          <a:p>
            <a:pPr lvl="1"/>
            <a:r>
              <a:rPr lang="cs-CZ" sz="2400" dirty="0">
                <a:latin typeface="Arial" panose="020B0604020202020204" pitchFamily="34" charset="0"/>
              </a:rPr>
              <a:t>výjimka školní stravování, pokud zajišťuje jiná právnická osoba než škola (ale nelze zobecnit, že cokoliv je mimo „školu“, tak škola neodpovídá)!</a:t>
            </a:r>
            <a:endParaRPr lang="cs-CZ" sz="2000" dirty="0"/>
          </a:p>
          <a:p>
            <a:pPr marL="72000" indent="0">
              <a:buNone/>
            </a:pPr>
            <a:endParaRPr lang="cs-CZ" dirty="0">
              <a:solidFill>
                <a:schemeClr val="tx2"/>
              </a:solidFill>
            </a:endParaRPr>
          </a:p>
        </p:txBody>
      </p:sp>
    </p:spTree>
    <p:extLst>
      <p:ext uri="{BB962C8B-B14F-4D97-AF65-F5344CB8AC3E}">
        <p14:creationId xmlns:p14="http://schemas.microsoft.com/office/powerpoint/2010/main" val="3319750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9FC13AC-57D9-F8B9-D011-535831FF96DB}"/>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E5492DF4-F825-EB69-EB09-5F1260DA6457}"/>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1ED66A8B-A71F-0556-3584-77E757281C52}"/>
              </a:ext>
            </a:extLst>
          </p:cNvPr>
          <p:cNvSpPr>
            <a:spLocks noGrp="1"/>
          </p:cNvSpPr>
          <p:nvPr>
            <p:ph type="title"/>
          </p:nvPr>
        </p:nvSpPr>
        <p:spPr/>
        <p:txBody>
          <a:bodyPr/>
          <a:lstStyle/>
          <a:p>
            <a:r>
              <a:rPr lang="cs-CZ" dirty="0"/>
              <a:t>Dohled – školský zákon </a:t>
            </a:r>
          </a:p>
        </p:txBody>
      </p:sp>
      <p:sp>
        <p:nvSpPr>
          <p:cNvPr id="5" name="Zástupný obsah 4">
            <a:extLst>
              <a:ext uri="{FF2B5EF4-FFF2-40B4-BE49-F238E27FC236}">
                <a16:creationId xmlns:a16="http://schemas.microsoft.com/office/drawing/2014/main" id="{8EF88FFF-FE53-35E8-DD60-C2581F368784}"/>
              </a:ext>
            </a:extLst>
          </p:cNvPr>
          <p:cNvSpPr>
            <a:spLocks noGrp="1"/>
          </p:cNvSpPr>
          <p:nvPr>
            <p:ph idx="1"/>
          </p:nvPr>
        </p:nvSpPr>
        <p:spPr/>
        <p:txBody>
          <a:bodyPr/>
          <a:lstStyle/>
          <a:p>
            <a:pPr lvl="1"/>
            <a:r>
              <a:rPr lang="cs-CZ" sz="3200" dirty="0"/>
              <a:t>zákon č. 561/2004 Sb., </a:t>
            </a:r>
            <a:r>
              <a:rPr lang="cs-CZ" sz="3200" dirty="0">
                <a:solidFill>
                  <a:schemeClr val="tx2"/>
                </a:solidFill>
              </a:rPr>
              <a:t>školský zákon </a:t>
            </a:r>
            <a:endParaRPr lang="cs-CZ" sz="2400" i="1" dirty="0">
              <a:solidFill>
                <a:schemeClr val="tx2"/>
              </a:solidFill>
            </a:endParaRPr>
          </a:p>
          <a:p>
            <a:pPr lvl="1"/>
            <a:r>
              <a:rPr lang="cs-CZ" sz="2400" i="1" dirty="0">
                <a:solidFill>
                  <a:schemeClr val="tx2"/>
                </a:solidFill>
              </a:rPr>
              <a:t>Pedagogický pracovník </a:t>
            </a:r>
            <a:r>
              <a:rPr lang="cs-CZ" sz="2400" i="1" dirty="0"/>
              <a:t>je povinen chránit bezpečí a zdraví dítěte, žáka a studenta a předcházet všem formám rizikového chování ve školách a školských zařízeních. </a:t>
            </a:r>
            <a:r>
              <a:rPr lang="cs-CZ" sz="2400" dirty="0"/>
              <a:t>(§ 22b písm. c)</a:t>
            </a:r>
          </a:p>
          <a:p>
            <a:pPr lvl="1"/>
            <a:r>
              <a:rPr lang="cs-CZ" sz="2400" b="0" i="1" dirty="0">
                <a:solidFill>
                  <a:schemeClr val="tx2"/>
                </a:solidFill>
                <a:effectLst/>
                <a:latin typeface="Arial" panose="020B0604020202020204" pitchFamily="34" charset="0"/>
              </a:rPr>
              <a:t>Ředitel školy </a:t>
            </a:r>
            <a:r>
              <a:rPr lang="cs-CZ" sz="2400" b="0" i="1" dirty="0">
                <a:effectLst/>
                <a:latin typeface="Arial" panose="020B0604020202020204" pitchFamily="34" charset="0"/>
              </a:rPr>
              <a:t>a školského zařízení </a:t>
            </a:r>
            <a:r>
              <a:rPr lang="cs-CZ" sz="2400" i="1" dirty="0"/>
              <a:t>odpovídá za zajištění dohledu nad dětmi a nezletilými žáky ve škole a školském zařízení. </a:t>
            </a:r>
            <a:r>
              <a:rPr lang="cs-CZ" sz="2400" dirty="0"/>
              <a:t>(§ 161/4 písm. h) </a:t>
            </a:r>
          </a:p>
          <a:p>
            <a:pPr lvl="2"/>
            <a:r>
              <a:rPr lang="cs-CZ" sz="2000" dirty="0"/>
              <a:t>týká se zajištění dohledu</a:t>
            </a:r>
          </a:p>
          <a:p>
            <a:pPr marL="72000" indent="0">
              <a:buNone/>
            </a:pPr>
            <a:endParaRPr lang="cs-CZ" dirty="0"/>
          </a:p>
        </p:txBody>
      </p:sp>
    </p:spTree>
    <p:extLst>
      <p:ext uri="{BB962C8B-B14F-4D97-AF65-F5344CB8AC3E}">
        <p14:creationId xmlns:p14="http://schemas.microsoft.com/office/powerpoint/2010/main" val="20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7E64A43-6477-BA47-BEB9-E824FEE30820}"/>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9955CF8D-9065-A4C2-DFAF-E830AC6B4B7E}"/>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597A1F37-D60B-E6E7-0D45-0B5ED2F39778}"/>
              </a:ext>
            </a:extLst>
          </p:cNvPr>
          <p:cNvSpPr>
            <a:spLocks noGrp="1"/>
          </p:cNvSpPr>
          <p:nvPr>
            <p:ph type="title"/>
          </p:nvPr>
        </p:nvSpPr>
        <p:spPr/>
        <p:txBody>
          <a:bodyPr/>
          <a:lstStyle/>
          <a:p>
            <a:r>
              <a:rPr lang="cs-CZ" i="1" dirty="0"/>
              <a:t>K zamyšlení</a:t>
            </a:r>
          </a:p>
        </p:txBody>
      </p:sp>
      <p:sp>
        <p:nvSpPr>
          <p:cNvPr id="5" name="Zástupný obsah 4">
            <a:extLst>
              <a:ext uri="{FF2B5EF4-FFF2-40B4-BE49-F238E27FC236}">
                <a16:creationId xmlns:a16="http://schemas.microsoft.com/office/drawing/2014/main" id="{24EF909E-813C-C046-D28D-6101A79C94F9}"/>
              </a:ext>
            </a:extLst>
          </p:cNvPr>
          <p:cNvSpPr>
            <a:spLocks noGrp="1"/>
          </p:cNvSpPr>
          <p:nvPr>
            <p:ph idx="1"/>
          </p:nvPr>
        </p:nvSpPr>
        <p:spPr/>
        <p:txBody>
          <a:bodyPr/>
          <a:lstStyle/>
          <a:p>
            <a:r>
              <a:rPr lang="cs-CZ" sz="2800" i="1" dirty="0"/>
              <a:t>Co dělat, když žák chce jít během na WC? </a:t>
            </a:r>
          </a:p>
          <a:p>
            <a:r>
              <a:rPr lang="cs-CZ" i="1" dirty="0"/>
              <a:t>Co když se žák na toaletě či cestou na ni/z ní zraní?</a:t>
            </a:r>
          </a:p>
          <a:p>
            <a:endParaRPr lang="cs-CZ" sz="2800" i="1" dirty="0"/>
          </a:p>
          <a:p>
            <a:r>
              <a:rPr lang="cs-CZ" i="1" dirty="0"/>
              <a:t>„Teď bez pití snad vydržíš.“</a:t>
            </a:r>
          </a:p>
          <a:p>
            <a:r>
              <a:rPr lang="cs-CZ" sz="2800" i="1" dirty="0"/>
              <a:t>„Teď bez zác</a:t>
            </a:r>
            <a:r>
              <a:rPr lang="cs-CZ" i="1" dirty="0"/>
              <a:t>hodu chvíli vydržíš.“</a:t>
            </a:r>
          </a:p>
          <a:p>
            <a:r>
              <a:rPr lang="cs-CZ" sz="2800" i="1" dirty="0"/>
              <a:t>…</a:t>
            </a:r>
          </a:p>
          <a:p>
            <a:endParaRPr lang="cs-CZ" dirty="0"/>
          </a:p>
        </p:txBody>
      </p:sp>
      <p:pic>
        <p:nvPicPr>
          <p:cNvPr id="2050" name="Picture 2" descr="otazník | ŽIŽLAVSKÝ">
            <a:extLst>
              <a:ext uri="{FF2B5EF4-FFF2-40B4-BE49-F238E27FC236}">
                <a16:creationId xmlns:a16="http://schemas.microsoft.com/office/drawing/2014/main" id="{E45DFAC0-9712-9440-7F1E-7D1328F7F1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0776" y="3429000"/>
            <a:ext cx="2478447" cy="270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5350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1C8DF9-92BE-D2B1-9E82-DA772DB9AA0C}"/>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5A601DC7-2DEC-F55C-D815-CD784CF5B2D6}"/>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2C8ADE7B-F25A-27BF-9281-8746CD75A789}"/>
              </a:ext>
            </a:extLst>
          </p:cNvPr>
          <p:cNvSpPr>
            <a:spLocks noGrp="1"/>
          </p:cNvSpPr>
          <p:nvPr>
            <p:ph type="title"/>
          </p:nvPr>
        </p:nvSpPr>
        <p:spPr/>
        <p:txBody>
          <a:bodyPr/>
          <a:lstStyle/>
          <a:p>
            <a:r>
              <a:rPr lang="cs-CZ" dirty="0"/>
              <a:t>Co dělat? Střet s realitou vs. právem</a:t>
            </a:r>
          </a:p>
        </p:txBody>
      </p:sp>
      <p:sp>
        <p:nvSpPr>
          <p:cNvPr id="5" name="Zástupný obsah 4">
            <a:extLst>
              <a:ext uri="{FF2B5EF4-FFF2-40B4-BE49-F238E27FC236}">
                <a16:creationId xmlns:a16="http://schemas.microsoft.com/office/drawing/2014/main" id="{ECB42C96-34CF-F9E5-0385-22CB66069597}"/>
              </a:ext>
            </a:extLst>
          </p:cNvPr>
          <p:cNvSpPr>
            <a:spLocks noGrp="1"/>
          </p:cNvSpPr>
          <p:nvPr>
            <p:ph idx="1"/>
          </p:nvPr>
        </p:nvSpPr>
        <p:spPr/>
        <p:txBody>
          <a:bodyPr/>
          <a:lstStyle/>
          <a:p>
            <a:endParaRPr lang="cs-CZ" dirty="0"/>
          </a:p>
          <a:p>
            <a:endParaRPr lang="cs-CZ" dirty="0"/>
          </a:p>
          <a:p>
            <a:endParaRPr lang="cs-CZ" dirty="0"/>
          </a:p>
          <a:p>
            <a:endParaRPr lang="cs-CZ" dirty="0"/>
          </a:p>
          <a:p>
            <a:endParaRPr lang="cs-CZ" sz="2400" dirty="0"/>
          </a:p>
          <a:p>
            <a:r>
              <a:rPr lang="cs-CZ" sz="2400" dirty="0"/>
              <a:t>§ 29/1 </a:t>
            </a:r>
            <a:r>
              <a:rPr lang="cs-CZ" sz="2400" dirty="0" err="1"/>
              <a:t>ŠkZ</a:t>
            </a:r>
            <a:r>
              <a:rPr lang="cs-CZ" sz="2400" dirty="0"/>
              <a:t> – povinnost přihlížet k základním fyziologickým potřebám dětí, žáků a studentů</a:t>
            </a:r>
          </a:p>
          <a:p>
            <a:r>
              <a:rPr lang="cs-CZ" sz="2400" dirty="0"/>
              <a:t>§ 29/2 </a:t>
            </a:r>
            <a:r>
              <a:rPr lang="cs-CZ" sz="2400" dirty="0" err="1"/>
              <a:t>ŠkZ</a:t>
            </a:r>
            <a:r>
              <a:rPr lang="cs-CZ" sz="2400" dirty="0"/>
              <a:t> – povinnost zajistit bezpečnost a ochranu dětí, žáků a studentů</a:t>
            </a:r>
          </a:p>
          <a:p>
            <a:endParaRPr lang="cs-CZ" sz="2400" dirty="0"/>
          </a:p>
          <a:p>
            <a:endParaRPr lang="cs-CZ" dirty="0"/>
          </a:p>
          <a:p>
            <a:endParaRPr lang="cs-CZ" dirty="0"/>
          </a:p>
        </p:txBody>
      </p:sp>
      <p:pic>
        <p:nvPicPr>
          <p:cNvPr id="7" name="Obrázek 6">
            <a:extLst>
              <a:ext uri="{FF2B5EF4-FFF2-40B4-BE49-F238E27FC236}">
                <a16:creationId xmlns:a16="http://schemas.microsoft.com/office/drawing/2014/main" id="{2BBB0354-8E91-4C93-EA65-5C34C7D62708}"/>
              </a:ext>
            </a:extLst>
          </p:cNvPr>
          <p:cNvPicPr>
            <a:picLocks noChangeAspect="1"/>
          </p:cNvPicPr>
          <p:nvPr/>
        </p:nvPicPr>
        <p:blipFill>
          <a:blip r:embed="rId2"/>
          <a:stretch>
            <a:fillRect/>
          </a:stretch>
        </p:blipFill>
        <p:spPr>
          <a:xfrm>
            <a:off x="2168095" y="1692002"/>
            <a:ext cx="7497221" cy="1924319"/>
          </a:xfrm>
          <a:prstGeom prst="rect">
            <a:avLst/>
          </a:prstGeom>
        </p:spPr>
      </p:pic>
    </p:spTree>
    <p:extLst>
      <p:ext uri="{BB962C8B-B14F-4D97-AF65-F5344CB8AC3E}">
        <p14:creationId xmlns:p14="http://schemas.microsoft.com/office/powerpoint/2010/main" val="55485053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16-9-cz-v11.potx" id="{BF980F82-0351-4C4C-85E7-AC1CF4DBE477}" vid="{193BAAB5-9875-4D70-AE35-2537A0D5A48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muni-ped-prezentace-16-9-cz-v11</Template>
  <TotalTime>390</TotalTime>
  <Words>2264</Words>
  <Application>Microsoft Office PowerPoint</Application>
  <PresentationFormat>Širokoúhlá obrazovka</PresentationFormat>
  <Paragraphs>228</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Tahoma</vt:lpstr>
      <vt:lpstr>Wingdings</vt:lpstr>
      <vt:lpstr>Prezentace_MU_CZ</vt:lpstr>
      <vt:lpstr>Odpovědnost učitele MŠ za jednání a úrazy žáků</vt:lpstr>
      <vt:lpstr>Právní úprava</vt:lpstr>
      <vt:lpstr>Typy odpovědnosti</vt:lpstr>
      <vt:lpstr>Dohled jako ústřední pojem</vt:lpstr>
      <vt:lpstr>Dohled - zákon o pedagogických pracovnících</vt:lpstr>
      <vt:lpstr>Dohled – školský zákon </vt:lpstr>
      <vt:lpstr>Dohled – školský zákon </vt:lpstr>
      <vt:lpstr>K zamyšlení</vt:lpstr>
      <vt:lpstr>Co dělat? Střet s realitou vs. právem</vt:lpstr>
      <vt:lpstr>Dohled – vyhláška o předškolním vzdělávání</vt:lpstr>
      <vt:lpstr>Dohled – vyhláška (stanovení pracov. řádu)</vt:lpstr>
      <vt:lpstr>Odpovědnost v soukromém právu</vt:lpstr>
      <vt:lpstr>Obrácená situace – škoda vzniklá žákům – zákoník práce</vt:lpstr>
      <vt:lpstr>Odpovědnost za jednání žáků</vt:lpstr>
      <vt:lpstr>Prezentace aplikace PowerPoint</vt:lpstr>
      <vt:lpstr>Vykopírovaná ustanovení: § 2920 a 2921 OZ</vt:lpstr>
      <vt:lpstr>Co to tedy je ten (náležitý) dohled?</vt:lpstr>
      <vt:lpstr>Trestněprávní odpovědnost</vt:lpstr>
      <vt:lpstr>Příklad trestných činů </vt:lpstr>
      <vt:lpstr>Trestněprávní odpovědnost</vt:lpstr>
      <vt:lpstr>Bezpečnost a ochrana zdraví</vt:lpstr>
      <vt:lpstr>Úrazy z pohledu práva</vt:lpstr>
      <vt:lpstr>Úrazy z pohledu práva – pokračování </vt:lpstr>
      <vt:lpstr>Prezentace aplikace PowerPoint</vt:lpstr>
      <vt:lpstr>Správněprávní odpovědnost</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Radovan Malachta</dc:creator>
  <cp:lastModifiedBy>Radovan Malachta</cp:lastModifiedBy>
  <cp:revision>245</cp:revision>
  <cp:lastPrinted>1601-01-01T00:00:00Z</cp:lastPrinted>
  <dcterms:created xsi:type="dcterms:W3CDTF">2022-09-19T06:49:37Z</dcterms:created>
  <dcterms:modified xsi:type="dcterms:W3CDTF">2023-11-02T14:25:37Z</dcterms:modified>
</cp:coreProperties>
</file>