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315" r:id="rId3"/>
    <p:sldId id="31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26.09.2023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26.09.2023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98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15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51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49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65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4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22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2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26.09.2023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26.09.2023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26.09.2023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26.09.2023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26.09.2023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26.09.2023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26.09.2023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26.09.2023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26.09.2023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26.09.2023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26.09.2023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26.09.2023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m.int/" TargetMode="External"/><Relationship Id="rId3" Type="http://schemas.openxmlformats.org/officeDocument/2006/relationships/hyperlink" Target="https://www.cia.gov/the-world-factbook/" TargetMode="External"/><Relationship Id="rId7" Type="http://schemas.openxmlformats.org/officeDocument/2006/relationships/hyperlink" Target="http://www.citypopulation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" TargetMode="External"/><Relationship Id="rId5" Type="http://schemas.openxmlformats.org/officeDocument/2006/relationships/hyperlink" Target="https://data.oecd.org/pop/population.htm" TargetMode="External"/><Relationship Id="rId4" Type="http://schemas.openxmlformats.org/officeDocument/2006/relationships/hyperlink" Target="https://www.census.gov/" TargetMode="External"/><Relationship Id="rId9" Type="http://schemas.openxmlformats.org/officeDocument/2006/relationships/hyperlink" Target="https://population.un.org/wp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fs.admin.ch/bfs/en/home.html" TargetMode="External"/><Relationship Id="rId5" Type="http://schemas.openxmlformats.org/officeDocument/2006/relationships/hyperlink" Target="https://www.istat.it/en/" TargetMode="External"/><Relationship Id="rId4" Type="http://schemas.openxmlformats.org/officeDocument/2006/relationships/hyperlink" Target="https://www.destatis.de/EN/Home/_nod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1. Cvičení – Zdroje dat na internetu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1: Zahraniční statistické zdroje – světové statistiky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marL="914400" lvl="1" indent="-4572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2"/>
            </a:pPr>
            <a:r>
              <a:rPr lang="cs-CZ" altLang="cs-CZ" dirty="0"/>
              <a:t>Vyhledejte na zahraničních statistických internetových stránkách libovolný vzdělávací materiál (pro učitele, žáky, studenty), vložte ukázku, stručně komentujte zvolený materiál – jaké je jeho využití ve výuce?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AutoNum type="arabicParenR"/>
            </a:pPr>
            <a:endParaRPr lang="cs-CZ" altLang="cs-CZ" dirty="0"/>
          </a:p>
          <a:p>
            <a:pPr marL="0" indent="0">
              <a:buNone/>
            </a:pPr>
            <a:r>
              <a:rPr lang="cs-CZ" altLang="cs-CZ" sz="2000" dirty="0"/>
              <a:t>Např. </a:t>
            </a:r>
            <a:r>
              <a:rPr lang="cs-CZ" altLang="cs-CZ" sz="2000" dirty="0">
                <a:hlinkClick r:id="rId3"/>
              </a:rPr>
              <a:t>https://www.census.gov/</a:t>
            </a:r>
            <a:r>
              <a:rPr lang="cs-CZ" altLang="cs-CZ" sz="2000" dirty="0"/>
              <a:t> záložka </a:t>
            </a:r>
            <a:r>
              <a:rPr lang="cs-CZ" altLang="cs-CZ" sz="2000" dirty="0" err="1"/>
              <a:t>Educators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Explore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classroom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activities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Geography</a:t>
            </a:r>
            <a:endParaRPr lang="cs-CZ" altLang="cs-CZ" sz="2000" dirty="0"/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9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Název cvičení: </a:t>
            </a:r>
            <a:r>
              <a:rPr lang="cs-CZ" altLang="cs-CZ" sz="2400" b="1" dirty="0"/>
              <a:t>Cvičení 1: Zdroje dat na internetu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Vypracování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Závěr cvičení (0,5 + 0,5 A4)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Použité zdroje (dle citační normy)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Pozor na popis tabulek a grafů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B8FE66FC-0536-4E2C-B1AC-08318588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916" y="6021770"/>
            <a:ext cx="64729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8.10. do půlnoci (jedno do dvojice) + šablona (každý sám za sebe)</a:t>
            </a:r>
          </a:p>
        </p:txBody>
      </p:sp>
    </p:spTree>
    <p:extLst>
      <p:ext uri="{BB962C8B-B14F-4D97-AF65-F5344CB8AC3E}">
        <p14:creationId xmlns:p14="http://schemas.microsoft.com/office/powerpoint/2010/main" val="6319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Podmínky udělení zápočtu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9486173" cy="42651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2000" b="1" dirty="0"/>
              <a:t>Docházka</a:t>
            </a:r>
            <a:r>
              <a:rPr lang="cs-CZ" sz="2000" dirty="0"/>
              <a:t> – maximálně 1 neomluvená absence</a:t>
            </a:r>
          </a:p>
          <a:p>
            <a:pPr>
              <a:spcAft>
                <a:spcPts val="0"/>
              </a:spcAft>
              <a:defRPr/>
            </a:pPr>
            <a:r>
              <a:rPr lang="cs-CZ" sz="2000" b="1" dirty="0"/>
              <a:t>Body za cvičení (budou ve dvojicích) </a:t>
            </a:r>
            <a:r>
              <a:rPr lang="cs-CZ" sz="2000" dirty="0"/>
              <a:t>– 5 cvičení, je potřeba získat alespoň 10b z 15 možných, při opravě cvičení je možné získat +1b oproti původně odevzdanému cvičení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/>
              <a:t>Jednotná struktura cvičení 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Záhlaví: jméno, učo 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Název cvičení 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Zadání cvičení 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Vypracování cvičení + komentář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Závěr cvičení – jak lze využít cvičení ve výuce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Použité zdroje (dle citační normy)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/>
              <a:t>Pozor na popis tabulek a grafů </a:t>
            </a:r>
            <a:endParaRPr lang="sk-SK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3139FFB-1263-45E7-9A69-BF38F1330BB2}"/>
              </a:ext>
            </a:extLst>
          </p:cNvPr>
          <p:cNvSpPr txBox="1"/>
          <p:nvPr/>
        </p:nvSpPr>
        <p:spPr>
          <a:xfrm>
            <a:off x="6224506" y="6155844"/>
            <a:ext cx="5809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https://is.muni.cz/auth/do/ped/VPAN/pokdek/K_realizaci_zaverecnych_praci__bakalarskych__diplomovych__rigoroznich_a_zaverecnych_praci_CZV_.pdf</a:t>
            </a:r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Body za cvičení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9486173" cy="426512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cs-CZ" sz="2000" b="1" dirty="0"/>
              <a:t>Body za cvičení (budou ve dvojicích) </a:t>
            </a:r>
            <a:r>
              <a:rPr lang="cs-CZ" sz="2000" dirty="0"/>
              <a:t>– 5 cvičení (každé za max 3b), celkově je potřeba získat alespoň 10b z 15 možných, při opravě cvičení je možné získat +1b oproti původně odevzdanému cvičení</a:t>
            </a:r>
          </a:p>
          <a:p>
            <a:pPr lvl="1">
              <a:defRPr/>
            </a:pPr>
            <a:r>
              <a:rPr lang="cs-CZ" sz="1600" dirty="0"/>
              <a:t>Neodevzdané cvičení (či cvičení s chybějícími částmi) je za 0b, je možné odevzdat opravu</a:t>
            </a:r>
          </a:p>
          <a:p>
            <a:pPr lvl="1">
              <a:defRPr/>
            </a:pPr>
            <a:r>
              <a:rPr lang="cs-CZ" sz="1600" dirty="0"/>
              <a:t>Na konci semestru musíte mít alespoň 1b z každého cvičení</a:t>
            </a:r>
          </a:p>
          <a:p>
            <a:pPr lvl="1">
              <a:defRPr/>
            </a:pPr>
            <a:r>
              <a:rPr lang="cs-CZ" sz="1600" dirty="0"/>
              <a:t>Každé cvičení je možné opravit 1x</a:t>
            </a:r>
          </a:p>
          <a:p>
            <a:pPr>
              <a:spcAft>
                <a:spcPts val="0"/>
              </a:spcAft>
              <a:defRPr/>
            </a:pPr>
            <a:r>
              <a:rPr lang="cs-CZ" sz="2000" b="1" dirty="0"/>
              <a:t>Bonusové body ke zkoušce </a:t>
            </a:r>
            <a:r>
              <a:rPr lang="cs-CZ" sz="2000" dirty="0"/>
              <a:t>– při dosažení dostatečného počtu bodů můžete získat body navíc ke zkoušce, ty se ale započítávají až po dosažení známky E</a:t>
            </a:r>
          </a:p>
          <a:p>
            <a:pPr lvl="1">
              <a:defRPr/>
            </a:pPr>
            <a:r>
              <a:rPr lang="cs-CZ" sz="1600" dirty="0"/>
              <a:t>12b z cvičení = 0,5b ke zkoušce</a:t>
            </a:r>
          </a:p>
          <a:p>
            <a:pPr lvl="1">
              <a:defRPr/>
            </a:pPr>
            <a:r>
              <a:rPr lang="cs-CZ" sz="1600" dirty="0"/>
              <a:t>13b z cvičení = 1b ke zkoušce</a:t>
            </a:r>
          </a:p>
          <a:p>
            <a:pPr lvl="1">
              <a:defRPr/>
            </a:pPr>
            <a:r>
              <a:rPr lang="cs-CZ" sz="1600" dirty="0"/>
              <a:t>14b z cvičení = 1,5b ke zkoušce</a:t>
            </a:r>
          </a:p>
          <a:p>
            <a:pPr lvl="1">
              <a:defRPr/>
            </a:pPr>
            <a:r>
              <a:rPr lang="cs-CZ" sz="1600" dirty="0"/>
              <a:t>15b z cvičení = 2b ke zkoušce</a:t>
            </a:r>
          </a:p>
          <a:p>
            <a:pPr>
              <a:spcAft>
                <a:spcPts val="0"/>
              </a:spcAft>
              <a:defRPr/>
            </a:pPr>
            <a:r>
              <a:rPr lang="cs-CZ" sz="2000" b="1" dirty="0"/>
              <a:t>Hodnocení cvičení</a:t>
            </a:r>
          </a:p>
          <a:p>
            <a:pPr lvl="1">
              <a:defRPr/>
            </a:pPr>
            <a:r>
              <a:rPr lang="cs-CZ" sz="1700" b="1" dirty="0"/>
              <a:t>0b – </a:t>
            </a:r>
            <a:r>
              <a:rPr lang="cs-CZ" sz="1700" dirty="0"/>
              <a:t>neodevzdané cvičení, cvičení s chybějícími částmi, cvičení neodpovídající zadání</a:t>
            </a:r>
          </a:p>
          <a:p>
            <a:pPr lvl="1">
              <a:defRPr/>
            </a:pPr>
            <a:r>
              <a:rPr lang="cs-CZ" sz="1700" b="1" dirty="0"/>
              <a:t>1b </a:t>
            </a:r>
            <a:r>
              <a:rPr lang="cs-CZ" sz="1700" dirty="0"/>
              <a:t>– cvičení obsahující mnoho chyb, cvičení s velmi podstatnými chybami</a:t>
            </a:r>
          </a:p>
          <a:p>
            <a:pPr lvl="1">
              <a:defRPr/>
            </a:pPr>
            <a:r>
              <a:rPr lang="cs-CZ" sz="1700" b="1" dirty="0"/>
              <a:t>2b – </a:t>
            </a:r>
            <a:r>
              <a:rPr lang="cs-CZ" sz="1700" dirty="0"/>
              <a:t>cvičení obsahující drobné chyby</a:t>
            </a:r>
          </a:p>
          <a:p>
            <a:pPr lvl="1">
              <a:defRPr/>
            </a:pPr>
            <a:r>
              <a:rPr lang="cs-CZ" sz="1700" b="1" dirty="0"/>
              <a:t>3b </a:t>
            </a:r>
            <a:r>
              <a:rPr lang="cs-CZ" sz="1700" dirty="0"/>
              <a:t>– cvičení téměř bez chyb, cvičení bez chyb</a:t>
            </a:r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>
              <a:spcAft>
                <a:spcPts val="0"/>
              </a:spcAft>
              <a:defRPr/>
            </a:pPr>
            <a:endParaRPr lang="cs-CZ" sz="2000" b="1" dirty="0"/>
          </a:p>
          <a:p>
            <a:pPr>
              <a:spcAft>
                <a:spcPts val="0"/>
              </a:spcAft>
              <a:defRPr/>
            </a:pPr>
            <a:endParaRPr lang="cs-CZ" sz="2000" b="1" dirty="0"/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2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400" dirty="0"/>
              <a:t>Značné množství dostupných dat, avšak rozdílných parametrů plynoucích z: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Původu zdroje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Způsobu pořízení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Účelu využití těchto dat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88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400" dirty="0"/>
              <a:t>Nejlepším pomocníkem jsou tzv. </a:t>
            </a:r>
            <a:r>
              <a:rPr lang="cs-CZ" sz="2400" b="1" dirty="0"/>
              <a:t>metadata</a:t>
            </a:r>
            <a:r>
              <a:rPr lang="cs-CZ" sz="2400" dirty="0"/>
              <a:t> – data o datech popisující </a:t>
            </a:r>
            <a:r>
              <a:rPr lang="cs-CZ" sz="2400" i="1" dirty="0"/>
              <a:t>obsah, reprezentaci, rozsah (prostorový i časový), kvalitu, administrativní i obchodní aspekty</a:t>
            </a:r>
            <a:r>
              <a:rPr lang="cs-CZ" sz="2400" dirty="0"/>
              <a:t> využití digitálních dat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400" dirty="0"/>
              <a:t>U nich je třeba zjistit: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Pokrytí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Podrobnost a přesnost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Strukturu a uspořádání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Popisné atributy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Aktualizace dat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23182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Zdroji dat na internetu mohou být jednak stránky statistických úřadů a institucí s prověřenými, a tudíž správnými informacemi, jednak specializované stránky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Údaje jsou prezentovány v tabulce, zakresleny v grafu nebo zobrazeny v mapě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Informace lze z Internetu stáhnout v různých formátech - *.</a:t>
            </a:r>
            <a:r>
              <a:rPr lang="cs-CZ" altLang="cs-CZ" dirty="0" err="1"/>
              <a:t>xls</a:t>
            </a:r>
            <a:r>
              <a:rPr lang="cs-CZ" altLang="cs-CZ" dirty="0"/>
              <a:t>, *.</a:t>
            </a:r>
            <a:r>
              <a:rPr lang="cs-CZ" altLang="cs-CZ" dirty="0" err="1"/>
              <a:t>dbf</a:t>
            </a:r>
            <a:r>
              <a:rPr lang="cs-CZ" altLang="cs-CZ" dirty="0"/>
              <a:t>, *.</a:t>
            </a:r>
            <a:r>
              <a:rPr lang="cs-CZ" altLang="cs-CZ" dirty="0" err="1"/>
              <a:t>pdf</a:t>
            </a:r>
            <a:r>
              <a:rPr lang="cs-CZ" altLang="cs-CZ" dirty="0"/>
              <a:t>, *.html, v některých případech je třeba pro přístup k datům instalovat speciální software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Existují web stránky, které umožňují data pouze objednat, publikovány jsou jednak aktuální údaje, jednak historická data (časové řady), případně předpovědi atd.</a:t>
            </a:r>
          </a:p>
        </p:txBody>
      </p:sp>
    </p:spTree>
    <p:extLst>
      <p:ext uri="{BB962C8B-B14F-4D97-AF65-F5344CB8AC3E}">
        <p14:creationId xmlns:p14="http://schemas.microsoft.com/office/powerpoint/2010/main" val="38753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altLang="cs-CZ" dirty="0">
                <a:hlinkClick r:id="rId3"/>
              </a:rPr>
              <a:t>https://www.cia.gov/the-world-factbook/</a:t>
            </a:r>
            <a:r>
              <a:rPr lang="cs-CZ" altLang="cs-CZ" dirty="0"/>
              <a:t> (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World</a:t>
            </a:r>
            <a:r>
              <a:rPr lang="cs-CZ" altLang="cs-CZ" dirty="0"/>
              <a:t> </a:t>
            </a:r>
            <a:r>
              <a:rPr lang="cs-CZ" altLang="cs-CZ" dirty="0" err="1"/>
              <a:t>Factbook</a:t>
            </a:r>
            <a:r>
              <a:rPr lang="cs-CZ" altLang="cs-CZ" dirty="0"/>
              <a:t>)</a:t>
            </a:r>
          </a:p>
          <a:p>
            <a:r>
              <a:rPr lang="cs-CZ" altLang="cs-CZ" dirty="0">
                <a:hlinkClick r:id="rId4"/>
              </a:rPr>
              <a:t>https://www.census.gov/</a:t>
            </a:r>
            <a:r>
              <a:rPr lang="cs-CZ" altLang="cs-CZ" dirty="0"/>
              <a:t> (Americký federální statistický úřad, odkazy na statistické úřady celého světa)</a:t>
            </a:r>
          </a:p>
          <a:p>
            <a:r>
              <a:rPr lang="cs-CZ" altLang="cs-CZ" dirty="0">
                <a:hlinkClick r:id="rId5"/>
              </a:rPr>
              <a:t>https://data.oecd.org/pop/population.htm</a:t>
            </a:r>
            <a:r>
              <a:rPr lang="cs-CZ" altLang="cs-CZ" dirty="0"/>
              <a:t> (OECD)</a:t>
            </a:r>
          </a:p>
          <a:p>
            <a:r>
              <a:rPr lang="cs-CZ" altLang="cs-CZ" dirty="0">
                <a:hlinkClick r:id="rId6"/>
              </a:rPr>
              <a:t>https://ec.europa.eu/eurostat</a:t>
            </a:r>
            <a:r>
              <a:rPr lang="cs-CZ" altLang="cs-CZ" dirty="0"/>
              <a:t> (</a:t>
            </a:r>
            <a:r>
              <a:rPr lang="cs-CZ" altLang="cs-CZ" dirty="0" err="1"/>
              <a:t>Eurostat</a:t>
            </a:r>
            <a:r>
              <a:rPr lang="cs-CZ" altLang="cs-CZ" dirty="0"/>
              <a:t>)</a:t>
            </a:r>
          </a:p>
          <a:p>
            <a:r>
              <a:rPr lang="cs-CZ" altLang="cs-CZ" dirty="0">
                <a:hlinkClick r:id="rId7"/>
              </a:rPr>
              <a:t>http://www.citypopulation.de/</a:t>
            </a:r>
            <a:r>
              <a:rPr lang="cs-CZ" altLang="cs-CZ" dirty="0"/>
              <a:t> (Populace měst)</a:t>
            </a:r>
          </a:p>
          <a:p>
            <a:r>
              <a:rPr lang="cs-CZ" altLang="cs-CZ" dirty="0">
                <a:hlinkClick r:id="rId8"/>
              </a:rPr>
              <a:t>http://www.iom.int/</a:t>
            </a:r>
            <a:r>
              <a:rPr lang="cs-CZ" altLang="cs-CZ" dirty="0"/>
              <a:t> (Mezinárodní organizace pro migraci)</a:t>
            </a:r>
          </a:p>
          <a:p>
            <a:r>
              <a:rPr lang="cs-CZ" altLang="cs-CZ" dirty="0">
                <a:hlinkClick r:id="rId9"/>
              </a:rPr>
              <a:t>https://population.un.org/wpp/</a:t>
            </a:r>
            <a:r>
              <a:rPr lang="cs-CZ" altLang="cs-CZ" dirty="0"/>
              <a:t> (OSN)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529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National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statistics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3"/>
              </a:rPr>
              <a:t>https://www.ons.gov.uk/</a:t>
            </a:r>
            <a:r>
              <a:rPr lang="cs-CZ" altLang="cs-CZ" sz="2000" dirty="0"/>
              <a:t>) – stránka statistického úřadu Velké Británie (Office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National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Statistics</a:t>
            </a:r>
            <a:r>
              <a:rPr lang="cs-CZ" altLang="cs-CZ" sz="2000" dirty="0"/>
              <a:t>) – hlavně záložka </a:t>
            </a:r>
            <a:r>
              <a:rPr lang="cs-CZ" altLang="cs-CZ" sz="2000" dirty="0" err="1"/>
              <a:t>People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population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community</a:t>
            </a:r>
            <a:endParaRPr lang="cs-CZ" altLang="cs-CZ" sz="20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Statistisches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Bundesamt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Deutschland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4"/>
              </a:rPr>
              <a:t>https://www.destatis.de/EN/Home/_node.html</a:t>
            </a:r>
            <a:r>
              <a:rPr lang="cs-CZ" altLang="cs-CZ" sz="2000" dirty="0"/>
              <a:t>) – základní údaje o Německu, také v anglickém jazyku, vyhledávaní v </a:t>
            </a:r>
            <a:r>
              <a:rPr lang="en-US" altLang="cs-CZ" sz="2000" dirty="0"/>
              <a:t>Database of the Federal Statistical Office of Germany</a:t>
            </a:r>
            <a:endParaRPr lang="cs-CZ" altLang="cs-CZ" sz="20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Instituto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nazionale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Statistica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5"/>
              </a:rPr>
              <a:t>https://www.istat.it/en/</a:t>
            </a:r>
            <a:r>
              <a:rPr lang="cs-CZ" altLang="cs-CZ" sz="2000" dirty="0"/>
              <a:t>) – italské statistiky jsou k shlédnutí také v angličtině, </a:t>
            </a:r>
            <a:r>
              <a:rPr lang="cs-CZ" altLang="cs-CZ" sz="2000" dirty="0" err="1"/>
              <a:t>Population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Households</a:t>
            </a:r>
            <a:r>
              <a:rPr lang="cs-CZ" altLang="cs-CZ" sz="2000" dirty="0"/>
              <a:t> – Data and </a:t>
            </a:r>
            <a:r>
              <a:rPr lang="cs-CZ" altLang="cs-CZ" sz="2000" dirty="0" err="1"/>
              <a:t>microdata</a:t>
            </a:r>
            <a:endParaRPr lang="cs-CZ" altLang="cs-CZ" sz="20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Bundesamt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fur</a:t>
            </a:r>
            <a:r>
              <a:rPr lang="cs-CZ" altLang="cs-CZ" sz="2000" b="1" dirty="0"/>
              <a:t> Statistik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6"/>
              </a:rPr>
              <a:t>https://www.bfs.admin.ch/</a:t>
            </a:r>
            <a:r>
              <a:rPr lang="cs-CZ" altLang="cs-CZ" sz="2000" dirty="0" err="1">
                <a:hlinkClick r:id="rId6"/>
              </a:rPr>
              <a:t>bfs</a:t>
            </a:r>
            <a:r>
              <a:rPr lang="cs-CZ" altLang="cs-CZ" sz="2000" dirty="0">
                <a:hlinkClick r:id="rId6"/>
              </a:rPr>
              <a:t>/en/home.html</a:t>
            </a:r>
            <a:r>
              <a:rPr lang="cs-CZ" altLang="cs-CZ" sz="2000" dirty="0"/>
              <a:t>) – Švýcaři nabízí svou kompletní statistickou ročenku online (</a:t>
            </a:r>
            <a:r>
              <a:rPr lang="en-US" altLang="cs-CZ" sz="2000" dirty="0"/>
              <a:t>Statistical Yearbook of Switzerland 2021</a:t>
            </a:r>
            <a:r>
              <a:rPr lang="cs-CZ" altLang="cs-CZ" sz="2000" dirty="0"/>
              <a:t>), přístup je placený, zdarma jsou jen základní informace, lze je nalézt následovně: </a:t>
            </a:r>
            <a:r>
              <a:rPr lang="cs-CZ" altLang="cs-CZ" sz="2000" dirty="0" err="1"/>
              <a:t>Look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statistics</a:t>
            </a:r>
            <a:r>
              <a:rPr lang="cs-CZ" altLang="cs-CZ" sz="2000" dirty="0"/>
              <a:t> – 01 -</a:t>
            </a:r>
            <a:r>
              <a:rPr lang="cs-CZ" altLang="cs-CZ" sz="2000" dirty="0" err="1"/>
              <a:t>Population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277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1: Zahraniční statistické zdroje – světové statistiky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altLang="cs-CZ" sz="1800" dirty="0"/>
              <a:t>Porovnejte pro vámi zvolený zahraniční stát (dle počátečního písmene příjmení) tři statistické údaje (počet obyvatel + 2 další libovolné údaje) ze tří statistických zdrojů (např. CIA </a:t>
            </a:r>
            <a:r>
              <a:rPr lang="cs-CZ" altLang="cs-CZ" sz="1800" dirty="0" err="1"/>
              <a:t>World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Factbook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Eurostat</a:t>
            </a:r>
            <a:r>
              <a:rPr lang="cs-CZ" altLang="cs-CZ" sz="1800" dirty="0"/>
              <a:t> + jedna vámi zvolená regionální statistika) - vyhodnotit, srovnat, komentovat</a:t>
            </a:r>
          </a:p>
          <a:p>
            <a:pPr lvl="1"/>
            <a:r>
              <a:rPr lang="cs-CZ" altLang="cs-CZ" sz="1800" dirty="0"/>
              <a:t>Jak je dlouhá časová řada dostupných dat – za jaké roky data poskytují? </a:t>
            </a:r>
          </a:p>
          <a:p>
            <a:pPr lvl="1"/>
            <a:r>
              <a:rPr lang="cs-CZ" altLang="cs-CZ" sz="1800" dirty="0"/>
              <a:t>Jak se data liší?</a:t>
            </a:r>
          </a:p>
          <a:p>
            <a:pPr lvl="1"/>
            <a:r>
              <a:rPr lang="cs-CZ" altLang="cs-CZ" sz="1800" dirty="0"/>
              <a:t>V jakých formách jsou data dostupná?</a:t>
            </a:r>
          </a:p>
          <a:p>
            <a:pPr lvl="1"/>
            <a:r>
              <a:rPr lang="cs-CZ" altLang="cs-CZ" sz="1800" dirty="0"/>
              <a:t>Jaká je přesnost (jednotka) dat?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20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757</TotalTime>
  <Words>992</Words>
  <Application>Microsoft Office PowerPoint</Application>
  <PresentationFormat>Širokoúhlá obrazovka</PresentationFormat>
  <Paragraphs>98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Školní předměty 16×9</vt:lpstr>
      <vt:lpstr>1. Cvičení – Zdroje dat na internetu</vt:lpstr>
      <vt:lpstr>Podmínky udělení zápočtu</vt:lpstr>
      <vt:lpstr>Body za cvičení</vt:lpstr>
      <vt:lpstr>Zdroje statistických dat na internetu</vt:lpstr>
      <vt:lpstr>Zdroje statistických dat na internetu</vt:lpstr>
      <vt:lpstr>Zdroje statistických dat na internetu</vt:lpstr>
      <vt:lpstr>Zdroje statistických dat na internetu</vt:lpstr>
      <vt:lpstr>Zdroje statistických dat na internetu</vt:lpstr>
      <vt:lpstr>Zadání cvičení</vt:lpstr>
      <vt:lpstr>Zadání cvičení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36</cp:revision>
  <dcterms:created xsi:type="dcterms:W3CDTF">2021-09-22T09:34:22Z</dcterms:created>
  <dcterms:modified xsi:type="dcterms:W3CDTF">2023-09-26T17:45:04Z</dcterms:modified>
</cp:coreProperties>
</file>