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312" r:id="rId3"/>
    <p:sldId id="315" r:id="rId4"/>
    <p:sldId id="316" r:id="rId5"/>
    <p:sldId id="317" r:id="rId6"/>
    <p:sldId id="319" r:id="rId7"/>
    <p:sldId id="320" r:id="rId8"/>
    <p:sldId id="321" r:id="rId9"/>
    <p:sldId id="322" r:id="rId10"/>
    <p:sldId id="298" r:id="rId11"/>
    <p:sldId id="314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zef Lopuch" initials="JL" lastIdx="1" clrIdx="0">
    <p:extLst>
      <p:ext uri="{19B8F6BF-5375-455C-9EA6-DF929625EA0E}">
        <p15:presenceInfo xmlns:p15="http://schemas.microsoft.com/office/powerpoint/2012/main" userId="Jozef Lopu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10.10.2023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10.10.2023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02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34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65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885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09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01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02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64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73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10.10.2023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10.10.2023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10.10.2023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10.10.2023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10.10.2023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10.10.2023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10.10.2023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10.10.2023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10.10.2023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10.10.2023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10.10.2023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10.10.2023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historicky-lexikon-obci-1869-az-201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databaze-demografickych-udaju-za-obce-c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2. Cvičení – struktura obyvatel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index zmÄny obyvatel">
            <a:extLst>
              <a:ext uri="{FF2B5EF4-FFF2-40B4-BE49-F238E27FC236}">
                <a16:creationId xmlns:a16="http://schemas.microsoft.com/office/drawing/2014/main" id="{034D51E2-0AF6-4AE8-B173-C5120C028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125539"/>
            <a:ext cx="76327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3AD15CD-FA8A-4983-ABF2-DC483E3B40F4}"/>
              </a:ext>
            </a:extLst>
          </p:cNvPr>
          <p:cNvSpPr txBox="1"/>
          <p:nvPr/>
        </p:nvSpPr>
        <p:spPr>
          <a:xfrm>
            <a:off x="3471863" y="260350"/>
            <a:ext cx="45234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cap="all" dirty="0"/>
              <a:t>Index vývoje počtu obyvatel 2009 - 2014 </a:t>
            </a:r>
          </a:p>
        </p:txBody>
      </p:sp>
      <p:sp>
        <p:nvSpPr>
          <p:cNvPr id="20484" name="TextovéPole 4">
            <a:extLst>
              <a:ext uri="{FF2B5EF4-FFF2-40B4-BE49-F238E27FC236}">
                <a16:creationId xmlns:a16="http://schemas.microsoft.com/office/drawing/2014/main" id="{7D11364B-8B96-4B42-B683-76054D5A4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603250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v obcích ČR 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FA28480-0721-441F-90F4-CFB5BE4AE6DC}"/>
              </a:ext>
            </a:extLst>
          </p:cNvPr>
          <p:cNvSpPr/>
          <p:nvPr/>
        </p:nvSpPr>
        <p:spPr>
          <a:xfrm>
            <a:off x="3719514" y="5732463"/>
            <a:ext cx="1296987" cy="31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F2E906-955A-4A60-8BC6-6E02FE5ED9F2}"/>
              </a:ext>
            </a:extLst>
          </p:cNvPr>
          <p:cNvSpPr/>
          <p:nvPr/>
        </p:nvSpPr>
        <p:spPr>
          <a:xfrm>
            <a:off x="5159376" y="5661025"/>
            <a:ext cx="1584325" cy="38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AD6A86E-A398-4386-9978-8B7AD0D45FF4}"/>
              </a:ext>
            </a:extLst>
          </p:cNvPr>
          <p:cNvSpPr/>
          <p:nvPr/>
        </p:nvSpPr>
        <p:spPr>
          <a:xfrm>
            <a:off x="5164138" y="5346701"/>
            <a:ext cx="1219200" cy="38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D24E993-8D02-4FAA-919A-412C52A97ED5}"/>
              </a:ext>
            </a:extLst>
          </p:cNvPr>
          <p:cNvSpPr/>
          <p:nvPr/>
        </p:nvSpPr>
        <p:spPr>
          <a:xfrm>
            <a:off x="5924551" y="5503863"/>
            <a:ext cx="639763" cy="38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8496B70-467F-4F3C-AB73-EFCE4C7200A4}"/>
              </a:ext>
            </a:extLst>
          </p:cNvPr>
          <p:cNvSpPr/>
          <p:nvPr/>
        </p:nvSpPr>
        <p:spPr>
          <a:xfrm>
            <a:off x="1703389" y="115888"/>
            <a:ext cx="8785225" cy="65532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490" name="Obrázek 10">
            <a:extLst>
              <a:ext uri="{FF2B5EF4-FFF2-40B4-BE49-F238E27FC236}">
                <a16:creationId xmlns:a16="http://schemas.microsoft.com/office/drawing/2014/main" id="{3F251D13-41FC-47E2-B9D0-B18CC450A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7" t="82425" r="41634" b="12482"/>
          <a:stretch>
            <a:fillRect/>
          </a:stretch>
        </p:blipFill>
        <p:spPr bwMode="auto">
          <a:xfrm>
            <a:off x="4800601" y="5864226"/>
            <a:ext cx="20875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59" y="2190749"/>
            <a:ext cx="10180321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Záhlaví: jméno, učo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Název cvičení: </a:t>
            </a:r>
            <a:r>
              <a:rPr lang="cs-CZ" altLang="cs-CZ" sz="2400" b="1" dirty="0"/>
              <a:t>Cvičení 2: Struktura obyvatel</a:t>
            </a:r>
            <a:endParaRPr lang="cs-CZ" altLang="cs-CZ" sz="2000" b="1" u="sng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Zadání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Vypracování cvičení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Závěr cvičení (Komentář ku každé části 10+ řádků + možné využití ve výuce)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Použité zdroje (dle citační normy)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Pozor na popis tabulek a grafů</a:t>
            </a:r>
          </a:p>
        </p:txBody>
      </p:sp>
      <p:sp>
        <p:nvSpPr>
          <p:cNvPr id="4" name="Obdélník 6">
            <a:extLst>
              <a:ext uri="{FF2B5EF4-FFF2-40B4-BE49-F238E27FC236}">
                <a16:creationId xmlns:a16="http://schemas.microsoft.com/office/drawing/2014/main" id="{B8FE66FC-0536-4E2C-B1AC-083185886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126" y="6279834"/>
            <a:ext cx="7483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Termín odevzdání: 22.10. do půlnoci (i šablona)</a:t>
            </a:r>
          </a:p>
        </p:txBody>
      </p:sp>
    </p:spTree>
    <p:extLst>
      <p:ext uri="{BB962C8B-B14F-4D97-AF65-F5344CB8AC3E}">
        <p14:creationId xmlns:p14="http://schemas.microsoft.com/office/powerpoint/2010/main" val="6319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Cvičení 2: Struktura obyvatel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Zadání: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dirty="0"/>
              <a:t>Za svoji obec vyhledejte, tabelárně a graficky zpracuje a okomentujte data:</a:t>
            </a:r>
          </a:p>
          <a:p>
            <a:pPr>
              <a:spcBef>
                <a:spcPts val="600"/>
              </a:spcBef>
            </a:pPr>
            <a:r>
              <a:rPr lang="cs-CZ" altLang="cs-CZ" dirty="0"/>
              <a:t>1) Počet obyvatel ze SLDB 1869 - 2011</a:t>
            </a:r>
          </a:p>
          <a:p>
            <a:pPr>
              <a:spcBef>
                <a:spcPts val="600"/>
              </a:spcBef>
            </a:pPr>
            <a:r>
              <a:rPr lang="cs-CZ" altLang="cs-CZ" dirty="0"/>
              <a:t>2) Vývoj počtu obyvatel od roku 1992 do současnosti (2022), výpočet řetězového a bazického indexu</a:t>
            </a:r>
          </a:p>
          <a:p>
            <a:pPr>
              <a:spcBef>
                <a:spcPts val="600"/>
              </a:spcBef>
            </a:pPr>
            <a:r>
              <a:rPr lang="cs-CZ" altLang="cs-CZ" dirty="0"/>
              <a:t>3) Za poslední dostupný rok: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Rozloha obce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Výpočet hustoty zalidnění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Výpočet indexu feminity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Průměrný věk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Index stáří – aktuální index stáří a index před 5 lety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5420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Cvičení 2: Struktura obyvatel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Zadání: </a:t>
            </a:r>
          </a:p>
          <a:p>
            <a:pPr>
              <a:spcBef>
                <a:spcPts val="600"/>
              </a:spcBef>
            </a:pPr>
            <a:r>
              <a:rPr lang="cs-CZ" altLang="cs-CZ" dirty="0"/>
              <a:t>4) Libovolná demografická mapa ČR – kartogram a kartodiagram – digitálně (např. mapa srovnání indexu změny obyvatel za roky 2010 a 2020)</a:t>
            </a:r>
          </a:p>
          <a:p>
            <a:pPr>
              <a:spcBef>
                <a:spcPts val="600"/>
              </a:spcBef>
            </a:pPr>
            <a:endParaRPr lang="cs-CZ" altLang="cs-CZ" dirty="0"/>
          </a:p>
          <a:p>
            <a:pPr>
              <a:spcBef>
                <a:spcPts val="600"/>
              </a:spcBef>
            </a:pPr>
            <a:r>
              <a:rPr lang="cs-CZ" altLang="cs-CZ" dirty="0"/>
              <a:t>Analyzovat demografickou mapu, vyhodnotit, okomentovat, diskutovat možné příčiny…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023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Počet obyvatel ze SLDB 1869 – 2011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Historický lexikon obcí České republiky 1869 – 2011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dirty="0">
                <a:hlinkClick r:id="rId3"/>
              </a:rPr>
              <a:t>https://www.czso.cz/csu/czso/historicky-lexikon-obci-1869-az-2015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Výstup: tabulka + graf (spojitý)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Komentář (stačí do závěru, ale vysvětlovat proč?)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432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b="1" dirty="0"/>
              <a:t>Vývoj počtu obyvatel od roku 1992 do současnosti (2022), výpočet řetězového a bazického indexu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Databáze – registry, Databáze demografických údajů: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400" dirty="0">
                <a:hlinkClick r:id="rId3"/>
              </a:rPr>
              <a:t>https://www.czso.cz/csu/czso/databaze-demografickych-udaju-za-obce-cr</a:t>
            </a:r>
            <a:r>
              <a:rPr lang="cs-CZ" sz="2400" dirty="0"/>
              <a:t>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Výstup: tabulka (počet. obyv., indexy)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dirty="0"/>
              <a:t>	 + graf počtu obyv. (spojitý)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Komentář (stačí do závěru,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dirty="0"/>
              <a:t>    ale vysvětlovat proč?)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09AA67C3-334E-4D1D-AAA0-7414AA29F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7" t="33600" r="16374" b="23351"/>
          <a:stretch>
            <a:fillRect/>
          </a:stretch>
        </p:blipFill>
        <p:spPr bwMode="auto">
          <a:xfrm>
            <a:off x="6279315" y="3906837"/>
            <a:ext cx="58324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815840" cy="3882390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 poslední dostupný rok: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Rozloha obce (pozor na jednotky)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Výpočet hustoty zalidnění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Výpočet indexu feminity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Průměrný věk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200" b="1" dirty="0"/>
              <a:t>Index stáří – aktuální a index před 5 lety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>
                <a:hlinkClick r:id="rId3"/>
              </a:rPr>
              <a:t>www.czso.cz</a:t>
            </a:r>
            <a:r>
              <a:rPr lang="cs-CZ" altLang="cs-CZ" sz="2000" dirty="0"/>
              <a:t> – Databáze, registry – Veřejná databáze – Vlastní výběr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/>
              <a:t>Na závěr okomentovat</a:t>
            </a:r>
            <a:endParaRPr lang="cs-CZ" altLang="cs-CZ" sz="2200" b="1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000" dirty="0"/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200" b="1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D92FBC-4C40-4A4E-BC08-C5735E8F3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4053840"/>
          </a:xfrm>
        </p:spPr>
        <p:txBody>
          <a:bodyPr>
            <a:normAutofit/>
          </a:bodyPr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Feminita</a:t>
            </a:r>
          </a:p>
          <a:p>
            <a:pPr>
              <a:defRPr/>
            </a:pPr>
            <a:r>
              <a:rPr lang="cs-CZ" altLang="cs-CZ" sz="2400" dirty="0"/>
              <a:t>Index feminity (</a:t>
            </a:r>
            <a:r>
              <a:rPr lang="cs-CZ" altLang="cs-CZ" sz="2400" dirty="0" err="1"/>
              <a:t>I</a:t>
            </a:r>
            <a:r>
              <a:rPr lang="cs-CZ" altLang="cs-CZ" sz="2400" baseline="-25000" dirty="0" err="1"/>
              <a:t>f</a:t>
            </a:r>
            <a:r>
              <a:rPr lang="cs-CZ" altLang="cs-CZ" sz="2400" dirty="0"/>
              <a:t>):</a:t>
            </a:r>
          </a:p>
          <a:p>
            <a:pPr lvl="1">
              <a:defRPr/>
            </a:pPr>
            <a:r>
              <a:rPr lang="cs-CZ" altLang="cs-CZ" dirty="0"/>
              <a:t>Ž = počet žen</a:t>
            </a:r>
          </a:p>
          <a:p>
            <a:pPr lvl="1">
              <a:defRPr/>
            </a:pPr>
            <a:r>
              <a:rPr lang="cs-CZ" altLang="cs-CZ" dirty="0"/>
              <a:t>M = počet mužů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Maskulinita</a:t>
            </a:r>
          </a:p>
          <a:p>
            <a:pPr>
              <a:defRPr/>
            </a:pPr>
            <a:r>
              <a:rPr lang="cs-CZ" altLang="cs-CZ" sz="2400" dirty="0"/>
              <a:t>Index maskulinity (</a:t>
            </a:r>
            <a:r>
              <a:rPr lang="cs-CZ" altLang="cs-CZ" sz="2400" dirty="0" err="1"/>
              <a:t>I</a:t>
            </a:r>
            <a:r>
              <a:rPr lang="cs-CZ" altLang="cs-CZ" sz="2400" baseline="-25000" dirty="0" err="1"/>
              <a:t>m</a:t>
            </a:r>
            <a:r>
              <a:rPr lang="cs-CZ" altLang="cs-CZ" sz="2400" dirty="0"/>
              <a:t>):</a:t>
            </a:r>
          </a:p>
          <a:p>
            <a:pPr lvl="1">
              <a:defRPr/>
            </a:pPr>
            <a:r>
              <a:rPr lang="cs-CZ" altLang="cs-CZ" dirty="0"/>
              <a:t>M = počet mužů</a:t>
            </a:r>
          </a:p>
          <a:p>
            <a:pPr lvl="1">
              <a:defRPr/>
            </a:pPr>
            <a:r>
              <a:rPr lang="cs-CZ" altLang="cs-CZ" dirty="0"/>
              <a:t>Ž = počet žen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D705654C-0E4A-413A-80A1-AF38C47D51E4}"/>
                  </a:ext>
                </a:extLst>
              </p:cNvPr>
              <p:cNvSpPr/>
              <p:nvPr/>
            </p:nvSpPr>
            <p:spPr>
              <a:xfrm>
                <a:off x="9109537" y="2587092"/>
                <a:ext cx="2527703" cy="763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14:m>
                  <m:oMath xmlns:m="http://schemas.openxmlformats.org/officeDocument/2006/math"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cs-CZ" altLang="cs-CZ" sz="2800" b="1" i="1" baseline="-25000">
                        <a:latin typeface="Cambria Math" panose="02040503050406030204" pitchFamily="18" charset="0"/>
                      </a:rPr>
                      <m:t>𝒇</m:t>
                    </m:r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>
                            <a:latin typeface="Cambria Math" panose="02040503050406030204" pitchFamily="18" charset="0"/>
                          </a:rPr>
                          <m:t>Ž</m:t>
                        </m:r>
                      </m:num>
                      <m:den>
                        <m:r>
                          <a:rPr lang="cs-CZ" altLang="cs-CZ" sz="2800" b="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D705654C-0E4A-413A-80A1-AF38C47D5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537" y="2587092"/>
                <a:ext cx="2527703" cy="763671"/>
              </a:xfrm>
              <a:prstGeom prst="rect">
                <a:avLst/>
              </a:prstGeom>
              <a:blipFill>
                <a:blip r:embed="rId4"/>
                <a:stretch>
                  <a:fillRect b="-103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E210F919-A0B9-4F68-AF07-33F1C411F6C6}"/>
                  </a:ext>
                </a:extLst>
              </p:cNvPr>
              <p:cNvSpPr/>
              <p:nvPr/>
            </p:nvSpPr>
            <p:spPr>
              <a:xfrm>
                <a:off x="9528636" y="4444292"/>
                <a:ext cx="2527703" cy="710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14:m>
                  <m:oMath xmlns:m="http://schemas.openxmlformats.org/officeDocument/2006/math">
                    <m:r>
                      <a:rPr lang="cs-CZ" altLang="cs-CZ" sz="28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cs-CZ" altLang="cs-CZ" sz="2800" b="1" i="1" baseline="-2500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Ž</m:t>
                        </m:r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E210F919-A0B9-4F68-AF07-33F1C411F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636" y="4444292"/>
                <a:ext cx="2527703" cy="710579"/>
              </a:xfrm>
              <a:prstGeom prst="rect">
                <a:avLst/>
              </a:prstGeom>
              <a:blipFill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53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59" y="2194560"/>
            <a:ext cx="4743652" cy="3882390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 poslední dostupný rok: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Rozloha obce (pozor na jednotky)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Výpočet hustoty zalidnění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Výpočet indexu feminity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Průměrný věk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200" b="1" dirty="0"/>
              <a:t>Index stáří – aktuální a index před 5 lety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>
                <a:hlinkClick r:id="rId3"/>
              </a:rPr>
              <a:t>www.czso.cz</a:t>
            </a:r>
            <a:r>
              <a:rPr lang="cs-CZ" altLang="cs-CZ" sz="2000" dirty="0"/>
              <a:t> – Databáze, registry – Veřejná databáze – Vlastní výběr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/>
              <a:t>Na závěr okomentovat</a:t>
            </a:r>
            <a:endParaRPr lang="cs-CZ" altLang="cs-CZ" sz="2200" b="1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D92FBC-4C40-4A4E-BC08-C5735E8F3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4053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altLang="cs-CZ" sz="2400" b="1" dirty="0"/>
              <a:t>Index stáří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I</a:t>
            </a:r>
            <a:r>
              <a:rPr lang="cs-CZ" altLang="cs-CZ" sz="2400" baseline="-25000" dirty="0" err="1"/>
              <a:t>s</a:t>
            </a:r>
            <a:r>
              <a:rPr lang="cs-CZ" altLang="cs-CZ" sz="2400" dirty="0"/>
              <a:t>) – poměr </a:t>
            </a:r>
            <a:r>
              <a:rPr lang="cs-CZ" altLang="cs-CZ" sz="2400" dirty="0" err="1"/>
              <a:t>poprodutivní</a:t>
            </a:r>
            <a:r>
              <a:rPr lang="cs-CZ" altLang="cs-CZ" sz="2400" dirty="0"/>
              <a:t> a předproduktivní složky obyvatelstva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endParaRPr lang="cs-CZ" altLang="cs-CZ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endParaRPr lang="cs-CZ" altLang="cs-CZ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 err="1"/>
              <a:t>I</a:t>
            </a:r>
            <a:r>
              <a:rPr lang="cs-CZ" altLang="cs-CZ" sz="2400" baseline="-25000" dirty="0" err="1"/>
              <a:t>s</a:t>
            </a:r>
            <a:r>
              <a:rPr lang="cs-CZ" altLang="cs-CZ" sz="2400" dirty="0"/>
              <a:t> = index stáří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P</a:t>
            </a:r>
            <a:r>
              <a:rPr lang="cs-CZ" altLang="cs-CZ" sz="2400" baseline="-25000" dirty="0"/>
              <a:t>65+</a:t>
            </a:r>
            <a:r>
              <a:rPr lang="cs-CZ" altLang="cs-CZ" sz="2400" dirty="0"/>
              <a:t> = </a:t>
            </a:r>
            <a:r>
              <a:rPr lang="cs-CZ" altLang="cs-CZ" sz="2400" dirty="0" err="1"/>
              <a:t>poprodutivní</a:t>
            </a:r>
            <a:r>
              <a:rPr lang="cs-CZ" altLang="cs-CZ" sz="2400" dirty="0"/>
              <a:t> obyvatelstvo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P</a:t>
            </a:r>
            <a:r>
              <a:rPr lang="cs-CZ" altLang="cs-CZ" sz="2400" baseline="-25000" dirty="0"/>
              <a:t>0–14 </a:t>
            </a:r>
            <a:r>
              <a:rPr lang="cs-CZ" altLang="cs-CZ" sz="2400" dirty="0"/>
              <a:t>= předproduktivní obyvatelstvo 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20576471-5EE8-4636-90B8-89084BCB86C3}"/>
                  </a:ext>
                </a:extLst>
              </p:cNvPr>
              <p:cNvSpPr/>
              <p:nvPr/>
            </p:nvSpPr>
            <p:spPr>
              <a:xfrm>
                <a:off x="8381089" y="3149603"/>
                <a:ext cx="2527703" cy="765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14:m>
                  <m:oMath xmlns:m="http://schemas.openxmlformats.org/officeDocument/2006/math">
                    <m:r>
                      <a:rPr lang="cs-CZ" altLang="cs-CZ" sz="28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cs-CZ" altLang="cs-CZ" sz="2800" b="1" i="1" baseline="-2500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𝟔𝟓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sub>
                        </m:sSub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</a:t>
                </a:r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20576471-5EE8-4636-90B8-89084BCB8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089" y="3149603"/>
                <a:ext cx="2527703" cy="765659"/>
              </a:xfrm>
              <a:prstGeom prst="rect">
                <a:avLst/>
              </a:prstGeom>
              <a:blipFill>
                <a:blip r:embed="rId4"/>
                <a:stretch>
                  <a:fillRect r="-964" b="-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6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Libovolná demografická mapa – data o obyvatelstvu (úmrtnost, porodnost apod.)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Výstup: kartogram – relativní ukazatele!, kartodiagram – absolutní ukazatele! + komentář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Výběr dát a jejich příprava (ve formě tabulky)  - vybrat si územní jednotku s alespoň 10 menšími jednotkami (např. kraje ČR, ORP kraje apod.)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 </a:t>
            </a:r>
            <a:r>
              <a:rPr lang="cs-CZ" altLang="cs-CZ" sz="2400" dirty="0" err="1"/>
              <a:t>ArcGISe</a:t>
            </a:r>
            <a:r>
              <a:rPr lang="cs-CZ" altLang="cs-CZ" sz="2400" dirty="0"/>
              <a:t> – musí se jednat o Vaši mapu, ne převzatou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0"/>
              </a:spcBef>
              <a:defRPr/>
            </a:pPr>
            <a:r>
              <a:rPr lang="cs-CZ" altLang="cs-CZ" sz="2400" dirty="0"/>
              <a:t>Spojitá stupnice</a:t>
            </a:r>
          </a:p>
          <a:p>
            <a:pPr>
              <a:spcBef>
                <a:spcPts val="0"/>
              </a:spcBef>
              <a:defRPr/>
            </a:pPr>
            <a:r>
              <a:rPr lang="cs-CZ" altLang="cs-CZ" sz="2400" dirty="0"/>
              <a:t>Intervalové hodnoty </a:t>
            </a:r>
          </a:p>
          <a:p>
            <a:pPr>
              <a:spcBef>
                <a:spcPts val="0"/>
              </a:spcBef>
              <a:defRPr/>
            </a:pPr>
            <a:r>
              <a:rPr lang="cs-CZ" altLang="cs-CZ" sz="2400" dirty="0"/>
              <a:t>Lineární stupnice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444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Libovolná demografická mapa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Postup:</a:t>
            </a:r>
          </a:p>
          <a:p>
            <a:pPr marL="514350" indent="-514350"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dirty="0"/>
              <a:t>Zjistit variační rozpětí souboru dat</a:t>
            </a:r>
          </a:p>
          <a:p>
            <a:pPr marL="514350" indent="-514350"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dirty="0"/>
              <a:t>Doporučuji max 5 intervalů (vhodně zaokrouhlit na stejný počet des. míst, intervaly se nesmí překrývat)</a:t>
            </a:r>
          </a:p>
          <a:p>
            <a:pPr marL="514350" indent="-514350"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dirty="0"/>
              <a:t>Zvolit vhodnou barevnou škálu – </a:t>
            </a:r>
            <a:r>
              <a:rPr lang="cs-CZ" altLang="cs-CZ" sz="2400" b="1" dirty="0">
                <a:solidFill>
                  <a:schemeClr val="bg1">
                    <a:lumMod val="50000"/>
                  </a:schemeClr>
                </a:solidFill>
              </a:rPr>
              <a:t>odstín jedné barvy</a:t>
            </a:r>
          </a:p>
          <a:p>
            <a:pPr marL="514350" indent="-514350"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dirty="0"/>
              <a:t>Mapa bude obsahovat všechny základní kompoziční prvky (nadpis – co , kde, kdy; mapové pole; měřítko; legendu; tiráž)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EFA8D4-08C3-45E4-ABAE-26C39953AD62}"/>
              </a:ext>
            </a:extLst>
          </p:cNvPr>
          <p:cNvSpPr txBox="1"/>
          <p:nvPr/>
        </p:nvSpPr>
        <p:spPr>
          <a:xfrm>
            <a:off x="1280160" y="606849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Využijte literaturu viz Cvičení a přednášky z kartografie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(např. Skripta J.D. Bláha: Geografická kartografie, UJEP, 2003) </a:t>
            </a:r>
          </a:p>
        </p:txBody>
      </p:sp>
    </p:spTree>
    <p:extLst>
      <p:ext uri="{BB962C8B-B14F-4D97-AF65-F5344CB8AC3E}">
        <p14:creationId xmlns:p14="http://schemas.microsoft.com/office/powerpoint/2010/main" val="4988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725</TotalTime>
  <Words>664</Words>
  <Application>Microsoft Office PowerPoint</Application>
  <PresentationFormat>Širokoúhlá obrazovka</PresentationFormat>
  <Paragraphs>112</Paragraphs>
  <Slides>11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Wingdings</vt:lpstr>
      <vt:lpstr>Školní předměty 16×9</vt:lpstr>
      <vt:lpstr>2. Cvičení – struktura obyvatel</vt:lpstr>
      <vt:lpstr>Zadání cvičení</vt:lpstr>
      <vt:lpstr>Zadání cvičení</vt:lpstr>
      <vt:lpstr>Zadání cvičení</vt:lpstr>
      <vt:lpstr>Zadání cvičení</vt:lpstr>
      <vt:lpstr>Zadání cvičení</vt:lpstr>
      <vt:lpstr>Zadání cvičení</vt:lpstr>
      <vt:lpstr>Zadání cvičení</vt:lpstr>
      <vt:lpstr>Zadání cvičení</vt:lpstr>
      <vt:lpstr>Prezentace aplikace PowerPoint</vt:lpstr>
      <vt:lpstr>Zadání 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Lektor</cp:lastModifiedBy>
  <cp:revision>46</cp:revision>
  <dcterms:created xsi:type="dcterms:W3CDTF">2021-09-22T09:34:22Z</dcterms:created>
  <dcterms:modified xsi:type="dcterms:W3CDTF">2023-10-10T16:56:34Z</dcterms:modified>
</cp:coreProperties>
</file>