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7" r:id="rId4"/>
    <p:sldId id="301" r:id="rId5"/>
    <p:sldId id="302" r:id="rId6"/>
    <p:sldId id="268" r:id="rId7"/>
    <p:sldId id="303" r:id="rId8"/>
    <p:sldId id="304" r:id="rId9"/>
    <p:sldId id="422" r:id="rId10"/>
    <p:sldId id="423" r:id="rId11"/>
    <p:sldId id="425" r:id="rId12"/>
    <p:sldId id="271" r:id="rId13"/>
    <p:sldId id="297" r:id="rId14"/>
    <p:sldId id="299" r:id="rId15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706" autoAdjust="0"/>
  </p:normalViewPr>
  <p:slideViewPr>
    <p:cSldViewPr>
      <p:cViewPr varScale="1">
        <p:scale>
          <a:sx n="85" d="100"/>
          <a:sy n="85" d="100"/>
        </p:scale>
        <p:origin x="45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9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1C9381-F68D-4F9B-9F8A-AB9E40C618C1}" type="datetime1">
              <a:rPr lang="cs-CZ" smtClean="0"/>
              <a:t>15.11.2023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3C20D7-F8F1-4196-9585-26F31AFC85C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2FB5046-D517-4952-94FA-8571CFCEBBF5}" type="datetime1">
              <a:rPr lang="cs-CZ" noProof="0" smtClean="0"/>
              <a:t>15.11.2023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EC444-603B-4F09-9A06-5917518DD901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DAEC444-603B-4F09-9A06-5917518DD901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itchFamily="34" charset="0"/>
            </a:endParaRPr>
          </a:p>
        </p:txBody>
      </p:sp>
      <p:sp>
        <p:nvSpPr>
          <p:cNvPr id="4300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F68FE56F-814C-4E46-A38D-A0611FDCED26}" type="slidenum">
              <a:rPr kumimoji="0" lang="cs-CZ" altLang="cs-CZ"/>
              <a:pPr>
                <a:spcBef>
                  <a:spcPct val="0"/>
                </a:spcBef>
              </a:pPr>
              <a:t>10</a:t>
            </a:fld>
            <a:endParaRPr kumimoji="0" lang="cs-CZ" altLang="cs-CZ"/>
          </a:p>
        </p:txBody>
      </p:sp>
    </p:spTree>
    <p:extLst>
      <p:ext uri="{BB962C8B-B14F-4D97-AF65-F5344CB8AC3E}">
        <p14:creationId xmlns:p14="http://schemas.microsoft.com/office/powerpoint/2010/main" val="2720165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itchFamily="34" charset="0"/>
            </a:endParaRPr>
          </a:p>
        </p:txBody>
      </p:sp>
      <p:sp>
        <p:nvSpPr>
          <p:cNvPr id="4341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7FCAB399-2C71-485C-9317-2C7EA6DFDCB0}" type="slidenum">
              <a:rPr kumimoji="0" lang="cs-CZ" altLang="cs-CZ"/>
              <a:pPr>
                <a:spcBef>
                  <a:spcPct val="0"/>
                </a:spcBef>
              </a:pPr>
              <a:t>11</a:t>
            </a:fld>
            <a:endParaRPr kumimoji="0" lang="cs-CZ" altLang="cs-CZ"/>
          </a:p>
        </p:txBody>
      </p:sp>
    </p:spTree>
    <p:extLst>
      <p:ext uri="{BB962C8B-B14F-4D97-AF65-F5344CB8AC3E}">
        <p14:creationId xmlns:p14="http://schemas.microsoft.com/office/powerpoint/2010/main" val="181857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12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4651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03437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3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2549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4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79286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44657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6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77436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7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72587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cs-CZ" noProof="0" smtClean="0"/>
              <a:t>8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34922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itchFamily="34" charset="0"/>
            </a:endParaRPr>
          </a:p>
        </p:txBody>
      </p:sp>
      <p:sp>
        <p:nvSpPr>
          <p:cNvPr id="4280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1D10E70-FADD-4DF9-84F0-8EDA28277EB1}" type="slidenum">
              <a:rPr kumimoji="0" lang="cs-CZ" altLang="cs-CZ"/>
              <a:pPr>
                <a:spcBef>
                  <a:spcPct val="0"/>
                </a:spcBef>
              </a:pPr>
              <a:t>9</a:t>
            </a:fld>
            <a:endParaRPr kumimoji="0" lang="cs-CZ" altLang="cs-CZ"/>
          </a:p>
        </p:txBody>
      </p:sp>
    </p:spTree>
    <p:extLst>
      <p:ext uri="{BB962C8B-B14F-4D97-AF65-F5344CB8AC3E}">
        <p14:creationId xmlns:p14="http://schemas.microsoft.com/office/powerpoint/2010/main" val="67371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rtlCol="0"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BCB5E2-8FC8-4060-9BF1-A48CBCD30292}" type="datetime1">
              <a:rPr lang="cs-CZ" noProof="0" smtClean="0"/>
              <a:t>15.11.2023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755C93-8F64-44C2-9895-EF24A7C5898E}" type="datetime1">
              <a:rPr lang="cs-CZ" noProof="0" smtClean="0"/>
              <a:t>15.11.2023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DAF141-D3CA-4562-A44D-A0F7EEA54F65}" type="datetime1">
              <a:rPr lang="cs-CZ" noProof="0" smtClean="0"/>
              <a:t>15.11.2023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rtlCol="0"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1E70E4-D740-4C50-AE52-B0A05EC02402}" type="datetime1">
              <a:rPr lang="cs-CZ" noProof="0" smtClean="0"/>
              <a:t>15.11.2023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8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50E1C3-D136-4A15-B4F7-755274D3AC79}" type="datetime1">
              <a:rPr lang="cs-CZ" noProof="0" smtClean="0"/>
              <a:t>15.11.2023</a:t>
            </a:fld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BC436E-D55B-47C6-8E3D-A1E974EAC8F8}" type="datetime1">
              <a:rPr lang="cs-CZ" noProof="0" smtClean="0"/>
              <a:t>15.11.2023</a:t>
            </a:fld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DE1057-9A15-431B-A874-2A2BD5D6CDF0}" type="datetime1">
              <a:rPr lang="cs-CZ" noProof="0" smtClean="0"/>
              <a:t>15.11.2023</a:t>
            </a:fld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0D14BC-B29D-44D4-A1A2-06AFEA15E0F6}" type="datetime1">
              <a:rPr lang="cs-CZ" noProof="0" smtClean="0"/>
              <a:t>15.11.2023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D18D54-5252-466A-A8AC-DC835C0ACC2E}" type="datetime1">
              <a:rPr lang="cs-CZ" noProof="0" smtClean="0"/>
              <a:t>15.11.2023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CA485F0B-5BFE-43AF-83B8-FCCEEDE3B43F}" type="datetime1">
              <a:rPr lang="cs-CZ" smtClean="0"/>
              <a:t>15.11.2023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13333A4-2EF1-4B79-B68C-AB20E66B482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y.cz/" TargetMode="External"/><Relationship Id="rId2" Type="http://schemas.openxmlformats.org/officeDocument/2006/relationships/hyperlink" Target="https://www.google.com/map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5400" y="4114800"/>
            <a:ext cx="10658399" cy="1158446"/>
          </a:xfrm>
        </p:spPr>
        <p:txBody>
          <a:bodyPr rtlCol="0">
            <a:noAutofit/>
          </a:bodyPr>
          <a:lstStyle/>
          <a:p>
            <a:pPr rtl="0"/>
            <a:r>
              <a:rPr lang="cs-CZ" sz="4000" dirty="0"/>
              <a:t>Cvičení 4 – morfologické typy venkovských sídel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7408" y="5338170"/>
            <a:ext cx="10586391" cy="474836"/>
          </a:xfrm>
        </p:spPr>
        <p:txBody>
          <a:bodyPr rtlCol="0"/>
          <a:lstStyle/>
          <a:p>
            <a:pPr rtl="0"/>
            <a:r>
              <a:rPr lang="cs-CZ" dirty="0"/>
              <a:t>Ze0132 Geografie obyvatelstva a sídel</a:t>
            </a: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8" name="Picture 2" descr="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6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154" name="Picture 2" descr="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07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Zadání 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cs-CZ" sz="2000" dirty="0"/>
              <a:t>Klasifikujte z geneticko-morfologického hlediska půdorysu 3 venkovská sídla odlišné dle uspořádání </a:t>
            </a:r>
            <a:r>
              <a:rPr lang="cs-CZ" sz="2000" b="1" dirty="0"/>
              <a:t>budov</a:t>
            </a:r>
            <a:r>
              <a:rPr lang="cs-CZ" sz="2000" dirty="0"/>
              <a:t> a </a:t>
            </a:r>
            <a:r>
              <a:rPr lang="cs-CZ" sz="2000" b="1" dirty="0" err="1"/>
              <a:t>plužin</a:t>
            </a:r>
            <a:endParaRPr lang="cs-CZ" sz="2000" b="1" dirty="0"/>
          </a:p>
          <a:p>
            <a:r>
              <a:rPr lang="cs-CZ" sz="2000" dirty="0"/>
              <a:t>Jedno sídlo vyberte v okolí vašeho bydliště (pokud bydlíte ve městě, je třeba vybrat blízké venkovské sídlo), </a:t>
            </a:r>
            <a:r>
              <a:rPr lang="cs-CZ" sz="2000" i="1" dirty="0"/>
              <a:t>navštivte toto sídlo, pořiďte fotodokumentaci charakterizují daný typ venkovského osídlení (dobrovolné)</a:t>
            </a:r>
          </a:p>
          <a:p>
            <a:r>
              <a:rPr lang="cs-CZ" sz="2000" dirty="0"/>
              <a:t>dokumentujte na leteckém snímku morfologický typ a doplňte ručně zpracovaným schématickým náčrtem (uspořádání budov a </a:t>
            </a:r>
            <a:r>
              <a:rPr lang="cs-CZ" sz="2000" dirty="0" err="1"/>
              <a:t>plužin</a:t>
            </a:r>
            <a:r>
              <a:rPr lang="cs-CZ" sz="2000" dirty="0"/>
              <a:t>)</a:t>
            </a:r>
          </a:p>
          <a:p>
            <a:r>
              <a:rPr lang="cs-CZ" sz="2000" dirty="0"/>
              <a:t>ostatní 2 venkovská sídla vyberte tak, aby byla vždy jiného morfologického typu (kterékoliv sídlo v ČR), popište geograficky , kde se venkovské sídlo nachází, určete morfologický typ + typ </a:t>
            </a:r>
            <a:r>
              <a:rPr lang="cs-CZ" sz="2000" dirty="0" err="1"/>
              <a:t>plužiny</a:t>
            </a:r>
            <a:r>
              <a:rPr lang="cs-CZ" sz="2000" dirty="0"/>
              <a:t> a doplňte letecký snímek + náčrt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>
              <a:spcBef>
                <a:spcPts val="1200"/>
              </a:spcBef>
              <a:buClr>
                <a:schemeClr val="accent1">
                  <a:lumMod val="75000"/>
                </a:schemeClr>
              </a:buClr>
              <a:defRPr/>
            </a:pP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36495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AC098-66CC-4109-B0E2-ABCD3EE2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/>
              <a:t>Zdroje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3CD3D0-169E-488B-8380-8A185252A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Google </a:t>
            </a:r>
            <a:r>
              <a:rPr lang="cs-CZ" dirty="0" err="1"/>
              <a:t>Earth</a:t>
            </a:r>
            <a:r>
              <a:rPr lang="cs-CZ" dirty="0"/>
              <a:t> Pro</a:t>
            </a:r>
          </a:p>
          <a:p>
            <a:r>
              <a:rPr lang="cs-CZ" u="sng" dirty="0">
                <a:hlinkClick r:id="rId2"/>
              </a:rPr>
              <a:t>https://www.google.com/maps</a:t>
            </a:r>
            <a:endParaRPr lang="cs-CZ" u="sng" dirty="0"/>
          </a:p>
          <a:p>
            <a:r>
              <a:rPr lang="cs-CZ" dirty="0">
                <a:hlinkClick r:id="rId3"/>
              </a:rPr>
              <a:t>www.mapy.cz</a:t>
            </a:r>
            <a:endParaRPr lang="cs-CZ" dirty="0"/>
          </a:p>
          <a:p>
            <a:r>
              <a:rPr lang="cs-CZ" dirty="0"/>
              <a:t>Lokální mapové 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249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AC098-66CC-4109-B0E2-ABCD3EE2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/>
              <a:t>Zadání cvičení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3CD3D0-169E-488B-8380-8A185252A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dirty="0"/>
              <a:t>Záhlaví: jméno, učo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dirty="0"/>
              <a:t>Název cvičení: </a:t>
            </a:r>
            <a:r>
              <a:rPr lang="cs-CZ" altLang="cs-CZ" sz="2000" b="1" dirty="0"/>
              <a:t>Cvičení 4 – morfologické typy venkovských sídel</a:t>
            </a:r>
            <a:endParaRPr lang="cs-CZ" altLang="cs-CZ" sz="1800" b="1" u="sng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dirty="0"/>
              <a:t>Zadání cvičení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dirty="0"/>
              <a:t>Vypracování cvičení – stačí mapy, nákres a připadne foto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dirty="0"/>
              <a:t>Závěr cvičení – geografické umístě</a:t>
            </a:r>
            <a:r>
              <a:rPr lang="cs-CZ" altLang="cs-CZ" dirty="0"/>
              <a:t>ní sídla, popis morfologického typu + proč? + typ </a:t>
            </a:r>
            <a:r>
              <a:rPr lang="cs-CZ" altLang="cs-CZ" dirty="0" err="1"/>
              <a:t>plužiny</a:t>
            </a:r>
            <a:r>
              <a:rPr lang="cs-CZ" altLang="cs-CZ" dirty="0"/>
              <a:t> (jak jste to poznali), 10+ řádků pro každou obec + využití ve výuce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dirty="0"/>
              <a:t>Použité zdroje (dle citační normy)</a:t>
            </a:r>
          </a:p>
          <a:p>
            <a:endParaRPr lang="cs-CZ" dirty="0"/>
          </a:p>
        </p:txBody>
      </p:sp>
      <p:sp>
        <p:nvSpPr>
          <p:cNvPr id="4" name="Obdélník 6">
            <a:extLst>
              <a:ext uri="{FF2B5EF4-FFF2-40B4-BE49-F238E27FC236}">
                <a16:creationId xmlns:a16="http://schemas.microsoft.com/office/drawing/2014/main" id="{80C535CB-7BDB-41D3-98EF-7DB39BAC2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791" y="6021770"/>
            <a:ext cx="6108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Termín odevzdání: 26.11. do půlnoci</a:t>
            </a:r>
          </a:p>
        </p:txBody>
      </p:sp>
    </p:spTree>
    <p:extLst>
      <p:ext uri="{BB962C8B-B14F-4D97-AF65-F5344CB8AC3E}">
        <p14:creationId xmlns:p14="http://schemas.microsoft.com/office/powerpoint/2010/main" val="23768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Venkovská sídla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cs-CZ" sz="2400" dirty="0"/>
              <a:t>vesnice, venkovské osídlení nebo venkov – všechna sídla, která nejsou městy bez ohledu na to, že obyvatelstvo většiny takových sídel už ztratilo jakékoliv spojení se zemědělskou výrobou</a:t>
            </a:r>
          </a:p>
          <a:p>
            <a:r>
              <a:rPr lang="cs-CZ" sz="2400" dirty="0"/>
              <a:t>skládají z obytných budov, hospodářských budov a zemědělsky obdělávaných ploch (</a:t>
            </a:r>
            <a:r>
              <a:rPr lang="cs-CZ" sz="2400" dirty="0" err="1"/>
              <a:t>plužiny</a:t>
            </a:r>
            <a:r>
              <a:rPr lang="cs-CZ" sz="2400" dirty="0"/>
              <a:t>)</a:t>
            </a:r>
          </a:p>
          <a:p>
            <a:r>
              <a:rPr lang="cs-CZ" sz="2400" b="1" dirty="0" err="1"/>
              <a:t>Plužina</a:t>
            </a:r>
            <a:r>
              <a:rPr lang="cs-CZ" sz="2400" b="1" dirty="0"/>
              <a:t> </a:t>
            </a:r>
            <a:r>
              <a:rPr lang="cs-CZ" sz="2400" dirty="0"/>
              <a:t>– orná půda patřící k sídlu + louky, pastviny a lesy, které se nacházejí v souvisle rozparcelované ploše polí.</a:t>
            </a:r>
          </a:p>
          <a:p>
            <a:pPr>
              <a:spcBef>
                <a:spcPts val="1200"/>
              </a:spcBef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Morfologické typy venkovských sídel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cs-CZ" sz="3200" dirty="0"/>
              <a:t>Dělení podle půdorysu: uspořádání budov a </a:t>
            </a:r>
            <a:r>
              <a:rPr lang="cs-CZ" sz="3200" dirty="0" err="1"/>
              <a:t>plužiny</a:t>
            </a:r>
            <a:endParaRPr lang="cs-CZ" sz="3200" dirty="0"/>
          </a:p>
          <a:p>
            <a:pPr>
              <a:spcBef>
                <a:spcPts val="1200"/>
              </a:spcBef>
            </a:pPr>
            <a:r>
              <a:rPr lang="cs-CZ" sz="3200" dirty="0"/>
              <a:t>Hodnocení půdorysu venkovských sídel se zaměřuje na zkoumání:</a:t>
            </a:r>
          </a:p>
          <a:p>
            <a:pPr lvl="1">
              <a:spcBef>
                <a:spcPts val="1200"/>
              </a:spcBef>
            </a:pPr>
            <a:r>
              <a:rPr lang="cs-CZ" sz="3000" dirty="0"/>
              <a:t>půdorysného uspořádání jednotlivých usedlostí (tvar a vzájemná poloha obytných a neobytných částí usedlostí, tvar dvora apod.)</a:t>
            </a:r>
          </a:p>
          <a:p>
            <a:pPr lvl="1">
              <a:spcBef>
                <a:spcPts val="1200"/>
              </a:spcBef>
            </a:pPr>
            <a:r>
              <a:rPr lang="cs-CZ" sz="3000" dirty="0"/>
              <a:t>půdorysného uspořádání sídla jako celku (jaké je uspořádání usedlostí a </a:t>
            </a:r>
            <a:r>
              <a:rPr lang="cs-CZ" sz="3000" dirty="0" err="1"/>
              <a:t>plužiny</a:t>
            </a:r>
            <a:r>
              <a:rPr lang="cs-CZ" sz="3000" dirty="0"/>
              <a:t>, jaká je jejich poloha vzhledem k návsi)</a:t>
            </a:r>
          </a:p>
          <a:p>
            <a:pPr lvl="2">
              <a:spcBef>
                <a:spcPts val="1200"/>
              </a:spcBef>
            </a:pPr>
            <a:r>
              <a:rPr lang="cs-CZ" sz="2800" dirty="0"/>
              <a:t>pravidelné</a:t>
            </a:r>
          </a:p>
          <a:p>
            <a:pPr lvl="2">
              <a:spcBef>
                <a:spcPts val="1200"/>
              </a:spcBef>
            </a:pPr>
            <a:r>
              <a:rPr lang="cs-CZ" sz="3000" dirty="0"/>
              <a:t>nepravidelné</a:t>
            </a:r>
          </a:p>
          <a:p>
            <a:pPr>
              <a:spcBef>
                <a:spcPts val="1200"/>
              </a:spcBef>
            </a:pPr>
            <a:r>
              <a:rPr lang="cs-CZ" sz="3200" dirty="0"/>
              <a:t>Podle půdorysného uspořádání budov v sídle se rozlišují dva základní typy půdorysu:</a:t>
            </a:r>
          </a:p>
          <a:p>
            <a:pPr lvl="1">
              <a:spcBef>
                <a:spcPts val="1200"/>
              </a:spcBef>
            </a:pPr>
            <a:r>
              <a:rPr lang="cs-CZ" sz="3000" b="1" dirty="0"/>
              <a:t>soustředěný </a:t>
            </a:r>
            <a:r>
              <a:rPr lang="cs-CZ" sz="3000" dirty="0"/>
              <a:t>– jednotlivé usedlosti jsou postaveny těsně vedle sebe</a:t>
            </a:r>
          </a:p>
          <a:p>
            <a:pPr lvl="1">
              <a:spcBef>
                <a:spcPts val="1200"/>
              </a:spcBef>
            </a:pPr>
            <a:r>
              <a:rPr lang="cs-CZ" sz="3200" b="1" dirty="0"/>
              <a:t>řadový </a:t>
            </a:r>
            <a:r>
              <a:rPr lang="cs-CZ" sz="3200" dirty="0"/>
              <a:t>– jednotlivé usedlosti jsou v nevelkých vzdálenostech od sebe, jsou ale vzájemně odděleny dvory nebo zahradami</a:t>
            </a:r>
          </a:p>
        </p:txBody>
      </p:sp>
    </p:spTree>
    <p:extLst>
      <p:ext uri="{BB962C8B-B14F-4D97-AF65-F5344CB8AC3E}">
        <p14:creationId xmlns:p14="http://schemas.microsoft.com/office/powerpoint/2010/main" val="295063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Morfologické typy venkovských sídel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cs-CZ" dirty="0" err="1"/>
              <a:t>Plužina</a:t>
            </a:r>
            <a:r>
              <a:rPr lang="cs-CZ" dirty="0"/>
              <a:t> má také několik typů, které se většinou řadí do dvou skupin: </a:t>
            </a:r>
          </a:p>
          <a:p>
            <a:pPr marL="0" indent="0">
              <a:buNone/>
            </a:pPr>
            <a:r>
              <a:rPr lang="cs-CZ" dirty="0"/>
              <a:t>–pravidelná </a:t>
            </a:r>
            <a:r>
              <a:rPr lang="cs-CZ" dirty="0" err="1"/>
              <a:t>plužina</a:t>
            </a:r>
            <a:endParaRPr lang="cs-CZ" dirty="0"/>
          </a:p>
          <a:p>
            <a:pPr lvl="1"/>
            <a:r>
              <a:rPr lang="cs-CZ" b="1" dirty="0"/>
              <a:t>traťová </a:t>
            </a:r>
            <a:r>
              <a:rPr lang="cs-CZ" b="1" dirty="0" err="1"/>
              <a:t>plužina</a:t>
            </a:r>
            <a:endParaRPr lang="cs-CZ" dirty="0"/>
          </a:p>
          <a:p>
            <a:pPr lvl="1"/>
            <a:r>
              <a:rPr lang="cs-CZ" b="1" dirty="0"/>
              <a:t>záhumenicová </a:t>
            </a:r>
            <a:r>
              <a:rPr lang="cs-CZ" b="1" dirty="0" err="1"/>
              <a:t>plužina</a:t>
            </a:r>
            <a:endParaRPr lang="cs-CZ" dirty="0"/>
          </a:p>
          <a:p>
            <a:pPr lvl="1"/>
            <a:r>
              <a:rPr lang="cs-CZ" b="1" dirty="0"/>
              <a:t>délková </a:t>
            </a:r>
            <a:r>
              <a:rPr lang="cs-CZ" b="1" dirty="0" err="1"/>
              <a:t>plužina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–nepravidelná </a:t>
            </a:r>
            <a:r>
              <a:rPr lang="cs-CZ" dirty="0" err="1"/>
              <a:t>plužina</a:t>
            </a:r>
            <a:endParaRPr lang="cs-CZ" dirty="0"/>
          </a:p>
          <a:p>
            <a:pPr lvl="1"/>
            <a:r>
              <a:rPr lang="cs-CZ" b="1" dirty="0"/>
              <a:t>úseková </a:t>
            </a:r>
            <a:r>
              <a:rPr lang="cs-CZ" b="1" dirty="0" err="1"/>
              <a:t>plužina</a:t>
            </a:r>
            <a:endParaRPr lang="cs-CZ" dirty="0"/>
          </a:p>
          <a:p>
            <a:pPr lvl="1"/>
            <a:r>
              <a:rPr lang="cs-CZ" b="1" dirty="0" err="1"/>
              <a:t>plužina</a:t>
            </a:r>
            <a:r>
              <a:rPr lang="cs-CZ" b="1" dirty="0"/>
              <a:t> scelených úseků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12A6309-123A-4990-8449-D856A2A3C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842" y="2658269"/>
            <a:ext cx="68961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Morfologické typy venkovských sídel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215769" cy="4123655"/>
          </a:xfrm>
        </p:spPr>
        <p:txBody>
          <a:bodyPr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Pravidelné půdorysné typy vesnic</a:t>
            </a:r>
            <a:r>
              <a:rPr lang="cs-C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/>
              <a:t>silniční vsi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/>
              <a:t>návesní vsi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/>
              <a:t>řadové vsi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b="0" i="0" u="none" strike="noStrike" baseline="0" dirty="0"/>
              <a:t>lesní návesní vsi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Nepravidelným půdorysným typem </a:t>
            </a:r>
            <a:r>
              <a:rPr lang="cs-CZ" dirty="0"/>
              <a:t>jsou </a:t>
            </a:r>
            <a:r>
              <a:rPr lang="cs-CZ" b="1" dirty="0"/>
              <a:t>vesnice s hromadným půdorysem</a:t>
            </a:r>
          </a:p>
          <a:p>
            <a:r>
              <a:rPr lang="cs-CZ" dirty="0"/>
              <a:t>(</a:t>
            </a:r>
            <a:r>
              <a:rPr lang="cs-CZ" b="1" i="1" dirty="0"/>
              <a:t>Náves</a:t>
            </a:r>
            <a:r>
              <a:rPr lang="cs-CZ" dirty="0"/>
              <a:t>= prostor na němž se soustřeďuje hospodářský  a společenský život vesnice, statky semknuty k sobě)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A820D06-CFF5-4061-BEA1-7EE21D4C1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032" y="1988840"/>
            <a:ext cx="570318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7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ýsledek obrázku pro úseková plužina">
            <a:extLst>
              <a:ext uri="{FF2B5EF4-FFF2-40B4-BE49-F238E27FC236}">
                <a16:creationId xmlns:a16="http://schemas.microsoft.com/office/drawing/2014/main" id="{7B678BAD-7BE1-45D9-BCB0-0888F35D9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02" y="163080"/>
            <a:ext cx="8649469" cy="648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51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Silniční vsi</a:t>
            </a:r>
          </a:p>
        </p:txBody>
      </p:sp>
      <p:pic>
        <p:nvPicPr>
          <p:cNvPr id="7" name="Picture 2" descr="13">
            <a:extLst>
              <a:ext uri="{FF2B5EF4-FFF2-40B4-BE49-F238E27FC236}">
                <a16:creationId xmlns:a16="http://schemas.microsoft.com/office/drawing/2014/main" id="{42566131-AC59-4AA5-8A39-A1842B9C7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" t="4328" r="3865" b="5100"/>
          <a:stretch/>
        </p:blipFill>
        <p:spPr bwMode="auto">
          <a:xfrm>
            <a:off x="0" y="1981201"/>
            <a:ext cx="3857625" cy="282136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37AA4EA-4CEA-45C1-B3EE-FE83C47000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7"/>
          <a:stretch/>
        </p:blipFill>
        <p:spPr>
          <a:xfrm>
            <a:off x="3962335" y="1556728"/>
            <a:ext cx="4067045" cy="403444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8BCC8D0-14C5-4FB5-A9D6-1931522015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63" r="11741"/>
          <a:stretch/>
        </p:blipFill>
        <p:spPr>
          <a:xfrm>
            <a:off x="8029380" y="1554537"/>
            <a:ext cx="4150106" cy="404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b="1" dirty="0"/>
              <a:t>Návesní vsi</a:t>
            </a:r>
          </a:p>
        </p:txBody>
      </p:sp>
      <p:pic>
        <p:nvPicPr>
          <p:cNvPr id="6" name="Picture 2" descr="15">
            <a:extLst>
              <a:ext uri="{FF2B5EF4-FFF2-40B4-BE49-F238E27FC236}">
                <a16:creationId xmlns:a16="http://schemas.microsoft.com/office/drawing/2014/main" id="{B0F92883-0260-4D20-AC5F-43A46A669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" t="6790" r="6910" b="2898"/>
          <a:stretch/>
        </p:blipFill>
        <p:spPr bwMode="auto">
          <a:xfrm>
            <a:off x="-13392" y="2126706"/>
            <a:ext cx="3922317" cy="300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0519A9E-230C-4581-B1B6-24E4058381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10" r="551" b="2172"/>
          <a:stretch/>
        </p:blipFill>
        <p:spPr>
          <a:xfrm>
            <a:off x="3908925" y="1645596"/>
            <a:ext cx="4085455" cy="396462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115955F-B4B4-4CC6-A783-2067B68D04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970" t="-1" r="1044" b="2056"/>
          <a:stretch/>
        </p:blipFill>
        <p:spPr>
          <a:xfrm>
            <a:off x="7994380" y="1653147"/>
            <a:ext cx="4198732" cy="395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8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0" name="Picture 2" descr="1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7011" name="Picture 4" descr="156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6096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7012" name="Text Box 5"/>
          <p:cNvSpPr txBox="1">
            <a:spLocks noChangeArrowheads="1"/>
          </p:cNvSpPr>
          <p:nvPr/>
        </p:nvSpPr>
        <p:spPr bwMode="auto">
          <a:xfrm>
            <a:off x="7924800" y="1304330"/>
            <a:ext cx="4267200" cy="535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69696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/>
              <a:t> ves s okrouhlou návsí a radiálním uspořádáním parcel</a:t>
            </a:r>
            <a:endParaRPr lang="cs-CZ" altLang="cs-CZ" sz="2800" b="1" dirty="0"/>
          </a:p>
        </p:txBody>
      </p:sp>
      <p:sp>
        <p:nvSpPr>
          <p:cNvPr id="427013" name="Text Box 6"/>
          <p:cNvSpPr txBox="1">
            <a:spLocks noChangeArrowheads="1"/>
          </p:cNvSpPr>
          <p:nvPr/>
        </p:nvSpPr>
        <p:spPr bwMode="auto">
          <a:xfrm>
            <a:off x="452050" y="102932"/>
            <a:ext cx="3341473" cy="535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69696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/>
              <a:t>Půdorysy vesnic: návesní silniční ves</a:t>
            </a:r>
          </a:p>
        </p:txBody>
      </p:sp>
    </p:spTree>
    <p:extLst>
      <p:ext uri="{BB962C8B-B14F-4D97-AF65-F5344CB8AC3E}">
        <p14:creationId xmlns:p14="http://schemas.microsoft.com/office/powerpoint/2010/main" val="30906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RESBA MĚSTA 16 X 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34_TF03031010_TF03031010.potx" id="{AB0B172E-ACD1-44DF-8EFA-CE0C9B3F885B}" vid="{052A090C-45A6-4BAE-B590-9125D8ECDF25}"/>
    </a:ext>
  </a:extLst>
</a:theme>
</file>

<file path=ppt/theme/theme2.xml><?xml version="1.0" encoding="utf-8"?>
<a:theme xmlns:a="http://schemas.openxmlformats.org/drawingml/2006/main" name="Motiv Offic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Firemní prezentace se skicou města na pozadí (širokoúhlý formát)</Template>
  <TotalTime>200</TotalTime>
  <Words>499</Words>
  <Application>Microsoft Office PowerPoint</Application>
  <PresentationFormat>Širokouhlá</PresentationFormat>
  <Paragraphs>68</Paragraphs>
  <Slides>14</Slides>
  <Notes>12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Arial</vt:lpstr>
      <vt:lpstr>Century Schoolbook</vt:lpstr>
      <vt:lpstr>Tahoma</vt:lpstr>
      <vt:lpstr>Wingdings</vt:lpstr>
      <vt:lpstr>KRESBA MĚSTA 16 X 9</vt:lpstr>
      <vt:lpstr>Cvičení 4 – morfologické typy venkovských sídel</vt:lpstr>
      <vt:lpstr>Venkovská sídla</vt:lpstr>
      <vt:lpstr>Morfologické typy venkovských sídel</vt:lpstr>
      <vt:lpstr>Morfologické typy venkovských sídel</vt:lpstr>
      <vt:lpstr>Morfologické typy venkovských sídel</vt:lpstr>
      <vt:lpstr>Prezentácia programu PowerPoint</vt:lpstr>
      <vt:lpstr>Silniční vsi</vt:lpstr>
      <vt:lpstr>Návesní vsi</vt:lpstr>
      <vt:lpstr>Prezentácia programu PowerPoint</vt:lpstr>
      <vt:lpstr>Prezentácia programu PowerPoint</vt:lpstr>
      <vt:lpstr>Prezentácia programu PowerPoint</vt:lpstr>
      <vt:lpstr>Zadání cvičení</vt:lpstr>
      <vt:lpstr>Zdroje</vt:lpstr>
      <vt:lpstr>Zadání cvičení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Ze0132 Geografie obyvatelstva a sídel</dc:title>
  <dc:creator>Jozef Lopuch</dc:creator>
  <cp:lastModifiedBy>Jozef Lopuch</cp:lastModifiedBy>
  <cp:revision>10</cp:revision>
  <dcterms:created xsi:type="dcterms:W3CDTF">2021-09-24T13:18:41Z</dcterms:created>
  <dcterms:modified xsi:type="dcterms:W3CDTF">2023-11-15T16:27:35Z</dcterms:modified>
</cp:coreProperties>
</file>