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4" roundtripDataSignature="AMtx7mi/Raap7h7CcjL1iLhG8a3dB2xQ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ca310bea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2ca310be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3a106e394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3a106e39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2ca310beaa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2ca310bea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2ca310beaa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2ca310bea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1" name="Google Shape;71;p4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7" name="Google Shape;77;p4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8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9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9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39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2" name="Google Shape;42;p3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0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0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8" name="Google Shape;48;p40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9" name="Google Shape;49;p4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1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1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41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41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4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4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4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3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ca310beaa_0_0"/>
          <p:cNvSpPr txBox="1"/>
          <p:nvPr>
            <p:ph idx="1" type="body"/>
          </p:nvPr>
        </p:nvSpPr>
        <p:spPr>
          <a:xfrm>
            <a:off x="2930575" y="476550"/>
            <a:ext cx="3035700" cy="590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1(a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le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af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fa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ll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s)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one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l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iness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Cubism</a:t>
            </a:r>
            <a:endParaRPr/>
          </a:p>
        </p:txBody>
      </p:sp>
      <p:sp>
        <p:nvSpPr>
          <p:cNvPr id="137" name="Google Shape;137;p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objects are broken </a:t>
            </a:r>
            <a:r>
              <a:rPr lang="en-US"/>
              <a:t>down into geometrical shapes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cubist work can portray the subject from multiple perspectives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emphacizing two-dimensionality of the canvas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/>
          <p:nvPr>
            <p:ph type="title"/>
          </p:nvPr>
        </p:nvSpPr>
        <p:spPr>
          <a:xfrm>
            <a:off x="457200" y="274637"/>
            <a:ext cx="3754437" cy="32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Georges Braque: Violin and Pitcher (1910)</a:t>
            </a:r>
            <a:b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143" name="Google Shape;14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1974" y="0"/>
            <a:ext cx="421202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/>
          <p:nvPr>
            <p:ph type="title"/>
          </p:nvPr>
        </p:nvSpPr>
        <p:spPr>
          <a:xfrm>
            <a:off x="468312" y="0"/>
            <a:ext cx="3467100" cy="3887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Pablo Picasso: Woman in an Armchair (1913)</a:t>
            </a:r>
            <a:endParaRPr/>
          </a:p>
        </p:txBody>
      </p:sp>
      <p:pic>
        <p:nvPicPr>
          <p:cNvPr id="149" name="Google Shape;14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0"/>
            <a:ext cx="4572000" cy="684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/>
          <p:nvPr>
            <p:ph type="title"/>
          </p:nvPr>
        </p:nvSpPr>
        <p:spPr>
          <a:xfrm>
            <a:off x="468312" y="333375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Pablo Picasso: Still-life with Fruit-dish on a Table</a:t>
            </a: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55" name="Google Shape;15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405" y="1196975"/>
            <a:ext cx="7043819" cy="566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/>
          <p:nvPr>
            <p:ph type="title"/>
          </p:nvPr>
        </p:nvSpPr>
        <p:spPr>
          <a:xfrm>
            <a:off x="318825" y="257337"/>
            <a:ext cx="3106800" cy="40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Pablo Picasso: Portrait </a:t>
            </a:r>
            <a:r>
              <a:rPr lang="en-US"/>
              <a:t>of</a:t>
            </a: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Sylvette</a:t>
            </a:r>
            <a:endParaRPr/>
          </a:p>
        </p:txBody>
      </p:sp>
      <p:pic>
        <p:nvPicPr>
          <p:cNvPr id="161" name="Google Shape;16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5534" y="0"/>
            <a:ext cx="55643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/>
          <p:nvPr>
            <p:ph type="title"/>
          </p:nvPr>
        </p:nvSpPr>
        <p:spPr>
          <a:xfrm>
            <a:off x="539750" y="836612"/>
            <a:ext cx="2771775" cy="2305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Paul Klee: Southern (Tunisian) Gardens </a:t>
            </a:r>
            <a:b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167" name="Google Shape;1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7651" y="0"/>
            <a:ext cx="520634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Surrealism</a:t>
            </a:r>
            <a:endParaRPr/>
          </a:p>
        </p:txBody>
      </p:sp>
      <p:sp>
        <p:nvSpPr>
          <p:cNvPr id="173" name="Google Shape;173;p1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influenced by Sigmund Freud’s theories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surrealists attempted to express the workings of the unconscious mind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illogical, dreamlike, fantastic images and events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Salvador Dali: The Persistence of Memory </a:t>
            </a:r>
            <a:endParaRPr/>
          </a:p>
        </p:txBody>
      </p:sp>
      <p:pic>
        <p:nvPicPr>
          <p:cNvPr id="179" name="Google Shape;17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887" y="1700212"/>
            <a:ext cx="6915150" cy="4741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>
            <p:ph type="title"/>
          </p:nvPr>
        </p:nvSpPr>
        <p:spPr>
          <a:xfrm>
            <a:off x="468312" y="549275"/>
            <a:ext cx="3598862" cy="5543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Salvador Dali: </a:t>
            </a:r>
            <a:b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Dream Caused by the Flight of a Bumblebee</a:t>
            </a:r>
            <a:b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around a Pomegranate a Second Before Awakening</a:t>
            </a: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185" name="Google Shape;18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4662" y="549275"/>
            <a:ext cx="4410075" cy="570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395287" y="476250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René Magritte: Clairvoyance</a:t>
            </a:r>
            <a:b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191" name="Google Shape;19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2" y="1341437"/>
            <a:ext cx="7239000" cy="4989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title"/>
          </p:nvPr>
        </p:nvSpPr>
        <p:spPr>
          <a:xfrm>
            <a:off x="397825" y="0"/>
            <a:ext cx="91440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100"/>
              <a:t>Breaking tradition: </a:t>
            </a:r>
            <a:endParaRPr sz="4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100"/>
              <a:t>Experimentation in Modernist Poetry</a:t>
            </a:r>
            <a:endParaRPr sz="4100"/>
          </a:p>
        </p:txBody>
      </p:sp>
      <p:sp>
        <p:nvSpPr>
          <p:cNvPr id="90" name="Google Shape;90;p1"/>
          <p:cNvSpPr txBox="1"/>
          <p:nvPr>
            <p:ph idx="1" type="body"/>
          </p:nvPr>
        </p:nvSpPr>
        <p:spPr>
          <a:xfrm>
            <a:off x="457200" y="1146750"/>
            <a:ext cx="8229600" cy="49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42900" lvl="0" marL="342900" rtl="0" algn="l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narrative techniques	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stream of consciousness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unreliable narrators, multiple perspective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dirsrupted chronology</a:t>
            </a:r>
            <a:endParaRPr sz="2800"/>
          </a:p>
          <a:p>
            <a:pPr indent="-342900" lvl="0" marL="342900" rtl="0" algn="l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	language and style	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fragmented syntax, experimenting with punctuation, typography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minimalism and omission</a:t>
            </a:r>
            <a:endParaRPr sz="2800"/>
          </a:p>
          <a:p>
            <a:pPr indent="-342900" lvl="0" marL="342900" rtl="0" algn="l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thematic experimentation</a:t>
            </a:r>
            <a:endParaRPr sz="2800"/>
          </a:p>
          <a:p>
            <a:pPr indent="-342900" lvl="0" marL="342900" rtl="0" algn="l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formal innovations</a:t>
            </a:r>
            <a:endParaRPr sz="28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René Magritte: The Lovers</a:t>
            </a:r>
            <a:endParaRPr/>
          </a:p>
        </p:txBody>
      </p:sp>
      <p:pic>
        <p:nvPicPr>
          <p:cNvPr id="197" name="Google Shape;19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887" y="1412875"/>
            <a:ext cx="6767512" cy="508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 b="5516" l="2061" r="2033" t="6082"/>
          <a:stretch/>
        </p:blipFill>
        <p:spPr>
          <a:xfrm>
            <a:off x="0" y="1790777"/>
            <a:ext cx="9143997" cy="3066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Henri Matisse:The Swimming Pool </a:t>
            </a:r>
            <a:endParaRPr/>
          </a:p>
        </p:txBody>
      </p:sp>
      <p:pic>
        <p:nvPicPr>
          <p:cNvPr id="208" name="Google Shape;208;p28"/>
          <p:cNvPicPr preferRelativeResize="0"/>
          <p:nvPr/>
        </p:nvPicPr>
        <p:blipFill rotWithShape="1">
          <a:blip r:embed="rId3">
            <a:alphaModFix/>
          </a:blip>
          <a:srcRect b="5516" l="2061" r="2033" t="6082"/>
          <a:stretch/>
        </p:blipFill>
        <p:spPr>
          <a:xfrm>
            <a:off x="0" y="1790777"/>
            <a:ext cx="9143997" cy="3066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260350"/>
            <a:ext cx="5591175" cy="6335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type="title"/>
          </p:nvPr>
        </p:nvSpPr>
        <p:spPr>
          <a:xfrm>
            <a:off x="457200" y="274637"/>
            <a:ext cx="2601912" cy="2649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Paul Klee: Legend of the Nile </a:t>
            </a:r>
            <a:b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219" name="Google Shape;21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0" y="260350"/>
            <a:ext cx="5591175" cy="63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3a106e3946_0_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g33a106e394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631"/>
            <a:ext cx="9144001" cy="6759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type="title"/>
          </p:nvPr>
        </p:nvSpPr>
        <p:spPr>
          <a:xfrm>
            <a:off x="468312" y="333375"/>
            <a:ext cx="8229600" cy="79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René Magritte: The Treason of Images</a:t>
            </a: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31" name="Google Shape;23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996" y="1341424"/>
            <a:ext cx="7462778" cy="55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2ca310beaa_0_14"/>
          <p:cNvSpPr txBox="1"/>
          <p:nvPr>
            <p:ph idx="1" type="body"/>
          </p:nvPr>
        </p:nvSpPr>
        <p:spPr>
          <a:xfrm>
            <a:off x="4193200" y="519775"/>
            <a:ext cx="3035700" cy="590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1(a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le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af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fa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ll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s)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one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l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iness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32ca310beaa_0_14"/>
          <p:cNvSpPr txBox="1"/>
          <p:nvPr>
            <p:ph idx="1" type="body"/>
          </p:nvPr>
        </p:nvSpPr>
        <p:spPr>
          <a:xfrm>
            <a:off x="427975" y="476550"/>
            <a:ext cx="3035700" cy="68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Georgia"/>
                <a:ea typeface="Georgia"/>
                <a:cs typeface="Georgia"/>
                <a:sym typeface="Georgia"/>
              </a:rPr>
              <a:t>e. e. cummings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2ca310beaa_0_10"/>
          <p:cNvSpPr txBox="1"/>
          <p:nvPr>
            <p:ph type="title"/>
          </p:nvPr>
        </p:nvSpPr>
        <p:spPr>
          <a:xfrm>
            <a:off x="457200" y="274575"/>
            <a:ext cx="3589200" cy="6398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e. e. cummings</a:t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Plato told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him:he couldn’t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believe it(jesus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told him;he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wouldn’t believe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it)lao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tsze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certainly told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him,and general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(yes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mam)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sherman;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and even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(believe it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3" name="Google Shape;243;g32ca310beaa_0_10"/>
          <p:cNvSpPr txBox="1"/>
          <p:nvPr/>
        </p:nvSpPr>
        <p:spPr>
          <a:xfrm>
            <a:off x="5536375" y="634625"/>
            <a:ext cx="3000000" cy="59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not)you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told him:i told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him;we told him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(he didn’t believe it,no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sir)it took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nipponized bit of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old sixth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avenue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el*;in the top of his head:to tell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him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[1944]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* The sixth avenue elevated railway was torn down and the scrap metal was sold to the Japanese who supposedly used it  to make munition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Structuralism</a:t>
            </a:r>
            <a:endParaRPr/>
          </a:p>
        </p:txBody>
      </p:sp>
      <p:sp>
        <p:nvSpPr>
          <p:cNvPr id="96" name="Google Shape;96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concerned with language in a very general sense - with signs, signification, and all codes of communication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Ferdinand de Saussure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7" y="1268412"/>
            <a:ext cx="7067550" cy="424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Impressionism</a:t>
            </a: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07" name="Google Shape;107;p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general impression produced by a scene or object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changing effects of light and color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</a:t>
            </a:r>
            <a:r>
              <a:rPr lang="en-US"/>
              <a:t>quick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brush strokes to capture the mood of a particular moment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457200" y="136252"/>
            <a:ext cx="82296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Claude Monet: Impression </a:t>
            </a: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374" y="1354550"/>
            <a:ext cx="7590450" cy="550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315200" y="190850"/>
            <a:ext cx="83535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Claude Monet: </a:t>
            </a: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Houses of Parliament,London</a:t>
            </a: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222" y="1268399"/>
            <a:ext cx="6359878" cy="55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457200" y="3175"/>
            <a:ext cx="8229600" cy="688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Vincent Van Gogh: The Starry Night </a:t>
            </a:r>
            <a:endParaRPr/>
          </a:p>
        </p:txBody>
      </p:sp>
      <p:pic>
        <p:nvPicPr>
          <p:cNvPr id="125" name="Google Shape;12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050" y="820375"/>
            <a:ext cx="7210425" cy="570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>
            <p:ph type="title"/>
          </p:nvPr>
        </p:nvSpPr>
        <p:spPr>
          <a:xfrm>
            <a:off x="457200" y="274637"/>
            <a:ext cx="82296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Vincent Van Gogh: Wheatfield with Crows</a:t>
            </a: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31" name="Google Shape;13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5754"/>
            <a:ext cx="9144001" cy="4360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2006-03-02T12:22:38Z</dcterms:created>
  <dc:creator>pbuchtova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