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322" r:id="rId3"/>
    <p:sldId id="296" r:id="rId4"/>
    <p:sldId id="320" r:id="rId5"/>
    <p:sldId id="312" r:id="rId6"/>
    <p:sldId id="313" r:id="rId7"/>
    <p:sldId id="314" r:id="rId8"/>
    <p:sldId id="315" r:id="rId9"/>
    <p:sldId id="316" r:id="rId10"/>
    <p:sldId id="317" r:id="rId11"/>
    <p:sldId id="318" r:id="rId12"/>
    <p:sldId id="319" r:id="rId13"/>
    <p:sldId id="321" r:id="rId14"/>
    <p:sldId id="297" r:id="rId15"/>
    <p:sldId id="298" r:id="rId16"/>
    <p:sldId id="299" r:id="rId17"/>
    <p:sldId id="300" r:id="rId18"/>
    <p:sldId id="301" r:id="rId19"/>
    <p:sldId id="302" r:id="rId20"/>
    <p:sldId id="303" r:id="rId21"/>
    <p:sldId id="304" r:id="rId22"/>
    <p:sldId id="336" r:id="rId23"/>
    <p:sldId id="306" r:id="rId24"/>
    <p:sldId id="307" r:id="rId25"/>
    <p:sldId id="309" r:id="rId26"/>
    <p:sldId id="308" r:id="rId27"/>
    <p:sldId id="310" r:id="rId28"/>
    <p:sldId id="311" r:id="rId29"/>
    <p:sldId id="340" r:id="rId30"/>
    <p:sldId id="341" r:id="rId31"/>
    <p:sldId id="342" r:id="rId32"/>
    <p:sldId id="343" r:id="rId33"/>
    <p:sldId id="323" r:id="rId34"/>
    <p:sldId id="324" r:id="rId35"/>
    <p:sldId id="328" r:id="rId36"/>
    <p:sldId id="329" r:id="rId37"/>
    <p:sldId id="330" r:id="rId38"/>
    <p:sldId id="331" r:id="rId39"/>
    <p:sldId id="332" r:id="rId40"/>
    <p:sldId id="333" r:id="rId41"/>
    <p:sldId id="337" r:id="rId42"/>
    <p:sldId id="338" r:id="rId43"/>
    <p:sldId id="33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AB8F1-79E3-4F0F-BF5A-28412D14A8EE}"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E4D63FC-7740-413F-95C5-49C6AFBE4BAD}">
      <dgm:prSet/>
      <dgm:spPr/>
      <dgm:t>
        <a:bodyPr/>
        <a:lstStyle/>
        <a:p>
          <a:r>
            <a:rPr lang="cs-CZ"/>
            <a:t>Za vůbec první skutečný pokus o odpověď na otázku, co je hodnota bývají považovány dodnes nedoceněné Sokratovy teze, kdy zásadním smyslem lidského poznání je podle něj...</a:t>
          </a:r>
          <a:endParaRPr lang="en-US"/>
        </a:p>
      </dgm:t>
    </dgm:pt>
    <dgm:pt modelId="{4DE4C4C0-4041-48BB-B63A-C44862BA70BE}" type="parTrans" cxnId="{6CB939C0-8F15-43F1-8DA5-0003FBEF2AB7}">
      <dgm:prSet/>
      <dgm:spPr/>
      <dgm:t>
        <a:bodyPr/>
        <a:lstStyle/>
        <a:p>
          <a:endParaRPr lang="en-US"/>
        </a:p>
      </dgm:t>
    </dgm:pt>
    <dgm:pt modelId="{160FDF98-9C56-4BC7-AC55-134B79C073D2}" type="sibTrans" cxnId="{6CB939C0-8F15-43F1-8DA5-0003FBEF2AB7}">
      <dgm:prSet/>
      <dgm:spPr/>
      <dgm:t>
        <a:bodyPr/>
        <a:lstStyle/>
        <a:p>
          <a:endParaRPr lang="en-US"/>
        </a:p>
      </dgm:t>
    </dgm:pt>
    <dgm:pt modelId="{96F220B9-D285-4497-90F9-1F1B63DA7512}">
      <dgm:prSet/>
      <dgm:spPr/>
      <dgm:t>
        <a:bodyPr/>
        <a:lstStyle/>
        <a:p>
          <a:r>
            <a:rPr lang="cs-CZ" b="1"/>
            <a:t>...snaha porozumět člověku, tedy naleznout životní orientaci. Výzvu „poznej sebe sama“ nadřazuje úsilí „poznat kosmos“. Skrze „starost o duši“ nalezne podle něj člověk schopnost rozlišit dobro od zla, pravdu od nepravdy; naučí se rozumět mravním základům života. </a:t>
          </a:r>
          <a:endParaRPr lang="en-US"/>
        </a:p>
      </dgm:t>
    </dgm:pt>
    <dgm:pt modelId="{8ECD9805-E711-4C75-B3A1-48E12BE07165}" type="parTrans" cxnId="{0E30D51A-C8F6-4193-BE39-71C825B26BFE}">
      <dgm:prSet/>
      <dgm:spPr/>
      <dgm:t>
        <a:bodyPr/>
        <a:lstStyle/>
        <a:p>
          <a:endParaRPr lang="en-US"/>
        </a:p>
      </dgm:t>
    </dgm:pt>
    <dgm:pt modelId="{6EE49B9F-6B64-4312-91FC-403365E879DB}" type="sibTrans" cxnId="{0E30D51A-C8F6-4193-BE39-71C825B26BFE}">
      <dgm:prSet/>
      <dgm:spPr/>
      <dgm:t>
        <a:bodyPr/>
        <a:lstStyle/>
        <a:p>
          <a:endParaRPr lang="en-US"/>
        </a:p>
      </dgm:t>
    </dgm:pt>
    <dgm:pt modelId="{DBF4293C-1C9C-49AA-AC7A-6014CED24EC1}" type="pres">
      <dgm:prSet presAssocID="{9C7AB8F1-79E3-4F0F-BF5A-28412D14A8EE}" presName="Name0" presStyleCnt="0">
        <dgm:presLayoutVars>
          <dgm:dir/>
          <dgm:animLvl val="lvl"/>
          <dgm:resizeHandles val="exact"/>
        </dgm:presLayoutVars>
      </dgm:prSet>
      <dgm:spPr/>
    </dgm:pt>
    <dgm:pt modelId="{63FBB6D0-F827-4988-B437-77AB639394CF}" type="pres">
      <dgm:prSet presAssocID="{96F220B9-D285-4497-90F9-1F1B63DA7512}" presName="boxAndChildren" presStyleCnt="0"/>
      <dgm:spPr/>
    </dgm:pt>
    <dgm:pt modelId="{AE4F6255-3922-4252-9872-30EC843A03FF}" type="pres">
      <dgm:prSet presAssocID="{96F220B9-D285-4497-90F9-1F1B63DA7512}" presName="parentTextBox" presStyleLbl="node1" presStyleIdx="0" presStyleCnt="2"/>
      <dgm:spPr/>
    </dgm:pt>
    <dgm:pt modelId="{06E615A0-7CB5-4043-90D1-159B5B6239A4}" type="pres">
      <dgm:prSet presAssocID="{160FDF98-9C56-4BC7-AC55-134B79C073D2}" presName="sp" presStyleCnt="0"/>
      <dgm:spPr/>
    </dgm:pt>
    <dgm:pt modelId="{D2057C87-B6E5-4D81-BC98-B56C1F23CBD2}" type="pres">
      <dgm:prSet presAssocID="{2E4D63FC-7740-413F-95C5-49C6AFBE4BAD}" presName="arrowAndChildren" presStyleCnt="0"/>
      <dgm:spPr/>
    </dgm:pt>
    <dgm:pt modelId="{21994B19-7CA3-42A2-826E-3F57BCA314BB}" type="pres">
      <dgm:prSet presAssocID="{2E4D63FC-7740-413F-95C5-49C6AFBE4BAD}" presName="parentTextArrow" presStyleLbl="node1" presStyleIdx="1" presStyleCnt="2"/>
      <dgm:spPr/>
    </dgm:pt>
  </dgm:ptLst>
  <dgm:cxnLst>
    <dgm:cxn modelId="{0E30D51A-C8F6-4193-BE39-71C825B26BFE}" srcId="{9C7AB8F1-79E3-4F0F-BF5A-28412D14A8EE}" destId="{96F220B9-D285-4497-90F9-1F1B63DA7512}" srcOrd="1" destOrd="0" parTransId="{8ECD9805-E711-4C75-B3A1-48E12BE07165}" sibTransId="{6EE49B9F-6B64-4312-91FC-403365E879DB}"/>
    <dgm:cxn modelId="{FC1F484A-1585-49E8-96D2-12959ED2AE17}" type="presOf" srcId="{9C7AB8F1-79E3-4F0F-BF5A-28412D14A8EE}" destId="{DBF4293C-1C9C-49AA-AC7A-6014CED24EC1}" srcOrd="0" destOrd="0" presId="urn:microsoft.com/office/officeart/2005/8/layout/process4"/>
    <dgm:cxn modelId="{6CB939C0-8F15-43F1-8DA5-0003FBEF2AB7}" srcId="{9C7AB8F1-79E3-4F0F-BF5A-28412D14A8EE}" destId="{2E4D63FC-7740-413F-95C5-49C6AFBE4BAD}" srcOrd="0" destOrd="0" parTransId="{4DE4C4C0-4041-48BB-B63A-C44862BA70BE}" sibTransId="{160FDF98-9C56-4BC7-AC55-134B79C073D2}"/>
    <dgm:cxn modelId="{718AF2DA-EDD9-4202-A26C-2C2CDD715AE8}" type="presOf" srcId="{96F220B9-D285-4497-90F9-1F1B63DA7512}" destId="{AE4F6255-3922-4252-9872-30EC843A03FF}" srcOrd="0" destOrd="0" presId="urn:microsoft.com/office/officeart/2005/8/layout/process4"/>
    <dgm:cxn modelId="{25C0ACDC-7F75-4449-9412-EC79904618F4}" type="presOf" srcId="{2E4D63FC-7740-413F-95C5-49C6AFBE4BAD}" destId="{21994B19-7CA3-42A2-826E-3F57BCA314BB}" srcOrd="0" destOrd="0" presId="urn:microsoft.com/office/officeart/2005/8/layout/process4"/>
    <dgm:cxn modelId="{972E4F52-603A-4516-B6A2-F11CC3F37011}" type="presParOf" srcId="{DBF4293C-1C9C-49AA-AC7A-6014CED24EC1}" destId="{63FBB6D0-F827-4988-B437-77AB639394CF}" srcOrd="0" destOrd="0" presId="urn:microsoft.com/office/officeart/2005/8/layout/process4"/>
    <dgm:cxn modelId="{E8F9933A-2D0D-427D-8274-F2D37A491BF2}" type="presParOf" srcId="{63FBB6D0-F827-4988-B437-77AB639394CF}" destId="{AE4F6255-3922-4252-9872-30EC843A03FF}" srcOrd="0" destOrd="0" presId="urn:microsoft.com/office/officeart/2005/8/layout/process4"/>
    <dgm:cxn modelId="{F23AB89B-E165-400D-A8A2-14423A99014F}" type="presParOf" srcId="{DBF4293C-1C9C-49AA-AC7A-6014CED24EC1}" destId="{06E615A0-7CB5-4043-90D1-159B5B6239A4}" srcOrd="1" destOrd="0" presId="urn:microsoft.com/office/officeart/2005/8/layout/process4"/>
    <dgm:cxn modelId="{214181CC-D989-43D7-BAF6-F98ED5B583D9}" type="presParOf" srcId="{DBF4293C-1C9C-49AA-AC7A-6014CED24EC1}" destId="{D2057C87-B6E5-4D81-BC98-B56C1F23CBD2}" srcOrd="2" destOrd="0" presId="urn:microsoft.com/office/officeart/2005/8/layout/process4"/>
    <dgm:cxn modelId="{7FFFC487-AE57-4C1F-BF0B-598790645EDB}" type="presParOf" srcId="{D2057C87-B6E5-4D81-BC98-B56C1F23CBD2}" destId="{21994B19-7CA3-42A2-826E-3F57BCA314B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69CC1-FBEE-4C9F-B3EE-C568276B8CF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1D4E06-E8FC-4552-80AA-866D68251963}">
      <dgm:prSet custT="1"/>
      <dgm:spPr/>
      <dgm:t>
        <a:bodyPr/>
        <a:lstStyle/>
        <a:p>
          <a:pPr algn="just"/>
          <a:r>
            <a:rPr lang="cs-CZ" sz="1800" dirty="0"/>
            <a:t>Na Sokratovy myšlenky navázal jeho žák Platón. Ten se domnívá, že je třeba odhalit nejen skutečnost v její podstatě, ale také dokonalost této podstaty. Skutečný svět je podle Platóna jen odrazem dokonalého světa, světa </a:t>
          </a:r>
          <a:r>
            <a:rPr lang="cs-CZ" sz="1800" dirty="0" err="1"/>
            <a:t>ideí</a:t>
          </a:r>
          <a:r>
            <a:rPr lang="cs-CZ" sz="1800" dirty="0"/>
            <a:t>.</a:t>
          </a:r>
          <a:endParaRPr lang="en-US" sz="1800" dirty="0"/>
        </a:p>
      </dgm:t>
    </dgm:pt>
    <dgm:pt modelId="{A9EA57BD-3134-4F7C-9332-3EB92BCF475B}" type="parTrans" cxnId="{3D359625-D535-4E93-98C2-FAC5665BD71D}">
      <dgm:prSet/>
      <dgm:spPr/>
      <dgm:t>
        <a:bodyPr/>
        <a:lstStyle/>
        <a:p>
          <a:endParaRPr lang="en-US"/>
        </a:p>
      </dgm:t>
    </dgm:pt>
    <dgm:pt modelId="{CC71FE44-A5EF-4294-A831-27E15E6A4AD2}" type="sibTrans" cxnId="{3D359625-D535-4E93-98C2-FAC5665BD71D}">
      <dgm:prSet/>
      <dgm:spPr/>
      <dgm:t>
        <a:bodyPr/>
        <a:lstStyle/>
        <a:p>
          <a:endParaRPr lang="en-US"/>
        </a:p>
      </dgm:t>
    </dgm:pt>
    <dgm:pt modelId="{1634237C-B807-4753-8344-9A1F9438C547}">
      <dgm:prSet/>
      <dgm:spPr/>
      <dgm:t>
        <a:bodyPr/>
        <a:lstStyle/>
        <a:p>
          <a:pPr algn="just"/>
          <a:r>
            <a:rPr lang="cs-CZ" dirty="0"/>
            <a:t>Každá idea však nezaujímá v systému pravé skutečnosti stejné místo; některé stojí výš, jiné níže. </a:t>
          </a:r>
          <a:endParaRPr lang="en-US" dirty="0"/>
        </a:p>
      </dgm:t>
    </dgm:pt>
    <dgm:pt modelId="{FE9B23BB-E3D2-4BA4-9FFA-A1156E70905D}" type="parTrans" cxnId="{3D566275-96D8-4AEC-924C-59CDC43282CA}">
      <dgm:prSet/>
      <dgm:spPr/>
      <dgm:t>
        <a:bodyPr/>
        <a:lstStyle/>
        <a:p>
          <a:endParaRPr lang="en-US"/>
        </a:p>
      </dgm:t>
    </dgm:pt>
    <dgm:pt modelId="{8DB9AC46-7F7D-45A8-859C-A32177780418}" type="sibTrans" cxnId="{3D566275-96D8-4AEC-924C-59CDC43282CA}">
      <dgm:prSet/>
      <dgm:spPr/>
      <dgm:t>
        <a:bodyPr/>
        <a:lstStyle/>
        <a:p>
          <a:endParaRPr lang="en-US"/>
        </a:p>
      </dgm:t>
    </dgm:pt>
    <dgm:pt modelId="{0BDFFB5B-11DE-49E0-87BE-40C8BD763ED3}">
      <dgm:prSet/>
      <dgm:spPr/>
      <dgm:t>
        <a:bodyPr/>
        <a:lstStyle/>
        <a:p>
          <a:pPr algn="ctr"/>
          <a:r>
            <a:rPr lang="cs-CZ" b="1" dirty="0"/>
            <a:t>Nejvýše vystupuje idea dobra jako symbol mravnosti. </a:t>
          </a:r>
          <a:endParaRPr lang="en-US" dirty="0"/>
        </a:p>
      </dgm:t>
    </dgm:pt>
    <dgm:pt modelId="{3EEADEE9-1781-438C-A34A-516CCA7F9F5E}" type="parTrans" cxnId="{9E9345B8-99A7-44E2-AD89-086B4F06E7A2}">
      <dgm:prSet/>
      <dgm:spPr/>
      <dgm:t>
        <a:bodyPr/>
        <a:lstStyle/>
        <a:p>
          <a:endParaRPr lang="en-US"/>
        </a:p>
      </dgm:t>
    </dgm:pt>
    <dgm:pt modelId="{52C18D55-6799-49DA-A980-5D0C509AC543}" type="sibTrans" cxnId="{9E9345B8-99A7-44E2-AD89-086B4F06E7A2}">
      <dgm:prSet/>
      <dgm:spPr/>
      <dgm:t>
        <a:bodyPr/>
        <a:lstStyle/>
        <a:p>
          <a:endParaRPr lang="en-US"/>
        </a:p>
      </dgm:t>
    </dgm:pt>
    <dgm:pt modelId="{50950CD3-ADBC-49B9-B32D-B1B1D34AE5BD}" type="pres">
      <dgm:prSet presAssocID="{79969CC1-FBEE-4C9F-B3EE-C568276B8CFC}" presName="root" presStyleCnt="0">
        <dgm:presLayoutVars>
          <dgm:dir/>
          <dgm:resizeHandles val="exact"/>
        </dgm:presLayoutVars>
      </dgm:prSet>
      <dgm:spPr/>
    </dgm:pt>
    <dgm:pt modelId="{5BB7231C-38AF-474B-87C1-D5A3F8B6094E}" type="pres">
      <dgm:prSet presAssocID="{F01D4E06-E8FC-4552-80AA-866D68251963}" presName="compNode" presStyleCnt="0"/>
      <dgm:spPr/>
    </dgm:pt>
    <dgm:pt modelId="{12148B72-0F39-40EF-9C82-D98B8951994A}" type="pres">
      <dgm:prSet presAssocID="{F01D4E06-E8FC-4552-80AA-866D68251963}" presName="bgRect" presStyleLbl="bgShp" presStyleIdx="0" presStyleCnt="3"/>
      <dgm:spPr/>
    </dgm:pt>
    <dgm:pt modelId="{5B400C32-9EC6-4D19-819A-CB3C97780EDF}" type="pres">
      <dgm:prSet presAssocID="{F01D4E06-E8FC-4552-80AA-866D682519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A94BB584-D1B2-4610-8653-959B4543521F}" type="pres">
      <dgm:prSet presAssocID="{F01D4E06-E8FC-4552-80AA-866D68251963}" presName="spaceRect" presStyleCnt="0"/>
      <dgm:spPr/>
    </dgm:pt>
    <dgm:pt modelId="{CB507FEA-BC21-4BF6-9C56-E9AA867D23BD}" type="pres">
      <dgm:prSet presAssocID="{F01D4E06-E8FC-4552-80AA-866D68251963}" presName="parTx" presStyleLbl="revTx" presStyleIdx="0" presStyleCnt="3" custScaleX="105985">
        <dgm:presLayoutVars>
          <dgm:chMax val="0"/>
          <dgm:chPref val="0"/>
        </dgm:presLayoutVars>
      </dgm:prSet>
      <dgm:spPr/>
    </dgm:pt>
    <dgm:pt modelId="{97E6B428-B77D-478A-9895-1EFA6AD70549}" type="pres">
      <dgm:prSet presAssocID="{CC71FE44-A5EF-4294-A831-27E15E6A4AD2}" presName="sibTrans" presStyleCnt="0"/>
      <dgm:spPr/>
    </dgm:pt>
    <dgm:pt modelId="{D16B1F48-B387-415E-BF19-751A43354106}" type="pres">
      <dgm:prSet presAssocID="{1634237C-B807-4753-8344-9A1F9438C547}" presName="compNode" presStyleCnt="0"/>
      <dgm:spPr/>
    </dgm:pt>
    <dgm:pt modelId="{AC0122B5-E881-4CCF-9636-377A1CF67330}" type="pres">
      <dgm:prSet presAssocID="{1634237C-B807-4753-8344-9A1F9438C547}" presName="bgRect" presStyleLbl="bgShp" presStyleIdx="1" presStyleCnt="3"/>
      <dgm:spPr/>
    </dgm:pt>
    <dgm:pt modelId="{6C9A2666-521E-47BD-9183-1A383E5C9CC8}" type="pres">
      <dgm:prSet presAssocID="{1634237C-B807-4753-8344-9A1F9438C5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71392989-0010-4A1D-BA46-1211C438C3FE}" type="pres">
      <dgm:prSet presAssocID="{1634237C-B807-4753-8344-9A1F9438C547}" presName="spaceRect" presStyleCnt="0"/>
      <dgm:spPr/>
    </dgm:pt>
    <dgm:pt modelId="{C5381488-6F21-4B1A-B6A2-3CE64FC9B94C}" type="pres">
      <dgm:prSet presAssocID="{1634237C-B807-4753-8344-9A1F9438C547}" presName="parTx" presStyleLbl="revTx" presStyleIdx="1" presStyleCnt="3">
        <dgm:presLayoutVars>
          <dgm:chMax val="0"/>
          <dgm:chPref val="0"/>
        </dgm:presLayoutVars>
      </dgm:prSet>
      <dgm:spPr/>
    </dgm:pt>
    <dgm:pt modelId="{9EDFF1E0-DADD-4BDE-9957-C07AEE5536B0}" type="pres">
      <dgm:prSet presAssocID="{8DB9AC46-7F7D-45A8-859C-A32177780418}" presName="sibTrans" presStyleCnt="0"/>
      <dgm:spPr/>
    </dgm:pt>
    <dgm:pt modelId="{9609D688-4BB3-4BEE-A753-011CE5276C49}" type="pres">
      <dgm:prSet presAssocID="{0BDFFB5B-11DE-49E0-87BE-40C8BD763ED3}" presName="compNode" presStyleCnt="0"/>
      <dgm:spPr/>
    </dgm:pt>
    <dgm:pt modelId="{3C9CCB17-028F-43EE-93F2-3E54EB516C58}" type="pres">
      <dgm:prSet presAssocID="{0BDFFB5B-11DE-49E0-87BE-40C8BD763ED3}" presName="bgRect" presStyleLbl="bgShp" presStyleIdx="2" presStyleCnt="3"/>
      <dgm:spPr/>
    </dgm:pt>
    <dgm:pt modelId="{3EEAE41C-2147-4C6E-AD78-EC89E13244AC}" type="pres">
      <dgm:prSet presAssocID="{0BDFFB5B-11DE-49E0-87BE-40C8BD763E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Žárovka"/>
        </a:ext>
      </dgm:extLst>
    </dgm:pt>
    <dgm:pt modelId="{C631AED1-EF41-4A63-913B-B81941DE998E}" type="pres">
      <dgm:prSet presAssocID="{0BDFFB5B-11DE-49E0-87BE-40C8BD763ED3}" presName="spaceRect" presStyleCnt="0"/>
      <dgm:spPr/>
    </dgm:pt>
    <dgm:pt modelId="{81090AD9-A0AA-4D72-BCFC-8DE659960E7C}" type="pres">
      <dgm:prSet presAssocID="{0BDFFB5B-11DE-49E0-87BE-40C8BD763ED3}" presName="parTx" presStyleLbl="revTx" presStyleIdx="2" presStyleCnt="3">
        <dgm:presLayoutVars>
          <dgm:chMax val="0"/>
          <dgm:chPref val="0"/>
        </dgm:presLayoutVars>
      </dgm:prSet>
      <dgm:spPr/>
    </dgm:pt>
  </dgm:ptLst>
  <dgm:cxnLst>
    <dgm:cxn modelId="{AAF5BF0A-5D3B-4929-BBC0-45ED9F39FDB1}" type="presOf" srcId="{1634237C-B807-4753-8344-9A1F9438C547}" destId="{C5381488-6F21-4B1A-B6A2-3CE64FC9B94C}" srcOrd="0" destOrd="0" presId="urn:microsoft.com/office/officeart/2018/2/layout/IconVerticalSolidList"/>
    <dgm:cxn modelId="{3D359625-D535-4E93-98C2-FAC5665BD71D}" srcId="{79969CC1-FBEE-4C9F-B3EE-C568276B8CFC}" destId="{F01D4E06-E8FC-4552-80AA-866D68251963}" srcOrd="0" destOrd="0" parTransId="{A9EA57BD-3134-4F7C-9332-3EB92BCF475B}" sibTransId="{CC71FE44-A5EF-4294-A831-27E15E6A4AD2}"/>
    <dgm:cxn modelId="{8EAEC948-7456-4245-AEE6-D4B102DE8723}" type="presOf" srcId="{79969CC1-FBEE-4C9F-B3EE-C568276B8CFC}" destId="{50950CD3-ADBC-49B9-B32D-B1B1D34AE5BD}" srcOrd="0" destOrd="0" presId="urn:microsoft.com/office/officeart/2018/2/layout/IconVerticalSolidList"/>
    <dgm:cxn modelId="{33842A4D-9CE6-42A9-AA6B-C2D09C0D68E8}" type="presOf" srcId="{0BDFFB5B-11DE-49E0-87BE-40C8BD763ED3}" destId="{81090AD9-A0AA-4D72-BCFC-8DE659960E7C}" srcOrd="0" destOrd="0" presId="urn:microsoft.com/office/officeart/2018/2/layout/IconVerticalSolidList"/>
    <dgm:cxn modelId="{3D566275-96D8-4AEC-924C-59CDC43282CA}" srcId="{79969CC1-FBEE-4C9F-B3EE-C568276B8CFC}" destId="{1634237C-B807-4753-8344-9A1F9438C547}" srcOrd="1" destOrd="0" parTransId="{FE9B23BB-E3D2-4BA4-9FFA-A1156E70905D}" sibTransId="{8DB9AC46-7F7D-45A8-859C-A32177780418}"/>
    <dgm:cxn modelId="{9E9345B8-99A7-44E2-AD89-086B4F06E7A2}" srcId="{79969CC1-FBEE-4C9F-B3EE-C568276B8CFC}" destId="{0BDFFB5B-11DE-49E0-87BE-40C8BD763ED3}" srcOrd="2" destOrd="0" parTransId="{3EEADEE9-1781-438C-A34A-516CCA7F9F5E}" sibTransId="{52C18D55-6799-49DA-A980-5D0C509AC543}"/>
    <dgm:cxn modelId="{5469F7FF-1B9D-4B9C-B734-054776E6BEC6}" type="presOf" srcId="{F01D4E06-E8FC-4552-80AA-866D68251963}" destId="{CB507FEA-BC21-4BF6-9C56-E9AA867D23BD}" srcOrd="0" destOrd="0" presId="urn:microsoft.com/office/officeart/2018/2/layout/IconVerticalSolidList"/>
    <dgm:cxn modelId="{665939BA-11DA-42F6-B208-A97DBA46D114}" type="presParOf" srcId="{50950CD3-ADBC-49B9-B32D-B1B1D34AE5BD}" destId="{5BB7231C-38AF-474B-87C1-D5A3F8B6094E}" srcOrd="0" destOrd="0" presId="urn:microsoft.com/office/officeart/2018/2/layout/IconVerticalSolidList"/>
    <dgm:cxn modelId="{DD0ECC83-D82B-4311-A321-171ADD55D244}" type="presParOf" srcId="{5BB7231C-38AF-474B-87C1-D5A3F8B6094E}" destId="{12148B72-0F39-40EF-9C82-D98B8951994A}" srcOrd="0" destOrd="0" presId="urn:microsoft.com/office/officeart/2018/2/layout/IconVerticalSolidList"/>
    <dgm:cxn modelId="{F02EC1A3-BEEE-42F3-844D-83312CCFBE8E}" type="presParOf" srcId="{5BB7231C-38AF-474B-87C1-D5A3F8B6094E}" destId="{5B400C32-9EC6-4D19-819A-CB3C97780EDF}" srcOrd="1" destOrd="0" presId="urn:microsoft.com/office/officeart/2018/2/layout/IconVerticalSolidList"/>
    <dgm:cxn modelId="{E8DDA34D-6E48-4434-8E55-B261768276D4}" type="presParOf" srcId="{5BB7231C-38AF-474B-87C1-D5A3F8B6094E}" destId="{A94BB584-D1B2-4610-8653-959B4543521F}" srcOrd="2" destOrd="0" presId="urn:microsoft.com/office/officeart/2018/2/layout/IconVerticalSolidList"/>
    <dgm:cxn modelId="{A5D5F877-20DB-406F-A18A-399422D96951}" type="presParOf" srcId="{5BB7231C-38AF-474B-87C1-D5A3F8B6094E}" destId="{CB507FEA-BC21-4BF6-9C56-E9AA867D23BD}" srcOrd="3" destOrd="0" presId="urn:microsoft.com/office/officeart/2018/2/layout/IconVerticalSolidList"/>
    <dgm:cxn modelId="{46853241-E618-4DB5-9FC4-7FF1C668E01D}" type="presParOf" srcId="{50950CD3-ADBC-49B9-B32D-B1B1D34AE5BD}" destId="{97E6B428-B77D-478A-9895-1EFA6AD70549}" srcOrd="1" destOrd="0" presId="urn:microsoft.com/office/officeart/2018/2/layout/IconVerticalSolidList"/>
    <dgm:cxn modelId="{8E9F07BD-A2EF-4E48-AF63-9FF0ADE099A9}" type="presParOf" srcId="{50950CD3-ADBC-49B9-B32D-B1B1D34AE5BD}" destId="{D16B1F48-B387-415E-BF19-751A43354106}" srcOrd="2" destOrd="0" presId="urn:microsoft.com/office/officeart/2018/2/layout/IconVerticalSolidList"/>
    <dgm:cxn modelId="{AA23065A-7AFA-4388-B5BC-6FF9380546D9}" type="presParOf" srcId="{D16B1F48-B387-415E-BF19-751A43354106}" destId="{AC0122B5-E881-4CCF-9636-377A1CF67330}" srcOrd="0" destOrd="0" presId="urn:microsoft.com/office/officeart/2018/2/layout/IconVerticalSolidList"/>
    <dgm:cxn modelId="{056BE435-41A9-4D1D-A43B-F6819D03824F}" type="presParOf" srcId="{D16B1F48-B387-415E-BF19-751A43354106}" destId="{6C9A2666-521E-47BD-9183-1A383E5C9CC8}" srcOrd="1" destOrd="0" presId="urn:microsoft.com/office/officeart/2018/2/layout/IconVerticalSolidList"/>
    <dgm:cxn modelId="{A61B6AAB-09EE-4A98-9232-97BF8E9F3937}" type="presParOf" srcId="{D16B1F48-B387-415E-BF19-751A43354106}" destId="{71392989-0010-4A1D-BA46-1211C438C3FE}" srcOrd="2" destOrd="0" presId="urn:microsoft.com/office/officeart/2018/2/layout/IconVerticalSolidList"/>
    <dgm:cxn modelId="{67B680A4-CA20-4ACB-AC5D-E4815D3663CF}" type="presParOf" srcId="{D16B1F48-B387-415E-BF19-751A43354106}" destId="{C5381488-6F21-4B1A-B6A2-3CE64FC9B94C}" srcOrd="3" destOrd="0" presId="urn:microsoft.com/office/officeart/2018/2/layout/IconVerticalSolidList"/>
    <dgm:cxn modelId="{F7871AB5-09B8-452F-AE1B-00F4BE0C5FE1}" type="presParOf" srcId="{50950CD3-ADBC-49B9-B32D-B1B1D34AE5BD}" destId="{9EDFF1E0-DADD-4BDE-9957-C07AEE5536B0}" srcOrd="3" destOrd="0" presId="urn:microsoft.com/office/officeart/2018/2/layout/IconVerticalSolidList"/>
    <dgm:cxn modelId="{548972DA-B040-4D12-9D8B-8C8E04AC2575}" type="presParOf" srcId="{50950CD3-ADBC-49B9-B32D-B1B1D34AE5BD}" destId="{9609D688-4BB3-4BEE-A753-011CE5276C49}" srcOrd="4" destOrd="0" presId="urn:microsoft.com/office/officeart/2018/2/layout/IconVerticalSolidList"/>
    <dgm:cxn modelId="{D7CCA707-5023-4FC7-B595-A8B029B3E67B}" type="presParOf" srcId="{9609D688-4BB3-4BEE-A753-011CE5276C49}" destId="{3C9CCB17-028F-43EE-93F2-3E54EB516C58}" srcOrd="0" destOrd="0" presId="urn:microsoft.com/office/officeart/2018/2/layout/IconVerticalSolidList"/>
    <dgm:cxn modelId="{9941E019-2870-40C0-ADEA-CDCC83B6766F}" type="presParOf" srcId="{9609D688-4BB3-4BEE-A753-011CE5276C49}" destId="{3EEAE41C-2147-4C6E-AD78-EC89E13244AC}" srcOrd="1" destOrd="0" presId="urn:microsoft.com/office/officeart/2018/2/layout/IconVerticalSolidList"/>
    <dgm:cxn modelId="{36BEB1D9-CA8E-432A-9621-EC7742EBCF7B}" type="presParOf" srcId="{9609D688-4BB3-4BEE-A753-011CE5276C49}" destId="{C631AED1-EF41-4A63-913B-B81941DE998E}" srcOrd="2" destOrd="0" presId="urn:microsoft.com/office/officeart/2018/2/layout/IconVerticalSolidList"/>
    <dgm:cxn modelId="{030232D1-9125-4799-B28E-9448D6AFC23A}" type="presParOf" srcId="{9609D688-4BB3-4BEE-A753-011CE5276C49}" destId="{81090AD9-A0AA-4D72-BCFC-8DE659960E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DCEC0-1D16-43D2-8AC4-3153571493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20E028-ED3A-4562-A959-20A24C634DB1}">
      <dgm:prSet custT="1"/>
      <dgm:spPr/>
      <dgm:t>
        <a:bodyPr/>
        <a:lstStyle/>
        <a:p>
          <a:r>
            <a:rPr lang="cs-CZ" sz="2800" dirty="0"/>
            <a:t>V novověku je novým pojetím vzdělanosti, podle kterého nejdůležitější roli v lidském poznání musí sehrát věda. </a:t>
          </a:r>
          <a:endParaRPr lang="en-US" sz="2800" dirty="0"/>
        </a:p>
      </dgm:t>
    </dgm:pt>
    <dgm:pt modelId="{BE7C787E-962A-4B25-BD0F-AD407F50BF95}" type="parTrans" cxnId="{65EBC94C-4717-4660-9E9F-6AD2E64F70CC}">
      <dgm:prSet/>
      <dgm:spPr/>
      <dgm:t>
        <a:bodyPr/>
        <a:lstStyle/>
        <a:p>
          <a:endParaRPr lang="en-US"/>
        </a:p>
      </dgm:t>
    </dgm:pt>
    <dgm:pt modelId="{BEAB9CA0-8233-4881-8621-39C558FEE444}" type="sibTrans" cxnId="{65EBC94C-4717-4660-9E9F-6AD2E64F70CC}">
      <dgm:prSet/>
      <dgm:spPr/>
      <dgm:t>
        <a:bodyPr/>
        <a:lstStyle/>
        <a:p>
          <a:endParaRPr lang="en-US"/>
        </a:p>
      </dgm:t>
    </dgm:pt>
    <dgm:pt modelId="{4360EB4C-C1E3-444E-930D-93AB7110BEFD}">
      <dgm:prSet custT="1"/>
      <dgm:spPr/>
      <dgm:t>
        <a:bodyPr/>
        <a:lstStyle/>
        <a:p>
          <a:pPr algn="just"/>
          <a:r>
            <a:rPr lang="cs-CZ" sz="2400" dirty="0"/>
            <a:t>Toto pojetí vzdělanosti tak vychází především z úcty k objektivním poznatkům a faktickým vědomostem. Zároveň je měřítkem při ustanovování všeobecně platného hodnotového systému. </a:t>
          </a:r>
          <a:endParaRPr lang="en-US" sz="2400" dirty="0"/>
        </a:p>
      </dgm:t>
    </dgm:pt>
    <dgm:pt modelId="{B32741A9-F736-405E-9EFE-D1A99A782BEF}" type="parTrans" cxnId="{B3F3A01C-E842-4FA1-A2CE-5123DD2FDE17}">
      <dgm:prSet/>
      <dgm:spPr/>
      <dgm:t>
        <a:bodyPr/>
        <a:lstStyle/>
        <a:p>
          <a:endParaRPr lang="en-US"/>
        </a:p>
      </dgm:t>
    </dgm:pt>
    <dgm:pt modelId="{A739B1CC-C9C1-491B-B93C-D60ABE06BB4F}" type="sibTrans" cxnId="{B3F3A01C-E842-4FA1-A2CE-5123DD2FDE17}">
      <dgm:prSet/>
      <dgm:spPr/>
      <dgm:t>
        <a:bodyPr/>
        <a:lstStyle/>
        <a:p>
          <a:endParaRPr lang="en-US"/>
        </a:p>
      </dgm:t>
    </dgm:pt>
    <dgm:pt modelId="{FC940080-2DCE-4518-9468-EBA226ABFF5E}" type="pres">
      <dgm:prSet presAssocID="{DEBDCEC0-1D16-43D2-8AC4-315357149399}" presName="root" presStyleCnt="0">
        <dgm:presLayoutVars>
          <dgm:dir/>
          <dgm:resizeHandles val="exact"/>
        </dgm:presLayoutVars>
      </dgm:prSet>
      <dgm:spPr/>
    </dgm:pt>
    <dgm:pt modelId="{50AF6A4E-A9AA-4AFA-ABBC-E0BB55AF1840}" type="pres">
      <dgm:prSet presAssocID="{5C20E028-ED3A-4562-A959-20A24C634DB1}" presName="compNode" presStyleCnt="0"/>
      <dgm:spPr/>
    </dgm:pt>
    <dgm:pt modelId="{5042B37E-4608-4D95-B76C-54F8326DDC4D}" type="pres">
      <dgm:prSet presAssocID="{5C20E028-ED3A-4562-A959-20A24C634DB1}" presName="bgRect" presStyleLbl="bgShp" presStyleIdx="0" presStyleCnt="2"/>
      <dgm:spPr/>
    </dgm:pt>
    <dgm:pt modelId="{81704ADE-49E4-47C1-9E40-B32B5BA3FE7D}" type="pres">
      <dgm:prSet presAssocID="{5C20E028-ED3A-4562-A959-20A24C634D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F0BEE41-EFC7-4741-9421-654C743C3DE2}" type="pres">
      <dgm:prSet presAssocID="{5C20E028-ED3A-4562-A959-20A24C634DB1}" presName="spaceRect" presStyleCnt="0"/>
      <dgm:spPr/>
    </dgm:pt>
    <dgm:pt modelId="{39E01342-470F-446B-A21F-42164BE54C35}" type="pres">
      <dgm:prSet presAssocID="{5C20E028-ED3A-4562-A959-20A24C634DB1}" presName="parTx" presStyleLbl="revTx" presStyleIdx="0" presStyleCnt="2">
        <dgm:presLayoutVars>
          <dgm:chMax val="0"/>
          <dgm:chPref val="0"/>
        </dgm:presLayoutVars>
      </dgm:prSet>
      <dgm:spPr/>
    </dgm:pt>
    <dgm:pt modelId="{AE38D60F-2FDA-4A3E-95EE-A198BFFDC161}" type="pres">
      <dgm:prSet presAssocID="{BEAB9CA0-8233-4881-8621-39C558FEE444}" presName="sibTrans" presStyleCnt="0"/>
      <dgm:spPr/>
    </dgm:pt>
    <dgm:pt modelId="{E4C6E6BF-D8C1-40CE-8288-5D12AE31AD8F}" type="pres">
      <dgm:prSet presAssocID="{4360EB4C-C1E3-444E-930D-93AB7110BEFD}" presName="compNode" presStyleCnt="0"/>
      <dgm:spPr/>
    </dgm:pt>
    <dgm:pt modelId="{A5C55677-6AB6-499F-80E8-A7CC6458881C}" type="pres">
      <dgm:prSet presAssocID="{4360EB4C-C1E3-444E-930D-93AB7110BEFD}" presName="bgRect" presStyleLbl="bgShp" presStyleIdx="1" presStyleCnt="2"/>
      <dgm:spPr/>
    </dgm:pt>
    <dgm:pt modelId="{40A06B7A-5113-45C8-BE7E-495692051F01}" type="pres">
      <dgm:prSet presAssocID="{4360EB4C-C1E3-444E-930D-93AB7110BE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ýzkum"/>
        </a:ext>
      </dgm:extLst>
    </dgm:pt>
    <dgm:pt modelId="{B6F6BF8B-F81A-4F4A-9754-89E8F5FBCDC3}" type="pres">
      <dgm:prSet presAssocID="{4360EB4C-C1E3-444E-930D-93AB7110BEFD}" presName="spaceRect" presStyleCnt="0"/>
      <dgm:spPr/>
    </dgm:pt>
    <dgm:pt modelId="{F38C81A1-DB4D-4273-B789-65414350124B}" type="pres">
      <dgm:prSet presAssocID="{4360EB4C-C1E3-444E-930D-93AB7110BEFD}" presName="parTx" presStyleLbl="revTx" presStyleIdx="1" presStyleCnt="2">
        <dgm:presLayoutVars>
          <dgm:chMax val="0"/>
          <dgm:chPref val="0"/>
        </dgm:presLayoutVars>
      </dgm:prSet>
      <dgm:spPr/>
    </dgm:pt>
  </dgm:ptLst>
  <dgm:cxnLst>
    <dgm:cxn modelId="{B3F3A01C-E842-4FA1-A2CE-5123DD2FDE17}" srcId="{DEBDCEC0-1D16-43D2-8AC4-315357149399}" destId="{4360EB4C-C1E3-444E-930D-93AB7110BEFD}" srcOrd="1" destOrd="0" parTransId="{B32741A9-F736-405E-9EFE-D1A99A782BEF}" sibTransId="{A739B1CC-C9C1-491B-B93C-D60ABE06BB4F}"/>
    <dgm:cxn modelId="{65EBC94C-4717-4660-9E9F-6AD2E64F70CC}" srcId="{DEBDCEC0-1D16-43D2-8AC4-315357149399}" destId="{5C20E028-ED3A-4562-A959-20A24C634DB1}" srcOrd="0" destOrd="0" parTransId="{BE7C787E-962A-4B25-BD0F-AD407F50BF95}" sibTransId="{BEAB9CA0-8233-4881-8621-39C558FEE444}"/>
    <dgm:cxn modelId="{A8B02D54-9E9C-454A-9332-38E1DB4CA47F}" type="presOf" srcId="{4360EB4C-C1E3-444E-930D-93AB7110BEFD}" destId="{F38C81A1-DB4D-4273-B789-65414350124B}" srcOrd="0" destOrd="0" presId="urn:microsoft.com/office/officeart/2018/2/layout/IconVerticalSolidList"/>
    <dgm:cxn modelId="{DA54019A-5DC1-4E55-B8FD-953C928EEFB5}" type="presOf" srcId="{DEBDCEC0-1D16-43D2-8AC4-315357149399}" destId="{FC940080-2DCE-4518-9468-EBA226ABFF5E}" srcOrd="0" destOrd="0" presId="urn:microsoft.com/office/officeart/2018/2/layout/IconVerticalSolidList"/>
    <dgm:cxn modelId="{8243BDF8-C273-4A69-B29B-9A3B194247BF}" type="presOf" srcId="{5C20E028-ED3A-4562-A959-20A24C634DB1}" destId="{39E01342-470F-446B-A21F-42164BE54C35}" srcOrd="0" destOrd="0" presId="urn:microsoft.com/office/officeart/2018/2/layout/IconVerticalSolidList"/>
    <dgm:cxn modelId="{DE1952D7-9F13-446E-BCE3-E2052D6DB8B6}" type="presParOf" srcId="{FC940080-2DCE-4518-9468-EBA226ABFF5E}" destId="{50AF6A4E-A9AA-4AFA-ABBC-E0BB55AF1840}" srcOrd="0" destOrd="0" presId="urn:microsoft.com/office/officeart/2018/2/layout/IconVerticalSolidList"/>
    <dgm:cxn modelId="{234D3B4E-AED6-4315-9514-392AF0626F26}" type="presParOf" srcId="{50AF6A4E-A9AA-4AFA-ABBC-E0BB55AF1840}" destId="{5042B37E-4608-4D95-B76C-54F8326DDC4D}" srcOrd="0" destOrd="0" presId="urn:microsoft.com/office/officeart/2018/2/layout/IconVerticalSolidList"/>
    <dgm:cxn modelId="{F22D1031-C4C2-4E28-9BAE-DBB68E15AB95}" type="presParOf" srcId="{50AF6A4E-A9AA-4AFA-ABBC-E0BB55AF1840}" destId="{81704ADE-49E4-47C1-9E40-B32B5BA3FE7D}" srcOrd="1" destOrd="0" presId="urn:microsoft.com/office/officeart/2018/2/layout/IconVerticalSolidList"/>
    <dgm:cxn modelId="{D0A9D27C-DD29-4A0E-A8D3-118155BEFA4B}" type="presParOf" srcId="{50AF6A4E-A9AA-4AFA-ABBC-E0BB55AF1840}" destId="{EF0BEE41-EFC7-4741-9421-654C743C3DE2}" srcOrd="2" destOrd="0" presId="urn:microsoft.com/office/officeart/2018/2/layout/IconVerticalSolidList"/>
    <dgm:cxn modelId="{63075588-2787-460C-8F63-C78DFBAC7F54}" type="presParOf" srcId="{50AF6A4E-A9AA-4AFA-ABBC-E0BB55AF1840}" destId="{39E01342-470F-446B-A21F-42164BE54C35}" srcOrd="3" destOrd="0" presId="urn:microsoft.com/office/officeart/2018/2/layout/IconVerticalSolidList"/>
    <dgm:cxn modelId="{FE1414EC-5B19-4F79-B584-A3140DD889A7}" type="presParOf" srcId="{FC940080-2DCE-4518-9468-EBA226ABFF5E}" destId="{AE38D60F-2FDA-4A3E-95EE-A198BFFDC161}" srcOrd="1" destOrd="0" presId="urn:microsoft.com/office/officeart/2018/2/layout/IconVerticalSolidList"/>
    <dgm:cxn modelId="{023CA53E-F014-499E-977C-E9F7AAE24AF2}" type="presParOf" srcId="{FC940080-2DCE-4518-9468-EBA226ABFF5E}" destId="{E4C6E6BF-D8C1-40CE-8288-5D12AE31AD8F}" srcOrd="2" destOrd="0" presId="urn:microsoft.com/office/officeart/2018/2/layout/IconVerticalSolidList"/>
    <dgm:cxn modelId="{BD42A6CC-4539-4D02-9E4E-860D0D1BAFF6}" type="presParOf" srcId="{E4C6E6BF-D8C1-40CE-8288-5D12AE31AD8F}" destId="{A5C55677-6AB6-499F-80E8-A7CC6458881C}" srcOrd="0" destOrd="0" presId="urn:microsoft.com/office/officeart/2018/2/layout/IconVerticalSolidList"/>
    <dgm:cxn modelId="{F0945F4D-4486-430D-A125-D095264D4527}" type="presParOf" srcId="{E4C6E6BF-D8C1-40CE-8288-5D12AE31AD8F}" destId="{40A06B7A-5113-45C8-BE7E-495692051F01}" srcOrd="1" destOrd="0" presId="urn:microsoft.com/office/officeart/2018/2/layout/IconVerticalSolidList"/>
    <dgm:cxn modelId="{427D9F23-8305-431D-9CAD-65441E1DD9C6}" type="presParOf" srcId="{E4C6E6BF-D8C1-40CE-8288-5D12AE31AD8F}" destId="{B6F6BF8B-F81A-4F4A-9754-89E8F5FBCDC3}" srcOrd="2" destOrd="0" presId="urn:microsoft.com/office/officeart/2018/2/layout/IconVerticalSolidList"/>
    <dgm:cxn modelId="{FC563454-7EA7-4020-B189-C774E2B3A764}" type="presParOf" srcId="{E4C6E6BF-D8C1-40CE-8288-5D12AE31AD8F}" destId="{F38C81A1-DB4D-4273-B789-6541435012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59FE8-7E80-4189-9EA9-24807F9FCF8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5B09CAA-C7DE-4487-BE74-7AC9D720CD1A}">
      <dgm:prSet/>
      <dgm:spPr/>
      <dgm:t>
        <a:bodyPr/>
        <a:lstStyle/>
        <a:p>
          <a:r>
            <a:rPr lang="cs-CZ" b="1"/>
            <a:t>Pedagogická nauka o hodnotách </a:t>
          </a:r>
          <a:endParaRPr lang="en-US"/>
        </a:p>
      </dgm:t>
    </dgm:pt>
    <dgm:pt modelId="{2F3D9CFE-0B82-437F-9AEF-5CDA2BCB1705}" type="parTrans" cxnId="{1F445D94-98EE-4D3C-970C-1EA3A5147196}">
      <dgm:prSet/>
      <dgm:spPr/>
      <dgm:t>
        <a:bodyPr/>
        <a:lstStyle/>
        <a:p>
          <a:endParaRPr lang="en-US"/>
        </a:p>
      </dgm:t>
    </dgm:pt>
    <dgm:pt modelId="{61FA2B6E-D126-447A-A932-8CBCDDCC9DD7}" type="sibTrans" cxnId="{1F445D94-98EE-4D3C-970C-1EA3A5147196}">
      <dgm:prSet/>
      <dgm:spPr/>
      <dgm:t>
        <a:bodyPr/>
        <a:lstStyle/>
        <a:p>
          <a:endParaRPr lang="en-US"/>
        </a:p>
      </dgm:t>
    </dgm:pt>
    <dgm:pt modelId="{A07E3295-6AAE-4F61-9CEA-08B5C9196943}">
      <dgm:prSet/>
      <dgm:spPr/>
      <dgm:t>
        <a:bodyPr/>
        <a:lstStyle/>
        <a:p>
          <a:r>
            <a:rPr lang="cs-CZ" b="1"/>
            <a:t>1900-1930</a:t>
          </a:r>
          <a:endParaRPr lang="en-US"/>
        </a:p>
      </dgm:t>
    </dgm:pt>
    <dgm:pt modelId="{CD91F160-2EC6-4351-80BF-FBB2E01E89A7}" type="parTrans" cxnId="{35F95840-94F8-4D82-89BF-BCA29CD99C3E}">
      <dgm:prSet/>
      <dgm:spPr/>
      <dgm:t>
        <a:bodyPr/>
        <a:lstStyle/>
        <a:p>
          <a:endParaRPr lang="en-US"/>
        </a:p>
      </dgm:t>
    </dgm:pt>
    <dgm:pt modelId="{0A062B3F-6575-4C83-8628-987DFB576620}" type="sibTrans" cxnId="{35F95840-94F8-4D82-89BF-BCA29CD99C3E}">
      <dgm:prSet/>
      <dgm:spPr/>
      <dgm:t>
        <a:bodyPr/>
        <a:lstStyle/>
        <a:p>
          <a:endParaRPr lang="en-US"/>
        </a:p>
      </dgm:t>
    </dgm:pt>
    <dgm:pt modelId="{F0706855-294E-479A-99F0-40A90BDC0B32}" type="pres">
      <dgm:prSet presAssocID="{FC159FE8-7E80-4189-9EA9-24807F9FCF81}" presName="hierChild1" presStyleCnt="0">
        <dgm:presLayoutVars>
          <dgm:chPref val="1"/>
          <dgm:dir/>
          <dgm:animOne val="branch"/>
          <dgm:animLvl val="lvl"/>
          <dgm:resizeHandles/>
        </dgm:presLayoutVars>
      </dgm:prSet>
      <dgm:spPr/>
    </dgm:pt>
    <dgm:pt modelId="{0DB2A693-A6E0-4FB0-9FE8-5CAE72AE595E}" type="pres">
      <dgm:prSet presAssocID="{A5B09CAA-C7DE-4487-BE74-7AC9D720CD1A}" presName="hierRoot1" presStyleCnt="0"/>
      <dgm:spPr/>
    </dgm:pt>
    <dgm:pt modelId="{D7DBB9AE-7FFD-485D-AF34-51F72359E228}" type="pres">
      <dgm:prSet presAssocID="{A5B09CAA-C7DE-4487-BE74-7AC9D720CD1A}" presName="composite" presStyleCnt="0"/>
      <dgm:spPr/>
    </dgm:pt>
    <dgm:pt modelId="{CBAF7EC5-F3B7-416E-94C4-D8564842887B}" type="pres">
      <dgm:prSet presAssocID="{A5B09CAA-C7DE-4487-BE74-7AC9D720CD1A}" presName="background" presStyleLbl="node0" presStyleIdx="0" presStyleCnt="2"/>
      <dgm:spPr/>
    </dgm:pt>
    <dgm:pt modelId="{7E60851B-9477-482B-AE92-9D8B0B9F8940}" type="pres">
      <dgm:prSet presAssocID="{A5B09CAA-C7DE-4487-BE74-7AC9D720CD1A}" presName="text" presStyleLbl="fgAcc0" presStyleIdx="0" presStyleCnt="2">
        <dgm:presLayoutVars>
          <dgm:chPref val="3"/>
        </dgm:presLayoutVars>
      </dgm:prSet>
      <dgm:spPr/>
    </dgm:pt>
    <dgm:pt modelId="{20402967-BF43-4448-A6A6-CFE6D947F5C9}" type="pres">
      <dgm:prSet presAssocID="{A5B09CAA-C7DE-4487-BE74-7AC9D720CD1A}" presName="hierChild2" presStyleCnt="0"/>
      <dgm:spPr/>
    </dgm:pt>
    <dgm:pt modelId="{ED3FAF23-E3DD-4820-8999-2A2F303C2B32}" type="pres">
      <dgm:prSet presAssocID="{A07E3295-6AAE-4F61-9CEA-08B5C9196943}" presName="hierRoot1" presStyleCnt="0"/>
      <dgm:spPr/>
    </dgm:pt>
    <dgm:pt modelId="{968FD212-0D4A-4941-A206-9A91C8F9DB3B}" type="pres">
      <dgm:prSet presAssocID="{A07E3295-6AAE-4F61-9CEA-08B5C9196943}" presName="composite" presStyleCnt="0"/>
      <dgm:spPr/>
    </dgm:pt>
    <dgm:pt modelId="{B7FD3090-0BD8-4062-9577-2FBB3F729877}" type="pres">
      <dgm:prSet presAssocID="{A07E3295-6AAE-4F61-9CEA-08B5C9196943}" presName="background" presStyleLbl="node0" presStyleIdx="1" presStyleCnt="2"/>
      <dgm:spPr/>
    </dgm:pt>
    <dgm:pt modelId="{6E3257C9-38B1-4B50-8EF0-CA6DC1F9678E}" type="pres">
      <dgm:prSet presAssocID="{A07E3295-6AAE-4F61-9CEA-08B5C9196943}" presName="text" presStyleLbl="fgAcc0" presStyleIdx="1" presStyleCnt="2">
        <dgm:presLayoutVars>
          <dgm:chPref val="3"/>
        </dgm:presLayoutVars>
      </dgm:prSet>
      <dgm:spPr/>
    </dgm:pt>
    <dgm:pt modelId="{558FE497-3805-436A-A69D-3623834B307D}" type="pres">
      <dgm:prSet presAssocID="{A07E3295-6AAE-4F61-9CEA-08B5C9196943}" presName="hierChild2" presStyleCnt="0"/>
      <dgm:spPr/>
    </dgm:pt>
  </dgm:ptLst>
  <dgm:cxnLst>
    <dgm:cxn modelId="{35F95840-94F8-4D82-89BF-BCA29CD99C3E}" srcId="{FC159FE8-7E80-4189-9EA9-24807F9FCF81}" destId="{A07E3295-6AAE-4F61-9CEA-08B5C9196943}" srcOrd="1" destOrd="0" parTransId="{CD91F160-2EC6-4351-80BF-FBB2E01E89A7}" sibTransId="{0A062B3F-6575-4C83-8628-987DFB576620}"/>
    <dgm:cxn modelId="{0C338492-A137-4F06-A883-6854327580BB}" type="presOf" srcId="{A5B09CAA-C7DE-4487-BE74-7AC9D720CD1A}" destId="{7E60851B-9477-482B-AE92-9D8B0B9F8940}" srcOrd="0" destOrd="0" presId="urn:microsoft.com/office/officeart/2005/8/layout/hierarchy1"/>
    <dgm:cxn modelId="{1F445D94-98EE-4D3C-970C-1EA3A5147196}" srcId="{FC159FE8-7E80-4189-9EA9-24807F9FCF81}" destId="{A5B09CAA-C7DE-4487-BE74-7AC9D720CD1A}" srcOrd="0" destOrd="0" parTransId="{2F3D9CFE-0B82-437F-9AEF-5CDA2BCB1705}" sibTransId="{61FA2B6E-D126-447A-A932-8CBCDDCC9DD7}"/>
    <dgm:cxn modelId="{F07D5198-F16C-462E-B573-302A5C019FB3}" type="presOf" srcId="{A07E3295-6AAE-4F61-9CEA-08B5C9196943}" destId="{6E3257C9-38B1-4B50-8EF0-CA6DC1F9678E}" srcOrd="0" destOrd="0" presId="urn:microsoft.com/office/officeart/2005/8/layout/hierarchy1"/>
    <dgm:cxn modelId="{9A0F91F1-0904-43D0-AF23-B7DCEF455E8A}" type="presOf" srcId="{FC159FE8-7E80-4189-9EA9-24807F9FCF81}" destId="{F0706855-294E-479A-99F0-40A90BDC0B32}" srcOrd="0" destOrd="0" presId="urn:microsoft.com/office/officeart/2005/8/layout/hierarchy1"/>
    <dgm:cxn modelId="{D8F2442E-8703-4913-A78F-1764B7E04992}" type="presParOf" srcId="{F0706855-294E-479A-99F0-40A90BDC0B32}" destId="{0DB2A693-A6E0-4FB0-9FE8-5CAE72AE595E}" srcOrd="0" destOrd="0" presId="urn:microsoft.com/office/officeart/2005/8/layout/hierarchy1"/>
    <dgm:cxn modelId="{3876F5C2-B3D3-4647-8F28-EF36D3453C0F}" type="presParOf" srcId="{0DB2A693-A6E0-4FB0-9FE8-5CAE72AE595E}" destId="{D7DBB9AE-7FFD-485D-AF34-51F72359E228}" srcOrd="0" destOrd="0" presId="urn:microsoft.com/office/officeart/2005/8/layout/hierarchy1"/>
    <dgm:cxn modelId="{243C3A26-44C9-43F6-AFC1-225F70DBA836}" type="presParOf" srcId="{D7DBB9AE-7FFD-485D-AF34-51F72359E228}" destId="{CBAF7EC5-F3B7-416E-94C4-D8564842887B}" srcOrd="0" destOrd="0" presId="urn:microsoft.com/office/officeart/2005/8/layout/hierarchy1"/>
    <dgm:cxn modelId="{21971DD3-AF4C-49AF-95B4-BE3E2228C614}" type="presParOf" srcId="{D7DBB9AE-7FFD-485D-AF34-51F72359E228}" destId="{7E60851B-9477-482B-AE92-9D8B0B9F8940}" srcOrd="1" destOrd="0" presId="urn:microsoft.com/office/officeart/2005/8/layout/hierarchy1"/>
    <dgm:cxn modelId="{F519E387-0CF4-42D4-952C-787C79B7B51D}" type="presParOf" srcId="{0DB2A693-A6E0-4FB0-9FE8-5CAE72AE595E}" destId="{20402967-BF43-4448-A6A6-CFE6D947F5C9}" srcOrd="1" destOrd="0" presId="urn:microsoft.com/office/officeart/2005/8/layout/hierarchy1"/>
    <dgm:cxn modelId="{2114CB76-9BAB-4F15-8484-8E042BC529C9}" type="presParOf" srcId="{F0706855-294E-479A-99F0-40A90BDC0B32}" destId="{ED3FAF23-E3DD-4820-8999-2A2F303C2B32}" srcOrd="1" destOrd="0" presId="urn:microsoft.com/office/officeart/2005/8/layout/hierarchy1"/>
    <dgm:cxn modelId="{CEC3C2D6-F320-42DD-9BE3-CBA289747B5F}" type="presParOf" srcId="{ED3FAF23-E3DD-4820-8999-2A2F303C2B32}" destId="{968FD212-0D4A-4941-A206-9A91C8F9DB3B}" srcOrd="0" destOrd="0" presId="urn:microsoft.com/office/officeart/2005/8/layout/hierarchy1"/>
    <dgm:cxn modelId="{FBCC8B86-C3E7-4E5B-81D1-B4E8E6E51FAB}" type="presParOf" srcId="{968FD212-0D4A-4941-A206-9A91C8F9DB3B}" destId="{B7FD3090-0BD8-4062-9577-2FBB3F729877}" srcOrd="0" destOrd="0" presId="urn:microsoft.com/office/officeart/2005/8/layout/hierarchy1"/>
    <dgm:cxn modelId="{5DB59D39-3533-4D04-8BE3-DABD5785B894}" type="presParOf" srcId="{968FD212-0D4A-4941-A206-9A91C8F9DB3B}" destId="{6E3257C9-38B1-4B50-8EF0-CA6DC1F9678E}" srcOrd="1" destOrd="0" presId="urn:microsoft.com/office/officeart/2005/8/layout/hierarchy1"/>
    <dgm:cxn modelId="{3E1315CE-493A-4F6A-8E44-32679E9F270A}" type="presParOf" srcId="{ED3FAF23-E3DD-4820-8999-2A2F303C2B32}" destId="{558FE497-3805-436A-A69D-3623834B30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F6255-3922-4252-9872-30EC843A03FF}">
      <dsp:nvSpPr>
        <dsp:cNvPr id="0" name=""/>
        <dsp:cNvSpPr/>
      </dsp:nvSpPr>
      <dsp:spPr>
        <a:xfrm>
          <a:off x="0" y="2970235"/>
          <a:ext cx="5641974" cy="19487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cs-CZ" sz="2100" b="1" kern="1200"/>
            <a:t>...snaha porozumět člověku, tedy naleznout životní orientaci. Výzvu „poznej sebe sama“ nadřazuje úsilí „poznat kosmos“. Skrze „starost o duši“ nalezne podle něj člověk schopnost rozlišit dobro od zla, pravdu od nepravdy; naučí se rozumět mravním základům života. </a:t>
          </a:r>
          <a:endParaRPr lang="en-US" sz="2100" kern="1200"/>
        </a:p>
      </dsp:txBody>
      <dsp:txXfrm>
        <a:off x="0" y="2970235"/>
        <a:ext cx="5641974" cy="1948795"/>
      </dsp:txXfrm>
    </dsp:sp>
    <dsp:sp modelId="{21994B19-7CA3-42A2-826E-3F57BCA314BB}">
      <dsp:nvSpPr>
        <dsp:cNvPr id="0" name=""/>
        <dsp:cNvSpPr/>
      </dsp:nvSpPr>
      <dsp:spPr>
        <a:xfrm rot="10800000">
          <a:off x="0" y="2219"/>
          <a:ext cx="5641974" cy="2997247"/>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cs-CZ" sz="2100" kern="1200"/>
            <a:t>Za vůbec první skutečný pokus o odpověď na otázku, co je hodnota bývají považovány dodnes nedoceněné Sokratovy teze, kdy zásadním smyslem lidského poznání je podle něj...</a:t>
          </a:r>
          <a:endParaRPr lang="en-US" sz="2100" kern="1200"/>
        </a:p>
      </dsp:txBody>
      <dsp:txXfrm rot="10800000">
        <a:off x="0" y="2219"/>
        <a:ext cx="5641974" cy="194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48B72-0F39-40EF-9C82-D98B8951994A}">
      <dsp:nvSpPr>
        <dsp:cNvPr id="0" name=""/>
        <dsp:cNvSpPr/>
      </dsp:nvSpPr>
      <dsp:spPr>
        <a:xfrm>
          <a:off x="0" y="4953"/>
          <a:ext cx="5641974" cy="14294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00C32-9EC6-4D19-819A-CB3C97780EDF}">
      <dsp:nvSpPr>
        <dsp:cNvPr id="0" name=""/>
        <dsp:cNvSpPr/>
      </dsp:nvSpPr>
      <dsp:spPr>
        <a:xfrm>
          <a:off x="432413" y="326583"/>
          <a:ext cx="786975" cy="786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507FEA-BC21-4BF6-9C56-E9AA867D23BD}">
      <dsp:nvSpPr>
        <dsp:cNvPr id="0" name=""/>
        <dsp:cNvSpPr/>
      </dsp:nvSpPr>
      <dsp:spPr>
        <a:xfrm>
          <a:off x="1536992" y="4953"/>
          <a:ext cx="4066192" cy="143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3" tIns="151433" rIns="151433" bIns="151433" numCol="1" spcCol="1270" anchor="ctr" anchorCtr="0">
          <a:noAutofit/>
        </a:bodyPr>
        <a:lstStyle/>
        <a:p>
          <a:pPr marL="0" lvl="0" indent="0" algn="just" defTabSz="800100">
            <a:lnSpc>
              <a:spcPct val="90000"/>
            </a:lnSpc>
            <a:spcBef>
              <a:spcPct val="0"/>
            </a:spcBef>
            <a:spcAft>
              <a:spcPct val="35000"/>
            </a:spcAft>
            <a:buNone/>
          </a:pPr>
          <a:r>
            <a:rPr lang="cs-CZ" sz="1800" kern="1200" dirty="0"/>
            <a:t>Na Sokratovy myšlenky navázal jeho žák Platón. Ten se domnívá, že je třeba odhalit nejen skutečnost v její podstatě, ale také dokonalost této podstaty. Skutečný svět je podle Platóna jen odrazem dokonalého světa, světa </a:t>
          </a:r>
          <a:r>
            <a:rPr lang="cs-CZ" sz="1800" kern="1200" dirty="0" err="1"/>
            <a:t>ideí</a:t>
          </a:r>
          <a:r>
            <a:rPr lang="cs-CZ" sz="1800" kern="1200" dirty="0"/>
            <a:t>.</a:t>
          </a:r>
          <a:endParaRPr lang="en-US" sz="1800" kern="1200" dirty="0"/>
        </a:p>
      </dsp:txBody>
      <dsp:txXfrm>
        <a:off x="1536992" y="4953"/>
        <a:ext cx="4066192" cy="1430863"/>
      </dsp:txXfrm>
    </dsp:sp>
    <dsp:sp modelId="{AC0122B5-E881-4CCF-9636-377A1CF67330}">
      <dsp:nvSpPr>
        <dsp:cNvPr id="0" name=""/>
        <dsp:cNvSpPr/>
      </dsp:nvSpPr>
      <dsp:spPr>
        <a:xfrm>
          <a:off x="0" y="1745193"/>
          <a:ext cx="5641974" cy="14294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A2666-521E-47BD-9183-1A383E5C9CC8}">
      <dsp:nvSpPr>
        <dsp:cNvPr id="0" name=""/>
        <dsp:cNvSpPr/>
      </dsp:nvSpPr>
      <dsp:spPr>
        <a:xfrm>
          <a:off x="432413" y="2066823"/>
          <a:ext cx="786975" cy="786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381488-6F21-4B1A-B6A2-3CE64FC9B94C}">
      <dsp:nvSpPr>
        <dsp:cNvPr id="0" name=""/>
        <dsp:cNvSpPr/>
      </dsp:nvSpPr>
      <dsp:spPr>
        <a:xfrm>
          <a:off x="1651802" y="1745193"/>
          <a:ext cx="3836574" cy="143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3" tIns="151433" rIns="151433" bIns="151433" numCol="1" spcCol="1270" anchor="ctr" anchorCtr="0">
          <a:noAutofit/>
        </a:bodyPr>
        <a:lstStyle/>
        <a:p>
          <a:pPr marL="0" lvl="0" indent="0" algn="just" defTabSz="977900">
            <a:lnSpc>
              <a:spcPct val="90000"/>
            </a:lnSpc>
            <a:spcBef>
              <a:spcPct val="0"/>
            </a:spcBef>
            <a:spcAft>
              <a:spcPct val="35000"/>
            </a:spcAft>
            <a:buNone/>
          </a:pPr>
          <a:r>
            <a:rPr lang="cs-CZ" sz="2200" kern="1200" dirty="0"/>
            <a:t>Každá idea však nezaujímá v systému pravé skutečnosti stejné místo; některé stojí výš, jiné níže. </a:t>
          </a:r>
          <a:endParaRPr lang="en-US" sz="2200" kern="1200" dirty="0"/>
        </a:p>
      </dsp:txBody>
      <dsp:txXfrm>
        <a:off x="1651802" y="1745193"/>
        <a:ext cx="3836574" cy="1430863"/>
      </dsp:txXfrm>
    </dsp:sp>
    <dsp:sp modelId="{3C9CCB17-028F-43EE-93F2-3E54EB516C58}">
      <dsp:nvSpPr>
        <dsp:cNvPr id="0" name=""/>
        <dsp:cNvSpPr/>
      </dsp:nvSpPr>
      <dsp:spPr>
        <a:xfrm>
          <a:off x="0" y="3485432"/>
          <a:ext cx="5641974" cy="14294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AE41C-2147-4C6E-AD78-EC89E13244AC}">
      <dsp:nvSpPr>
        <dsp:cNvPr id="0" name=""/>
        <dsp:cNvSpPr/>
      </dsp:nvSpPr>
      <dsp:spPr>
        <a:xfrm>
          <a:off x="432413" y="3807062"/>
          <a:ext cx="786975" cy="786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090AD9-A0AA-4D72-BCFC-8DE659960E7C}">
      <dsp:nvSpPr>
        <dsp:cNvPr id="0" name=""/>
        <dsp:cNvSpPr/>
      </dsp:nvSpPr>
      <dsp:spPr>
        <a:xfrm>
          <a:off x="1651802" y="3485432"/>
          <a:ext cx="3836574" cy="143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33" tIns="151433" rIns="151433" bIns="151433" numCol="1" spcCol="1270" anchor="ctr" anchorCtr="0">
          <a:noAutofit/>
        </a:bodyPr>
        <a:lstStyle/>
        <a:p>
          <a:pPr marL="0" lvl="0" indent="0" algn="ctr" defTabSz="977900">
            <a:lnSpc>
              <a:spcPct val="90000"/>
            </a:lnSpc>
            <a:spcBef>
              <a:spcPct val="0"/>
            </a:spcBef>
            <a:spcAft>
              <a:spcPct val="35000"/>
            </a:spcAft>
            <a:buNone/>
          </a:pPr>
          <a:r>
            <a:rPr lang="cs-CZ" sz="2200" b="1" kern="1200" dirty="0"/>
            <a:t>Nejvýše vystupuje idea dobra jako symbol mravnosti. </a:t>
          </a:r>
          <a:endParaRPr lang="en-US" sz="2200" kern="1200" dirty="0"/>
        </a:p>
      </dsp:txBody>
      <dsp:txXfrm>
        <a:off x="1651802" y="3485432"/>
        <a:ext cx="3836574" cy="1430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2B37E-4608-4D95-B76C-54F8326DDC4D}">
      <dsp:nvSpPr>
        <dsp:cNvPr id="0" name=""/>
        <dsp:cNvSpPr/>
      </dsp:nvSpPr>
      <dsp:spPr>
        <a:xfrm>
          <a:off x="0" y="653692"/>
          <a:ext cx="9720262" cy="120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04ADE-49E4-47C1-9E40-B32B5BA3FE7D}">
      <dsp:nvSpPr>
        <dsp:cNvPr id="0" name=""/>
        <dsp:cNvSpPr/>
      </dsp:nvSpPr>
      <dsp:spPr>
        <a:xfrm>
          <a:off x="365062" y="925226"/>
          <a:ext cx="663749" cy="663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E01342-470F-446B-A21F-42164BE54C35}">
      <dsp:nvSpPr>
        <dsp:cNvPr id="0" name=""/>
        <dsp:cNvSpPr/>
      </dsp:nvSpPr>
      <dsp:spPr>
        <a:xfrm>
          <a:off x="1393874" y="653692"/>
          <a:ext cx="8326387"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l" defTabSz="1244600">
            <a:lnSpc>
              <a:spcPct val="90000"/>
            </a:lnSpc>
            <a:spcBef>
              <a:spcPct val="0"/>
            </a:spcBef>
            <a:spcAft>
              <a:spcPct val="35000"/>
            </a:spcAft>
            <a:buNone/>
          </a:pPr>
          <a:r>
            <a:rPr lang="cs-CZ" sz="2800" kern="1200" dirty="0"/>
            <a:t>V novověku je novým pojetím vzdělanosti, podle kterého nejdůležitější roli v lidském poznání musí sehrát věda. </a:t>
          </a:r>
          <a:endParaRPr lang="en-US" sz="2800" kern="1200" dirty="0"/>
        </a:p>
      </dsp:txBody>
      <dsp:txXfrm>
        <a:off x="1393874" y="653692"/>
        <a:ext cx="8326387" cy="1206817"/>
      </dsp:txXfrm>
    </dsp:sp>
    <dsp:sp modelId="{A5C55677-6AB6-499F-80E8-A7CC6458881C}">
      <dsp:nvSpPr>
        <dsp:cNvPr id="0" name=""/>
        <dsp:cNvSpPr/>
      </dsp:nvSpPr>
      <dsp:spPr>
        <a:xfrm>
          <a:off x="0" y="2162214"/>
          <a:ext cx="9720262" cy="1206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06B7A-5113-45C8-BE7E-495692051F01}">
      <dsp:nvSpPr>
        <dsp:cNvPr id="0" name=""/>
        <dsp:cNvSpPr/>
      </dsp:nvSpPr>
      <dsp:spPr>
        <a:xfrm>
          <a:off x="365062" y="2433748"/>
          <a:ext cx="663749" cy="663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8C81A1-DB4D-4273-B789-65414350124B}">
      <dsp:nvSpPr>
        <dsp:cNvPr id="0" name=""/>
        <dsp:cNvSpPr/>
      </dsp:nvSpPr>
      <dsp:spPr>
        <a:xfrm>
          <a:off x="1393874" y="2162214"/>
          <a:ext cx="8326387"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just" defTabSz="1066800">
            <a:lnSpc>
              <a:spcPct val="90000"/>
            </a:lnSpc>
            <a:spcBef>
              <a:spcPct val="0"/>
            </a:spcBef>
            <a:spcAft>
              <a:spcPct val="35000"/>
            </a:spcAft>
            <a:buNone/>
          </a:pPr>
          <a:r>
            <a:rPr lang="cs-CZ" sz="2400" kern="1200" dirty="0"/>
            <a:t>Toto pojetí vzdělanosti tak vychází především z úcty k objektivním poznatkům a faktickým vědomostem. Zároveň je měřítkem při ustanovování všeobecně platného hodnotového systému. </a:t>
          </a:r>
          <a:endParaRPr lang="en-US" sz="2400" kern="1200" dirty="0"/>
        </a:p>
      </dsp:txBody>
      <dsp:txXfrm>
        <a:off x="1393874" y="2162214"/>
        <a:ext cx="8326387" cy="1206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7EC5-F3B7-416E-94C4-D8564842887B}">
      <dsp:nvSpPr>
        <dsp:cNvPr id="0" name=""/>
        <dsp:cNvSpPr/>
      </dsp:nvSpPr>
      <dsp:spPr>
        <a:xfrm>
          <a:off x="1186" y="469573"/>
          <a:ext cx="4164728" cy="26446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0851B-9477-482B-AE92-9D8B0B9F8940}">
      <dsp:nvSpPr>
        <dsp:cNvPr id="0" name=""/>
        <dsp:cNvSpPr/>
      </dsp:nvSpPr>
      <dsp:spPr>
        <a:xfrm>
          <a:off x="463934" y="909183"/>
          <a:ext cx="4164728" cy="2644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cs-CZ" sz="5300" b="1" kern="1200"/>
            <a:t>Pedagogická nauka o hodnotách </a:t>
          </a:r>
          <a:endParaRPr lang="en-US" sz="5300" kern="1200"/>
        </a:p>
      </dsp:txBody>
      <dsp:txXfrm>
        <a:off x="541392" y="986641"/>
        <a:ext cx="4009812" cy="2489686"/>
      </dsp:txXfrm>
    </dsp:sp>
    <dsp:sp modelId="{B7FD3090-0BD8-4062-9577-2FBB3F729877}">
      <dsp:nvSpPr>
        <dsp:cNvPr id="0" name=""/>
        <dsp:cNvSpPr/>
      </dsp:nvSpPr>
      <dsp:spPr>
        <a:xfrm>
          <a:off x="5091410" y="469573"/>
          <a:ext cx="4164728" cy="26446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257C9-38B1-4B50-8EF0-CA6DC1F9678E}">
      <dsp:nvSpPr>
        <dsp:cNvPr id="0" name=""/>
        <dsp:cNvSpPr/>
      </dsp:nvSpPr>
      <dsp:spPr>
        <a:xfrm>
          <a:off x="5554157" y="909183"/>
          <a:ext cx="4164728" cy="2644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cs-CZ" sz="5300" b="1" kern="1200"/>
            <a:t>1900-1930</a:t>
          </a:r>
          <a:endParaRPr lang="en-US" sz="5300" kern="1200"/>
        </a:p>
      </dsp:txBody>
      <dsp:txXfrm>
        <a:off x="5631615" y="986641"/>
        <a:ext cx="4009812" cy="2489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A61015F-7CC6-4D0A-9D87-873EA4C304CC}"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5C68B11-C5A8-448C-8CE9-B1A273C79CFC}"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7616CA0-919D-4A49-9C8A-62FDFB3A5183}"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3/15/2024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6" name="Rectangle 23565">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62" name="Picture 23561">
            <a:extLst>
              <a:ext uri="{FF2B5EF4-FFF2-40B4-BE49-F238E27FC236}">
                <a16:creationId xmlns:a16="http://schemas.microsoft.com/office/drawing/2014/main" id="{4EF02347-223D-5976-F439-A17CAEF33407}"/>
              </a:ext>
            </a:extLst>
          </p:cNvPr>
          <p:cNvPicPr>
            <a:picLocks noChangeAspect="1"/>
          </p:cNvPicPr>
          <p:nvPr/>
        </p:nvPicPr>
        <p:blipFill rotWithShape="1">
          <a:blip r:embed="rId2">
            <a:alphaModFix amt="45000"/>
          </a:blip>
          <a:srcRect t="7614" r="-1" b="1637"/>
          <a:stretch/>
        </p:blipFill>
        <p:spPr>
          <a:xfrm>
            <a:off x="20" y="-1"/>
            <a:ext cx="12188932" cy="6858000"/>
          </a:xfrm>
          <a:prstGeom prst="rect">
            <a:avLst/>
          </a:prstGeom>
        </p:spPr>
      </p:pic>
      <p:sp>
        <p:nvSpPr>
          <p:cNvPr id="23560" name="Rectangle 8">
            <a:extLst>
              <a:ext uri="{FF2B5EF4-FFF2-40B4-BE49-F238E27FC236}">
                <a16:creationId xmlns:a16="http://schemas.microsoft.com/office/drawing/2014/main" id="{A5A8CD60-BD5D-D10F-8936-7C43F480A420}"/>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Hodnotová orientace</a:t>
            </a:r>
          </a:p>
        </p:txBody>
      </p:sp>
      <p:sp>
        <p:nvSpPr>
          <p:cNvPr id="10243" name="Rectangle 5">
            <a:extLst>
              <a:ext uri="{FF2B5EF4-FFF2-40B4-BE49-F238E27FC236}">
                <a16:creationId xmlns:a16="http://schemas.microsoft.com/office/drawing/2014/main" id="{5712DA58-69AE-FA52-0326-DE0B24A989DC}"/>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r>
              <a:rPr lang="cs-CZ" altLang="cs-CZ" sz="4000" dirty="0">
                <a:solidFill>
                  <a:schemeClr val="tx1"/>
                </a:solidFill>
              </a:rPr>
              <a:t>Složitost doby</a:t>
            </a:r>
          </a:p>
        </p:txBody>
      </p:sp>
      <p:cxnSp>
        <p:nvCxnSpPr>
          <p:cNvPr id="23568" name="Straight Connector 23567">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700"/>
                                        <p:tgtEl>
                                          <p:spTgt spid="1024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3560"/>
                                        </p:tgtEl>
                                        <p:attrNameLst>
                                          <p:attrName>style.visibility</p:attrName>
                                        </p:attrNameLst>
                                      </p:cBhvr>
                                      <p:to>
                                        <p:strVal val="visible"/>
                                      </p:to>
                                    </p:set>
                                    <p:animEffect transition="in" filter="fade">
                                      <p:cBhvr>
                                        <p:cTn id="10" dur="7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102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65" name="Picture 117764" descr="Cesta lesem mizící v dálce">
            <a:extLst>
              <a:ext uri="{FF2B5EF4-FFF2-40B4-BE49-F238E27FC236}">
                <a16:creationId xmlns:a16="http://schemas.microsoft.com/office/drawing/2014/main" id="{7DADD442-2244-7CE2-CF51-636A6A073E86}"/>
              </a:ext>
            </a:extLst>
          </p:cNvPr>
          <p:cNvPicPr>
            <a:picLocks noChangeAspect="1"/>
          </p:cNvPicPr>
          <p:nvPr/>
        </p:nvPicPr>
        <p:blipFill rotWithShape="1">
          <a:blip r:embed="rId2">
            <a:duotone>
              <a:schemeClr val="bg2">
                <a:shade val="45000"/>
                <a:satMod val="135000"/>
              </a:schemeClr>
              <a:prstClr val="white"/>
            </a:duotone>
            <a:alphaModFix amt="40000"/>
          </a:blip>
          <a:srcRect b="15730"/>
          <a:stretch/>
        </p:blipFill>
        <p:spPr>
          <a:xfrm>
            <a:off x="20" y="10"/>
            <a:ext cx="12191980" cy="6857989"/>
          </a:xfrm>
          <a:prstGeom prst="rect">
            <a:avLst/>
          </a:prstGeom>
        </p:spPr>
      </p:pic>
      <p:sp>
        <p:nvSpPr>
          <p:cNvPr id="117762" name="Rectangle 2">
            <a:extLst>
              <a:ext uri="{FF2B5EF4-FFF2-40B4-BE49-F238E27FC236}">
                <a16:creationId xmlns:a16="http://schemas.microsoft.com/office/drawing/2014/main" id="{6CE8797D-9570-1C92-BD67-69D67056FF6B}"/>
              </a:ext>
            </a:extLst>
          </p:cNvPr>
          <p:cNvSpPr>
            <a:spLocks noGrp="1" noRot="1" noChangeArrowheads="1"/>
          </p:cNvSpPr>
          <p:nvPr>
            <p:ph type="title"/>
          </p:nvPr>
        </p:nvSpPr>
        <p:spPr>
          <a:xfrm>
            <a:off x="1024128" y="585216"/>
            <a:ext cx="9720072" cy="1499616"/>
          </a:xfrm>
        </p:spPr>
        <p:txBody>
          <a:bodyPr>
            <a:normAutofit/>
          </a:bodyPr>
          <a:lstStyle/>
          <a:p>
            <a:pPr marL="54864">
              <a:defRPr/>
            </a:pPr>
            <a:r>
              <a:rPr lang="cs-CZ" altLang="cs-CZ"/>
              <a:t>Osvícenství</a:t>
            </a:r>
          </a:p>
        </p:txBody>
      </p:sp>
      <p:cxnSp>
        <p:nvCxnSpPr>
          <p:cNvPr id="117769" name="Straight Connector 11776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763" name="Rectangle 3">
            <a:extLst>
              <a:ext uri="{FF2B5EF4-FFF2-40B4-BE49-F238E27FC236}">
                <a16:creationId xmlns:a16="http://schemas.microsoft.com/office/drawing/2014/main" id="{5FD2D7CB-CA63-4775-DFE5-A44D47A9AEC4}"/>
              </a:ext>
            </a:extLst>
          </p:cNvPr>
          <p:cNvSpPr>
            <a:spLocks noGrp="1" noChangeArrowheads="1"/>
          </p:cNvSpPr>
          <p:nvPr>
            <p:ph idx="1"/>
          </p:nvPr>
        </p:nvSpPr>
        <p:spPr>
          <a:xfrm>
            <a:off x="1024128" y="1740724"/>
            <a:ext cx="10258160" cy="4568636"/>
          </a:xfrm>
        </p:spPr>
        <p:txBody>
          <a:bodyPr>
            <a:noAutofit/>
          </a:bodyPr>
          <a:lstStyle/>
          <a:p>
            <a:pPr algn="just">
              <a:spcBef>
                <a:spcPts val="0"/>
              </a:spcBef>
              <a:spcAft>
                <a:spcPts val="600"/>
              </a:spcAft>
              <a:buFont typeface="Wingdings 2"/>
              <a:buChar char=""/>
              <a:defRPr/>
            </a:pPr>
            <a:r>
              <a:rPr lang="cs-CZ" altLang="cs-CZ" sz="2800" dirty="0"/>
              <a:t>Vzdělání je hlavní hodnotou, která je ceněna především v době osvícenství. </a:t>
            </a:r>
          </a:p>
          <a:p>
            <a:pPr algn="just">
              <a:spcBef>
                <a:spcPts val="0"/>
              </a:spcBef>
              <a:spcAft>
                <a:spcPts val="600"/>
              </a:spcAft>
              <a:buFont typeface="Wingdings 2"/>
              <a:buChar char=""/>
              <a:defRPr/>
            </a:pPr>
            <a:endParaRPr lang="cs-CZ" altLang="cs-CZ" sz="2800" dirty="0"/>
          </a:p>
          <a:p>
            <a:pPr algn="just">
              <a:spcBef>
                <a:spcPts val="0"/>
              </a:spcBef>
              <a:spcAft>
                <a:spcPts val="600"/>
              </a:spcAft>
              <a:buFont typeface="Wingdings 2"/>
              <a:buChar char=""/>
              <a:defRPr/>
            </a:pPr>
            <a:r>
              <a:rPr lang="cs-CZ" altLang="cs-CZ" sz="2800" dirty="0"/>
              <a:t>Je prostředkem, který má zamezit zlu a sociální nespravedlnosti. </a:t>
            </a:r>
          </a:p>
          <a:p>
            <a:pPr algn="just">
              <a:spcBef>
                <a:spcPts val="0"/>
              </a:spcBef>
              <a:spcAft>
                <a:spcPts val="600"/>
              </a:spcAft>
              <a:buFont typeface="Wingdings 2"/>
              <a:buChar char=""/>
              <a:defRPr/>
            </a:pPr>
            <a:endParaRPr lang="cs-CZ" altLang="cs-CZ" sz="2800" dirty="0"/>
          </a:p>
          <a:p>
            <a:pPr algn="just">
              <a:spcBef>
                <a:spcPts val="0"/>
              </a:spcBef>
              <a:spcAft>
                <a:spcPts val="600"/>
              </a:spcAft>
              <a:buFont typeface="Wingdings 2"/>
              <a:buChar char=""/>
              <a:defRPr/>
            </a:pPr>
            <a:r>
              <a:rPr lang="cs-CZ" altLang="cs-CZ" sz="2800" dirty="0"/>
              <a:t>Pomocí něj se mají otevřít člověku nové obzory a objevit cesta k takovým ideálům, jakými jsou rovnost mezi lidmi, spravedlnost pro všechny, občanská mravnost či svoboda. </a:t>
            </a:r>
          </a:p>
          <a:p>
            <a:pPr algn="just">
              <a:spcBef>
                <a:spcPts val="0"/>
              </a:spcBef>
              <a:spcAft>
                <a:spcPts val="600"/>
              </a:spcAft>
              <a:buFont typeface="Wingdings 2"/>
              <a:buChar char=""/>
              <a:defRPr/>
            </a:pPr>
            <a:endParaRPr lang="cs-CZ" altLang="cs-CZ" sz="2800" dirty="0"/>
          </a:p>
          <a:p>
            <a:pPr algn="just">
              <a:spcBef>
                <a:spcPts val="0"/>
              </a:spcBef>
              <a:spcAft>
                <a:spcPts val="600"/>
              </a:spcAft>
              <a:buFont typeface="Wingdings 2"/>
              <a:buChar char=""/>
              <a:defRPr/>
            </a:pPr>
            <a:r>
              <a:rPr lang="cs-CZ" altLang="cs-CZ" sz="2800" dirty="0"/>
              <a:t>Pro mnohé osvícence je také nejvyšší hodnotou příroda.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8946ECB8-DFF0-9894-CA18-C198DE903291}"/>
              </a:ext>
            </a:extLst>
          </p:cNvPr>
          <p:cNvSpPr>
            <a:spLocks noGrp="1" noRot="1" noChangeArrowheads="1"/>
          </p:cNvSpPr>
          <p:nvPr>
            <p:ph type="title"/>
          </p:nvPr>
        </p:nvSpPr>
        <p:spPr>
          <a:xfrm>
            <a:off x="1024128" y="585216"/>
            <a:ext cx="6066818" cy="1018501"/>
          </a:xfrm>
        </p:spPr>
        <p:txBody>
          <a:bodyPr>
            <a:normAutofit/>
          </a:bodyPr>
          <a:lstStyle/>
          <a:p>
            <a:pPr marL="54864">
              <a:defRPr/>
            </a:pPr>
            <a:r>
              <a:rPr lang="cs-CZ" altLang="cs-CZ" dirty="0"/>
              <a:t>Axiologie </a:t>
            </a:r>
          </a:p>
        </p:txBody>
      </p:sp>
      <p:sp>
        <p:nvSpPr>
          <p:cNvPr id="23555" name="Rectangle 3">
            <a:extLst>
              <a:ext uri="{FF2B5EF4-FFF2-40B4-BE49-F238E27FC236}">
                <a16:creationId xmlns:a16="http://schemas.microsoft.com/office/drawing/2014/main" id="{62826B1D-2472-06EF-F617-55E133BE3AC2}"/>
              </a:ext>
            </a:extLst>
          </p:cNvPr>
          <p:cNvSpPr>
            <a:spLocks noGrp="1"/>
          </p:cNvSpPr>
          <p:nvPr>
            <p:ph idx="1"/>
          </p:nvPr>
        </p:nvSpPr>
        <p:spPr>
          <a:xfrm>
            <a:off x="436098" y="1603717"/>
            <a:ext cx="6988284" cy="4705643"/>
          </a:xfrm>
        </p:spPr>
        <p:txBody>
          <a:bodyPr>
            <a:noAutofit/>
          </a:bodyPr>
          <a:lstStyle/>
          <a:p>
            <a:pPr algn="just" eaLnBrk="1" hangingPunct="1"/>
            <a:r>
              <a:rPr lang="cs-CZ" altLang="cs-CZ" sz="2400" dirty="0"/>
              <a:t>Neomezené možnosti vědy se staly předmětem kritiky filosofů již v 19. století. Impulsem se jí stala práce německého filosofa Immanuela Kanta, který uvažuje o tom, čím se řídí ve svém myšlení subjekt při poznávání obecných zákonů světa a jakou logikou se týž subjekt řídí ve svém jednání. </a:t>
            </a:r>
          </a:p>
          <a:p>
            <a:pPr algn="just" eaLnBrk="1" hangingPunct="1"/>
            <a:r>
              <a:rPr lang="cs-CZ" altLang="cs-CZ" sz="2400" b="1" dirty="0"/>
              <a:t>Nejvyšší normou pro lidské myšlení i konání je podle Kanta mravní zákon, který má každý člověk v sobě. </a:t>
            </a:r>
          </a:p>
          <a:p>
            <a:pPr algn="just" eaLnBrk="1" hangingPunct="1"/>
            <a:r>
              <a:rPr lang="cs-CZ" altLang="cs-CZ" sz="2400" dirty="0"/>
              <a:t>Kantovo dílo se stalo inspirací nového filosofického směru, vzniklého v 2. polovině 19. století, axiologie. </a:t>
            </a:r>
          </a:p>
          <a:p>
            <a:pPr algn="just" eaLnBrk="1" hangingPunct="1"/>
            <a:r>
              <a:rPr lang="cs-CZ" altLang="cs-CZ" sz="2400" b="1" dirty="0"/>
              <a:t>Tato filosofie zredukovala veškerá filosofická témata na téma jediné, téma hodnot. </a:t>
            </a:r>
          </a:p>
        </p:txBody>
      </p:sp>
      <p:pic>
        <p:nvPicPr>
          <p:cNvPr id="118788" name="Picture 118787" descr="Žárovka na žlutém pozadí s načrtnutými paprsky světla a kabelem">
            <a:extLst>
              <a:ext uri="{FF2B5EF4-FFF2-40B4-BE49-F238E27FC236}">
                <a16:creationId xmlns:a16="http://schemas.microsoft.com/office/drawing/2014/main" id="{4DAD5097-E4A7-E993-7448-1B6766C7D1B3}"/>
              </a:ext>
            </a:extLst>
          </p:cNvPr>
          <p:cNvPicPr>
            <a:picLocks noChangeAspect="1"/>
          </p:cNvPicPr>
          <p:nvPr/>
        </p:nvPicPr>
        <p:blipFill rotWithShape="1">
          <a:blip r:embed="rId2"/>
          <a:srcRect l="51325" r="7067"/>
          <a:stretch/>
        </p:blipFill>
        <p:spPr>
          <a:xfrm>
            <a:off x="7552266" y="10"/>
            <a:ext cx="4639733" cy="6857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4986632-D4CB-B3B0-427B-E652F78E05A9}"/>
              </a:ext>
            </a:extLst>
          </p:cNvPr>
          <p:cNvSpPr>
            <a:spLocks noGrp="1" noRot="1" noChangeArrowheads="1"/>
          </p:cNvSpPr>
          <p:nvPr>
            <p:ph type="title"/>
          </p:nvPr>
        </p:nvSpPr>
        <p:spPr/>
        <p:txBody>
          <a:bodyPr/>
          <a:lstStyle/>
          <a:p>
            <a:pPr marL="54864">
              <a:defRPr/>
            </a:pPr>
            <a:endParaRPr lang="cs-CZ" altLang="cs-CZ">
              <a:solidFill>
                <a:schemeClr val="tx2">
                  <a:tint val="100000"/>
                  <a:shade val="90000"/>
                  <a:satMod val="250000"/>
                  <a:alpha val="100000"/>
                </a:schemeClr>
              </a:solidFill>
            </a:endParaRPr>
          </a:p>
        </p:txBody>
      </p:sp>
      <p:sp>
        <p:nvSpPr>
          <p:cNvPr id="119811" name="Rectangle 3">
            <a:extLst>
              <a:ext uri="{FF2B5EF4-FFF2-40B4-BE49-F238E27FC236}">
                <a16:creationId xmlns:a16="http://schemas.microsoft.com/office/drawing/2014/main" id="{1DF56B3A-5276-21B8-AF9F-590593189788}"/>
              </a:ext>
            </a:extLst>
          </p:cNvPr>
          <p:cNvSpPr>
            <a:spLocks noGrp="1" noChangeArrowheads="1"/>
          </p:cNvSpPr>
          <p:nvPr>
            <p:ph idx="1"/>
          </p:nvPr>
        </p:nvSpPr>
        <p:spPr>
          <a:xfrm>
            <a:off x="534572" y="2285999"/>
            <a:ext cx="10888394" cy="4241409"/>
          </a:xfrm>
        </p:spPr>
        <p:txBody>
          <a:bodyPr>
            <a:normAutofit/>
          </a:bodyPr>
          <a:lstStyle/>
          <a:p>
            <a:pPr algn="just">
              <a:lnSpc>
                <a:spcPct val="80000"/>
              </a:lnSpc>
              <a:spcBef>
                <a:spcPts val="0"/>
              </a:spcBef>
              <a:spcAft>
                <a:spcPts val="0"/>
              </a:spcAft>
              <a:buFont typeface="Wingdings 2"/>
              <a:buChar char=""/>
              <a:defRPr/>
            </a:pPr>
            <a:r>
              <a:rPr lang="cs-CZ" altLang="cs-CZ" sz="2800" dirty="0"/>
              <a:t>V současnosti je axiologie pouze jedním z filosofických směrů. </a:t>
            </a:r>
          </a:p>
          <a:p>
            <a:pPr algn="just">
              <a:lnSpc>
                <a:spcPct val="80000"/>
              </a:lnSpc>
              <a:spcBef>
                <a:spcPts val="0"/>
              </a:spcBef>
              <a:spcAft>
                <a:spcPts val="0"/>
              </a:spcAft>
              <a:buFont typeface="Wingdings 2"/>
              <a:buChar char=""/>
              <a:defRPr/>
            </a:pPr>
            <a:endParaRPr lang="cs-CZ" altLang="cs-CZ" sz="2800" dirty="0"/>
          </a:p>
          <a:p>
            <a:pPr algn="just">
              <a:lnSpc>
                <a:spcPct val="80000"/>
              </a:lnSpc>
              <a:spcBef>
                <a:spcPts val="0"/>
              </a:spcBef>
              <a:spcAft>
                <a:spcPts val="0"/>
              </a:spcAft>
              <a:buFont typeface="Wingdings 2"/>
              <a:buChar char=""/>
              <a:defRPr/>
            </a:pPr>
            <a:r>
              <a:rPr lang="cs-CZ" altLang="cs-CZ" sz="2800" dirty="0"/>
              <a:t>Téma hodnot se však od sedmdesátých let dvacátého století znovu dostalo do popředí. </a:t>
            </a:r>
          </a:p>
          <a:p>
            <a:pPr marL="0" indent="0" algn="just">
              <a:lnSpc>
                <a:spcPct val="80000"/>
              </a:lnSpc>
              <a:spcBef>
                <a:spcPts val="0"/>
              </a:spcBef>
              <a:spcAft>
                <a:spcPts val="0"/>
              </a:spcAft>
              <a:buNone/>
              <a:defRPr/>
            </a:pPr>
            <a:endParaRPr lang="cs-CZ" altLang="cs-CZ" sz="2800" dirty="0"/>
          </a:p>
          <a:p>
            <a:pPr algn="just">
              <a:lnSpc>
                <a:spcPct val="80000"/>
              </a:lnSpc>
              <a:spcBef>
                <a:spcPts val="0"/>
              </a:spcBef>
              <a:spcAft>
                <a:spcPts val="0"/>
              </a:spcAft>
              <a:buFont typeface="Wingdings 2"/>
              <a:buChar char=""/>
              <a:defRPr/>
            </a:pPr>
            <a:r>
              <a:rPr lang="cs-CZ" altLang="cs-CZ" sz="2800" dirty="0"/>
              <a:t>Tento znovu obnovený zájem o hodnoty byl důsledkem rychlých kulturních změn, které se v moderních společnostech udály a které způsobily bezradnost mnoha lidí v otázkách jejich životní orientace a smyslu života. </a:t>
            </a:r>
          </a:p>
          <a:p>
            <a:pPr marL="0" indent="0" algn="just">
              <a:lnSpc>
                <a:spcPct val="80000"/>
              </a:lnSpc>
              <a:spcBef>
                <a:spcPts val="0"/>
              </a:spcBef>
              <a:spcAft>
                <a:spcPts val="0"/>
              </a:spcAft>
              <a:buNone/>
              <a:defRPr/>
            </a:pPr>
            <a:endParaRPr lang="cs-CZ" altLang="cs-CZ" sz="2800" dirty="0"/>
          </a:p>
          <a:p>
            <a:pPr algn="just">
              <a:lnSpc>
                <a:spcPct val="80000"/>
              </a:lnSpc>
              <a:spcBef>
                <a:spcPts val="0"/>
              </a:spcBef>
              <a:spcAft>
                <a:spcPts val="0"/>
              </a:spcAft>
              <a:buFont typeface="Wingdings 2"/>
              <a:buChar char=""/>
              <a:defRPr/>
            </a:pPr>
            <a:r>
              <a:rPr lang="cs-CZ" altLang="cs-CZ" sz="2800" dirty="0"/>
              <a:t>Snahy o hodnotovou výchovu, které byly tehdy započaty, trvají dodnes.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890" name="Rectangle 12288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86" name="Picture 122885" descr="Stará Lev Roaring s černým pozadím">
            <a:extLst>
              <a:ext uri="{FF2B5EF4-FFF2-40B4-BE49-F238E27FC236}">
                <a16:creationId xmlns:a16="http://schemas.microsoft.com/office/drawing/2014/main" id="{4651AC59-2A44-413D-180A-A430F3C70A80}"/>
              </a:ext>
            </a:extLst>
          </p:cNvPr>
          <p:cNvPicPr>
            <a:picLocks noChangeAspect="1"/>
          </p:cNvPicPr>
          <p:nvPr/>
        </p:nvPicPr>
        <p:blipFill rotWithShape="1">
          <a:blip r:embed="rId2">
            <a:alphaModFix amt="45000"/>
          </a:blip>
          <a:srcRect t="2647" r="-1" b="12425"/>
          <a:stretch/>
        </p:blipFill>
        <p:spPr>
          <a:xfrm>
            <a:off x="20" y="-1"/>
            <a:ext cx="12188932" cy="6858000"/>
          </a:xfrm>
          <a:prstGeom prst="rect">
            <a:avLst/>
          </a:prstGeom>
        </p:spPr>
      </p:pic>
      <p:sp>
        <p:nvSpPr>
          <p:cNvPr id="122884" name="Rectangle 4">
            <a:extLst>
              <a:ext uri="{FF2B5EF4-FFF2-40B4-BE49-F238E27FC236}">
                <a16:creationId xmlns:a16="http://schemas.microsoft.com/office/drawing/2014/main" id="{6687AB9F-3D2F-B901-9042-67005042FC93}"/>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Hodnoty</a:t>
            </a:r>
          </a:p>
        </p:txBody>
      </p:sp>
      <p:sp>
        <p:nvSpPr>
          <p:cNvPr id="25603" name="Rectangle 5">
            <a:extLst>
              <a:ext uri="{FF2B5EF4-FFF2-40B4-BE49-F238E27FC236}">
                <a16:creationId xmlns:a16="http://schemas.microsoft.com/office/drawing/2014/main" id="{838FD665-70FE-206A-6EB1-0A60432A9395}"/>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endParaRPr lang="cs-CZ" altLang="cs-CZ" sz="2000">
              <a:solidFill>
                <a:schemeClr val="tx1"/>
              </a:solidFill>
            </a:endParaRPr>
          </a:p>
        </p:txBody>
      </p:sp>
      <p:cxnSp>
        <p:nvCxnSpPr>
          <p:cNvPr id="122892" name="Straight Connector 12289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2884"/>
                                        </p:tgtEl>
                                        <p:attrNameLst>
                                          <p:attrName>style.visibility</p:attrName>
                                        </p:attrNameLst>
                                      </p:cBhvr>
                                      <p:to>
                                        <p:strVal val="visible"/>
                                      </p:to>
                                    </p:set>
                                    <p:animEffect transition="in" filter="fade">
                                      <p:cBhvr>
                                        <p:cTn id="7" dur="4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44" name="Rectangle 91143">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140" name="Picture 91139" descr="Skupina barevných dřevěných figurek">
            <a:extLst>
              <a:ext uri="{FF2B5EF4-FFF2-40B4-BE49-F238E27FC236}">
                <a16:creationId xmlns:a16="http://schemas.microsoft.com/office/drawing/2014/main" id="{6B9A24D1-51FB-DC72-DE66-2D58ED08953F}"/>
              </a:ext>
            </a:extLst>
          </p:cNvPr>
          <p:cNvPicPr>
            <a:picLocks noChangeAspect="1"/>
          </p:cNvPicPr>
          <p:nvPr/>
        </p:nvPicPr>
        <p:blipFill rotWithShape="1">
          <a:blip r:embed="rId2">
            <a:duotone>
              <a:schemeClr val="bg2">
                <a:shade val="45000"/>
                <a:satMod val="135000"/>
              </a:schemeClr>
              <a:prstClr val="white"/>
            </a:duotone>
            <a:alphaModFix amt="35000"/>
          </a:blip>
          <a:srcRect t="12222" r="-1" b="6529"/>
          <a:stretch/>
        </p:blipFill>
        <p:spPr>
          <a:xfrm>
            <a:off x="20" y="-1"/>
            <a:ext cx="12188932" cy="6858000"/>
          </a:xfrm>
          <a:prstGeom prst="rect">
            <a:avLst/>
          </a:prstGeom>
        </p:spPr>
      </p:pic>
      <p:sp>
        <p:nvSpPr>
          <p:cNvPr id="91138" name="Rectangle 2">
            <a:extLst>
              <a:ext uri="{FF2B5EF4-FFF2-40B4-BE49-F238E27FC236}">
                <a16:creationId xmlns:a16="http://schemas.microsoft.com/office/drawing/2014/main" id="{199BCEB2-022F-F090-D6FA-E61D657F8DA1}"/>
              </a:ext>
            </a:extLst>
          </p:cNvPr>
          <p:cNvSpPr>
            <a:spLocks noGrp="1" noRot="1" noChangeArrowheads="1"/>
          </p:cNvSpPr>
          <p:nvPr>
            <p:ph type="title"/>
          </p:nvPr>
        </p:nvSpPr>
        <p:spPr>
          <a:xfrm>
            <a:off x="643467" y="643467"/>
            <a:ext cx="3684437" cy="5571066"/>
          </a:xfrm>
        </p:spPr>
        <p:txBody>
          <a:bodyPr>
            <a:normAutofit/>
          </a:bodyPr>
          <a:lstStyle/>
          <a:p>
            <a:pPr marL="54864" algn="r">
              <a:defRPr/>
            </a:pPr>
            <a:r>
              <a:rPr lang="cs-CZ" altLang="cs-CZ" sz="4600" i="1" dirty="0"/>
              <a:t>Hodnoty jsou nepostradatelné </a:t>
            </a:r>
            <a:br>
              <a:rPr lang="cs-CZ" altLang="cs-CZ" sz="4600" i="1" dirty="0"/>
            </a:br>
            <a:r>
              <a:rPr lang="cs-CZ" altLang="cs-CZ" sz="4600" i="1" dirty="0"/>
              <a:t>pro každou společnost (</a:t>
            </a:r>
            <a:r>
              <a:rPr lang="cs-CZ" altLang="cs-CZ" sz="4600" i="1" dirty="0" err="1"/>
              <a:t>Dorotíková</a:t>
            </a:r>
            <a:r>
              <a:rPr lang="cs-CZ" altLang="cs-CZ" sz="4600" i="1" dirty="0"/>
              <a:t>)</a:t>
            </a:r>
          </a:p>
        </p:txBody>
      </p:sp>
      <p:cxnSp>
        <p:nvCxnSpPr>
          <p:cNvPr id="91146" name="Straight Connector 91145">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627" name="Rectangle 3">
            <a:extLst>
              <a:ext uri="{FF2B5EF4-FFF2-40B4-BE49-F238E27FC236}">
                <a16:creationId xmlns:a16="http://schemas.microsoft.com/office/drawing/2014/main" id="{14109C2A-8030-C39B-AC67-7997D0C3F13E}"/>
              </a:ext>
            </a:extLst>
          </p:cNvPr>
          <p:cNvSpPr>
            <a:spLocks noGrp="1"/>
          </p:cNvSpPr>
          <p:nvPr>
            <p:ph idx="1"/>
          </p:nvPr>
        </p:nvSpPr>
        <p:spPr>
          <a:xfrm>
            <a:off x="4971371" y="643467"/>
            <a:ext cx="6574112" cy="5571066"/>
          </a:xfrm>
        </p:spPr>
        <p:txBody>
          <a:bodyPr anchor="ctr">
            <a:normAutofit/>
          </a:bodyPr>
          <a:lstStyle/>
          <a:p>
            <a:pPr algn="just" eaLnBrk="1" hangingPunct="1">
              <a:buFont typeface="Wingdings" panose="05000000000000000000" pitchFamily="2" charset="2"/>
              <a:buChar char="q"/>
            </a:pPr>
            <a:r>
              <a:rPr lang="cs-CZ" altLang="cs-CZ" sz="3200" dirty="0"/>
              <a:t>vytvářejí společenské závazky mezi jedinci</a:t>
            </a:r>
          </a:p>
          <a:p>
            <a:pPr algn="just" eaLnBrk="1" hangingPunct="1">
              <a:buFont typeface="Wingdings" panose="05000000000000000000" pitchFamily="2" charset="2"/>
              <a:buChar char="q"/>
            </a:pPr>
            <a:r>
              <a:rPr lang="cs-CZ" altLang="cs-CZ" sz="3200" dirty="0"/>
              <a:t>působí na individuální a kolektivní identitu</a:t>
            </a:r>
          </a:p>
          <a:p>
            <a:pPr algn="just" eaLnBrk="1" hangingPunct="1">
              <a:buFont typeface="Wingdings" panose="05000000000000000000" pitchFamily="2" charset="2"/>
              <a:buChar char="q"/>
            </a:pPr>
            <a:r>
              <a:rPr lang="cs-CZ" altLang="cs-CZ" sz="3200" dirty="0"/>
              <a:t>vytvářejí jistoty ve vzájemném styku</a:t>
            </a:r>
          </a:p>
          <a:p>
            <a:pPr algn="just" eaLnBrk="1" hangingPunct="1">
              <a:buFont typeface="Wingdings" panose="05000000000000000000" pitchFamily="2" charset="2"/>
              <a:buChar char="q"/>
            </a:pPr>
            <a:r>
              <a:rPr lang="cs-CZ" altLang="cs-CZ" sz="3200" dirty="0"/>
              <a:t>jsou důležitým spojovacím prostředkem mezi generacemi</a:t>
            </a:r>
          </a:p>
          <a:p>
            <a:pPr algn="just" eaLnBrk="1" hangingPunct="1">
              <a:buFont typeface="Wingdings" panose="05000000000000000000" pitchFamily="2" charset="2"/>
              <a:buChar char="q"/>
            </a:pPr>
            <a:r>
              <a:rPr lang="cs-CZ" altLang="cs-CZ" sz="3200" dirty="0"/>
              <a:t>mohou omezovat silné a ochraňovat slabé</a:t>
            </a:r>
          </a:p>
          <a:p>
            <a:pPr eaLnBrk="1" hangingPunct="1"/>
            <a:endParaRPr lang="cs-CZ" altLang="cs-CZ" dirty="0"/>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64" name="Picture 92163" descr="Jeden v davu">
            <a:extLst>
              <a:ext uri="{FF2B5EF4-FFF2-40B4-BE49-F238E27FC236}">
                <a16:creationId xmlns:a16="http://schemas.microsoft.com/office/drawing/2014/main" id="{8DB76841-EED4-17A8-5B71-5AF8E1E22624}"/>
              </a:ext>
            </a:extLst>
          </p:cNvPr>
          <p:cNvPicPr>
            <a:picLocks noChangeAspect="1"/>
          </p:cNvPicPr>
          <p:nvPr/>
        </p:nvPicPr>
        <p:blipFill rotWithShape="1">
          <a:blip r:embed="rId2">
            <a:alphaModFix amt="25000"/>
          </a:blip>
          <a:srcRect t="7734" b="17266"/>
          <a:stretch/>
        </p:blipFill>
        <p:spPr>
          <a:xfrm>
            <a:off x="20" y="10"/>
            <a:ext cx="12191980" cy="6857990"/>
          </a:xfrm>
          <a:prstGeom prst="rect">
            <a:avLst/>
          </a:prstGeom>
        </p:spPr>
      </p:pic>
      <p:sp>
        <p:nvSpPr>
          <p:cNvPr id="92162" name="Rectangle 2">
            <a:extLst>
              <a:ext uri="{FF2B5EF4-FFF2-40B4-BE49-F238E27FC236}">
                <a16:creationId xmlns:a16="http://schemas.microsoft.com/office/drawing/2014/main" id="{4D0889C3-CBF5-7695-4446-A89867C0A990}"/>
              </a:ext>
            </a:extLst>
          </p:cNvPr>
          <p:cNvSpPr>
            <a:spLocks noGrp="1" noRot="1" noChangeArrowheads="1"/>
          </p:cNvSpPr>
          <p:nvPr>
            <p:ph type="title"/>
          </p:nvPr>
        </p:nvSpPr>
        <p:spPr>
          <a:xfrm>
            <a:off x="1024128" y="585216"/>
            <a:ext cx="9720072" cy="1499616"/>
          </a:xfrm>
        </p:spPr>
        <p:txBody>
          <a:bodyPr>
            <a:normAutofit/>
          </a:bodyPr>
          <a:lstStyle/>
          <a:p>
            <a:pPr marL="54864">
              <a:defRPr/>
            </a:pPr>
            <a:r>
              <a:rPr lang="cs-CZ" altLang="cs-CZ">
                <a:solidFill>
                  <a:srgbClr val="FFFFFF"/>
                </a:solidFill>
              </a:rPr>
              <a:t>Klasifikace hodnot </a:t>
            </a:r>
            <a:br>
              <a:rPr lang="cs-CZ" altLang="cs-CZ">
                <a:solidFill>
                  <a:srgbClr val="FFFFFF"/>
                </a:solidFill>
              </a:rPr>
            </a:br>
            <a:r>
              <a:rPr lang="cs-CZ" altLang="cs-CZ">
                <a:solidFill>
                  <a:srgbClr val="FFFFFF"/>
                </a:solidFill>
              </a:rPr>
              <a:t> /podle prof. Kučerové/</a:t>
            </a:r>
          </a:p>
        </p:txBody>
      </p:sp>
      <p:cxnSp>
        <p:nvCxnSpPr>
          <p:cNvPr id="92175" name="Straight Connector 92174">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7651" name="Rectangle 3">
            <a:extLst>
              <a:ext uri="{FF2B5EF4-FFF2-40B4-BE49-F238E27FC236}">
                <a16:creationId xmlns:a16="http://schemas.microsoft.com/office/drawing/2014/main" id="{CE44D176-E9CA-6BD7-AC80-A304EFB2FFAC}"/>
              </a:ext>
            </a:extLst>
          </p:cNvPr>
          <p:cNvSpPr>
            <a:spLocks noGrp="1"/>
          </p:cNvSpPr>
          <p:nvPr>
            <p:ph idx="1"/>
          </p:nvPr>
        </p:nvSpPr>
        <p:spPr>
          <a:xfrm>
            <a:off x="1024128" y="2286000"/>
            <a:ext cx="9720073" cy="4023360"/>
          </a:xfrm>
        </p:spPr>
        <p:txBody>
          <a:bodyPr>
            <a:normAutofit/>
          </a:bodyPr>
          <a:lstStyle/>
          <a:p>
            <a:pPr algn="ctr" eaLnBrk="1" hangingPunct="1"/>
            <a:r>
              <a:rPr lang="cs-CZ" altLang="cs-CZ" sz="4000" dirty="0">
                <a:solidFill>
                  <a:srgbClr val="FFFFFF"/>
                </a:solidFill>
              </a:rPr>
              <a:t>Přírodní hodnoty</a:t>
            </a:r>
          </a:p>
          <a:p>
            <a:pPr algn="ctr" eaLnBrk="1" hangingPunct="1"/>
            <a:r>
              <a:rPr lang="cs-CZ" altLang="cs-CZ" sz="4000" dirty="0">
                <a:solidFill>
                  <a:srgbClr val="FFFFFF"/>
                </a:solidFill>
              </a:rPr>
              <a:t>Civilizační hodnoty, společná organizace </a:t>
            </a:r>
          </a:p>
          <a:p>
            <a:pPr algn="ctr" eaLnBrk="1" hangingPunct="1"/>
            <a:r>
              <a:rPr lang="cs-CZ" altLang="cs-CZ" sz="4000" dirty="0">
                <a:solidFill>
                  <a:srgbClr val="FFFFFF"/>
                </a:solidFill>
              </a:rPr>
              <a:t>od rodiny po stát </a:t>
            </a:r>
          </a:p>
          <a:p>
            <a:pPr algn="ctr" eaLnBrk="1" hangingPunct="1"/>
            <a:r>
              <a:rPr lang="cs-CZ" altLang="cs-CZ" sz="4000" dirty="0">
                <a:solidFill>
                  <a:srgbClr val="FFFFFF"/>
                </a:solidFill>
              </a:rPr>
              <a:t>Sféra duševních hodnot </a:t>
            </a:r>
          </a:p>
          <a:p>
            <a:pPr eaLnBrk="1" hangingPunct="1">
              <a:buFont typeface="Wingdings" panose="05000000000000000000" pitchFamily="2" charset="2"/>
              <a:buNone/>
            </a:pPr>
            <a:endParaRPr lang="cs-CZ" altLang="cs-CZ"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93" name="Rectangle 93192">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B7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Rectangle 2">
            <a:extLst>
              <a:ext uri="{FF2B5EF4-FFF2-40B4-BE49-F238E27FC236}">
                <a16:creationId xmlns:a16="http://schemas.microsoft.com/office/drawing/2014/main" id="{4C9E6B6E-2898-4022-CF28-5F7A0BD49C47}"/>
              </a:ext>
            </a:extLst>
          </p:cNvPr>
          <p:cNvSpPr>
            <a:spLocks noGrp="1" noRot="1" noChangeArrowheads="1"/>
          </p:cNvSpPr>
          <p:nvPr>
            <p:ph type="title"/>
          </p:nvPr>
        </p:nvSpPr>
        <p:spPr>
          <a:xfrm>
            <a:off x="1024128" y="585216"/>
            <a:ext cx="6007027" cy="1499616"/>
          </a:xfrm>
        </p:spPr>
        <p:txBody>
          <a:bodyPr>
            <a:normAutofit/>
          </a:bodyPr>
          <a:lstStyle/>
          <a:p>
            <a:pPr marL="54864">
              <a:defRPr/>
            </a:pPr>
            <a:r>
              <a:rPr lang="cs-CZ" altLang="cs-CZ" dirty="0">
                <a:solidFill>
                  <a:srgbClr val="FFFFFF"/>
                </a:solidFill>
              </a:rPr>
              <a:t>Co jsou hodnoty</a:t>
            </a:r>
          </a:p>
        </p:txBody>
      </p:sp>
      <p:cxnSp>
        <p:nvCxnSpPr>
          <p:cNvPr id="93195" name="Straight Connector 9319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3187" name="Rectangle 3">
            <a:extLst>
              <a:ext uri="{FF2B5EF4-FFF2-40B4-BE49-F238E27FC236}">
                <a16:creationId xmlns:a16="http://schemas.microsoft.com/office/drawing/2014/main" id="{34D2B726-A6A3-1289-EE65-422548F9249C}"/>
              </a:ext>
            </a:extLst>
          </p:cNvPr>
          <p:cNvSpPr>
            <a:spLocks noGrp="1" noChangeArrowheads="1"/>
          </p:cNvSpPr>
          <p:nvPr>
            <p:ph idx="1"/>
          </p:nvPr>
        </p:nvSpPr>
        <p:spPr>
          <a:xfrm>
            <a:off x="0" y="2084832"/>
            <a:ext cx="7031156" cy="4224528"/>
          </a:xfrm>
        </p:spPr>
        <p:txBody>
          <a:bodyPr>
            <a:normAutofit/>
          </a:bodyPr>
          <a:lstStyle/>
          <a:p>
            <a:pPr>
              <a:spcBef>
                <a:spcPts val="0"/>
              </a:spcBef>
              <a:spcAft>
                <a:spcPts val="600"/>
              </a:spcAft>
              <a:buFont typeface="Wingdings 2"/>
              <a:buChar char=""/>
              <a:defRPr/>
            </a:pPr>
            <a:r>
              <a:rPr lang="cs-CZ" altLang="cs-CZ" sz="3200" b="1" dirty="0">
                <a:solidFill>
                  <a:srgbClr val="FFFFFF"/>
                </a:solidFill>
              </a:rPr>
              <a:t>Hodnotami jsou všeobecně platné normy lidského chování </a:t>
            </a:r>
          </a:p>
          <a:p>
            <a:pPr>
              <a:spcBef>
                <a:spcPts val="0"/>
              </a:spcBef>
              <a:spcAft>
                <a:spcPts val="600"/>
              </a:spcAft>
              <a:buNone/>
              <a:defRPr/>
            </a:pPr>
            <a:r>
              <a:rPr lang="cs-CZ" altLang="cs-CZ" sz="3200" i="1" dirty="0">
                <a:solidFill>
                  <a:srgbClr val="FFFFFF"/>
                </a:solidFill>
              </a:rPr>
              <a:t>/hodnotami nemohou být výlučně </a:t>
            </a:r>
          </a:p>
          <a:p>
            <a:pPr>
              <a:spcBef>
                <a:spcPts val="0"/>
              </a:spcBef>
              <a:spcAft>
                <a:spcPts val="600"/>
              </a:spcAft>
              <a:buNone/>
              <a:defRPr/>
            </a:pPr>
            <a:r>
              <a:rPr lang="cs-CZ" altLang="cs-CZ" sz="3200" i="1" dirty="0">
                <a:solidFill>
                  <a:srgbClr val="FFFFFF"/>
                </a:solidFill>
              </a:rPr>
              <a:t>individuální hodnoty/</a:t>
            </a:r>
            <a:endParaRPr lang="cs-CZ" altLang="cs-CZ" sz="3200" b="1" i="1" dirty="0">
              <a:solidFill>
                <a:srgbClr val="FFFFFF"/>
              </a:solidFill>
            </a:endParaRPr>
          </a:p>
          <a:p>
            <a:pPr>
              <a:spcBef>
                <a:spcPts val="0"/>
              </a:spcBef>
              <a:spcAft>
                <a:spcPts val="600"/>
              </a:spcAft>
              <a:buFont typeface="Wingdings 2"/>
              <a:buChar char=""/>
              <a:defRPr/>
            </a:pPr>
            <a:r>
              <a:rPr lang="cs-CZ" altLang="cs-CZ" sz="3200" b="1" dirty="0">
                <a:solidFill>
                  <a:srgbClr val="FFFFFF"/>
                </a:solidFill>
              </a:rPr>
              <a:t>Hodnotami je to, o co usilujeme </a:t>
            </a:r>
          </a:p>
          <a:p>
            <a:pPr>
              <a:spcBef>
                <a:spcPts val="0"/>
              </a:spcBef>
              <a:spcAft>
                <a:spcPts val="600"/>
              </a:spcAft>
              <a:buFont typeface="Wingdings 2"/>
              <a:buChar char=""/>
              <a:defRPr/>
            </a:pPr>
            <a:r>
              <a:rPr lang="cs-CZ" altLang="cs-CZ" sz="3200" b="1" dirty="0">
                <a:solidFill>
                  <a:srgbClr val="FFFFFF"/>
                </a:solidFill>
              </a:rPr>
              <a:t>Hodnoty jsou zvláštní vlastnosti </a:t>
            </a:r>
          </a:p>
          <a:p>
            <a:pPr>
              <a:spcBef>
                <a:spcPts val="0"/>
              </a:spcBef>
              <a:spcAft>
                <a:spcPts val="600"/>
              </a:spcAft>
              <a:buFont typeface="Wingdings 2"/>
              <a:buChar char=""/>
              <a:defRPr/>
            </a:pPr>
            <a:r>
              <a:rPr lang="cs-CZ" altLang="cs-CZ" sz="3200" b="1" dirty="0">
                <a:solidFill>
                  <a:srgbClr val="FFFFFF"/>
                </a:solidFill>
              </a:rPr>
              <a:t>Podstata hodnot spočívá ve vztahu</a:t>
            </a:r>
            <a:r>
              <a:rPr lang="cs-CZ" altLang="cs-CZ" sz="3200" dirty="0">
                <a:solidFill>
                  <a:srgbClr val="FFFFFF"/>
                </a:solidFill>
              </a:rPr>
              <a:t> </a:t>
            </a:r>
          </a:p>
          <a:p>
            <a:pPr>
              <a:spcBef>
                <a:spcPts val="0"/>
              </a:spcBef>
              <a:spcAft>
                <a:spcPts val="600"/>
              </a:spcAft>
              <a:buNone/>
              <a:defRPr/>
            </a:pPr>
            <a:endParaRPr lang="cs-CZ" altLang="cs-CZ" dirty="0">
              <a:solidFill>
                <a:srgbClr val="FFFFFF"/>
              </a:solidFill>
            </a:endParaRPr>
          </a:p>
        </p:txBody>
      </p:sp>
      <p:pic>
        <p:nvPicPr>
          <p:cNvPr id="93189" name="Picture 93188" descr="Barevné domy">
            <a:extLst>
              <a:ext uri="{FF2B5EF4-FFF2-40B4-BE49-F238E27FC236}">
                <a16:creationId xmlns:a16="http://schemas.microsoft.com/office/drawing/2014/main" id="{1D3B4ADA-BA07-A0A9-0516-C48D33F2670A}"/>
              </a:ext>
            </a:extLst>
          </p:cNvPr>
          <p:cNvPicPr>
            <a:picLocks noChangeAspect="1"/>
          </p:cNvPicPr>
          <p:nvPr/>
        </p:nvPicPr>
        <p:blipFill rotWithShape="1">
          <a:blip r:embed="rId2"/>
          <a:srcRect l="23983" r="29674" b="-1"/>
          <a:stretch/>
        </p:blipFill>
        <p:spPr>
          <a:xfrm>
            <a:off x="7645464" y="98265"/>
            <a:ext cx="4639734" cy="68579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ADE855C-A2DE-52B4-FB24-4EF8A0C1EEC8}"/>
              </a:ext>
            </a:extLst>
          </p:cNvPr>
          <p:cNvSpPr>
            <a:spLocks noGrp="1" noRot="1" noChangeArrowheads="1"/>
          </p:cNvSpPr>
          <p:nvPr>
            <p:ph type="title"/>
          </p:nvPr>
        </p:nvSpPr>
        <p:spPr/>
        <p:txBody>
          <a:bodyPr/>
          <a:lstStyle/>
          <a:p>
            <a:pPr marL="54864">
              <a:defRPr/>
            </a:pPr>
            <a:endParaRPr lang="cs-CZ" altLang="cs-CZ" sz="3200" dirty="0">
              <a:solidFill>
                <a:schemeClr val="tx2">
                  <a:tint val="100000"/>
                  <a:shade val="90000"/>
                  <a:satMod val="250000"/>
                  <a:alpha val="100000"/>
                </a:schemeClr>
              </a:solidFill>
            </a:endParaRPr>
          </a:p>
        </p:txBody>
      </p:sp>
      <p:graphicFrame>
        <p:nvGraphicFramePr>
          <p:cNvPr id="94212" name="Rectangle 3">
            <a:extLst>
              <a:ext uri="{FF2B5EF4-FFF2-40B4-BE49-F238E27FC236}">
                <a16:creationId xmlns:a16="http://schemas.microsoft.com/office/drawing/2014/main" id="{A5D23FED-7F5F-AE29-2AE0-D3E43C8D27AA}"/>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1" name="Rectangle 9524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237" name="Picture 95236" descr="Mnoho otazníků na černém pozadí">
            <a:extLst>
              <a:ext uri="{FF2B5EF4-FFF2-40B4-BE49-F238E27FC236}">
                <a16:creationId xmlns:a16="http://schemas.microsoft.com/office/drawing/2014/main" id="{C136AE2E-72BA-642D-E769-AECA09F951CC}"/>
              </a:ext>
            </a:extLst>
          </p:cNvPr>
          <p:cNvPicPr>
            <a:picLocks noChangeAspect="1"/>
          </p:cNvPicPr>
          <p:nvPr/>
        </p:nvPicPr>
        <p:blipFill rotWithShape="1">
          <a:blip r:embed="rId2">
            <a:duotone>
              <a:schemeClr val="bg2">
                <a:shade val="45000"/>
                <a:satMod val="135000"/>
              </a:schemeClr>
              <a:prstClr val="white"/>
            </a:duotone>
            <a:alphaModFix amt="35000"/>
          </a:blip>
          <a:srcRect t="7764" r="-1" b="-1"/>
          <a:stretch/>
        </p:blipFill>
        <p:spPr>
          <a:xfrm>
            <a:off x="20" y="-1"/>
            <a:ext cx="12188932" cy="6858000"/>
          </a:xfrm>
          <a:prstGeom prst="rect">
            <a:avLst/>
          </a:prstGeom>
        </p:spPr>
      </p:pic>
      <p:sp>
        <p:nvSpPr>
          <p:cNvPr id="95234" name="Rectangle 2">
            <a:extLst>
              <a:ext uri="{FF2B5EF4-FFF2-40B4-BE49-F238E27FC236}">
                <a16:creationId xmlns:a16="http://schemas.microsoft.com/office/drawing/2014/main" id="{89D79199-B5C3-8427-35D3-0A507998A2A1}"/>
              </a:ext>
            </a:extLst>
          </p:cNvPr>
          <p:cNvSpPr>
            <a:spLocks noGrp="1" noRot="1" noChangeArrowheads="1"/>
          </p:cNvSpPr>
          <p:nvPr>
            <p:ph type="title"/>
          </p:nvPr>
        </p:nvSpPr>
        <p:spPr>
          <a:xfrm>
            <a:off x="643467" y="643467"/>
            <a:ext cx="3684437" cy="5571066"/>
          </a:xfrm>
        </p:spPr>
        <p:txBody>
          <a:bodyPr>
            <a:normAutofit/>
          </a:bodyPr>
          <a:lstStyle/>
          <a:p>
            <a:pPr marL="54864" algn="r">
              <a:defRPr/>
            </a:pPr>
            <a:r>
              <a:rPr lang="cs-CZ" altLang="cs-CZ"/>
              <a:t>Touha po hodnotové výchově - reakce na krizi společnosti</a:t>
            </a:r>
          </a:p>
        </p:txBody>
      </p:sp>
      <p:cxnSp>
        <p:nvCxnSpPr>
          <p:cNvPr id="95243" name="Straight Connector 9524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5235" name="Rectangle 3">
            <a:extLst>
              <a:ext uri="{FF2B5EF4-FFF2-40B4-BE49-F238E27FC236}">
                <a16:creationId xmlns:a16="http://schemas.microsoft.com/office/drawing/2014/main" id="{69F9356D-1524-F42A-3F29-C40266747E36}"/>
              </a:ext>
            </a:extLst>
          </p:cNvPr>
          <p:cNvSpPr>
            <a:spLocks noGrp="1" noChangeArrowheads="1"/>
          </p:cNvSpPr>
          <p:nvPr>
            <p:ph idx="1"/>
          </p:nvPr>
        </p:nvSpPr>
        <p:spPr>
          <a:xfrm>
            <a:off x="4971371" y="643467"/>
            <a:ext cx="6574112" cy="5571066"/>
          </a:xfrm>
        </p:spPr>
        <p:txBody>
          <a:bodyPr anchor="ctr">
            <a:normAutofit/>
          </a:bodyPr>
          <a:lstStyle/>
          <a:p>
            <a:pPr marL="640080" lvl="1">
              <a:spcAft>
                <a:spcPts val="0"/>
              </a:spcAft>
              <a:buClr>
                <a:schemeClr val="tx1"/>
              </a:buClr>
              <a:buFont typeface="Wingdings" pitchFamily="2" charset="2"/>
              <a:buChar char="v"/>
              <a:defRPr/>
            </a:pPr>
            <a:r>
              <a:rPr lang="cs-CZ" altLang="cs-CZ" sz="3200" b="1" dirty="0"/>
              <a:t>krize společnost, éra prázdnoty a individualismu, </a:t>
            </a:r>
          </a:p>
          <a:p>
            <a:pPr marL="640080" lvl="1">
              <a:spcAft>
                <a:spcPts val="0"/>
              </a:spcAft>
              <a:buClr>
                <a:schemeClr val="tx1"/>
              </a:buClr>
              <a:buFont typeface="Wingdings" pitchFamily="2" charset="2"/>
              <a:buChar char="v"/>
              <a:defRPr/>
            </a:pPr>
            <a:r>
              <a:rPr lang="cs-CZ" altLang="cs-CZ" sz="3200" b="1" dirty="0"/>
              <a:t>nejistota a bezradnost v ústředních otázkách, které se týkají hodnot, norem, smyslu života a cílů, </a:t>
            </a:r>
          </a:p>
          <a:p>
            <a:pPr marL="640080" lvl="1">
              <a:spcAft>
                <a:spcPts val="0"/>
              </a:spcAft>
              <a:buClr>
                <a:schemeClr val="tx1"/>
              </a:buClr>
              <a:buFont typeface="Wingdings" pitchFamily="2" charset="2"/>
              <a:buChar char="v"/>
              <a:defRPr/>
            </a:pPr>
            <a:r>
              <a:rPr lang="cs-CZ" altLang="cs-CZ" sz="3200" b="1" dirty="0"/>
              <a:t>narůstají psychické problémy, sociální konflikty atd. </a:t>
            </a:r>
          </a:p>
          <a:p>
            <a:pPr marL="640080" lvl="1">
              <a:spcAft>
                <a:spcPts val="0"/>
              </a:spcAft>
              <a:buNone/>
              <a:defRPr/>
            </a:pPr>
            <a:endParaRPr lang="cs-CZ" altLang="cs-CZ" sz="3200" b="1" dirty="0"/>
          </a:p>
          <a:p>
            <a:pPr marL="640080" lvl="1">
              <a:spcAft>
                <a:spcPts val="0"/>
              </a:spcAft>
              <a:buNone/>
              <a:defRPr/>
            </a:pPr>
            <a:r>
              <a:rPr lang="cs-CZ" altLang="cs-CZ" sz="3200" b="1" dirty="0"/>
              <a:t>ohrožení celé společnost</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66" name="Rectangle 96265">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62" name="Picture 96261">
            <a:extLst>
              <a:ext uri="{FF2B5EF4-FFF2-40B4-BE49-F238E27FC236}">
                <a16:creationId xmlns:a16="http://schemas.microsoft.com/office/drawing/2014/main" id="{92D99DFB-0A3B-29B3-9193-17944E7C5225}"/>
              </a:ext>
            </a:extLst>
          </p:cNvPr>
          <p:cNvPicPr>
            <a:picLocks noChangeAspect="1"/>
          </p:cNvPicPr>
          <p:nvPr/>
        </p:nvPicPr>
        <p:blipFill rotWithShape="1">
          <a:blip r:embed="rId2">
            <a:alphaModFix amt="45000"/>
          </a:blip>
          <a:srcRect r="1804" b="1"/>
          <a:stretch/>
        </p:blipFill>
        <p:spPr>
          <a:xfrm>
            <a:off x="20" y="-1"/>
            <a:ext cx="12188932" cy="6858000"/>
          </a:xfrm>
          <a:prstGeom prst="rect">
            <a:avLst/>
          </a:prstGeom>
        </p:spPr>
      </p:pic>
      <p:sp>
        <p:nvSpPr>
          <p:cNvPr id="96260" name="Rectangle 4">
            <a:extLst>
              <a:ext uri="{FF2B5EF4-FFF2-40B4-BE49-F238E27FC236}">
                <a16:creationId xmlns:a16="http://schemas.microsoft.com/office/drawing/2014/main" id="{FDFF9F93-B58F-5EA7-D453-A0E705972F1C}"/>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Příklady výchovy </a:t>
            </a:r>
            <a:br>
              <a:rPr lang="cs-CZ" altLang="cs-CZ" sz="6600">
                <a:solidFill>
                  <a:schemeClr val="tx1"/>
                </a:solidFill>
              </a:rPr>
            </a:br>
            <a:r>
              <a:rPr lang="cs-CZ" altLang="cs-CZ" sz="6600">
                <a:solidFill>
                  <a:schemeClr val="tx1"/>
                </a:solidFill>
              </a:rPr>
              <a:t>k hodnotám</a:t>
            </a:r>
          </a:p>
        </p:txBody>
      </p:sp>
      <p:sp>
        <p:nvSpPr>
          <p:cNvPr id="31747" name="Rectangle 5">
            <a:extLst>
              <a:ext uri="{FF2B5EF4-FFF2-40B4-BE49-F238E27FC236}">
                <a16:creationId xmlns:a16="http://schemas.microsoft.com/office/drawing/2014/main" id="{C34E2982-BB32-82E8-8E87-8E17E3FA3A03}"/>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endParaRPr lang="cs-CZ" altLang="cs-CZ" sz="2000">
              <a:solidFill>
                <a:schemeClr val="tx1"/>
              </a:solidFill>
            </a:endParaRPr>
          </a:p>
        </p:txBody>
      </p:sp>
      <p:cxnSp>
        <p:nvCxnSpPr>
          <p:cNvPr id="96268" name="Straight Connector 96267">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6260"/>
                                        </p:tgtEl>
                                        <p:attrNameLst>
                                          <p:attrName>style.visibility</p:attrName>
                                        </p:attrNameLst>
                                      </p:cBhvr>
                                      <p:to>
                                        <p:strVal val="visible"/>
                                      </p:to>
                                    </p:set>
                                    <p:animEffect transition="in" filter="fade">
                                      <p:cBhvr>
                                        <p:cTn id="7" dur="4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938" name="Rectangle 12493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4" name="Picture 124933">
            <a:extLst>
              <a:ext uri="{FF2B5EF4-FFF2-40B4-BE49-F238E27FC236}">
                <a16:creationId xmlns:a16="http://schemas.microsoft.com/office/drawing/2014/main" id="{730E6C81-DAA6-1FDC-F28A-498EDED84560}"/>
              </a:ext>
            </a:extLst>
          </p:cNvPr>
          <p:cNvPicPr>
            <a:picLocks noChangeAspect="1"/>
          </p:cNvPicPr>
          <p:nvPr/>
        </p:nvPicPr>
        <p:blipFill rotWithShape="1">
          <a:blip r:embed="rId2">
            <a:alphaModFix amt="45000"/>
          </a:blip>
          <a:srcRect t="6841" r="-1" b="5588"/>
          <a:stretch/>
        </p:blipFill>
        <p:spPr>
          <a:xfrm>
            <a:off x="20" y="-1"/>
            <a:ext cx="12188932" cy="6858000"/>
          </a:xfrm>
          <a:prstGeom prst="rect">
            <a:avLst/>
          </a:prstGeom>
        </p:spPr>
      </p:pic>
      <p:sp>
        <p:nvSpPr>
          <p:cNvPr id="124932" name="Rectangle 4">
            <a:extLst>
              <a:ext uri="{FF2B5EF4-FFF2-40B4-BE49-F238E27FC236}">
                <a16:creationId xmlns:a16="http://schemas.microsoft.com/office/drawing/2014/main" id="{9B23FF74-C4A3-D83B-6BAB-9023F4AD414C}"/>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Výchova k hodnotám</a:t>
            </a:r>
          </a:p>
        </p:txBody>
      </p:sp>
      <p:sp>
        <p:nvSpPr>
          <p:cNvPr id="14339" name="Rectangle 5">
            <a:extLst>
              <a:ext uri="{FF2B5EF4-FFF2-40B4-BE49-F238E27FC236}">
                <a16:creationId xmlns:a16="http://schemas.microsoft.com/office/drawing/2014/main" id="{A9CA2CD1-83E7-E4B9-13C9-4717E5FF9C80}"/>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r>
              <a:rPr lang="cs-CZ" altLang="cs-CZ" sz="3600" dirty="0">
                <a:solidFill>
                  <a:schemeClr val="tx1"/>
                </a:solidFill>
              </a:rPr>
              <a:t>Význam hodnot </a:t>
            </a:r>
          </a:p>
          <a:p>
            <a:pPr eaLnBrk="1" hangingPunct="1">
              <a:spcBef>
                <a:spcPct val="0"/>
              </a:spcBef>
            </a:pPr>
            <a:r>
              <a:rPr lang="cs-CZ" altLang="cs-CZ" sz="3600" dirty="0">
                <a:solidFill>
                  <a:schemeClr val="tx1"/>
                </a:solidFill>
              </a:rPr>
              <a:t>v práci sociálního pedagoga</a:t>
            </a:r>
          </a:p>
          <a:p>
            <a:pPr eaLnBrk="1" hangingPunct="1">
              <a:spcBef>
                <a:spcPct val="0"/>
              </a:spcBef>
            </a:pPr>
            <a:endParaRPr lang="cs-CZ" altLang="cs-CZ" sz="2000" dirty="0">
              <a:solidFill>
                <a:schemeClr val="tx1"/>
              </a:solidFill>
            </a:endParaRPr>
          </a:p>
        </p:txBody>
      </p:sp>
      <p:cxnSp>
        <p:nvCxnSpPr>
          <p:cNvPr id="124940" name="Straight Connector 12493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7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700"/>
                                        <p:tgtEl>
                                          <p:spTgt spid="14339">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124932"/>
                                        </p:tgtEl>
                                        <p:attrNameLst>
                                          <p:attrName>style.visibility</p:attrName>
                                        </p:attrNameLst>
                                      </p:cBhvr>
                                      <p:to>
                                        <p:strVal val="visible"/>
                                      </p:to>
                                    </p:set>
                                    <p:animEffect transition="in" filter="fade">
                                      <p:cBhvr>
                                        <p:cTn id="15" dur="7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98311" name="Rectangle 9831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98315" name="Rectangle 9831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7" name="Rectangle 9831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6" name="Rectangle 2">
            <a:extLst>
              <a:ext uri="{FF2B5EF4-FFF2-40B4-BE49-F238E27FC236}">
                <a16:creationId xmlns:a16="http://schemas.microsoft.com/office/drawing/2014/main" id="{6E92C855-0FC0-F6F2-258B-A0F67126C92B}"/>
              </a:ext>
            </a:extLst>
          </p:cNvPr>
          <p:cNvSpPr>
            <a:spLocks noGrp="1" noRot="1" noChangeArrowheads="1"/>
          </p:cNvSpPr>
          <p:nvPr>
            <p:ph type="title"/>
          </p:nvPr>
        </p:nvSpPr>
        <p:spPr>
          <a:xfrm>
            <a:off x="4542188" y="942449"/>
            <a:ext cx="6681323" cy="1470249"/>
          </a:xfrm>
        </p:spPr>
        <p:txBody>
          <a:bodyPr>
            <a:normAutofit/>
          </a:bodyPr>
          <a:lstStyle/>
          <a:p>
            <a:pPr marL="54864">
              <a:defRPr/>
            </a:pPr>
            <a:r>
              <a:rPr lang="cs-CZ" altLang="cs-CZ" sz="3500" dirty="0"/>
              <a:t>USA Alvin </a:t>
            </a:r>
            <a:r>
              <a:rPr lang="cs-CZ" altLang="cs-CZ" sz="3500" dirty="0" err="1"/>
              <a:t>Toffler</a:t>
            </a:r>
            <a:r>
              <a:rPr lang="cs-CZ" altLang="cs-CZ" sz="3500" dirty="0"/>
              <a:t> „</a:t>
            </a:r>
            <a:r>
              <a:rPr lang="cs-CZ" altLang="cs-CZ" sz="3500" dirty="0" err="1"/>
              <a:t>Future</a:t>
            </a:r>
            <a:r>
              <a:rPr lang="cs-CZ" altLang="cs-CZ" sz="3500" dirty="0"/>
              <a:t> </a:t>
            </a:r>
            <a:r>
              <a:rPr lang="cs-CZ" altLang="cs-CZ" sz="3500" dirty="0" err="1"/>
              <a:t>Shock</a:t>
            </a:r>
            <a:r>
              <a:rPr lang="cs-CZ" altLang="cs-CZ" sz="3500" dirty="0"/>
              <a:t>“ 1970</a:t>
            </a:r>
            <a:br>
              <a:rPr lang="cs-CZ" altLang="cs-CZ" sz="3500" dirty="0"/>
            </a:br>
            <a:endParaRPr lang="cs-CZ" altLang="cs-CZ" sz="3500" dirty="0"/>
          </a:p>
        </p:txBody>
      </p:sp>
      <p:cxnSp>
        <p:nvCxnSpPr>
          <p:cNvPr id="98319" name="Straight Connector 9831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2771" name="Rectangle 3">
            <a:extLst>
              <a:ext uri="{FF2B5EF4-FFF2-40B4-BE49-F238E27FC236}">
                <a16:creationId xmlns:a16="http://schemas.microsoft.com/office/drawing/2014/main" id="{2B3D05D2-414B-9B03-5342-8AD3BDAC917F}"/>
              </a:ext>
            </a:extLst>
          </p:cNvPr>
          <p:cNvSpPr>
            <a:spLocks noGrp="1"/>
          </p:cNvSpPr>
          <p:nvPr>
            <p:ph idx="1"/>
          </p:nvPr>
        </p:nvSpPr>
        <p:spPr>
          <a:xfrm>
            <a:off x="4064001" y="2572599"/>
            <a:ext cx="7159512" cy="3342300"/>
          </a:xfrm>
        </p:spPr>
        <p:txBody>
          <a:bodyPr>
            <a:normAutofit/>
          </a:bodyPr>
          <a:lstStyle/>
          <a:p>
            <a:pPr eaLnBrk="1" hangingPunct="1">
              <a:buFont typeface="Wingdings" panose="05000000000000000000" pitchFamily="2" charset="2"/>
              <a:buChar char="q"/>
            </a:pPr>
            <a:r>
              <a:rPr lang="cs-CZ" altLang="cs-CZ" sz="2400" b="1" dirty="0"/>
              <a:t>předráždění smyslu přespříliš vjemy a ducha přespříliš informacemi</a:t>
            </a:r>
          </a:p>
          <a:p>
            <a:pPr eaLnBrk="1" hangingPunct="1">
              <a:buFont typeface="Wingdings" panose="05000000000000000000" pitchFamily="2" charset="2"/>
              <a:buChar char="q"/>
            </a:pPr>
            <a:r>
              <a:rPr lang="cs-CZ" altLang="cs-CZ" sz="2400" b="1" dirty="0"/>
              <a:t>přetížení rozhodovacích schopností příliš mnoha možnostmi volby</a:t>
            </a:r>
          </a:p>
          <a:p>
            <a:pPr eaLnBrk="1" hangingPunct="1">
              <a:buFont typeface="Wingdings" panose="05000000000000000000" pitchFamily="2" charset="2"/>
              <a:buChar char="q"/>
            </a:pPr>
            <a:r>
              <a:rPr lang="cs-CZ" altLang="cs-CZ" sz="2400" b="1" dirty="0"/>
              <a:t>smrt trvalosti, krize identity</a:t>
            </a:r>
          </a:p>
          <a:p>
            <a:pPr eaLnBrk="1" hangingPunct="1">
              <a:buFont typeface="Wingdings" panose="05000000000000000000" pitchFamily="2" charset="2"/>
              <a:buChar char="q"/>
            </a:pPr>
            <a:r>
              <a:rPr lang="cs-CZ" altLang="cs-CZ" sz="2400" b="1" dirty="0"/>
              <a:t>školský program</a:t>
            </a:r>
          </a:p>
          <a:p>
            <a:pPr eaLnBrk="1" hangingPunct="1">
              <a:buFont typeface="Wingdings" panose="05000000000000000000" pitchFamily="2" charset="2"/>
              <a:buChar char="q"/>
            </a:pPr>
            <a:r>
              <a:rPr lang="cs-CZ" altLang="cs-CZ" sz="2400" b="1" dirty="0"/>
              <a:t>Rok 1965 – americký program hodnotové výchovy</a:t>
            </a:r>
          </a:p>
          <a:p>
            <a:pPr eaLnBrk="1" hangingPunct="1">
              <a:buFont typeface="Wingdings" panose="05000000000000000000" pitchFamily="2" charset="2"/>
              <a:buNone/>
            </a:pPr>
            <a:endParaRPr lang="cs-CZ" altLang="cs-CZ" dirty="0"/>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36" name="Rectangle 99335">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332" name="Picture 99331" descr="Bílá skládanka s jedním červeným dílkem">
            <a:extLst>
              <a:ext uri="{FF2B5EF4-FFF2-40B4-BE49-F238E27FC236}">
                <a16:creationId xmlns:a16="http://schemas.microsoft.com/office/drawing/2014/main" id="{E671F1B8-916C-3EBA-D76E-B8655FBF1E08}"/>
              </a:ext>
            </a:extLst>
          </p:cNvPr>
          <p:cNvPicPr>
            <a:picLocks noChangeAspect="1"/>
          </p:cNvPicPr>
          <p:nvPr/>
        </p:nvPicPr>
        <p:blipFill rotWithShape="1">
          <a:blip r:embed="rId2">
            <a:duotone>
              <a:schemeClr val="bg2">
                <a:shade val="45000"/>
                <a:satMod val="135000"/>
              </a:schemeClr>
              <a:prstClr val="white"/>
            </a:duotone>
            <a:alphaModFix amt="35000"/>
          </a:blip>
          <a:srcRect l="25"/>
          <a:stretch/>
        </p:blipFill>
        <p:spPr>
          <a:xfrm>
            <a:off x="20" y="-1"/>
            <a:ext cx="12188932" cy="6858000"/>
          </a:xfrm>
          <a:prstGeom prst="rect">
            <a:avLst/>
          </a:prstGeom>
        </p:spPr>
      </p:pic>
      <p:sp>
        <p:nvSpPr>
          <p:cNvPr id="99330" name="Rectangle 2">
            <a:extLst>
              <a:ext uri="{FF2B5EF4-FFF2-40B4-BE49-F238E27FC236}">
                <a16:creationId xmlns:a16="http://schemas.microsoft.com/office/drawing/2014/main" id="{2EB94629-89FB-C12E-6E18-F5E1AE6F39E9}"/>
              </a:ext>
            </a:extLst>
          </p:cNvPr>
          <p:cNvSpPr>
            <a:spLocks noGrp="1" noRot="1" noChangeArrowheads="1"/>
          </p:cNvSpPr>
          <p:nvPr>
            <p:ph type="title"/>
          </p:nvPr>
        </p:nvSpPr>
        <p:spPr>
          <a:xfrm>
            <a:off x="643467" y="643467"/>
            <a:ext cx="3684437" cy="5571066"/>
          </a:xfrm>
        </p:spPr>
        <p:txBody>
          <a:bodyPr>
            <a:normAutofit/>
          </a:bodyPr>
          <a:lstStyle/>
          <a:p>
            <a:pPr marL="54864" algn="r">
              <a:defRPr/>
            </a:pPr>
            <a:r>
              <a:rPr lang="cs-CZ" altLang="cs-CZ"/>
              <a:t>Německo</a:t>
            </a:r>
            <a:br>
              <a:rPr lang="cs-CZ" altLang="cs-CZ"/>
            </a:br>
            <a:r>
              <a:rPr lang="cs-CZ" altLang="cs-CZ"/>
              <a:t>výchova k hodnotám – rok 1975</a:t>
            </a:r>
          </a:p>
        </p:txBody>
      </p:sp>
      <p:cxnSp>
        <p:nvCxnSpPr>
          <p:cNvPr id="99338" name="Straight Connector 99337">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795" name="Rectangle 3">
            <a:extLst>
              <a:ext uri="{FF2B5EF4-FFF2-40B4-BE49-F238E27FC236}">
                <a16:creationId xmlns:a16="http://schemas.microsoft.com/office/drawing/2014/main" id="{66C4AE76-E5CC-C7EA-6E44-6E7AF317ED41}"/>
              </a:ext>
            </a:extLst>
          </p:cNvPr>
          <p:cNvSpPr>
            <a:spLocks noGrp="1"/>
          </p:cNvSpPr>
          <p:nvPr>
            <p:ph idx="1"/>
          </p:nvPr>
        </p:nvSpPr>
        <p:spPr>
          <a:xfrm>
            <a:off x="4971370" y="643467"/>
            <a:ext cx="6859555" cy="5799536"/>
          </a:xfrm>
        </p:spPr>
        <p:txBody>
          <a:bodyPr anchor="ctr">
            <a:normAutofit/>
          </a:bodyPr>
          <a:lstStyle/>
          <a:p>
            <a:pPr eaLnBrk="1" hangingPunct="1"/>
            <a:r>
              <a:rPr lang="cs-CZ" altLang="cs-CZ" b="1" dirty="0"/>
              <a:t>Rok 1978 – kongres o „odvaze </a:t>
            </a:r>
            <a:r>
              <a:rPr lang="cs-CZ" altLang="cs-CZ" b="1" dirty="0" err="1"/>
              <a:t>vychovávát</a:t>
            </a:r>
            <a:r>
              <a:rPr lang="cs-CZ" altLang="cs-CZ" b="1" dirty="0"/>
              <a:t>“</a:t>
            </a:r>
          </a:p>
          <a:p>
            <a:pPr eaLnBrk="1" hangingPunct="1"/>
            <a:r>
              <a:rPr lang="cs-CZ" altLang="cs-CZ" b="1" dirty="0"/>
              <a:t>Rok 1979 – 30 tezí k výchově a vzdělávací úloze školy</a:t>
            </a:r>
          </a:p>
          <a:p>
            <a:pPr eaLnBrk="1" hangingPunct="1"/>
            <a:r>
              <a:rPr lang="cs-CZ" altLang="cs-CZ" b="1" dirty="0"/>
              <a:t>výchova musí zprostředkovat přesvědčení</a:t>
            </a:r>
          </a:p>
          <a:p>
            <a:pPr eaLnBrk="1" hangingPunct="1"/>
            <a:r>
              <a:rPr lang="cs-CZ" altLang="cs-CZ" b="1" dirty="0"/>
              <a:t>výchova znamená zakládání vztahů</a:t>
            </a:r>
          </a:p>
          <a:p>
            <a:pPr eaLnBrk="1" hangingPunct="1"/>
            <a:r>
              <a:rPr lang="cs-CZ" altLang="cs-CZ" b="1" dirty="0"/>
              <a:t>výchova nesmí jít z cesty k nejvyšším hodnotám</a:t>
            </a:r>
          </a:p>
          <a:p>
            <a:pPr eaLnBrk="1" hangingPunct="1"/>
            <a:r>
              <a:rPr lang="cs-CZ" altLang="cs-CZ" b="1" dirty="0"/>
              <a:t>zvláštní význam se přikládá základním hodnotám a právům obsaženým ve výchově</a:t>
            </a:r>
          </a:p>
          <a:p>
            <a:pPr eaLnBrk="1" hangingPunct="1"/>
            <a:r>
              <a:rPr lang="cs-CZ" altLang="cs-CZ" b="1" dirty="0"/>
              <a:t>souvislost práv a povinností</a:t>
            </a:r>
          </a:p>
          <a:p>
            <a:pPr eaLnBrk="1" hangingPunct="1"/>
            <a:r>
              <a:rPr lang="cs-CZ" altLang="cs-CZ" b="1" dirty="0"/>
              <a:t>hodnoty úcty a důvěry</a:t>
            </a:r>
          </a:p>
          <a:p>
            <a:pPr eaLnBrk="1" hangingPunct="1"/>
            <a:r>
              <a:rPr lang="cs-CZ" altLang="cs-CZ" b="1" dirty="0"/>
              <a:t>dosažení ctností</a:t>
            </a:r>
          </a:p>
          <a:p>
            <a:pPr eaLnBrk="1" hangingPunct="1"/>
            <a:r>
              <a:rPr lang="cs-CZ" altLang="cs-CZ" b="1" dirty="0"/>
              <a:t>ochota sloužit a plnit povinnosti</a:t>
            </a:r>
          </a:p>
          <a:p>
            <a:pPr eaLnBrk="1" hangingPunct="1"/>
            <a:r>
              <a:rPr lang="cs-CZ" altLang="cs-CZ" b="1" dirty="0"/>
              <a:t>láska k domovu a vlasti</a:t>
            </a:r>
          </a:p>
          <a:p>
            <a:pPr eaLnBrk="1" hangingPunct="1"/>
            <a:endParaRPr lang="cs-CZ" altLang="cs-CZ" dirty="0"/>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1" name="Picture 34820" descr="Rostlina rašící puklinou v betonu">
            <a:extLst>
              <a:ext uri="{FF2B5EF4-FFF2-40B4-BE49-F238E27FC236}">
                <a16:creationId xmlns:a16="http://schemas.microsoft.com/office/drawing/2014/main" id="{6DA566C3-D501-8FEF-3709-B3DFD26CC7DD}"/>
              </a:ext>
            </a:extLst>
          </p:cNvPr>
          <p:cNvPicPr>
            <a:picLocks noChangeAspect="1"/>
          </p:cNvPicPr>
          <p:nvPr/>
        </p:nvPicPr>
        <p:blipFill rotWithShape="1">
          <a:blip r:embed="rId2">
            <a:duotone>
              <a:schemeClr val="bg2">
                <a:shade val="45000"/>
                <a:satMod val="135000"/>
              </a:schemeClr>
              <a:prstClr val="white"/>
            </a:duotone>
            <a:alphaModFix amt="35000"/>
          </a:blip>
          <a:srcRect t="15709" r="-1" b="-1"/>
          <a:stretch/>
        </p:blipFill>
        <p:spPr>
          <a:xfrm>
            <a:off x="20" y="-1"/>
            <a:ext cx="12188932" cy="6858000"/>
          </a:xfrm>
          <a:prstGeom prst="rect">
            <a:avLst/>
          </a:prstGeom>
        </p:spPr>
      </p:pic>
      <p:sp>
        <p:nvSpPr>
          <p:cNvPr id="2" name="Nadpis 1">
            <a:extLst>
              <a:ext uri="{FF2B5EF4-FFF2-40B4-BE49-F238E27FC236}">
                <a16:creationId xmlns:a16="http://schemas.microsoft.com/office/drawing/2014/main" id="{5D86C5B1-50C5-A60F-A54F-65035B3ECC68}"/>
              </a:ext>
            </a:extLst>
          </p:cNvPr>
          <p:cNvSpPr>
            <a:spLocks noGrp="1"/>
          </p:cNvSpPr>
          <p:nvPr>
            <p:ph type="title"/>
          </p:nvPr>
        </p:nvSpPr>
        <p:spPr>
          <a:xfrm>
            <a:off x="643467" y="643467"/>
            <a:ext cx="3684437" cy="5571066"/>
          </a:xfrm>
        </p:spPr>
        <p:txBody>
          <a:bodyPr>
            <a:normAutofit/>
          </a:bodyPr>
          <a:lstStyle/>
          <a:p>
            <a:pPr marL="54864" algn="r">
              <a:defRPr/>
            </a:pPr>
            <a:endParaRPr lang="cs-CZ"/>
          </a:p>
        </p:txBody>
      </p:sp>
      <p:cxnSp>
        <p:nvCxnSpPr>
          <p:cNvPr id="34827" name="Straight Connector 34826">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819" name="Zástupný symbol pro obsah 2">
            <a:extLst>
              <a:ext uri="{FF2B5EF4-FFF2-40B4-BE49-F238E27FC236}">
                <a16:creationId xmlns:a16="http://schemas.microsoft.com/office/drawing/2014/main" id="{53489093-3D7C-A752-790D-036D4B0DECAF}"/>
              </a:ext>
            </a:extLst>
          </p:cNvPr>
          <p:cNvSpPr>
            <a:spLocks noGrp="1"/>
          </p:cNvSpPr>
          <p:nvPr>
            <p:ph idx="1"/>
          </p:nvPr>
        </p:nvSpPr>
        <p:spPr>
          <a:xfrm>
            <a:off x="4971371" y="643467"/>
            <a:ext cx="6574112" cy="5571066"/>
          </a:xfrm>
        </p:spPr>
        <p:txBody>
          <a:bodyPr anchor="ctr">
            <a:normAutofit/>
          </a:bodyPr>
          <a:lstStyle/>
          <a:p>
            <a:pPr algn="ctr" eaLnBrk="1" hangingPunct="1"/>
            <a:r>
              <a:rPr lang="cs-CZ" altLang="cs-CZ" sz="4800" i="1" dirty="0"/>
              <a:t>Pedagog musí mít odvahu a sílu neúnavně předvádět mladým lidem to, </a:t>
            </a:r>
            <a:br>
              <a:rPr lang="cs-CZ" altLang="cs-CZ" sz="4800" i="1" dirty="0"/>
            </a:br>
            <a:r>
              <a:rPr lang="cs-CZ" altLang="cs-CZ" sz="4800" i="1" dirty="0"/>
              <a:t>co pokládá za smysl života</a:t>
            </a:r>
            <a:endParaRPr lang="cs-CZ" altLang="cs-CZ" sz="4800" dirty="0"/>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a:extLst>
              <a:ext uri="{FF2B5EF4-FFF2-40B4-BE49-F238E27FC236}">
                <a16:creationId xmlns:a16="http://schemas.microsoft.com/office/drawing/2014/main" id="{F2A20077-AF25-B944-29A4-2B593D83A4B7}"/>
              </a:ext>
            </a:extLst>
          </p:cNvPr>
          <p:cNvSpPr>
            <a:spLocks noGrp="1" noRot="1" noChangeArrowheads="1"/>
          </p:cNvSpPr>
          <p:nvPr>
            <p:ph type="title"/>
          </p:nvPr>
        </p:nvSpPr>
        <p:spPr/>
        <p:txBody>
          <a:bodyPr/>
          <a:lstStyle/>
          <a:p>
            <a:pPr marL="54864">
              <a:defRPr/>
            </a:pPr>
            <a:endParaRPr lang="cs-CZ" altLang="cs-CZ">
              <a:solidFill>
                <a:schemeClr val="tx2">
                  <a:tint val="100000"/>
                  <a:shade val="90000"/>
                  <a:satMod val="250000"/>
                  <a:alpha val="100000"/>
                </a:schemeClr>
              </a:solidFill>
            </a:endParaRPr>
          </a:p>
        </p:txBody>
      </p:sp>
      <p:sp>
        <p:nvSpPr>
          <p:cNvPr id="102403" name="Rectangle 3">
            <a:extLst>
              <a:ext uri="{FF2B5EF4-FFF2-40B4-BE49-F238E27FC236}">
                <a16:creationId xmlns:a16="http://schemas.microsoft.com/office/drawing/2014/main" id="{808E5998-B82E-EBD9-EF61-3C9856B91B72}"/>
              </a:ext>
            </a:extLst>
          </p:cNvPr>
          <p:cNvSpPr>
            <a:spLocks noGrp="1" noChangeArrowheads="1"/>
          </p:cNvSpPr>
          <p:nvPr>
            <p:ph sz="half" idx="1"/>
          </p:nvPr>
        </p:nvSpPr>
        <p:spPr>
          <a:xfrm>
            <a:off x="1981200" y="1646238"/>
            <a:ext cx="4038600" cy="4525962"/>
          </a:xfrm>
        </p:spPr>
        <p:txBody>
          <a:bodyPr>
            <a:normAutofit/>
          </a:bodyPr>
          <a:lstStyle/>
          <a:p>
            <a:pPr algn="ctr">
              <a:spcBef>
                <a:spcPts val="0"/>
              </a:spcBef>
              <a:spcAft>
                <a:spcPts val="0"/>
              </a:spcAft>
              <a:buFont typeface="Wingdings 2"/>
              <a:buChar char=""/>
              <a:defRPr/>
            </a:pPr>
            <a:endParaRPr lang="cs-CZ" altLang="cs-CZ" sz="3200" b="1"/>
          </a:p>
          <a:p>
            <a:pPr algn="ctr">
              <a:spcBef>
                <a:spcPts val="0"/>
              </a:spcBef>
              <a:spcAft>
                <a:spcPts val="0"/>
              </a:spcAft>
              <a:buNone/>
              <a:defRPr/>
            </a:pPr>
            <a:r>
              <a:rPr lang="cs-CZ" altLang="cs-CZ" sz="6000" b="1"/>
              <a:t>Pluralitní</a:t>
            </a:r>
          </a:p>
          <a:p>
            <a:pPr algn="ctr">
              <a:spcBef>
                <a:spcPts val="0"/>
              </a:spcBef>
              <a:spcAft>
                <a:spcPts val="0"/>
              </a:spcAft>
              <a:buNone/>
              <a:defRPr/>
            </a:pPr>
            <a:r>
              <a:rPr lang="cs-CZ" altLang="cs-CZ" sz="4000" b="1" i="1"/>
              <a:t>(mnohonázorová)</a:t>
            </a:r>
          </a:p>
          <a:p>
            <a:pPr algn="ctr">
              <a:spcBef>
                <a:spcPts val="0"/>
              </a:spcBef>
              <a:spcAft>
                <a:spcPts val="0"/>
              </a:spcAft>
              <a:buNone/>
              <a:defRPr/>
            </a:pPr>
            <a:r>
              <a:rPr lang="cs-CZ" altLang="cs-CZ" sz="6000" b="1"/>
              <a:t> společnost</a:t>
            </a:r>
          </a:p>
          <a:p>
            <a:pPr algn="ctr">
              <a:spcBef>
                <a:spcPts val="0"/>
              </a:spcBef>
              <a:spcAft>
                <a:spcPts val="0"/>
              </a:spcAft>
              <a:buNone/>
              <a:defRPr/>
            </a:pPr>
            <a:endParaRPr lang="cs-CZ" altLang="cs-CZ" sz="6000" b="1"/>
          </a:p>
        </p:txBody>
      </p:sp>
      <p:sp>
        <p:nvSpPr>
          <p:cNvPr id="102405" name="Rectangle 5">
            <a:extLst>
              <a:ext uri="{FF2B5EF4-FFF2-40B4-BE49-F238E27FC236}">
                <a16:creationId xmlns:a16="http://schemas.microsoft.com/office/drawing/2014/main" id="{18872496-D1CD-49FA-8A34-4C2CD188BDF1}"/>
              </a:ext>
            </a:extLst>
          </p:cNvPr>
          <p:cNvSpPr>
            <a:spLocks noGrp="1" noChangeArrowheads="1"/>
          </p:cNvSpPr>
          <p:nvPr>
            <p:ph sz="half" idx="2"/>
          </p:nvPr>
        </p:nvSpPr>
        <p:spPr>
          <a:xfrm>
            <a:off x="6172200" y="1646238"/>
            <a:ext cx="4038600" cy="4525962"/>
          </a:xfrm>
        </p:spPr>
        <p:txBody>
          <a:bodyPr>
            <a:normAutofit/>
          </a:bodyPr>
          <a:lstStyle/>
          <a:p>
            <a:pPr algn="ctr">
              <a:spcBef>
                <a:spcPts val="0"/>
              </a:spcBef>
              <a:spcAft>
                <a:spcPts val="0"/>
              </a:spcAft>
              <a:buNone/>
              <a:defRPr/>
            </a:pPr>
            <a:endParaRPr lang="cs-CZ" altLang="cs-CZ" sz="3200" b="1" dirty="0"/>
          </a:p>
          <a:p>
            <a:pPr algn="ctr">
              <a:spcBef>
                <a:spcPts val="0"/>
              </a:spcBef>
              <a:spcAft>
                <a:spcPts val="0"/>
              </a:spcAft>
              <a:buNone/>
              <a:defRPr/>
            </a:pPr>
            <a:r>
              <a:rPr lang="cs-CZ" altLang="cs-CZ" sz="4400" b="1" dirty="0"/>
              <a:t>Požadavek na hodnotovou výchovu rozšířen </a:t>
            </a:r>
          </a:p>
          <a:p>
            <a:pPr algn="ctr">
              <a:spcBef>
                <a:spcPts val="0"/>
              </a:spcBef>
              <a:spcAft>
                <a:spcPts val="0"/>
              </a:spcAft>
              <a:buNone/>
              <a:defRPr/>
            </a:pPr>
            <a:r>
              <a:rPr lang="cs-CZ" altLang="cs-CZ" sz="4400" b="1" dirty="0"/>
              <a:t>po celém světě</a:t>
            </a:r>
          </a:p>
          <a:p>
            <a:pPr>
              <a:spcBef>
                <a:spcPts val="0"/>
              </a:spcBef>
              <a:spcAft>
                <a:spcPts val="0"/>
              </a:spcAft>
              <a:buNone/>
              <a:defRPr/>
            </a:pPr>
            <a:endParaRPr lang="cs-CZ" altLang="cs-CZ"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4455" name="Rectangle 104454">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04459" name="Rectangle 104458">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61" name="Rectangle 104460">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0" name="Rectangle 2">
            <a:extLst>
              <a:ext uri="{FF2B5EF4-FFF2-40B4-BE49-F238E27FC236}">
                <a16:creationId xmlns:a16="http://schemas.microsoft.com/office/drawing/2014/main" id="{9098D69C-1896-C659-7F98-F0E84BDED4D3}"/>
              </a:ext>
            </a:extLst>
          </p:cNvPr>
          <p:cNvSpPr>
            <a:spLocks noGrp="1" noRot="1" noChangeArrowheads="1"/>
          </p:cNvSpPr>
          <p:nvPr>
            <p:ph type="title"/>
          </p:nvPr>
        </p:nvSpPr>
        <p:spPr>
          <a:xfrm>
            <a:off x="4542188" y="942449"/>
            <a:ext cx="6681323" cy="1470249"/>
          </a:xfrm>
        </p:spPr>
        <p:txBody>
          <a:bodyPr>
            <a:normAutofit/>
          </a:bodyPr>
          <a:lstStyle/>
          <a:p>
            <a:pPr marL="54864">
              <a:defRPr/>
            </a:pPr>
            <a:r>
              <a:rPr lang="cs-CZ" altLang="cs-CZ"/>
              <a:t>Spoluodpovědnost za předávání hodnot</a:t>
            </a:r>
          </a:p>
        </p:txBody>
      </p:sp>
      <p:cxnSp>
        <p:nvCxnSpPr>
          <p:cNvPr id="104463" name="Straight Connector 104462">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6867" name="Rectangle 3">
            <a:extLst>
              <a:ext uri="{FF2B5EF4-FFF2-40B4-BE49-F238E27FC236}">
                <a16:creationId xmlns:a16="http://schemas.microsoft.com/office/drawing/2014/main" id="{08B226BE-8D16-38A7-66CE-7938E610C5AD}"/>
              </a:ext>
            </a:extLst>
          </p:cNvPr>
          <p:cNvSpPr>
            <a:spLocks noGrp="1"/>
          </p:cNvSpPr>
          <p:nvPr>
            <p:ph idx="1"/>
          </p:nvPr>
        </p:nvSpPr>
        <p:spPr>
          <a:xfrm>
            <a:off x="4547043" y="2773885"/>
            <a:ext cx="6676469" cy="3141013"/>
          </a:xfrm>
        </p:spPr>
        <p:txBody>
          <a:bodyPr>
            <a:normAutofit/>
          </a:bodyPr>
          <a:lstStyle/>
          <a:p>
            <a:pPr eaLnBrk="1" hangingPunct="1"/>
            <a:r>
              <a:rPr lang="cs-CZ" altLang="cs-CZ" sz="2800" b="1" dirty="0"/>
              <a:t>Rodina</a:t>
            </a:r>
          </a:p>
          <a:p>
            <a:pPr eaLnBrk="1" hangingPunct="1"/>
            <a:r>
              <a:rPr lang="cs-CZ" altLang="cs-CZ" sz="2800" b="1" dirty="0"/>
              <a:t>Škola /oblast pedagogiky volného času, sociální pedagogiky/</a:t>
            </a:r>
          </a:p>
          <a:p>
            <a:pPr eaLnBrk="1" hangingPunct="1"/>
            <a:r>
              <a:rPr lang="cs-CZ" altLang="cs-CZ" sz="2800" b="1" dirty="0"/>
              <a:t>Stát</a:t>
            </a:r>
          </a:p>
          <a:p>
            <a:pPr eaLnBrk="1" hangingPunct="1">
              <a:buFont typeface="Wingdings" panose="05000000000000000000" pitchFamily="2" charset="2"/>
              <a:buNone/>
            </a:pPr>
            <a:endParaRPr lang="cs-CZ" altLang="cs-CZ" b="1" i="1" dirty="0"/>
          </a:p>
          <a:p>
            <a:pPr eaLnBrk="1" hangingPunct="1">
              <a:buFont typeface="Wingdings" panose="05000000000000000000" pitchFamily="2" charset="2"/>
              <a:buNone/>
            </a:pPr>
            <a:r>
              <a:rPr lang="cs-CZ" altLang="cs-CZ" b="1" i="1" dirty="0"/>
              <a:t>/Osobnost pedagoga, osobní příklad člověka/</a:t>
            </a: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4" name="Rectangle 106503">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500" name="Picture 106499">
            <a:extLst>
              <a:ext uri="{FF2B5EF4-FFF2-40B4-BE49-F238E27FC236}">
                <a16:creationId xmlns:a16="http://schemas.microsoft.com/office/drawing/2014/main" id="{C5C99664-5CEF-55CD-64BD-654084B751EE}"/>
              </a:ext>
            </a:extLst>
          </p:cNvPr>
          <p:cNvPicPr>
            <a:picLocks noChangeAspect="1"/>
          </p:cNvPicPr>
          <p:nvPr/>
        </p:nvPicPr>
        <p:blipFill rotWithShape="1">
          <a:blip r:embed="rId2">
            <a:duotone>
              <a:prstClr val="black"/>
              <a:schemeClr val="tx2">
                <a:tint val="45000"/>
                <a:satMod val="400000"/>
              </a:schemeClr>
            </a:duotone>
            <a:alphaModFix amt="35000"/>
          </a:blip>
          <a:srcRect t="43736" r="-1" b="-1"/>
          <a:stretch/>
        </p:blipFill>
        <p:spPr>
          <a:xfrm>
            <a:off x="20" y="-1"/>
            <a:ext cx="12188932" cy="6858000"/>
          </a:xfrm>
          <a:prstGeom prst="rect">
            <a:avLst/>
          </a:prstGeom>
        </p:spPr>
      </p:pic>
      <p:sp>
        <p:nvSpPr>
          <p:cNvPr id="106498" name="Rectangle 2">
            <a:extLst>
              <a:ext uri="{FF2B5EF4-FFF2-40B4-BE49-F238E27FC236}">
                <a16:creationId xmlns:a16="http://schemas.microsoft.com/office/drawing/2014/main" id="{A30CA3C9-9066-B21C-07CA-34016D4D791E}"/>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Hodnotová orientace mládeže</a:t>
            </a:r>
          </a:p>
        </p:txBody>
      </p:sp>
      <p:sp>
        <p:nvSpPr>
          <p:cNvPr id="37891" name="Rectangle 4">
            <a:extLst>
              <a:ext uri="{FF2B5EF4-FFF2-40B4-BE49-F238E27FC236}">
                <a16:creationId xmlns:a16="http://schemas.microsoft.com/office/drawing/2014/main" id="{FCF582C1-D6D1-5E87-9E4E-4CCC76F53B27}"/>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r>
              <a:rPr lang="cs-CZ" altLang="cs-CZ" sz="2000">
                <a:solidFill>
                  <a:schemeClr val="tx1"/>
                </a:solidFill>
              </a:rPr>
              <a:t>Když dospělí pochybují,...</a:t>
            </a:r>
          </a:p>
          <a:p>
            <a:pPr eaLnBrk="1" hangingPunct="1">
              <a:spcBef>
                <a:spcPct val="0"/>
              </a:spcBef>
            </a:pPr>
            <a:endParaRPr lang="cs-CZ" altLang="cs-CZ" sz="2000">
              <a:solidFill>
                <a:schemeClr val="tx1"/>
              </a:solidFill>
            </a:endParaRPr>
          </a:p>
        </p:txBody>
      </p:sp>
      <p:cxnSp>
        <p:nvCxnSpPr>
          <p:cNvPr id="106506" name="Straight Connector 106505">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700"/>
                                        <p:tgtEl>
                                          <p:spTgt spid="37891">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6498"/>
                                        </p:tgtEl>
                                        <p:attrNameLst>
                                          <p:attrName>style.visibility</p:attrName>
                                        </p:attrNameLst>
                                      </p:cBhvr>
                                      <p:to>
                                        <p:strVal val="visible"/>
                                      </p:to>
                                    </p:set>
                                    <p:animEffect transition="in" filter="fade">
                                      <p:cBhvr>
                                        <p:cTn id="10" dur="7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5480" name="Rectangle 10547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05484" name="Rectangle 10548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6" name="Rectangle 10548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Rectangle 2">
            <a:extLst>
              <a:ext uri="{FF2B5EF4-FFF2-40B4-BE49-F238E27FC236}">
                <a16:creationId xmlns:a16="http://schemas.microsoft.com/office/drawing/2014/main" id="{A2D3C8FF-4217-564B-7BCF-A825CAF898E6}"/>
              </a:ext>
            </a:extLst>
          </p:cNvPr>
          <p:cNvSpPr>
            <a:spLocks noGrp="1" noRot="1" noChangeArrowheads="1"/>
          </p:cNvSpPr>
          <p:nvPr>
            <p:ph type="title"/>
          </p:nvPr>
        </p:nvSpPr>
        <p:spPr>
          <a:xfrm>
            <a:off x="4542188" y="942449"/>
            <a:ext cx="6681323" cy="1470249"/>
          </a:xfrm>
        </p:spPr>
        <p:txBody>
          <a:bodyPr>
            <a:normAutofit/>
          </a:bodyPr>
          <a:lstStyle/>
          <a:p>
            <a:pPr marL="54864">
              <a:defRPr/>
            </a:pPr>
            <a:r>
              <a:rPr lang="cs-CZ" altLang="cs-CZ"/>
              <a:t>Okruhy k zamyšlení….</a:t>
            </a:r>
          </a:p>
        </p:txBody>
      </p:sp>
      <p:cxnSp>
        <p:nvCxnSpPr>
          <p:cNvPr id="105488" name="Straight Connector 10548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5475" name="Rectangle 3">
            <a:extLst>
              <a:ext uri="{FF2B5EF4-FFF2-40B4-BE49-F238E27FC236}">
                <a16:creationId xmlns:a16="http://schemas.microsoft.com/office/drawing/2014/main" id="{35E92742-E5B7-5378-12B4-E444C12C5D9A}"/>
              </a:ext>
            </a:extLst>
          </p:cNvPr>
          <p:cNvSpPr>
            <a:spLocks noGrp="1" noChangeArrowheads="1"/>
          </p:cNvSpPr>
          <p:nvPr>
            <p:ph idx="1"/>
          </p:nvPr>
        </p:nvSpPr>
        <p:spPr>
          <a:xfrm>
            <a:off x="4547043" y="2773885"/>
            <a:ext cx="6676469" cy="3141013"/>
          </a:xfrm>
        </p:spPr>
        <p:txBody>
          <a:bodyPr>
            <a:normAutofit/>
          </a:bodyPr>
          <a:lstStyle/>
          <a:p>
            <a:pPr>
              <a:spcBef>
                <a:spcPts val="0"/>
              </a:spcBef>
              <a:spcAft>
                <a:spcPts val="600"/>
              </a:spcAft>
              <a:buFont typeface="Wingdings 2"/>
              <a:buChar char=""/>
              <a:defRPr/>
            </a:pPr>
            <a:r>
              <a:rPr lang="cs-CZ" altLang="cs-CZ" b="1" dirty="0"/>
              <a:t>Stav současné společnosti</a:t>
            </a:r>
            <a:endParaRPr lang="cs-CZ" altLang="cs-CZ" b="1"/>
          </a:p>
          <a:p>
            <a:pPr>
              <a:spcBef>
                <a:spcPts val="0"/>
              </a:spcBef>
              <a:spcAft>
                <a:spcPts val="600"/>
              </a:spcAft>
              <a:buFont typeface="Wingdings 2"/>
              <a:buChar char=""/>
              <a:defRPr/>
            </a:pPr>
            <a:r>
              <a:rPr lang="cs-CZ" altLang="cs-CZ" b="1" dirty="0"/>
              <a:t>Problémy současného světa</a:t>
            </a:r>
            <a:endParaRPr lang="cs-CZ" altLang="cs-CZ"/>
          </a:p>
          <a:p>
            <a:pPr>
              <a:spcBef>
                <a:spcPts val="0"/>
              </a:spcBef>
              <a:spcAft>
                <a:spcPts val="600"/>
              </a:spcAft>
              <a:buFont typeface="Wingdings 2"/>
              <a:buChar char=""/>
              <a:defRPr/>
            </a:pPr>
            <a:r>
              <a:rPr lang="cs-CZ" altLang="cs-CZ" dirty="0"/>
              <a:t>Jaké jsou hodnoty mladé generace?</a:t>
            </a:r>
            <a:endParaRPr lang="cs-CZ" altLang="cs-CZ" u="sng"/>
          </a:p>
          <a:p>
            <a:pPr>
              <a:spcBef>
                <a:spcPts val="0"/>
              </a:spcBef>
              <a:spcAft>
                <a:spcPts val="600"/>
              </a:spcAft>
              <a:buFont typeface="Wingdings 2"/>
              <a:buChar char=""/>
              <a:defRPr/>
            </a:pPr>
            <a:r>
              <a:rPr lang="cs-CZ" altLang="cs-CZ" dirty="0"/>
              <a:t>Požadavky na rodiče, pedagogy, na školy, na komunitu, na společnost…</a:t>
            </a:r>
            <a:endParaRPr lang="cs-CZ" altLang="cs-CZ"/>
          </a:p>
          <a:p>
            <a:pPr>
              <a:spcBef>
                <a:spcPts val="0"/>
              </a:spcBef>
              <a:spcAft>
                <a:spcPts val="600"/>
              </a:spcAft>
              <a:buFont typeface="Wingdings 2"/>
              <a:buChar char=""/>
              <a:defRPr/>
            </a:pPr>
            <a:r>
              <a:rPr lang="cs-CZ" altLang="cs-CZ" b="1" dirty="0"/>
              <a:t>Jak připravit mladé na vstup do světa dospělých?</a:t>
            </a:r>
            <a:endParaRPr lang="cs-CZ" altLang="cs-CZ" b="1"/>
          </a:p>
          <a:p>
            <a:pPr>
              <a:spcBef>
                <a:spcPts val="0"/>
              </a:spcBef>
              <a:spcAft>
                <a:spcPts val="600"/>
              </a:spcAft>
              <a:buFont typeface="Wingdings 2"/>
              <a:buChar char=""/>
              <a:defRPr/>
            </a:pPr>
            <a:r>
              <a:rPr lang="cs-CZ" altLang="cs-CZ" b="1" dirty="0"/>
              <a:t>Změny společenských podmínek vyvolávají možnosti změny hodnotové orientace</a:t>
            </a:r>
            <a:endParaRPr lang="cs-CZ" altLang="cs-CZ" b="1"/>
          </a:p>
          <a:p>
            <a:pPr>
              <a:spcBef>
                <a:spcPts val="0"/>
              </a:spcBef>
              <a:spcAft>
                <a:spcPts val="600"/>
              </a:spcAft>
              <a:buFont typeface="Wingdings 2"/>
              <a:buChar char=""/>
              <a:defRPr/>
            </a:pPr>
            <a:endParaRPr lang="cs-CZ" altLang="cs-CZ"/>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C22DBB9-595A-F283-C54D-013E70EC0DC4}"/>
              </a:ext>
            </a:extLst>
          </p:cNvPr>
          <p:cNvSpPr>
            <a:spLocks noGrp="1" noRot="1" noChangeArrowheads="1"/>
          </p:cNvSpPr>
          <p:nvPr>
            <p:ph type="title"/>
          </p:nvPr>
        </p:nvSpPr>
        <p:spPr>
          <a:xfrm>
            <a:off x="1981200" y="253536"/>
            <a:ext cx="8229600" cy="1143000"/>
          </a:xfrm>
        </p:spPr>
        <p:txBody>
          <a:bodyPr>
            <a:normAutofit fontScale="90000"/>
          </a:bodyPr>
          <a:lstStyle/>
          <a:p>
            <a:pPr marL="54864">
              <a:defRPr/>
            </a:pPr>
            <a:r>
              <a:rPr lang="cs-CZ" altLang="cs-CZ" dirty="0">
                <a:solidFill>
                  <a:schemeClr val="tx2">
                    <a:tint val="100000"/>
                    <a:shade val="90000"/>
                    <a:satMod val="250000"/>
                    <a:alpha val="100000"/>
                  </a:schemeClr>
                </a:solidFill>
              </a:rPr>
              <a:t>Dva požadavky na předávání hodnot</a:t>
            </a:r>
          </a:p>
        </p:txBody>
      </p:sp>
      <p:sp>
        <p:nvSpPr>
          <p:cNvPr id="108547" name="Rectangle 3">
            <a:extLst>
              <a:ext uri="{FF2B5EF4-FFF2-40B4-BE49-F238E27FC236}">
                <a16:creationId xmlns:a16="http://schemas.microsoft.com/office/drawing/2014/main" id="{F94EB998-09DF-49D9-3554-8656E8A65378}"/>
              </a:ext>
            </a:extLst>
          </p:cNvPr>
          <p:cNvSpPr>
            <a:spLocks noGrp="1" noChangeArrowheads="1"/>
          </p:cNvSpPr>
          <p:nvPr>
            <p:ph sz="half" idx="1"/>
          </p:nvPr>
        </p:nvSpPr>
        <p:spPr>
          <a:xfrm>
            <a:off x="1981200" y="1646238"/>
            <a:ext cx="4038600" cy="4525962"/>
          </a:xfrm>
        </p:spPr>
        <p:txBody>
          <a:bodyPr>
            <a:normAutofit/>
          </a:bodyPr>
          <a:lstStyle/>
          <a:p>
            <a:pPr algn="ctr">
              <a:spcBef>
                <a:spcPts val="0"/>
              </a:spcBef>
              <a:spcAft>
                <a:spcPts val="0"/>
              </a:spcAft>
              <a:buNone/>
              <a:defRPr/>
            </a:pPr>
            <a:endParaRPr lang="cs-CZ" altLang="cs-CZ" sz="4400" b="1" dirty="0"/>
          </a:p>
          <a:p>
            <a:pPr algn="ctr">
              <a:spcBef>
                <a:spcPts val="0"/>
              </a:spcBef>
              <a:spcAft>
                <a:spcPts val="0"/>
              </a:spcAft>
              <a:buNone/>
              <a:defRPr/>
            </a:pPr>
            <a:r>
              <a:rPr lang="cs-CZ" altLang="cs-CZ" sz="4400" b="1" dirty="0"/>
              <a:t>výchova řízena z vnějšku </a:t>
            </a:r>
            <a:r>
              <a:rPr lang="cs-CZ" altLang="cs-CZ" sz="4400" b="1" i="1" dirty="0"/>
              <a:t>/klasické předkládání hodnot/</a:t>
            </a:r>
          </a:p>
        </p:txBody>
      </p:sp>
      <p:sp>
        <p:nvSpPr>
          <p:cNvPr id="108548" name="Rectangle 4">
            <a:extLst>
              <a:ext uri="{FF2B5EF4-FFF2-40B4-BE49-F238E27FC236}">
                <a16:creationId xmlns:a16="http://schemas.microsoft.com/office/drawing/2014/main" id="{FB5F62DE-4951-8A82-E3EA-9847B4C96E5D}"/>
              </a:ext>
            </a:extLst>
          </p:cNvPr>
          <p:cNvSpPr>
            <a:spLocks noGrp="1" noChangeArrowheads="1"/>
          </p:cNvSpPr>
          <p:nvPr>
            <p:ph sz="half" idx="2"/>
          </p:nvPr>
        </p:nvSpPr>
        <p:spPr>
          <a:xfrm>
            <a:off x="6172200" y="1646238"/>
            <a:ext cx="4038600" cy="4525962"/>
          </a:xfrm>
        </p:spPr>
        <p:txBody>
          <a:bodyPr>
            <a:normAutofit/>
          </a:bodyPr>
          <a:lstStyle/>
          <a:p>
            <a:pPr algn="just">
              <a:spcBef>
                <a:spcPts val="0"/>
              </a:spcBef>
              <a:spcAft>
                <a:spcPts val="0"/>
              </a:spcAft>
              <a:buNone/>
              <a:defRPr/>
            </a:pPr>
            <a:r>
              <a:rPr lang="cs-CZ" altLang="cs-CZ" sz="3200" b="1" dirty="0"/>
              <a:t>vytvořit šanci prožit hodnotově orientované jednání, ve kterém si nacvičí zacházení s osobní svobodou a sociální zodpovědnost </a:t>
            </a:r>
          </a:p>
          <a:p>
            <a:pPr algn="just">
              <a:spcBef>
                <a:spcPts val="0"/>
              </a:spcBef>
              <a:spcAft>
                <a:spcPts val="0"/>
              </a:spcAft>
              <a:buNone/>
              <a:defRPr/>
            </a:pPr>
            <a:r>
              <a:rPr lang="cs-CZ" altLang="cs-CZ" sz="3200" b="1" i="1" dirty="0"/>
              <a:t>/téma pro sociální pedagogiku/</a:t>
            </a:r>
          </a:p>
          <a:p>
            <a:pPr>
              <a:spcBef>
                <a:spcPts val="0"/>
              </a:spcBef>
              <a:spcAft>
                <a:spcPts val="0"/>
              </a:spcAft>
              <a:buNone/>
              <a:defRPr/>
            </a:pPr>
            <a:endParaRPr lang="cs-CZ" altLang="cs-CZ"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10600" name="Rectangle 11059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10604" name="Rectangle 11060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6" name="Rectangle 11060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Rectangle 2">
            <a:extLst>
              <a:ext uri="{FF2B5EF4-FFF2-40B4-BE49-F238E27FC236}">
                <a16:creationId xmlns:a16="http://schemas.microsoft.com/office/drawing/2014/main" id="{9D10356E-12B5-F9FC-F860-14CB4F2E4899}"/>
              </a:ext>
            </a:extLst>
          </p:cNvPr>
          <p:cNvSpPr>
            <a:spLocks noGrp="1" noRot="1" noChangeArrowheads="1"/>
          </p:cNvSpPr>
          <p:nvPr>
            <p:ph type="title"/>
          </p:nvPr>
        </p:nvSpPr>
        <p:spPr>
          <a:xfrm>
            <a:off x="4542188" y="942449"/>
            <a:ext cx="6681323" cy="1470249"/>
          </a:xfrm>
        </p:spPr>
        <p:txBody>
          <a:bodyPr>
            <a:normAutofit/>
          </a:bodyPr>
          <a:lstStyle/>
          <a:p>
            <a:pPr marL="54864">
              <a:defRPr/>
            </a:pPr>
            <a:endParaRPr lang="cs-CZ" altLang="cs-CZ"/>
          </a:p>
        </p:txBody>
      </p:sp>
      <p:cxnSp>
        <p:nvCxnSpPr>
          <p:cNvPr id="110608" name="Straight Connector 11060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0595" name="Rectangle 3">
            <a:extLst>
              <a:ext uri="{FF2B5EF4-FFF2-40B4-BE49-F238E27FC236}">
                <a16:creationId xmlns:a16="http://schemas.microsoft.com/office/drawing/2014/main" id="{EB8E6A2E-2C5D-66D7-55F0-EB46D0744A11}"/>
              </a:ext>
            </a:extLst>
          </p:cNvPr>
          <p:cNvSpPr>
            <a:spLocks noGrp="1" noChangeArrowheads="1"/>
          </p:cNvSpPr>
          <p:nvPr>
            <p:ph idx="1"/>
          </p:nvPr>
        </p:nvSpPr>
        <p:spPr>
          <a:xfrm>
            <a:off x="4547043" y="2773885"/>
            <a:ext cx="6676469" cy="3141013"/>
          </a:xfrm>
        </p:spPr>
        <p:txBody>
          <a:bodyPr>
            <a:normAutofit/>
          </a:bodyPr>
          <a:lstStyle/>
          <a:p>
            <a:pPr>
              <a:spcBef>
                <a:spcPts val="0"/>
              </a:spcBef>
              <a:spcAft>
                <a:spcPts val="600"/>
              </a:spcAft>
              <a:buNone/>
              <a:defRPr/>
            </a:pPr>
            <a:r>
              <a:rPr lang="cs-CZ" altLang="cs-CZ" dirty="0"/>
              <a:t>V této době plné rozporů a kompromisů je velmi důležité hledání a poznávání dobra, aby člověk dokázal v té neskutečné nabídce „možností“ rozlišit pravé a pomíjivé hodnoty a zorientoval se v různých životních situacích. </a:t>
            </a:r>
          </a:p>
          <a:p>
            <a:pPr>
              <a:spcBef>
                <a:spcPts val="0"/>
              </a:spcBef>
              <a:spcAft>
                <a:spcPts val="600"/>
              </a:spcAft>
              <a:buNone/>
              <a:defRPr/>
            </a:pPr>
            <a:r>
              <a:rPr lang="cs-CZ" altLang="cs-CZ" i="1" dirty="0"/>
              <a:t>Přes mnohé nepříznivé stránky současného světa stále existuje mnoho moudrých zdrojů a příkladů nekonečného lidství, z nichž lze čerpat inspiraci pro vlastní hodnotovou orientaci.</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0370C3-1619-91E4-396D-3424823DCAC2}"/>
              </a:ext>
            </a:extLst>
          </p:cNvPr>
          <p:cNvSpPr>
            <a:spLocks noGrp="1"/>
          </p:cNvSpPr>
          <p:nvPr>
            <p:ph type="title"/>
          </p:nvPr>
        </p:nvSpPr>
        <p:spPr/>
        <p:txBody>
          <a:bodyPr>
            <a:normAutofit/>
          </a:bodyPr>
          <a:lstStyle/>
          <a:p>
            <a:pPr algn="ctr">
              <a:defRPr/>
            </a:pPr>
            <a:r>
              <a:rPr lang="cs-CZ" dirty="0"/>
              <a:t>Téma hodnot –</a:t>
            </a:r>
            <a:br>
              <a:rPr lang="cs-CZ" dirty="0"/>
            </a:br>
            <a:r>
              <a:rPr lang="cs-CZ" dirty="0"/>
              <a:t>základní analýza - 2015 </a:t>
            </a:r>
          </a:p>
        </p:txBody>
      </p:sp>
      <p:sp>
        <p:nvSpPr>
          <p:cNvPr id="41987" name="Zástupný symbol pro obsah 2">
            <a:extLst>
              <a:ext uri="{FF2B5EF4-FFF2-40B4-BE49-F238E27FC236}">
                <a16:creationId xmlns:a16="http://schemas.microsoft.com/office/drawing/2014/main" id="{EF0D3198-375A-6964-3D88-2F75A98F8CF2}"/>
              </a:ext>
            </a:extLst>
          </p:cNvPr>
          <p:cNvSpPr>
            <a:spLocks noGrp="1"/>
          </p:cNvSpPr>
          <p:nvPr>
            <p:ph idx="1"/>
          </p:nvPr>
        </p:nvSpPr>
        <p:spPr/>
        <p:txBody>
          <a:bodyPr>
            <a:normAutofit/>
          </a:bodyPr>
          <a:lstStyle/>
          <a:p>
            <a:pPr marL="0" indent="0" algn="ctr">
              <a:buNone/>
            </a:pPr>
            <a:r>
              <a:rPr lang="cs-CZ" altLang="cs-CZ" sz="4000" b="1" dirty="0"/>
              <a:t>Nejvýznamnější hodnoty </a:t>
            </a:r>
            <a:r>
              <a:rPr lang="cs-CZ" altLang="cs-CZ" sz="4000" dirty="0"/>
              <a:t>– rodina (28), zdraví (19), přátelé (10), děti, materiální hodnoty (9), </a:t>
            </a:r>
          </a:p>
          <a:p>
            <a:pPr marL="0" indent="0" algn="ctr">
              <a:buNone/>
            </a:pPr>
            <a:r>
              <a:rPr lang="cs-CZ" altLang="cs-CZ" sz="4000" dirty="0"/>
              <a:t>seberealizace, vztahy (7), svoboda (5), </a:t>
            </a:r>
          </a:p>
          <a:p>
            <a:pPr marL="0" indent="0" algn="ctr">
              <a:buNone/>
            </a:pPr>
            <a:r>
              <a:rPr lang="cs-CZ" altLang="cs-CZ" sz="4000" dirty="0"/>
              <a:t>život, pravda, vzdělání/studium, příroda (4), </a:t>
            </a:r>
          </a:p>
          <a:p>
            <a:pPr marL="0" indent="0" algn="ctr">
              <a:buNone/>
            </a:pPr>
            <a:r>
              <a:rPr lang="cs-CZ" altLang="cs-CZ" sz="4000" dirty="0"/>
              <a:t>Koníčky, manžel, respekt, já/sebeláska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5" name="Rectangle 8807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071" name="Picture 88070">
            <a:extLst>
              <a:ext uri="{FF2B5EF4-FFF2-40B4-BE49-F238E27FC236}">
                <a16:creationId xmlns:a16="http://schemas.microsoft.com/office/drawing/2014/main" id="{2766C6D5-2A80-E39F-CB9B-F131AD180A4F}"/>
              </a:ext>
            </a:extLst>
          </p:cNvPr>
          <p:cNvPicPr>
            <a:picLocks noChangeAspect="1"/>
          </p:cNvPicPr>
          <p:nvPr/>
        </p:nvPicPr>
        <p:blipFill rotWithShape="1">
          <a:blip r:embed="rId2">
            <a:alphaModFix amt="45000"/>
          </a:blip>
          <a:srcRect t="15929" r="-1" b="27807"/>
          <a:stretch/>
        </p:blipFill>
        <p:spPr>
          <a:xfrm>
            <a:off x="20" y="-1"/>
            <a:ext cx="12188932" cy="6858000"/>
          </a:xfrm>
          <a:prstGeom prst="rect">
            <a:avLst/>
          </a:prstGeom>
        </p:spPr>
      </p:pic>
      <p:sp>
        <p:nvSpPr>
          <p:cNvPr id="88068" name="Rectangle 4">
            <a:extLst>
              <a:ext uri="{FF2B5EF4-FFF2-40B4-BE49-F238E27FC236}">
                <a16:creationId xmlns:a16="http://schemas.microsoft.com/office/drawing/2014/main" id="{085317DA-A26E-97A5-A33A-CE4B5808CDCF}"/>
              </a:ext>
            </a:extLst>
          </p:cNvPr>
          <p:cNvSpPr>
            <a:spLocks noGrp="1" noChangeArrowheads="1"/>
          </p:cNvSpPr>
          <p:nvPr>
            <p:ph type="ctrTitle"/>
          </p:nvPr>
        </p:nvSpPr>
        <p:spPr>
          <a:xfrm>
            <a:off x="643467" y="643467"/>
            <a:ext cx="5771400" cy="5571066"/>
          </a:xfrm>
        </p:spPr>
        <p:txBody>
          <a:bodyPr>
            <a:normAutofit/>
          </a:bodyPr>
          <a:lstStyle/>
          <a:p>
            <a:pPr>
              <a:defRPr/>
            </a:pPr>
            <a:r>
              <a:rPr lang="cs-CZ" altLang="cs-CZ" sz="6600" dirty="0">
                <a:solidFill>
                  <a:schemeClr val="tx1"/>
                </a:solidFill>
              </a:rPr>
              <a:t>Axiologie </a:t>
            </a:r>
            <a:br>
              <a:rPr lang="cs-CZ" altLang="cs-CZ" sz="6600" dirty="0">
                <a:solidFill>
                  <a:schemeClr val="tx1"/>
                </a:solidFill>
              </a:rPr>
            </a:br>
            <a:endParaRPr lang="cs-CZ" altLang="cs-CZ" sz="6600" dirty="0">
              <a:solidFill>
                <a:schemeClr val="tx1"/>
              </a:solidFill>
            </a:endParaRPr>
          </a:p>
        </p:txBody>
      </p:sp>
      <p:sp>
        <p:nvSpPr>
          <p:cNvPr id="88069" name="Rectangle 5">
            <a:extLst>
              <a:ext uri="{FF2B5EF4-FFF2-40B4-BE49-F238E27FC236}">
                <a16:creationId xmlns:a16="http://schemas.microsoft.com/office/drawing/2014/main" id="{AD282D8C-562E-D349-EC57-74C6661621DD}"/>
              </a:ext>
            </a:extLst>
          </p:cNvPr>
          <p:cNvSpPr>
            <a:spLocks noGrp="1" noChangeArrowheads="1"/>
          </p:cNvSpPr>
          <p:nvPr>
            <p:ph type="subTitle" idx="1"/>
          </p:nvPr>
        </p:nvSpPr>
        <p:spPr>
          <a:xfrm>
            <a:off x="8243670" y="643467"/>
            <a:ext cx="3304864" cy="5571066"/>
          </a:xfrm>
        </p:spPr>
        <p:txBody>
          <a:bodyPr>
            <a:normAutofit/>
          </a:bodyPr>
          <a:lstStyle/>
          <a:p>
            <a:pPr>
              <a:spcAft>
                <a:spcPts val="600"/>
              </a:spcAft>
              <a:defRPr/>
            </a:pPr>
            <a:r>
              <a:rPr lang="cs-CZ" altLang="cs-CZ" sz="2000" dirty="0">
                <a:solidFill>
                  <a:schemeClr val="tx1"/>
                </a:solidFill>
              </a:rPr>
              <a:t>/</a:t>
            </a:r>
            <a:r>
              <a:rPr lang="cs-CZ" altLang="cs-CZ" sz="3600" dirty="0">
                <a:solidFill>
                  <a:schemeClr val="tx1"/>
                </a:solidFill>
              </a:rPr>
              <a:t>z </a:t>
            </a:r>
            <a:r>
              <a:rPr lang="cs-CZ" altLang="cs-CZ" sz="3600" dirty="0" err="1">
                <a:solidFill>
                  <a:schemeClr val="tx1"/>
                </a:solidFill>
              </a:rPr>
              <a:t>řec</a:t>
            </a:r>
            <a:r>
              <a:rPr lang="cs-CZ" altLang="cs-CZ" sz="3600" dirty="0">
                <a:solidFill>
                  <a:schemeClr val="tx1"/>
                </a:solidFill>
              </a:rPr>
              <a:t>. </a:t>
            </a:r>
            <a:r>
              <a:rPr lang="cs-CZ" altLang="cs-CZ" sz="3600" dirty="0" err="1">
                <a:solidFill>
                  <a:schemeClr val="tx1"/>
                </a:solidFill>
              </a:rPr>
              <a:t>axiá</a:t>
            </a:r>
            <a:r>
              <a:rPr lang="cs-CZ" altLang="cs-CZ" sz="3600" dirty="0">
                <a:solidFill>
                  <a:schemeClr val="tx1"/>
                </a:solidFill>
              </a:rPr>
              <a:t> – hodnota, cennost/ - nauka o hodnotách a hodnocení</a:t>
            </a:r>
          </a:p>
        </p:txBody>
      </p:sp>
      <p:cxnSp>
        <p:nvCxnSpPr>
          <p:cNvPr id="88077" name="Straight Connector 8807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88069">
                                            <p:txEl>
                                              <p:pRg st="0" end="0"/>
                                            </p:txEl>
                                          </p:spTgt>
                                        </p:tgtEl>
                                        <p:attrNameLst>
                                          <p:attrName>style.visibility</p:attrName>
                                        </p:attrNameLst>
                                      </p:cBhvr>
                                      <p:to>
                                        <p:strVal val="visible"/>
                                      </p:to>
                                    </p:set>
                                    <p:animEffect transition="in" filter="fade">
                                      <p:cBhvr>
                                        <p:cTn id="7" dur="700"/>
                                        <p:tgtEl>
                                          <p:spTgt spid="88069">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8068"/>
                                        </p:tgtEl>
                                        <p:attrNameLst>
                                          <p:attrName>style.visibility</p:attrName>
                                        </p:attrNameLst>
                                      </p:cBhvr>
                                      <p:to>
                                        <p:strVal val="visible"/>
                                      </p:to>
                                    </p:set>
                                    <p:animEffect transition="in" filter="fade">
                                      <p:cBhvr>
                                        <p:cTn id="10" dur="7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70303-E50B-32D3-9789-3DF24B94A2D1}"/>
              </a:ext>
            </a:extLst>
          </p:cNvPr>
          <p:cNvSpPr>
            <a:spLocks noGrp="1"/>
          </p:cNvSpPr>
          <p:nvPr>
            <p:ph type="title"/>
          </p:nvPr>
        </p:nvSpPr>
        <p:spPr/>
        <p:txBody>
          <a:bodyPr/>
          <a:lstStyle/>
          <a:p>
            <a:pPr>
              <a:defRPr/>
            </a:pPr>
            <a:r>
              <a:rPr lang="cs-CZ" dirty="0"/>
              <a:t>Ostatní</a:t>
            </a:r>
          </a:p>
        </p:txBody>
      </p:sp>
      <p:sp>
        <p:nvSpPr>
          <p:cNvPr id="43011" name="Zástupný symbol pro obsah 2">
            <a:extLst>
              <a:ext uri="{FF2B5EF4-FFF2-40B4-BE49-F238E27FC236}">
                <a16:creationId xmlns:a16="http://schemas.microsoft.com/office/drawing/2014/main" id="{2D4EC1A5-3319-55BC-D26C-D4D8ED83601D}"/>
              </a:ext>
            </a:extLst>
          </p:cNvPr>
          <p:cNvSpPr>
            <a:spLocks noGrp="1"/>
          </p:cNvSpPr>
          <p:nvPr>
            <p:ph idx="1"/>
          </p:nvPr>
        </p:nvSpPr>
        <p:spPr/>
        <p:txBody>
          <a:bodyPr>
            <a:normAutofit/>
          </a:bodyPr>
          <a:lstStyle/>
          <a:p>
            <a:pPr algn="just"/>
            <a:r>
              <a:rPr lang="cs-CZ" altLang="cs-CZ" sz="3600" dirty="0"/>
              <a:t>Důvěra, řád, spokojenost, přítelkyně, pokora, legrace, radost, bezpečí, duševní vyrovnanost, identita, péče o druhé, tvořivost, intuice, čas, pomoc, zkušenost, člověk, smířeni, morálka, lidskost, empatie, poctivost, upřímnost, přirozenost, tolerance, úcta, sebeobětování, psychohygiena, dobrota, lidskost, psychická a fyzická síla, slušnost…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3E3989-A13A-434E-15A6-693927C5838D}"/>
              </a:ext>
            </a:extLst>
          </p:cNvPr>
          <p:cNvSpPr>
            <a:spLocks noGrp="1"/>
          </p:cNvSpPr>
          <p:nvPr>
            <p:ph type="title"/>
          </p:nvPr>
        </p:nvSpPr>
        <p:spPr/>
        <p:txBody>
          <a:bodyPr/>
          <a:lstStyle/>
          <a:p>
            <a:pPr>
              <a:defRPr/>
            </a:pPr>
            <a:r>
              <a:rPr lang="cs-CZ" dirty="0"/>
              <a:t>Rozmanité spektrum</a:t>
            </a:r>
          </a:p>
        </p:txBody>
      </p:sp>
      <p:sp>
        <p:nvSpPr>
          <p:cNvPr id="44035" name="Zástupný symbol pro obsah 2">
            <a:extLst>
              <a:ext uri="{FF2B5EF4-FFF2-40B4-BE49-F238E27FC236}">
                <a16:creationId xmlns:a16="http://schemas.microsoft.com/office/drawing/2014/main" id="{F0F34DC4-D633-4D5F-8E5C-D3C219C8B8A9}"/>
              </a:ext>
            </a:extLst>
          </p:cNvPr>
          <p:cNvSpPr>
            <a:spLocks noGrp="1"/>
          </p:cNvSpPr>
          <p:nvPr>
            <p:ph idx="1"/>
          </p:nvPr>
        </p:nvSpPr>
        <p:spPr/>
        <p:txBody>
          <a:bodyPr>
            <a:normAutofit/>
          </a:bodyPr>
          <a:lstStyle/>
          <a:p>
            <a:pPr algn="just"/>
            <a:r>
              <a:rPr lang="cs-CZ" altLang="cs-CZ" sz="5400" dirty="0"/>
              <a:t>Přirozenost, víra v Boha, bezpečí, domov, vnitřní klid, řád, důvěra, přítelkyně, matka, čas, spokojenost, auto….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C79ED-6011-5460-4E6C-6B1B164E39C7}"/>
              </a:ext>
            </a:extLst>
          </p:cNvPr>
          <p:cNvSpPr>
            <a:spLocks noGrp="1"/>
          </p:cNvSpPr>
          <p:nvPr>
            <p:ph type="title"/>
          </p:nvPr>
        </p:nvSpPr>
        <p:spPr/>
        <p:txBody>
          <a:bodyPr/>
          <a:lstStyle/>
          <a:p>
            <a:pPr>
              <a:defRPr/>
            </a:pPr>
            <a:r>
              <a:rPr lang="cs-CZ" dirty="0"/>
              <a:t>Obavy</a:t>
            </a:r>
          </a:p>
        </p:txBody>
      </p:sp>
      <p:sp>
        <p:nvSpPr>
          <p:cNvPr id="45059" name="Zástupný symbol pro obsah 2">
            <a:extLst>
              <a:ext uri="{FF2B5EF4-FFF2-40B4-BE49-F238E27FC236}">
                <a16:creationId xmlns:a16="http://schemas.microsoft.com/office/drawing/2014/main" id="{8D851DD1-4980-FEE4-F45E-FF16D1E8DE30}"/>
              </a:ext>
            </a:extLst>
          </p:cNvPr>
          <p:cNvSpPr>
            <a:spLocks noGrp="1"/>
          </p:cNvSpPr>
          <p:nvPr>
            <p:ph idx="1"/>
          </p:nvPr>
        </p:nvSpPr>
        <p:spPr/>
        <p:txBody>
          <a:bodyPr>
            <a:normAutofit/>
          </a:bodyPr>
          <a:lstStyle/>
          <a:p>
            <a:pPr algn="just"/>
            <a:r>
              <a:rPr lang="cs-CZ" altLang="cs-CZ" sz="4400" dirty="0"/>
              <a:t>Černobílé vidění světa, zklamání, strach ze smrti, obava z budoucnosti, nenávist, omezenost, moc, bezmocnost, obavy ze ztráty, tma, obavy, aby dobře vychovali dítě, ztráta ze zaměstnání, nemoc, strach z vody, z výšek, velkých psů……</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519086F-169D-A419-F337-992A24C52745}"/>
              </a:ext>
            </a:extLst>
          </p:cNvPr>
          <p:cNvSpPr>
            <a:spLocks noGrp="1" noRot="1" noChangeArrowheads="1"/>
          </p:cNvSpPr>
          <p:nvPr>
            <p:ph type="title"/>
          </p:nvPr>
        </p:nvSpPr>
        <p:spPr>
          <a:xfrm>
            <a:off x="1981200" y="253536"/>
            <a:ext cx="8229600" cy="1143000"/>
          </a:xfrm>
        </p:spPr>
        <p:txBody>
          <a:bodyPr>
            <a:normAutofit/>
          </a:bodyPr>
          <a:lstStyle/>
          <a:p>
            <a:pPr marL="54864">
              <a:defRPr/>
            </a:pPr>
            <a:r>
              <a:rPr lang="cs-CZ" altLang="cs-CZ">
                <a:solidFill>
                  <a:schemeClr val="tx2">
                    <a:tint val="100000"/>
                    <a:shade val="90000"/>
                    <a:satMod val="250000"/>
                    <a:alpha val="100000"/>
                  </a:schemeClr>
                </a:solidFill>
              </a:rPr>
              <a:t>Uvědomění si vlastních hodnot</a:t>
            </a:r>
          </a:p>
        </p:txBody>
      </p:sp>
      <p:sp>
        <p:nvSpPr>
          <p:cNvPr id="46083" name="Rectangle 3">
            <a:extLst>
              <a:ext uri="{FF2B5EF4-FFF2-40B4-BE49-F238E27FC236}">
                <a16:creationId xmlns:a16="http://schemas.microsoft.com/office/drawing/2014/main" id="{39A4BD73-5976-D729-C954-B72637700051}"/>
              </a:ext>
            </a:extLst>
          </p:cNvPr>
          <p:cNvSpPr>
            <a:spLocks noGrp="1"/>
          </p:cNvSpPr>
          <p:nvPr>
            <p:ph idx="1"/>
          </p:nvPr>
        </p:nvSpPr>
        <p:spPr/>
        <p:txBody>
          <a:bodyPr/>
          <a:lstStyle/>
          <a:p>
            <a:pPr eaLnBrk="1" hangingPunct="1"/>
            <a:r>
              <a:rPr lang="cs-CZ" altLang="cs-CZ" sz="4000" dirty="0"/>
              <a:t>Nejvýznamnější hodnota – co je pro mě nejdůležitější (jedna jediná)</a:t>
            </a:r>
          </a:p>
          <a:p>
            <a:pPr eaLnBrk="1" hangingPunct="1"/>
            <a:r>
              <a:rPr lang="cs-CZ" altLang="cs-CZ" sz="4000" dirty="0"/>
              <a:t>Pět nejvýznamnějších vlastních hodnot</a:t>
            </a:r>
          </a:p>
          <a:p>
            <a:pPr eaLnBrk="1" hangingPunct="1"/>
            <a:r>
              <a:rPr lang="cs-CZ" altLang="cs-CZ" sz="4000" dirty="0"/>
              <a:t>Pět nejvýznamnějších lidských vlastností</a:t>
            </a:r>
          </a:p>
          <a:p>
            <a:pPr eaLnBrk="1" hangingPunct="1"/>
            <a:r>
              <a:rPr lang="cs-CZ" altLang="cs-CZ" sz="4000" dirty="0"/>
              <a:t>Pět největších hrozeb společnosti</a:t>
            </a:r>
          </a:p>
          <a:p>
            <a:pPr eaLnBrk="1" hangingPunct="1"/>
            <a:endParaRPr lang="cs-CZ" alt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6" name="Rectangle 130055">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6E5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a:extLst>
              <a:ext uri="{FF2B5EF4-FFF2-40B4-BE49-F238E27FC236}">
                <a16:creationId xmlns:a16="http://schemas.microsoft.com/office/drawing/2014/main" id="{50DBA2F7-919E-5B54-C825-7D61FE3420CD}"/>
              </a:ext>
            </a:extLst>
          </p:cNvPr>
          <p:cNvSpPr>
            <a:spLocks noGrp="1" noRot="1" noChangeArrowheads="1"/>
          </p:cNvSpPr>
          <p:nvPr>
            <p:ph type="title"/>
          </p:nvPr>
        </p:nvSpPr>
        <p:spPr>
          <a:xfrm>
            <a:off x="1024128" y="585216"/>
            <a:ext cx="6007027" cy="1499616"/>
          </a:xfrm>
        </p:spPr>
        <p:txBody>
          <a:bodyPr>
            <a:normAutofit/>
          </a:bodyPr>
          <a:lstStyle/>
          <a:p>
            <a:pPr marL="54864">
              <a:defRPr/>
            </a:pPr>
            <a:r>
              <a:rPr lang="cs-CZ" altLang="cs-CZ">
                <a:solidFill>
                  <a:srgbClr val="FFFFFF"/>
                </a:solidFill>
              </a:rPr>
              <a:t>Hodnoty – podzim 2010</a:t>
            </a:r>
          </a:p>
        </p:txBody>
      </p:sp>
      <p:cxnSp>
        <p:nvCxnSpPr>
          <p:cNvPr id="130058" name="Straight Connector 130057">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7107" name="Rectangle 3">
            <a:extLst>
              <a:ext uri="{FF2B5EF4-FFF2-40B4-BE49-F238E27FC236}">
                <a16:creationId xmlns:a16="http://schemas.microsoft.com/office/drawing/2014/main" id="{45F48B73-9605-C608-7BFB-B46716100DC0}"/>
              </a:ext>
            </a:extLst>
          </p:cNvPr>
          <p:cNvSpPr>
            <a:spLocks noGrp="1"/>
          </p:cNvSpPr>
          <p:nvPr>
            <p:ph idx="1"/>
          </p:nvPr>
        </p:nvSpPr>
        <p:spPr>
          <a:xfrm>
            <a:off x="1024128" y="2286000"/>
            <a:ext cx="6007027" cy="4023360"/>
          </a:xfrm>
        </p:spPr>
        <p:txBody>
          <a:bodyPr>
            <a:normAutofit/>
          </a:bodyPr>
          <a:lstStyle/>
          <a:p>
            <a:pPr eaLnBrk="1" hangingPunct="1"/>
            <a:r>
              <a:rPr lang="cs-CZ" altLang="cs-CZ" dirty="0">
                <a:solidFill>
                  <a:srgbClr val="FFFFFF"/>
                </a:solidFill>
              </a:rPr>
              <a:t>Rodina (30)</a:t>
            </a:r>
          </a:p>
          <a:p>
            <a:pPr eaLnBrk="1" hangingPunct="1"/>
            <a:r>
              <a:rPr lang="cs-CZ" altLang="cs-CZ" dirty="0">
                <a:solidFill>
                  <a:srgbClr val="FFFFFF"/>
                </a:solidFill>
              </a:rPr>
              <a:t>Zdraví (30)</a:t>
            </a:r>
          </a:p>
          <a:p>
            <a:pPr eaLnBrk="1" hangingPunct="1"/>
            <a:r>
              <a:rPr lang="cs-CZ" altLang="cs-CZ" dirty="0">
                <a:solidFill>
                  <a:srgbClr val="FFFFFF"/>
                </a:solidFill>
              </a:rPr>
              <a:t>Přátelé (17)</a:t>
            </a:r>
          </a:p>
          <a:p>
            <a:pPr eaLnBrk="1" hangingPunct="1"/>
            <a:r>
              <a:rPr lang="cs-CZ" altLang="cs-CZ" dirty="0">
                <a:solidFill>
                  <a:srgbClr val="FFFFFF"/>
                </a:solidFill>
              </a:rPr>
              <a:t>Láska (15)</a:t>
            </a:r>
          </a:p>
          <a:p>
            <a:pPr eaLnBrk="1" hangingPunct="1"/>
            <a:r>
              <a:rPr lang="cs-CZ" altLang="cs-CZ" dirty="0">
                <a:solidFill>
                  <a:srgbClr val="FFFFFF"/>
                </a:solidFill>
              </a:rPr>
              <a:t>Práce, profese (7)</a:t>
            </a:r>
          </a:p>
          <a:p>
            <a:pPr eaLnBrk="1" hangingPunct="1"/>
            <a:r>
              <a:rPr lang="cs-CZ" altLang="cs-CZ" dirty="0">
                <a:solidFill>
                  <a:srgbClr val="FFFFFF"/>
                </a:solidFill>
              </a:rPr>
              <a:t>Vzdělání, moudrost, vědomosti, poznání (6)</a:t>
            </a:r>
          </a:p>
          <a:p>
            <a:pPr eaLnBrk="1" hangingPunct="1"/>
            <a:r>
              <a:rPr lang="cs-CZ" altLang="cs-CZ" dirty="0">
                <a:solidFill>
                  <a:srgbClr val="FFFFFF"/>
                </a:solidFill>
              </a:rPr>
              <a:t>Bezpečí, spokojenost, někam patřit, pomáhat, víra, sounáležitost…</a:t>
            </a:r>
          </a:p>
        </p:txBody>
      </p:sp>
      <p:pic>
        <p:nvPicPr>
          <p:cNvPr id="130052" name="Picture 130051" descr="Ptáci letící ve formaci">
            <a:extLst>
              <a:ext uri="{FF2B5EF4-FFF2-40B4-BE49-F238E27FC236}">
                <a16:creationId xmlns:a16="http://schemas.microsoft.com/office/drawing/2014/main" id="{1D4C2140-594A-53A3-297E-786C62892BB4}"/>
              </a:ext>
            </a:extLst>
          </p:cNvPr>
          <p:cNvPicPr>
            <a:picLocks noChangeAspect="1"/>
          </p:cNvPicPr>
          <p:nvPr/>
        </p:nvPicPr>
        <p:blipFill rotWithShape="1">
          <a:blip r:embed="rId2"/>
          <a:srcRect l="13135" r="41367" b="-2"/>
          <a:stretch/>
        </p:blipFill>
        <p:spPr>
          <a:xfrm>
            <a:off x="7552266" y="10"/>
            <a:ext cx="4639734" cy="68579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200" name="Rectangle 136199">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24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4" name="Rectangle 2">
            <a:extLst>
              <a:ext uri="{FF2B5EF4-FFF2-40B4-BE49-F238E27FC236}">
                <a16:creationId xmlns:a16="http://schemas.microsoft.com/office/drawing/2014/main" id="{A9B8F5EA-FF44-0308-7535-2F039C9B99E5}"/>
              </a:ext>
            </a:extLst>
          </p:cNvPr>
          <p:cNvSpPr>
            <a:spLocks noGrp="1" noRot="1" noChangeArrowheads="1"/>
          </p:cNvSpPr>
          <p:nvPr>
            <p:ph type="title"/>
          </p:nvPr>
        </p:nvSpPr>
        <p:spPr>
          <a:xfrm>
            <a:off x="1024128" y="585216"/>
            <a:ext cx="6007027" cy="1499616"/>
          </a:xfrm>
        </p:spPr>
        <p:txBody>
          <a:bodyPr>
            <a:normAutofit/>
          </a:bodyPr>
          <a:lstStyle/>
          <a:p>
            <a:pPr marL="54864">
              <a:defRPr/>
            </a:pPr>
            <a:r>
              <a:rPr lang="cs-CZ" altLang="cs-CZ">
                <a:solidFill>
                  <a:srgbClr val="FFFFFF"/>
                </a:solidFill>
              </a:rPr>
              <a:t>Vlastnosti</a:t>
            </a:r>
            <a:br>
              <a:rPr lang="cs-CZ" altLang="cs-CZ">
                <a:solidFill>
                  <a:srgbClr val="FFFFFF"/>
                </a:solidFill>
              </a:rPr>
            </a:br>
            <a:endParaRPr lang="cs-CZ" altLang="cs-CZ">
              <a:solidFill>
                <a:srgbClr val="FFFFFF"/>
              </a:solidFill>
            </a:endParaRPr>
          </a:p>
        </p:txBody>
      </p:sp>
      <p:cxnSp>
        <p:nvCxnSpPr>
          <p:cNvPr id="136202" name="Straight Connector 136201">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8131" name="Rectangle 3">
            <a:extLst>
              <a:ext uri="{FF2B5EF4-FFF2-40B4-BE49-F238E27FC236}">
                <a16:creationId xmlns:a16="http://schemas.microsoft.com/office/drawing/2014/main" id="{23BDA422-561B-5E49-EDA8-DE0F7862200E}"/>
              </a:ext>
            </a:extLst>
          </p:cNvPr>
          <p:cNvSpPr>
            <a:spLocks noGrp="1"/>
          </p:cNvSpPr>
          <p:nvPr>
            <p:ph idx="1"/>
          </p:nvPr>
        </p:nvSpPr>
        <p:spPr>
          <a:xfrm>
            <a:off x="1024128" y="2286000"/>
            <a:ext cx="6007027" cy="4023360"/>
          </a:xfrm>
        </p:spPr>
        <p:txBody>
          <a:bodyPr>
            <a:normAutofit/>
          </a:bodyPr>
          <a:lstStyle/>
          <a:p>
            <a:pPr eaLnBrk="1" hangingPunct="1"/>
            <a:r>
              <a:rPr lang="cs-CZ" altLang="cs-CZ" sz="2800" dirty="0">
                <a:solidFill>
                  <a:srgbClr val="FFFFFF"/>
                </a:solidFill>
              </a:rPr>
              <a:t>Tolerance (17)</a:t>
            </a:r>
          </a:p>
          <a:p>
            <a:pPr eaLnBrk="1" hangingPunct="1"/>
            <a:r>
              <a:rPr lang="cs-CZ" altLang="cs-CZ" sz="2800" dirty="0">
                <a:solidFill>
                  <a:srgbClr val="FFFFFF"/>
                </a:solidFill>
              </a:rPr>
              <a:t>Upřímnost (15)</a:t>
            </a:r>
          </a:p>
          <a:p>
            <a:pPr eaLnBrk="1" hangingPunct="1"/>
            <a:r>
              <a:rPr lang="cs-CZ" altLang="cs-CZ" sz="2800" dirty="0">
                <a:solidFill>
                  <a:srgbClr val="FFFFFF"/>
                </a:solidFill>
              </a:rPr>
              <a:t>Spolehlivost (11)</a:t>
            </a:r>
          </a:p>
          <a:p>
            <a:pPr eaLnBrk="1" hangingPunct="1"/>
            <a:r>
              <a:rPr lang="cs-CZ" altLang="cs-CZ" sz="2800" dirty="0">
                <a:solidFill>
                  <a:srgbClr val="FFFFFF"/>
                </a:solidFill>
              </a:rPr>
              <a:t>Empatie (9)</a:t>
            </a:r>
          </a:p>
          <a:p>
            <a:pPr eaLnBrk="1" hangingPunct="1"/>
            <a:r>
              <a:rPr lang="cs-CZ" altLang="cs-CZ" sz="2800" dirty="0">
                <a:solidFill>
                  <a:srgbClr val="FFFFFF"/>
                </a:solidFill>
              </a:rPr>
              <a:t>Pravdomluvnost, čestnost, přátelskost, humor, vstřícnost, cílevědomost, spravedlivost, naslouchání, laskavost (od 6 po 3)</a:t>
            </a:r>
          </a:p>
          <a:p>
            <a:pPr eaLnBrk="1" hangingPunct="1">
              <a:buFont typeface="Wingdings" panose="05000000000000000000" pitchFamily="2" charset="2"/>
              <a:buNone/>
            </a:pPr>
            <a:endParaRPr lang="cs-CZ" altLang="cs-CZ" dirty="0">
              <a:solidFill>
                <a:srgbClr val="FFFFFF"/>
              </a:solidFill>
            </a:endParaRPr>
          </a:p>
          <a:p>
            <a:pPr eaLnBrk="1" hangingPunct="1"/>
            <a:endParaRPr lang="cs-CZ" altLang="cs-CZ" dirty="0">
              <a:solidFill>
                <a:srgbClr val="FFFFFF"/>
              </a:solidFill>
            </a:endParaRPr>
          </a:p>
        </p:txBody>
      </p:sp>
      <p:pic>
        <p:nvPicPr>
          <p:cNvPr id="136196" name="Picture 136195" descr="Dva lidé držící ruce">
            <a:extLst>
              <a:ext uri="{FF2B5EF4-FFF2-40B4-BE49-F238E27FC236}">
                <a16:creationId xmlns:a16="http://schemas.microsoft.com/office/drawing/2014/main" id="{59B56692-10B3-51AA-6433-3F8AC2B3864F}"/>
              </a:ext>
            </a:extLst>
          </p:cNvPr>
          <p:cNvPicPr>
            <a:picLocks noChangeAspect="1"/>
          </p:cNvPicPr>
          <p:nvPr/>
        </p:nvPicPr>
        <p:blipFill rotWithShape="1">
          <a:blip r:embed="rId2"/>
          <a:srcRect l="24367" r="30473" b="-1"/>
          <a:stretch/>
        </p:blipFill>
        <p:spPr>
          <a:xfrm>
            <a:off x="7552266" y="10"/>
            <a:ext cx="4639734" cy="68579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24" name="Rectangle 137223">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43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a:extLst>
              <a:ext uri="{FF2B5EF4-FFF2-40B4-BE49-F238E27FC236}">
                <a16:creationId xmlns:a16="http://schemas.microsoft.com/office/drawing/2014/main" id="{0E9DB85A-8DB8-198A-4DBD-AE38F2B67AC6}"/>
              </a:ext>
            </a:extLst>
          </p:cNvPr>
          <p:cNvSpPr>
            <a:spLocks noGrp="1" noRot="1" noChangeArrowheads="1"/>
          </p:cNvSpPr>
          <p:nvPr>
            <p:ph type="title"/>
          </p:nvPr>
        </p:nvSpPr>
        <p:spPr>
          <a:xfrm>
            <a:off x="1024128" y="585216"/>
            <a:ext cx="6007027" cy="1499616"/>
          </a:xfrm>
        </p:spPr>
        <p:txBody>
          <a:bodyPr>
            <a:normAutofit/>
          </a:bodyPr>
          <a:lstStyle/>
          <a:p>
            <a:pPr marL="54864">
              <a:defRPr/>
            </a:pPr>
            <a:r>
              <a:rPr lang="cs-CZ" altLang="cs-CZ">
                <a:solidFill>
                  <a:srgbClr val="FFFFFF"/>
                </a:solidFill>
              </a:rPr>
              <a:t>Obavy</a:t>
            </a:r>
          </a:p>
        </p:txBody>
      </p:sp>
      <p:cxnSp>
        <p:nvCxnSpPr>
          <p:cNvPr id="137226" name="Straight Connector 137225">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9155" name="Rectangle 3">
            <a:extLst>
              <a:ext uri="{FF2B5EF4-FFF2-40B4-BE49-F238E27FC236}">
                <a16:creationId xmlns:a16="http://schemas.microsoft.com/office/drawing/2014/main" id="{20B729FD-260D-A904-9EC2-6CEF19F68587}"/>
              </a:ext>
            </a:extLst>
          </p:cNvPr>
          <p:cNvSpPr>
            <a:spLocks noGrp="1"/>
          </p:cNvSpPr>
          <p:nvPr>
            <p:ph idx="1"/>
          </p:nvPr>
        </p:nvSpPr>
        <p:spPr>
          <a:xfrm>
            <a:off x="1024128" y="2286000"/>
            <a:ext cx="6007027" cy="4023360"/>
          </a:xfrm>
        </p:spPr>
        <p:txBody>
          <a:bodyPr>
            <a:noAutofit/>
          </a:bodyPr>
          <a:lstStyle/>
          <a:p>
            <a:pPr eaLnBrk="1" hangingPunct="1"/>
            <a:r>
              <a:rPr lang="cs-CZ" altLang="cs-CZ" sz="3200" dirty="0">
                <a:solidFill>
                  <a:srgbClr val="FFFFFF"/>
                </a:solidFill>
              </a:rPr>
              <a:t>Ztráta nejbližších (21)</a:t>
            </a:r>
          </a:p>
          <a:p>
            <a:pPr eaLnBrk="1" hangingPunct="1"/>
            <a:r>
              <a:rPr lang="cs-CZ" altLang="cs-CZ" sz="3200" dirty="0">
                <a:solidFill>
                  <a:srgbClr val="FFFFFF"/>
                </a:solidFill>
              </a:rPr>
              <a:t>Nemoc a bolest (13, 6)</a:t>
            </a:r>
          </a:p>
          <a:p>
            <a:pPr eaLnBrk="1" hangingPunct="1"/>
            <a:r>
              <a:rPr lang="cs-CZ" altLang="cs-CZ" sz="3200" dirty="0">
                <a:solidFill>
                  <a:srgbClr val="FFFFFF"/>
                </a:solidFill>
              </a:rPr>
              <a:t>Zklamání a zrada (8)…obava, že zklamu (4)</a:t>
            </a:r>
          </a:p>
          <a:p>
            <a:pPr eaLnBrk="1" hangingPunct="1"/>
            <a:r>
              <a:rPr lang="cs-CZ" altLang="cs-CZ" sz="3200" dirty="0">
                <a:solidFill>
                  <a:srgbClr val="FFFFFF"/>
                </a:solidFill>
              </a:rPr>
              <a:t>Smrt, bezmoc, nesvoboda, ztráta zaměstnání (7-3)</a:t>
            </a:r>
          </a:p>
          <a:p>
            <a:pPr eaLnBrk="1" hangingPunct="1"/>
            <a:r>
              <a:rPr lang="cs-CZ" altLang="cs-CZ" sz="3200" dirty="0">
                <a:solidFill>
                  <a:srgbClr val="FFFFFF"/>
                </a:solidFill>
              </a:rPr>
              <a:t>Z finanční závislosti, nespravedlnosti, budoucnosti, války, ….</a:t>
            </a:r>
          </a:p>
        </p:txBody>
      </p:sp>
      <p:pic>
        <p:nvPicPr>
          <p:cNvPr id="137220" name="Picture 137219" descr="Graf v dokumentu a pero">
            <a:extLst>
              <a:ext uri="{FF2B5EF4-FFF2-40B4-BE49-F238E27FC236}">
                <a16:creationId xmlns:a16="http://schemas.microsoft.com/office/drawing/2014/main" id="{18C0C082-A6E7-ACD7-4335-3499662A2C4E}"/>
              </a:ext>
            </a:extLst>
          </p:cNvPr>
          <p:cNvPicPr>
            <a:picLocks noChangeAspect="1"/>
          </p:cNvPicPr>
          <p:nvPr/>
        </p:nvPicPr>
        <p:blipFill rotWithShape="1">
          <a:blip r:embed="rId2"/>
          <a:srcRect l="34281" r="20559" b="-1"/>
          <a:stretch/>
        </p:blipFill>
        <p:spPr>
          <a:xfrm>
            <a:off x="7552266" y="10"/>
            <a:ext cx="4639734" cy="68579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8246" name="Picture 138245">
            <a:extLst>
              <a:ext uri="{FF2B5EF4-FFF2-40B4-BE49-F238E27FC236}">
                <a16:creationId xmlns:a16="http://schemas.microsoft.com/office/drawing/2014/main" id="{1DE81D2D-85BA-6378-2CDE-27821C6AAC84}"/>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138250" name="Rectangle 138249">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8244" name="Rectangle 4">
            <a:extLst>
              <a:ext uri="{FF2B5EF4-FFF2-40B4-BE49-F238E27FC236}">
                <a16:creationId xmlns:a16="http://schemas.microsoft.com/office/drawing/2014/main" id="{138B5613-B9A6-C390-6673-00911DEB8923}"/>
              </a:ext>
            </a:extLst>
          </p:cNvPr>
          <p:cNvSpPr>
            <a:spLocks noGrp="1" noChangeArrowheads="1"/>
          </p:cNvSpPr>
          <p:nvPr>
            <p:ph type="ctrTitle"/>
          </p:nvPr>
        </p:nvSpPr>
        <p:spPr>
          <a:xfrm>
            <a:off x="457200" y="4960137"/>
            <a:ext cx="7772400" cy="1463040"/>
          </a:xfrm>
        </p:spPr>
        <p:txBody>
          <a:bodyPr>
            <a:normAutofit/>
          </a:bodyPr>
          <a:lstStyle/>
          <a:p>
            <a:pPr>
              <a:defRPr/>
            </a:pPr>
            <a:r>
              <a:rPr lang="cs-CZ" altLang="cs-CZ">
                <a:solidFill>
                  <a:srgbClr val="FFFFFF"/>
                </a:solidFill>
              </a:rPr>
              <a:t>Hodnoty studentů</a:t>
            </a:r>
          </a:p>
        </p:txBody>
      </p:sp>
      <p:sp>
        <p:nvSpPr>
          <p:cNvPr id="50179" name="Rectangle 5">
            <a:extLst>
              <a:ext uri="{FF2B5EF4-FFF2-40B4-BE49-F238E27FC236}">
                <a16:creationId xmlns:a16="http://schemas.microsoft.com/office/drawing/2014/main" id="{2E8C1771-328F-BDAF-A8D0-04271839C799}"/>
              </a:ext>
            </a:extLst>
          </p:cNvPr>
          <p:cNvSpPr>
            <a:spLocks noGrp="1"/>
          </p:cNvSpPr>
          <p:nvPr>
            <p:ph type="subTitle" idx="1"/>
          </p:nvPr>
        </p:nvSpPr>
        <p:spPr>
          <a:xfrm>
            <a:off x="8610600" y="4960137"/>
            <a:ext cx="3200400" cy="1463040"/>
          </a:xfrm>
        </p:spPr>
        <p:txBody>
          <a:bodyPr>
            <a:normAutofit/>
          </a:bodyPr>
          <a:lstStyle/>
          <a:p>
            <a:pPr eaLnBrk="1" hangingPunct="1">
              <a:spcBef>
                <a:spcPct val="0"/>
              </a:spcBef>
            </a:pPr>
            <a:r>
              <a:rPr lang="cs-CZ" altLang="cs-CZ">
                <a:solidFill>
                  <a:srgbClr val="FFFFFF"/>
                </a:solidFill>
              </a:rPr>
              <a:t>Podzimní semestr/2012</a:t>
            </a:r>
          </a:p>
        </p:txBody>
      </p:sp>
      <p:cxnSp>
        <p:nvCxnSpPr>
          <p:cNvPr id="138252" name="Straight Connector 138251">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400"/>
                                        <p:tgtEl>
                                          <p:spTgt spid="50179">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38244"/>
                                        </p:tgtEl>
                                        <p:attrNameLst>
                                          <p:attrName>style.visibility</p:attrName>
                                        </p:attrNameLst>
                                      </p:cBhvr>
                                      <p:to>
                                        <p:strVal val="visible"/>
                                      </p:to>
                                    </p:set>
                                    <p:animEffect transition="in" filter="fade">
                                      <p:cBhvr>
                                        <p:cTn id="10" dur="4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6" name="Rectangle 140295">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24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ABBB2370-C14C-417D-FFC2-E6D4B41DB66A}"/>
              </a:ext>
            </a:extLst>
          </p:cNvPr>
          <p:cNvSpPr>
            <a:spLocks noGrp="1" noRot="1" noChangeArrowheads="1"/>
          </p:cNvSpPr>
          <p:nvPr>
            <p:ph type="title"/>
          </p:nvPr>
        </p:nvSpPr>
        <p:spPr>
          <a:xfrm>
            <a:off x="1024128" y="585216"/>
            <a:ext cx="6007027" cy="1499616"/>
          </a:xfrm>
        </p:spPr>
        <p:txBody>
          <a:bodyPr>
            <a:normAutofit/>
          </a:bodyPr>
          <a:lstStyle/>
          <a:p>
            <a:pPr marL="54864">
              <a:defRPr/>
            </a:pPr>
            <a:r>
              <a:rPr lang="cs-CZ" altLang="cs-CZ">
                <a:solidFill>
                  <a:srgbClr val="FFFFFF"/>
                </a:solidFill>
              </a:rPr>
              <a:t>Vlastnosti</a:t>
            </a:r>
          </a:p>
        </p:txBody>
      </p:sp>
      <p:cxnSp>
        <p:nvCxnSpPr>
          <p:cNvPr id="140298" name="Straight Connector 140297">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1203" name="Rectangle 3">
            <a:extLst>
              <a:ext uri="{FF2B5EF4-FFF2-40B4-BE49-F238E27FC236}">
                <a16:creationId xmlns:a16="http://schemas.microsoft.com/office/drawing/2014/main" id="{4D160041-9515-0968-1873-8663169C23C3}"/>
              </a:ext>
            </a:extLst>
          </p:cNvPr>
          <p:cNvSpPr>
            <a:spLocks noGrp="1"/>
          </p:cNvSpPr>
          <p:nvPr>
            <p:ph idx="1"/>
          </p:nvPr>
        </p:nvSpPr>
        <p:spPr>
          <a:xfrm>
            <a:off x="1024128" y="2286000"/>
            <a:ext cx="6007027" cy="4023360"/>
          </a:xfrm>
        </p:spPr>
        <p:txBody>
          <a:bodyPr>
            <a:normAutofit/>
          </a:bodyPr>
          <a:lstStyle/>
          <a:p>
            <a:pPr eaLnBrk="1" hangingPunct="1"/>
            <a:r>
              <a:rPr lang="cs-CZ" altLang="cs-CZ">
                <a:solidFill>
                  <a:srgbClr val="FFFFFF"/>
                </a:solidFill>
              </a:rPr>
              <a:t>Upřímnost (14)</a:t>
            </a:r>
          </a:p>
          <a:p>
            <a:pPr eaLnBrk="1" hangingPunct="1"/>
            <a:r>
              <a:rPr lang="cs-CZ" altLang="cs-CZ">
                <a:solidFill>
                  <a:srgbClr val="FFFFFF"/>
                </a:solidFill>
              </a:rPr>
              <a:t>Tolerance (12)</a:t>
            </a:r>
          </a:p>
          <a:p>
            <a:pPr eaLnBrk="1" hangingPunct="1"/>
            <a:r>
              <a:rPr lang="cs-CZ" altLang="cs-CZ">
                <a:solidFill>
                  <a:srgbClr val="FFFFFF"/>
                </a:solidFill>
              </a:rPr>
              <a:t>Spolehlivost (10)</a:t>
            </a:r>
          </a:p>
          <a:p>
            <a:pPr eaLnBrk="1" hangingPunct="1"/>
            <a:r>
              <a:rPr lang="cs-CZ" altLang="cs-CZ">
                <a:solidFill>
                  <a:srgbClr val="FFFFFF"/>
                </a:solidFill>
              </a:rPr>
              <a:t>Pracovitost, pokora, poctivost (6)</a:t>
            </a:r>
          </a:p>
          <a:p>
            <a:pPr eaLnBrk="1" hangingPunct="1"/>
            <a:r>
              <a:rPr lang="cs-CZ" altLang="cs-CZ">
                <a:solidFill>
                  <a:srgbClr val="FFFFFF"/>
                </a:solidFill>
              </a:rPr>
              <a:t>Čestnost, empatie (5)</a:t>
            </a:r>
          </a:p>
          <a:p>
            <a:pPr eaLnBrk="1" hangingPunct="1"/>
            <a:r>
              <a:rPr lang="cs-CZ" altLang="cs-CZ">
                <a:solidFill>
                  <a:srgbClr val="FFFFFF"/>
                </a:solidFill>
              </a:rPr>
              <a:t>Obětavost, ochota (4)</a:t>
            </a:r>
          </a:p>
          <a:p>
            <a:pPr eaLnBrk="1" hangingPunct="1"/>
            <a:r>
              <a:rPr lang="cs-CZ" altLang="cs-CZ">
                <a:solidFill>
                  <a:srgbClr val="FFFFFF"/>
                </a:solidFill>
              </a:rPr>
              <a:t>Odvaha, věrnost, ochota, obětavost, oddanost, smysl pro humor(3)</a:t>
            </a:r>
          </a:p>
        </p:txBody>
      </p:sp>
      <p:pic>
        <p:nvPicPr>
          <p:cNvPr id="140292" name="Picture 140291" descr="Dva lidé držící ruce">
            <a:extLst>
              <a:ext uri="{FF2B5EF4-FFF2-40B4-BE49-F238E27FC236}">
                <a16:creationId xmlns:a16="http://schemas.microsoft.com/office/drawing/2014/main" id="{69F77D87-83C6-92FE-B1CC-01939979D747}"/>
              </a:ext>
            </a:extLst>
          </p:cNvPr>
          <p:cNvPicPr>
            <a:picLocks noChangeAspect="1"/>
          </p:cNvPicPr>
          <p:nvPr/>
        </p:nvPicPr>
        <p:blipFill rotWithShape="1">
          <a:blip r:embed="rId2"/>
          <a:srcRect l="24367" r="30473" b="-1"/>
          <a:stretch/>
        </p:blipFill>
        <p:spPr>
          <a:xfrm>
            <a:off x="7552266" y="10"/>
            <a:ext cx="4639734" cy="68579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41319" name="Rectangle 141318">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1"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41323" name="Rectangle 141322">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5" name="Rectangle 141324">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14" name="Rectangle 2">
            <a:extLst>
              <a:ext uri="{FF2B5EF4-FFF2-40B4-BE49-F238E27FC236}">
                <a16:creationId xmlns:a16="http://schemas.microsoft.com/office/drawing/2014/main" id="{4AA8F36D-2392-C239-8E46-2A061BED5172}"/>
              </a:ext>
            </a:extLst>
          </p:cNvPr>
          <p:cNvSpPr>
            <a:spLocks noGrp="1" noRot="1" noChangeArrowheads="1"/>
          </p:cNvSpPr>
          <p:nvPr>
            <p:ph type="title"/>
          </p:nvPr>
        </p:nvSpPr>
        <p:spPr>
          <a:xfrm>
            <a:off x="4542188" y="942449"/>
            <a:ext cx="6681323" cy="1470249"/>
          </a:xfrm>
        </p:spPr>
        <p:txBody>
          <a:bodyPr>
            <a:normAutofit/>
          </a:bodyPr>
          <a:lstStyle/>
          <a:p>
            <a:pPr marL="54864">
              <a:defRPr/>
            </a:pPr>
            <a:r>
              <a:rPr lang="cs-CZ" altLang="cs-CZ"/>
              <a:t>Hodnoty</a:t>
            </a:r>
          </a:p>
        </p:txBody>
      </p:sp>
      <p:cxnSp>
        <p:nvCxnSpPr>
          <p:cNvPr id="141327" name="Straight Connector 141326">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2227" name="Rectangle 3">
            <a:extLst>
              <a:ext uri="{FF2B5EF4-FFF2-40B4-BE49-F238E27FC236}">
                <a16:creationId xmlns:a16="http://schemas.microsoft.com/office/drawing/2014/main" id="{DA3C01A5-C7F8-1B63-7430-3E983E056A79}"/>
              </a:ext>
            </a:extLst>
          </p:cNvPr>
          <p:cNvSpPr>
            <a:spLocks noGrp="1"/>
          </p:cNvSpPr>
          <p:nvPr>
            <p:ph idx="1"/>
          </p:nvPr>
        </p:nvSpPr>
        <p:spPr>
          <a:xfrm>
            <a:off x="4547043" y="2773885"/>
            <a:ext cx="6676469" cy="3141013"/>
          </a:xfrm>
        </p:spPr>
        <p:txBody>
          <a:bodyPr>
            <a:normAutofit/>
          </a:bodyPr>
          <a:lstStyle/>
          <a:p>
            <a:pPr eaLnBrk="1" hangingPunct="1"/>
            <a:r>
              <a:rPr lang="cs-CZ" altLang="cs-CZ" sz="2000"/>
              <a:t>Rodina, děti (25)</a:t>
            </a:r>
          </a:p>
          <a:p>
            <a:pPr eaLnBrk="1" hangingPunct="1"/>
            <a:r>
              <a:rPr lang="cs-CZ" altLang="cs-CZ" sz="2000"/>
              <a:t>Zdraví (24)</a:t>
            </a:r>
          </a:p>
          <a:p>
            <a:pPr eaLnBrk="1" hangingPunct="1"/>
            <a:r>
              <a:rPr lang="cs-CZ" altLang="cs-CZ" sz="2000"/>
              <a:t>Přátelé (12)</a:t>
            </a:r>
          </a:p>
          <a:p>
            <a:pPr eaLnBrk="1" hangingPunct="1"/>
            <a:r>
              <a:rPr lang="cs-CZ" altLang="cs-CZ" sz="2000"/>
              <a:t>Láska (10)</a:t>
            </a:r>
          </a:p>
          <a:p>
            <a:pPr eaLnBrk="1" hangingPunct="1"/>
            <a:r>
              <a:rPr lang="cs-CZ" altLang="cs-CZ" sz="2000"/>
              <a:t>Spokojenost, víra (7)</a:t>
            </a:r>
          </a:p>
          <a:p>
            <a:pPr eaLnBrk="1" hangingPunct="1"/>
            <a:r>
              <a:rPr lang="cs-CZ" altLang="cs-CZ" sz="2000"/>
              <a:t>Svoboda (6)</a:t>
            </a:r>
          </a:p>
          <a:p>
            <a:pPr eaLnBrk="1" hangingPunct="1"/>
            <a:r>
              <a:rPr lang="cs-CZ" altLang="cs-CZ" sz="2000"/>
              <a:t>Pořádek v rodině, peníze, práce (4) </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42" name="Rectangle 12084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838" name="Picture 120837">
            <a:extLst>
              <a:ext uri="{FF2B5EF4-FFF2-40B4-BE49-F238E27FC236}">
                <a16:creationId xmlns:a16="http://schemas.microsoft.com/office/drawing/2014/main" id="{3D989BAF-0BA7-269A-3275-5BC4027877D5}"/>
              </a:ext>
            </a:extLst>
          </p:cNvPr>
          <p:cNvPicPr>
            <a:picLocks noChangeAspect="1"/>
          </p:cNvPicPr>
          <p:nvPr/>
        </p:nvPicPr>
        <p:blipFill rotWithShape="1">
          <a:blip r:embed="rId2">
            <a:duotone>
              <a:prstClr val="black"/>
              <a:schemeClr val="tx2">
                <a:tint val="45000"/>
                <a:satMod val="400000"/>
              </a:schemeClr>
            </a:duotone>
            <a:alphaModFix amt="35000"/>
          </a:blip>
          <a:srcRect t="1952" r="-1" b="13757"/>
          <a:stretch/>
        </p:blipFill>
        <p:spPr>
          <a:xfrm>
            <a:off x="20" y="-1"/>
            <a:ext cx="12188932" cy="6858000"/>
          </a:xfrm>
          <a:prstGeom prst="rect">
            <a:avLst/>
          </a:prstGeom>
        </p:spPr>
      </p:pic>
      <p:sp>
        <p:nvSpPr>
          <p:cNvPr id="120836" name="Rectangle 4">
            <a:extLst>
              <a:ext uri="{FF2B5EF4-FFF2-40B4-BE49-F238E27FC236}">
                <a16:creationId xmlns:a16="http://schemas.microsoft.com/office/drawing/2014/main" id="{78879715-E6FA-FFCA-1E40-9B78CEE9CEBF}"/>
              </a:ext>
            </a:extLst>
          </p:cNvPr>
          <p:cNvSpPr>
            <a:spLocks noGrp="1" noChangeArrowheads="1"/>
          </p:cNvSpPr>
          <p:nvPr>
            <p:ph type="ctrTitle"/>
          </p:nvPr>
        </p:nvSpPr>
        <p:spPr>
          <a:xfrm>
            <a:off x="643467" y="643467"/>
            <a:ext cx="7164674" cy="5571066"/>
          </a:xfrm>
        </p:spPr>
        <p:txBody>
          <a:bodyPr>
            <a:normAutofit/>
          </a:bodyPr>
          <a:lstStyle/>
          <a:p>
            <a:pPr>
              <a:defRPr/>
            </a:pPr>
            <a:r>
              <a:rPr lang="cs-CZ" altLang="cs-CZ" sz="6600">
                <a:solidFill>
                  <a:schemeClr val="tx1"/>
                </a:solidFill>
              </a:rPr>
              <a:t>Téma hodnot ve stručném historickém náhledu</a:t>
            </a:r>
          </a:p>
        </p:txBody>
      </p:sp>
      <p:sp>
        <p:nvSpPr>
          <p:cNvPr id="16387" name="Rectangle 5">
            <a:extLst>
              <a:ext uri="{FF2B5EF4-FFF2-40B4-BE49-F238E27FC236}">
                <a16:creationId xmlns:a16="http://schemas.microsoft.com/office/drawing/2014/main" id="{B41B3DF9-C2ED-96E0-3869-53A9BDCC78C4}"/>
              </a:ext>
            </a:extLst>
          </p:cNvPr>
          <p:cNvSpPr>
            <a:spLocks noGrp="1"/>
          </p:cNvSpPr>
          <p:nvPr>
            <p:ph type="subTitle" idx="1"/>
          </p:nvPr>
        </p:nvSpPr>
        <p:spPr>
          <a:xfrm>
            <a:off x="8451608" y="643467"/>
            <a:ext cx="3096926" cy="5571066"/>
          </a:xfrm>
        </p:spPr>
        <p:txBody>
          <a:bodyPr>
            <a:normAutofit/>
          </a:bodyPr>
          <a:lstStyle/>
          <a:p>
            <a:pPr eaLnBrk="1" hangingPunct="1">
              <a:spcBef>
                <a:spcPct val="0"/>
              </a:spcBef>
            </a:pPr>
            <a:endParaRPr lang="cs-CZ" altLang="cs-CZ" sz="2000" dirty="0">
              <a:solidFill>
                <a:schemeClr val="tx1"/>
              </a:solidFill>
            </a:endParaRPr>
          </a:p>
        </p:txBody>
      </p:sp>
      <p:cxnSp>
        <p:nvCxnSpPr>
          <p:cNvPr id="120844" name="Straight Connector 12084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700"/>
                                        <p:tgtEl>
                                          <p:spTgt spid="16387">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0836"/>
                                        </p:tgtEl>
                                        <p:attrNameLst>
                                          <p:attrName>style.visibility</p:attrName>
                                        </p:attrNameLst>
                                      </p:cBhvr>
                                      <p:to>
                                        <p:strVal val="visible"/>
                                      </p:to>
                                    </p:set>
                                    <p:animEffect transition="in" filter="fade">
                                      <p:cBhvr>
                                        <p:cTn id="10" dur="7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42343" name="Rectangle 142342">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8" name="Rectangle 2">
            <a:extLst>
              <a:ext uri="{FF2B5EF4-FFF2-40B4-BE49-F238E27FC236}">
                <a16:creationId xmlns:a16="http://schemas.microsoft.com/office/drawing/2014/main" id="{7AB687E8-70BD-D988-874C-8BDF752B1378}"/>
              </a:ext>
            </a:extLst>
          </p:cNvPr>
          <p:cNvSpPr>
            <a:spLocks noGrp="1" noRot="1" noChangeArrowheads="1"/>
          </p:cNvSpPr>
          <p:nvPr>
            <p:ph type="title"/>
          </p:nvPr>
        </p:nvSpPr>
        <p:spPr>
          <a:xfrm>
            <a:off x="1024128" y="585216"/>
            <a:ext cx="9720072" cy="1499616"/>
          </a:xfrm>
        </p:spPr>
        <p:txBody>
          <a:bodyPr>
            <a:normAutofit/>
          </a:bodyPr>
          <a:lstStyle/>
          <a:p>
            <a:pPr marL="54864">
              <a:defRPr/>
            </a:pPr>
            <a:r>
              <a:rPr lang="cs-CZ" altLang="cs-CZ"/>
              <a:t>Obavy, hrozby</a:t>
            </a:r>
          </a:p>
        </p:txBody>
      </p:sp>
      <p:cxnSp>
        <p:nvCxnSpPr>
          <p:cNvPr id="142345" name="Straight Connector 142344">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251" name="Rectangle 3">
            <a:extLst>
              <a:ext uri="{FF2B5EF4-FFF2-40B4-BE49-F238E27FC236}">
                <a16:creationId xmlns:a16="http://schemas.microsoft.com/office/drawing/2014/main" id="{B0D5ED75-EB66-0AE6-BAE0-3F0E1F771D4B}"/>
              </a:ext>
            </a:extLst>
          </p:cNvPr>
          <p:cNvSpPr>
            <a:spLocks noGrp="1"/>
          </p:cNvSpPr>
          <p:nvPr>
            <p:ph idx="1"/>
          </p:nvPr>
        </p:nvSpPr>
        <p:spPr>
          <a:xfrm>
            <a:off x="1024128" y="2286000"/>
            <a:ext cx="9720073" cy="4023360"/>
          </a:xfrm>
        </p:spPr>
        <p:txBody>
          <a:bodyPr>
            <a:normAutofit/>
          </a:bodyPr>
          <a:lstStyle/>
          <a:p>
            <a:pPr eaLnBrk="1" hangingPunct="1"/>
            <a:r>
              <a:rPr lang="cs-CZ" altLang="cs-CZ" sz="4000" dirty="0"/>
              <a:t>Lhostejnost (20)</a:t>
            </a:r>
          </a:p>
          <a:p>
            <a:pPr eaLnBrk="1" hangingPunct="1"/>
            <a:r>
              <a:rPr lang="cs-CZ" altLang="cs-CZ" sz="4000" dirty="0"/>
              <a:t>Násilí (16)</a:t>
            </a:r>
          </a:p>
          <a:p>
            <a:pPr eaLnBrk="1" hangingPunct="1"/>
            <a:r>
              <a:rPr lang="cs-CZ" altLang="cs-CZ" sz="4000" dirty="0"/>
              <a:t>Choroby (8)</a:t>
            </a:r>
          </a:p>
          <a:p>
            <a:pPr eaLnBrk="1" hangingPunct="1"/>
            <a:r>
              <a:rPr lang="cs-CZ" altLang="cs-CZ" sz="4000" dirty="0"/>
              <a:t>Chudoba, moc a peníze, ztráta morálky, moc a peníze (6)</a:t>
            </a:r>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54280" name="Rectangle 5427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54284" name="Rectangle 5428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6" name="Rectangle 5428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E37D1D7-D85D-E934-85D8-C21955BD46AF}"/>
              </a:ext>
            </a:extLst>
          </p:cNvPr>
          <p:cNvSpPr>
            <a:spLocks noGrp="1"/>
          </p:cNvSpPr>
          <p:nvPr>
            <p:ph type="title"/>
          </p:nvPr>
        </p:nvSpPr>
        <p:spPr>
          <a:xfrm>
            <a:off x="4542188" y="942449"/>
            <a:ext cx="6681323" cy="1470249"/>
          </a:xfrm>
        </p:spPr>
        <p:txBody>
          <a:bodyPr>
            <a:normAutofit/>
          </a:bodyPr>
          <a:lstStyle/>
          <a:p>
            <a:pPr eaLnBrk="1" hangingPunct="1">
              <a:defRPr/>
            </a:pPr>
            <a:r>
              <a:rPr lang="cs-CZ" dirty="0"/>
              <a:t>Hodnoty - 2013</a:t>
            </a:r>
          </a:p>
        </p:txBody>
      </p:sp>
      <p:cxnSp>
        <p:nvCxnSpPr>
          <p:cNvPr id="54288" name="Straight Connector 5428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4275" name="Zástupný symbol pro obsah 2">
            <a:extLst>
              <a:ext uri="{FF2B5EF4-FFF2-40B4-BE49-F238E27FC236}">
                <a16:creationId xmlns:a16="http://schemas.microsoft.com/office/drawing/2014/main" id="{6F4CE87F-5006-7FF1-8A07-3F690B2BE854}"/>
              </a:ext>
            </a:extLst>
          </p:cNvPr>
          <p:cNvSpPr>
            <a:spLocks noGrp="1"/>
          </p:cNvSpPr>
          <p:nvPr>
            <p:ph idx="1"/>
          </p:nvPr>
        </p:nvSpPr>
        <p:spPr>
          <a:xfrm>
            <a:off x="4547043" y="2773885"/>
            <a:ext cx="6676469" cy="3141013"/>
          </a:xfrm>
        </p:spPr>
        <p:txBody>
          <a:bodyPr>
            <a:normAutofit/>
          </a:bodyPr>
          <a:lstStyle/>
          <a:p>
            <a:pPr eaLnBrk="1" hangingPunct="1"/>
            <a:r>
              <a:rPr lang="cs-CZ" altLang="cs-CZ"/>
              <a:t>Hodnoty</a:t>
            </a:r>
          </a:p>
          <a:p>
            <a:pPr eaLnBrk="1" hangingPunct="1"/>
            <a:r>
              <a:rPr lang="cs-CZ" altLang="cs-CZ"/>
              <a:t>Rodina 13, zdraví 13, láska 11, přátelé 9, poznání a vzdělávání 6, peníze a materiální hodnoty 8</a:t>
            </a:r>
          </a:p>
          <a:p>
            <a:pPr eaLnBrk="1" hangingPunct="1"/>
            <a:r>
              <a:rPr lang="cs-CZ" altLang="cs-CZ"/>
              <a:t>Dále pak svoboda, život, seberealizace, kariéra 3</a:t>
            </a:r>
          </a:p>
          <a:p>
            <a:pPr eaLnBrk="1" hangingPunct="1"/>
            <a:r>
              <a:rPr lang="cs-CZ" altLang="cs-CZ"/>
              <a:t>Dále spravedlnost, historické dědictví, sebeúcta, překovávat překážky, čest, pravda, sny, vášeň, volný čas, radost, já, harmonie, tolerance, víra…..</a:t>
            </a:r>
          </a:p>
        </p:txBody>
      </p:sp>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55304" name="Rectangle 55303">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6"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55308" name="Rectangle 55307">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10" name="Rectangle 55309">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A41D28-5ADF-6B2F-7752-94104574E407}"/>
              </a:ext>
            </a:extLst>
          </p:cNvPr>
          <p:cNvSpPr>
            <a:spLocks noGrp="1"/>
          </p:cNvSpPr>
          <p:nvPr>
            <p:ph type="title"/>
          </p:nvPr>
        </p:nvSpPr>
        <p:spPr>
          <a:xfrm>
            <a:off x="4542188" y="942449"/>
            <a:ext cx="6681323" cy="1470249"/>
          </a:xfrm>
        </p:spPr>
        <p:txBody>
          <a:bodyPr>
            <a:normAutofit/>
          </a:bodyPr>
          <a:lstStyle/>
          <a:p>
            <a:pPr eaLnBrk="1" hangingPunct="1">
              <a:defRPr/>
            </a:pPr>
            <a:r>
              <a:rPr lang="cs-CZ" dirty="0"/>
              <a:t>Vlastnosti</a:t>
            </a:r>
          </a:p>
        </p:txBody>
      </p:sp>
      <p:cxnSp>
        <p:nvCxnSpPr>
          <p:cNvPr id="55312" name="Straight Connector 55311">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5299" name="Zástupný symbol pro obsah 2">
            <a:extLst>
              <a:ext uri="{FF2B5EF4-FFF2-40B4-BE49-F238E27FC236}">
                <a16:creationId xmlns:a16="http://schemas.microsoft.com/office/drawing/2014/main" id="{47BA7987-97D7-03FC-DCCE-B7D7350B7771}"/>
              </a:ext>
            </a:extLst>
          </p:cNvPr>
          <p:cNvSpPr>
            <a:spLocks noGrp="1"/>
          </p:cNvSpPr>
          <p:nvPr>
            <p:ph idx="1"/>
          </p:nvPr>
        </p:nvSpPr>
        <p:spPr>
          <a:xfrm>
            <a:off x="4547043" y="2773885"/>
            <a:ext cx="6676469" cy="3141013"/>
          </a:xfrm>
        </p:spPr>
        <p:txBody>
          <a:bodyPr>
            <a:normAutofit/>
          </a:bodyPr>
          <a:lstStyle/>
          <a:p>
            <a:pPr eaLnBrk="1" hangingPunct="1"/>
            <a:r>
              <a:rPr lang="cs-CZ" altLang="cs-CZ" dirty="0"/>
              <a:t>Upřímnost 8, čestnost a fair play 8, tolerance 4</a:t>
            </a:r>
          </a:p>
          <a:p>
            <a:pPr eaLnBrk="1" hangingPunct="1"/>
            <a:r>
              <a:rPr lang="cs-CZ" altLang="cs-CZ" dirty="0"/>
              <a:t>Dále moudrost, pracovitost, spravedlnost, laskavost, být tu pro někoho, otevřenost, skromnost, poctivost 3 </a:t>
            </a:r>
          </a:p>
          <a:p>
            <a:pPr eaLnBrk="1" hangingPunct="1"/>
            <a:r>
              <a:rPr lang="cs-CZ" altLang="cs-CZ" dirty="0"/>
              <a:t>Dodržovat hodnoty, plnit sliby, být sám sebou, humor, důstojnost, optimismus, empatie, dochvilnost, spolehlivost, odvaha, laskavost, trpělivost, samostatnost, svědomitost, slušnost….</a:t>
            </a:r>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FFC93-0F61-820B-733F-2A2C9E0B956E}"/>
              </a:ext>
            </a:extLst>
          </p:cNvPr>
          <p:cNvSpPr>
            <a:spLocks noGrp="1"/>
          </p:cNvSpPr>
          <p:nvPr>
            <p:ph type="title"/>
          </p:nvPr>
        </p:nvSpPr>
        <p:spPr/>
        <p:txBody>
          <a:bodyPr/>
          <a:lstStyle/>
          <a:p>
            <a:pPr eaLnBrk="1" hangingPunct="1">
              <a:defRPr/>
            </a:pPr>
            <a:r>
              <a:rPr lang="cs-CZ" dirty="0"/>
              <a:t>Obavy a hrozby</a:t>
            </a:r>
          </a:p>
        </p:txBody>
      </p:sp>
      <p:sp>
        <p:nvSpPr>
          <p:cNvPr id="56323" name="Zástupný symbol pro obsah 2">
            <a:extLst>
              <a:ext uri="{FF2B5EF4-FFF2-40B4-BE49-F238E27FC236}">
                <a16:creationId xmlns:a16="http://schemas.microsoft.com/office/drawing/2014/main" id="{93ADEEE1-1EFC-37E2-81D5-16BC384CC892}"/>
              </a:ext>
            </a:extLst>
          </p:cNvPr>
          <p:cNvSpPr>
            <a:spLocks noGrp="1"/>
          </p:cNvSpPr>
          <p:nvPr>
            <p:ph idx="1"/>
          </p:nvPr>
        </p:nvSpPr>
        <p:spPr/>
        <p:txBody>
          <a:bodyPr>
            <a:noAutofit/>
          </a:bodyPr>
          <a:lstStyle/>
          <a:p>
            <a:pPr algn="just" eaLnBrk="1" hangingPunct="1"/>
            <a:r>
              <a:rPr lang="cs-CZ" altLang="cs-CZ" sz="2800" dirty="0"/>
              <a:t>Ztráta blízkých 12, vážná nemoc 10, strach ze samoty 8, sobectví a individualismus 4, smrt 4, neschopnost sebeobsluhy 3</a:t>
            </a:r>
          </a:p>
          <a:p>
            <a:pPr algn="just" eaLnBrk="1" hangingPunct="1"/>
            <a:r>
              <a:rPr lang="cs-CZ" altLang="cs-CZ" sz="2800" dirty="0"/>
              <a:t>Dále ztráta zaměstnání, ztráta jako taková, neužitečnost, fanatismus, chudoba, osobní selhání, strach z noci, z výšek, strach zpomalit 2, </a:t>
            </a:r>
          </a:p>
          <a:p>
            <a:pPr algn="just" eaLnBrk="1" hangingPunct="1"/>
            <a:r>
              <a:rPr lang="cs-CZ" altLang="cs-CZ" sz="2800" dirty="0"/>
              <a:t>Strach z morálního úpadku, krátkozrakost, strach ze změny, ze špatného rozhodnutí, osobní bankrot, náboženský fanatismus, z pronásledování kvůli víře, strach z budoucnosti, modernismu, negramotnosti, vyhoření, zklamání, neschopnost ovlivnit okolí, válka, chudoba, násilí, negativismus…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9" name="Rectangle 11264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2" name="Rectangle 2">
            <a:extLst>
              <a:ext uri="{FF2B5EF4-FFF2-40B4-BE49-F238E27FC236}">
                <a16:creationId xmlns:a16="http://schemas.microsoft.com/office/drawing/2014/main" id="{E3D4531A-FCD8-1200-6B60-3E6DA98433BF}"/>
              </a:ext>
            </a:extLst>
          </p:cNvPr>
          <p:cNvSpPr>
            <a:spLocks noGrp="1" noRot="1" noChangeArrowheads="1"/>
          </p:cNvSpPr>
          <p:nvPr>
            <p:ph type="title"/>
          </p:nvPr>
        </p:nvSpPr>
        <p:spPr>
          <a:xfrm>
            <a:off x="643468" y="643467"/>
            <a:ext cx="3415612" cy="5571066"/>
          </a:xfrm>
        </p:spPr>
        <p:txBody>
          <a:bodyPr>
            <a:normAutofit/>
          </a:bodyPr>
          <a:lstStyle/>
          <a:p>
            <a:pPr marL="54864">
              <a:defRPr/>
            </a:pPr>
            <a:r>
              <a:rPr lang="cs-CZ" altLang="cs-CZ">
                <a:solidFill>
                  <a:srgbClr val="FFFFFF"/>
                </a:solidFill>
              </a:rPr>
              <a:t>Antika</a:t>
            </a:r>
          </a:p>
        </p:txBody>
      </p:sp>
      <p:graphicFrame>
        <p:nvGraphicFramePr>
          <p:cNvPr id="112645" name="Rectangle 3">
            <a:extLst>
              <a:ext uri="{FF2B5EF4-FFF2-40B4-BE49-F238E27FC236}">
                <a16:creationId xmlns:a16="http://schemas.microsoft.com/office/drawing/2014/main" id="{B07FB76E-C51E-31B8-3BCD-68C7A246B827}"/>
              </a:ext>
            </a:extLst>
          </p:cNvPr>
          <p:cNvGraphicFramePr>
            <a:graphicFrameLocks noGrp="1"/>
          </p:cNvGraphicFramePr>
          <p:nvPr>
            <p:ph idx="1"/>
            <p:extLst>
              <p:ext uri="{D42A27DB-BD31-4B8C-83A1-F6EECF244321}">
                <p14:modId xmlns:p14="http://schemas.microsoft.com/office/powerpoint/2010/main" val="256309802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73" name="Rectangle 11367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2">
            <a:extLst>
              <a:ext uri="{FF2B5EF4-FFF2-40B4-BE49-F238E27FC236}">
                <a16:creationId xmlns:a16="http://schemas.microsoft.com/office/drawing/2014/main" id="{E76F8194-4F5B-BB49-7A15-9CA36E17C7B5}"/>
              </a:ext>
            </a:extLst>
          </p:cNvPr>
          <p:cNvSpPr>
            <a:spLocks noGrp="1" noRot="1" noChangeArrowheads="1"/>
          </p:cNvSpPr>
          <p:nvPr>
            <p:ph type="title"/>
          </p:nvPr>
        </p:nvSpPr>
        <p:spPr>
          <a:xfrm>
            <a:off x="643468" y="643467"/>
            <a:ext cx="3415612" cy="5571066"/>
          </a:xfrm>
        </p:spPr>
        <p:txBody>
          <a:bodyPr>
            <a:normAutofit/>
          </a:bodyPr>
          <a:lstStyle/>
          <a:p>
            <a:pPr marL="54864">
              <a:defRPr/>
            </a:pPr>
            <a:r>
              <a:rPr lang="cs-CZ" altLang="cs-CZ">
                <a:solidFill>
                  <a:srgbClr val="FFFFFF"/>
                </a:solidFill>
              </a:rPr>
              <a:t>Antika</a:t>
            </a:r>
          </a:p>
        </p:txBody>
      </p:sp>
      <p:graphicFrame>
        <p:nvGraphicFramePr>
          <p:cNvPr id="113669" name="Rectangle 3">
            <a:extLst>
              <a:ext uri="{FF2B5EF4-FFF2-40B4-BE49-F238E27FC236}">
                <a16:creationId xmlns:a16="http://schemas.microsoft.com/office/drawing/2014/main" id="{DE017F49-9F66-F165-5C99-C92C03B3C8C2}"/>
              </a:ext>
            </a:extLst>
          </p:cNvPr>
          <p:cNvGraphicFramePr>
            <a:graphicFrameLocks noGrp="1"/>
          </p:cNvGraphicFramePr>
          <p:nvPr>
            <p:ph idx="1"/>
            <p:extLst>
              <p:ext uri="{D42A27DB-BD31-4B8C-83A1-F6EECF244321}">
                <p14:modId xmlns:p14="http://schemas.microsoft.com/office/powerpoint/2010/main" val="230695214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7" name="Rectangle 11469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693" name="Picture 114692" descr="Přední schody a sloupy majestátní městské budovy">
            <a:extLst>
              <a:ext uri="{FF2B5EF4-FFF2-40B4-BE49-F238E27FC236}">
                <a16:creationId xmlns:a16="http://schemas.microsoft.com/office/drawing/2014/main" id="{74781DC7-858B-57FC-26F0-4AB2183E68FA}"/>
              </a:ext>
            </a:extLst>
          </p:cNvPr>
          <p:cNvPicPr>
            <a:picLocks noChangeAspect="1"/>
          </p:cNvPicPr>
          <p:nvPr/>
        </p:nvPicPr>
        <p:blipFill rotWithShape="1">
          <a:blip r:embed="rId2">
            <a:duotone>
              <a:schemeClr val="bg2">
                <a:shade val="45000"/>
                <a:satMod val="135000"/>
              </a:schemeClr>
              <a:prstClr val="white"/>
            </a:duotone>
            <a:alphaModFix amt="35000"/>
          </a:blip>
          <a:srcRect r="-1" b="15708"/>
          <a:stretch/>
        </p:blipFill>
        <p:spPr>
          <a:xfrm>
            <a:off x="20" y="-1"/>
            <a:ext cx="12188932" cy="6858000"/>
          </a:xfrm>
          <a:prstGeom prst="rect">
            <a:avLst/>
          </a:prstGeom>
        </p:spPr>
      </p:pic>
      <p:sp>
        <p:nvSpPr>
          <p:cNvPr id="114690" name="Rectangle 2">
            <a:extLst>
              <a:ext uri="{FF2B5EF4-FFF2-40B4-BE49-F238E27FC236}">
                <a16:creationId xmlns:a16="http://schemas.microsoft.com/office/drawing/2014/main" id="{42820D18-C343-9E1C-82DE-B62ED127D43A}"/>
              </a:ext>
            </a:extLst>
          </p:cNvPr>
          <p:cNvSpPr>
            <a:spLocks noGrp="1" noRot="1" noChangeArrowheads="1"/>
          </p:cNvSpPr>
          <p:nvPr>
            <p:ph type="title"/>
          </p:nvPr>
        </p:nvSpPr>
        <p:spPr>
          <a:xfrm>
            <a:off x="643467" y="643467"/>
            <a:ext cx="3684437" cy="5571066"/>
          </a:xfrm>
        </p:spPr>
        <p:txBody>
          <a:bodyPr>
            <a:normAutofit/>
          </a:bodyPr>
          <a:lstStyle/>
          <a:p>
            <a:pPr marL="54864" algn="r">
              <a:defRPr/>
            </a:pPr>
            <a:r>
              <a:rPr lang="cs-CZ" altLang="cs-CZ" dirty="0"/>
              <a:t>Antika...</a:t>
            </a:r>
          </a:p>
        </p:txBody>
      </p:sp>
      <p:cxnSp>
        <p:nvCxnSpPr>
          <p:cNvPr id="114699" name="Straight Connector 11469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4691" name="Rectangle 3">
            <a:extLst>
              <a:ext uri="{FF2B5EF4-FFF2-40B4-BE49-F238E27FC236}">
                <a16:creationId xmlns:a16="http://schemas.microsoft.com/office/drawing/2014/main" id="{47072E4D-4C7C-12A7-36DC-36DC35D0594F}"/>
              </a:ext>
            </a:extLst>
          </p:cNvPr>
          <p:cNvSpPr>
            <a:spLocks noGrp="1" noChangeArrowheads="1"/>
          </p:cNvSpPr>
          <p:nvPr>
            <p:ph idx="1"/>
          </p:nvPr>
        </p:nvSpPr>
        <p:spPr>
          <a:xfrm>
            <a:off x="4971371" y="643467"/>
            <a:ext cx="6574112" cy="5571066"/>
          </a:xfrm>
        </p:spPr>
        <p:txBody>
          <a:bodyPr anchor="ctr">
            <a:normAutofit/>
          </a:bodyPr>
          <a:lstStyle/>
          <a:p>
            <a:pPr algn="just">
              <a:spcBef>
                <a:spcPts val="0"/>
              </a:spcBef>
              <a:spcAft>
                <a:spcPts val="600"/>
              </a:spcAft>
              <a:buFont typeface="Wingdings 2"/>
              <a:buChar char=""/>
              <a:defRPr/>
            </a:pPr>
            <a:r>
              <a:rPr lang="cs-CZ" altLang="cs-CZ" sz="3200" dirty="0"/>
              <a:t>V antickém období se pak objevila ještě celá řada vynikajících filosofů, kteří věnovali lidským hodnotám svoji pozornost. Je to historická epocha, která v mnohých směrech nebyla nikdy překonána. </a:t>
            </a:r>
          </a:p>
          <a:p>
            <a:pPr algn="just">
              <a:spcBef>
                <a:spcPts val="0"/>
              </a:spcBef>
              <a:spcAft>
                <a:spcPts val="600"/>
              </a:spcAft>
              <a:buFont typeface="Wingdings 2"/>
              <a:buChar char=""/>
              <a:defRPr/>
            </a:pPr>
            <a:r>
              <a:rPr lang="cs-CZ" altLang="cs-CZ" sz="3200" dirty="0"/>
              <a:t>Z díla jejích vynikajících osobností, ať už z oblasti filozofie či kultury čerpáme dodnes. </a:t>
            </a:r>
          </a:p>
          <a:p>
            <a:pPr algn="just">
              <a:spcBef>
                <a:spcPts val="0"/>
              </a:spcBef>
              <a:spcAft>
                <a:spcPts val="600"/>
              </a:spcAft>
              <a:buNone/>
              <a:defRPr/>
            </a:pPr>
            <a:r>
              <a:rPr lang="cs-CZ" altLang="cs-CZ" sz="3200" dirty="0"/>
              <a:t>(</a:t>
            </a:r>
            <a:r>
              <a:rPr lang="cs-CZ" altLang="cs-CZ" sz="3200" i="1" dirty="0"/>
              <a:t>př. </a:t>
            </a:r>
            <a:r>
              <a:rPr lang="cs-CZ" altLang="cs-CZ" sz="3200" i="1" dirty="0" err="1"/>
              <a:t>Plútarchos</a:t>
            </a:r>
            <a:r>
              <a:rPr lang="cs-CZ" altLang="cs-CZ" sz="3200" i="1" dirty="0"/>
              <a:t> – nejvyšší hodnota je ctnost a vzdělání, o všechno ostatní můžeme přijít)</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17" name="Picture 115716" descr="Ruka, který se dostane na slunce">
            <a:extLst>
              <a:ext uri="{FF2B5EF4-FFF2-40B4-BE49-F238E27FC236}">
                <a16:creationId xmlns:a16="http://schemas.microsoft.com/office/drawing/2014/main" id="{2B7A20C5-FE1A-D570-E4C5-501BE07CD199}"/>
              </a:ext>
            </a:extLst>
          </p:cNvPr>
          <p:cNvPicPr>
            <a:picLocks noChangeAspect="1"/>
          </p:cNvPicPr>
          <p:nvPr/>
        </p:nvPicPr>
        <p:blipFill rotWithShape="1">
          <a:blip r:embed="rId2">
            <a:alphaModFix amt="25000"/>
          </a:blip>
          <a:srcRect b="16045"/>
          <a:stretch/>
        </p:blipFill>
        <p:spPr>
          <a:xfrm>
            <a:off x="20" y="10"/>
            <a:ext cx="12191980" cy="6857990"/>
          </a:xfrm>
          <a:prstGeom prst="rect">
            <a:avLst/>
          </a:prstGeom>
        </p:spPr>
      </p:pic>
      <p:sp>
        <p:nvSpPr>
          <p:cNvPr id="115714" name="Rectangle 2">
            <a:extLst>
              <a:ext uri="{FF2B5EF4-FFF2-40B4-BE49-F238E27FC236}">
                <a16:creationId xmlns:a16="http://schemas.microsoft.com/office/drawing/2014/main" id="{72E90BC9-EDE5-03B1-0B6E-B5F87967A802}"/>
              </a:ext>
            </a:extLst>
          </p:cNvPr>
          <p:cNvSpPr>
            <a:spLocks noGrp="1" noRot="1" noChangeArrowheads="1"/>
          </p:cNvSpPr>
          <p:nvPr>
            <p:ph type="title"/>
          </p:nvPr>
        </p:nvSpPr>
        <p:spPr>
          <a:xfrm>
            <a:off x="1024128" y="585216"/>
            <a:ext cx="9720072" cy="1499616"/>
          </a:xfrm>
        </p:spPr>
        <p:txBody>
          <a:bodyPr>
            <a:normAutofit/>
          </a:bodyPr>
          <a:lstStyle/>
          <a:p>
            <a:pPr marL="54864">
              <a:defRPr/>
            </a:pPr>
            <a:r>
              <a:rPr lang="cs-CZ" altLang="cs-CZ">
                <a:solidFill>
                  <a:srgbClr val="FFFFFF"/>
                </a:solidFill>
              </a:rPr>
              <a:t>Středověk</a:t>
            </a:r>
          </a:p>
        </p:txBody>
      </p:sp>
      <p:cxnSp>
        <p:nvCxnSpPr>
          <p:cNvPr id="115721" name="Straight Connector 115720">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15715" name="Rectangle 3">
            <a:extLst>
              <a:ext uri="{FF2B5EF4-FFF2-40B4-BE49-F238E27FC236}">
                <a16:creationId xmlns:a16="http://schemas.microsoft.com/office/drawing/2014/main" id="{87023528-9E12-1CE6-6C6E-D0033E6CF548}"/>
              </a:ext>
            </a:extLst>
          </p:cNvPr>
          <p:cNvSpPr>
            <a:spLocks noGrp="1" noChangeArrowheads="1"/>
          </p:cNvSpPr>
          <p:nvPr>
            <p:ph idx="1"/>
          </p:nvPr>
        </p:nvSpPr>
        <p:spPr>
          <a:xfrm>
            <a:off x="762000" y="2286000"/>
            <a:ext cx="9982201" cy="4023360"/>
          </a:xfrm>
        </p:spPr>
        <p:txBody>
          <a:bodyPr>
            <a:normAutofit/>
          </a:bodyPr>
          <a:lstStyle/>
          <a:p>
            <a:pPr algn="just">
              <a:spcBef>
                <a:spcPts val="0"/>
              </a:spcBef>
              <a:spcAft>
                <a:spcPts val="600"/>
              </a:spcAft>
              <a:buFont typeface="Wingdings 2"/>
              <a:buChar char=""/>
              <a:defRPr/>
            </a:pPr>
            <a:endParaRPr lang="cs-CZ" altLang="cs-CZ" sz="2400" dirty="0">
              <a:solidFill>
                <a:srgbClr val="FFFFFF"/>
              </a:solidFill>
            </a:endParaRPr>
          </a:p>
          <a:p>
            <a:pPr algn="just">
              <a:spcBef>
                <a:spcPts val="0"/>
              </a:spcBef>
              <a:spcAft>
                <a:spcPts val="600"/>
              </a:spcAft>
              <a:buFont typeface="Wingdings 2"/>
              <a:buChar char=""/>
              <a:defRPr/>
            </a:pPr>
            <a:r>
              <a:rPr lang="cs-CZ" altLang="cs-CZ" sz="2400" dirty="0">
                <a:solidFill>
                  <a:srgbClr val="FFFFFF"/>
                </a:solidFill>
              </a:rPr>
              <a:t>Po období „rozmachu ducha“, kterým starověk byl, přichází doba středověku. Křesťanství pozměnilo antický světový názor, zaměnilo svobodu antické filozofické spekulace za obhajobu církevních dogmat. Jejich nezpochybnitelnost není přitom ani tak záležitostí rozumu, nýbrž víry člověka v Boha. </a:t>
            </a:r>
          </a:p>
          <a:p>
            <a:pPr algn="just">
              <a:spcBef>
                <a:spcPts val="0"/>
              </a:spcBef>
              <a:spcAft>
                <a:spcPts val="600"/>
              </a:spcAft>
              <a:buFont typeface="Wingdings 2"/>
              <a:buChar char=""/>
              <a:defRPr/>
            </a:pPr>
            <a:r>
              <a:rPr lang="cs-CZ" altLang="cs-CZ" sz="2400" b="1" dirty="0">
                <a:solidFill>
                  <a:srgbClr val="FFFFFF"/>
                </a:solidFill>
              </a:rPr>
              <a:t>Vědomí křesťanských pravd překračuje hranice rozumových schopností člověka; tyto pravdy mu byly zjeveny.</a:t>
            </a:r>
            <a:r>
              <a:rPr lang="cs-CZ" altLang="cs-CZ" sz="2400" dirty="0">
                <a:solidFill>
                  <a:srgbClr val="FFFFFF"/>
                </a:solidFill>
              </a:rPr>
              <a:t> Středověký člověk potřebuje k životu znát své místo v Bohem stvořeném světě, věří ve správnost norem, jež mu stanoví, co dělat může a co nesmí. </a:t>
            </a:r>
          </a:p>
          <a:p>
            <a:pPr algn="just">
              <a:spcBef>
                <a:spcPts val="0"/>
              </a:spcBef>
              <a:spcAft>
                <a:spcPts val="600"/>
              </a:spcAft>
              <a:buFont typeface="Wingdings 2"/>
              <a:buChar char=""/>
              <a:defRPr/>
            </a:pPr>
            <a:r>
              <a:rPr lang="cs-CZ" altLang="cs-CZ" sz="2400" b="1" dirty="0">
                <a:solidFill>
                  <a:srgbClr val="FFFFFF"/>
                </a:solidFill>
              </a:rPr>
              <a:t>Jeho víra je garancí životních jistot. </a:t>
            </a:r>
          </a:p>
          <a:p>
            <a:pPr>
              <a:spcBef>
                <a:spcPts val="0"/>
              </a:spcBef>
              <a:spcAft>
                <a:spcPts val="600"/>
              </a:spcAft>
              <a:buNone/>
              <a:defRPr/>
            </a:pPr>
            <a:endParaRPr lang="cs-CZ" altLang="cs-CZ"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2B0AA82-38A7-2AA0-29F7-AEE428990ECC}"/>
              </a:ext>
            </a:extLst>
          </p:cNvPr>
          <p:cNvSpPr>
            <a:spLocks noGrp="1" noRot="1" noChangeArrowheads="1"/>
          </p:cNvSpPr>
          <p:nvPr>
            <p:ph type="title"/>
          </p:nvPr>
        </p:nvSpPr>
        <p:spPr>
          <a:xfrm>
            <a:off x="1024128" y="585216"/>
            <a:ext cx="9720072" cy="1499616"/>
          </a:xfrm>
        </p:spPr>
        <p:txBody>
          <a:bodyPr>
            <a:normAutofit/>
          </a:bodyPr>
          <a:lstStyle/>
          <a:p>
            <a:pPr marL="54864">
              <a:defRPr/>
            </a:pPr>
            <a:r>
              <a:rPr lang="cs-CZ" altLang="cs-CZ"/>
              <a:t>Novověk</a:t>
            </a:r>
          </a:p>
        </p:txBody>
      </p:sp>
      <p:graphicFrame>
        <p:nvGraphicFramePr>
          <p:cNvPr id="116741" name="Rectangle 3">
            <a:extLst>
              <a:ext uri="{FF2B5EF4-FFF2-40B4-BE49-F238E27FC236}">
                <a16:creationId xmlns:a16="http://schemas.microsoft.com/office/drawing/2014/main" id="{CA24D683-757E-BFB9-AF48-399E0B0A9588}"/>
              </a:ext>
            </a:extLst>
          </p:cNvPr>
          <p:cNvGraphicFramePr>
            <a:graphicFrameLocks noGrp="1"/>
          </p:cNvGraphicFramePr>
          <p:nvPr>
            <p:ph idx="1"/>
            <p:extLst>
              <p:ext uri="{D42A27DB-BD31-4B8C-83A1-F6EECF244321}">
                <p14:modId xmlns:p14="http://schemas.microsoft.com/office/powerpoint/2010/main" val="83845827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19</TotalTime>
  <Words>1859</Words>
  <Application>Microsoft Office PowerPoint</Application>
  <PresentationFormat>Širokoúhlá obrazovka</PresentationFormat>
  <Paragraphs>195</Paragraphs>
  <Slides>43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Tw Cen MT</vt:lpstr>
      <vt:lpstr>Tw Cen MT Condensed</vt:lpstr>
      <vt:lpstr>Wingdings</vt:lpstr>
      <vt:lpstr>Wingdings 2</vt:lpstr>
      <vt:lpstr>Wingdings 3</vt:lpstr>
      <vt:lpstr>Integrál</vt:lpstr>
      <vt:lpstr>Hodnotová orientace</vt:lpstr>
      <vt:lpstr>Výchova k hodnotám</vt:lpstr>
      <vt:lpstr>Axiologie  </vt:lpstr>
      <vt:lpstr>Téma hodnot ve stručném historickém náhledu</vt:lpstr>
      <vt:lpstr>Antika</vt:lpstr>
      <vt:lpstr>Antika</vt:lpstr>
      <vt:lpstr>Antika...</vt:lpstr>
      <vt:lpstr>Středověk</vt:lpstr>
      <vt:lpstr>Novověk</vt:lpstr>
      <vt:lpstr>Osvícenství</vt:lpstr>
      <vt:lpstr>Axiologie </vt:lpstr>
      <vt:lpstr>Prezentace aplikace PowerPoint</vt:lpstr>
      <vt:lpstr>Hodnoty</vt:lpstr>
      <vt:lpstr>Hodnoty jsou nepostradatelné  pro každou společnost (Dorotíková)</vt:lpstr>
      <vt:lpstr>Klasifikace hodnot   /podle prof. Kučerové/</vt:lpstr>
      <vt:lpstr>Co jsou hodnoty</vt:lpstr>
      <vt:lpstr>Prezentace aplikace PowerPoint</vt:lpstr>
      <vt:lpstr>Touha po hodnotové výchově - reakce na krizi společnosti</vt:lpstr>
      <vt:lpstr>Příklady výchovy  k hodnotám</vt:lpstr>
      <vt:lpstr>USA Alvin Toffler „Future Shock“ 1970 </vt:lpstr>
      <vt:lpstr>Německo výchova k hodnotám – rok 1975</vt:lpstr>
      <vt:lpstr>Prezentace aplikace PowerPoint</vt:lpstr>
      <vt:lpstr>Prezentace aplikace PowerPoint</vt:lpstr>
      <vt:lpstr>Spoluodpovědnost za předávání hodnot</vt:lpstr>
      <vt:lpstr>Hodnotová orientace mládeže</vt:lpstr>
      <vt:lpstr>Okruhy k zamyšlení….</vt:lpstr>
      <vt:lpstr>Dva požadavky na předávání hodnot</vt:lpstr>
      <vt:lpstr>Prezentace aplikace PowerPoint</vt:lpstr>
      <vt:lpstr>Téma hodnot – základní analýza - 2015 </vt:lpstr>
      <vt:lpstr>Ostatní</vt:lpstr>
      <vt:lpstr>Rozmanité spektrum</vt:lpstr>
      <vt:lpstr>Obavy</vt:lpstr>
      <vt:lpstr>Uvědomění si vlastních hodnot</vt:lpstr>
      <vt:lpstr>Hodnoty – podzim 2010</vt:lpstr>
      <vt:lpstr>Vlastnosti </vt:lpstr>
      <vt:lpstr>Obavy</vt:lpstr>
      <vt:lpstr>Hodnoty studentů</vt:lpstr>
      <vt:lpstr>Vlastnosti</vt:lpstr>
      <vt:lpstr>Hodnoty</vt:lpstr>
      <vt:lpstr>Obavy, hrozby</vt:lpstr>
      <vt:lpstr>Hodnoty - 2013</vt:lpstr>
      <vt:lpstr>Vlastnosti</vt:lpstr>
      <vt:lpstr>Obavy a hrozby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Hodnotová orientace</dc:title>
  <dc:creator>Lenka Gulová</dc:creator>
  <cp:lastModifiedBy>Lenka Gulová</cp:lastModifiedBy>
  <cp:revision>1</cp:revision>
  <dcterms:created xsi:type="dcterms:W3CDTF">2023-10-01T19:20:22Z</dcterms:created>
  <dcterms:modified xsi:type="dcterms:W3CDTF">2024-03-15T14:47:37Z</dcterms:modified>
</cp:coreProperties>
</file>