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69" r:id="rId6"/>
    <p:sldId id="270" r:id="rId7"/>
    <p:sldId id="259" r:id="rId8"/>
    <p:sldId id="264" r:id="rId9"/>
    <p:sldId id="265" r:id="rId10"/>
    <p:sldId id="260" r:id="rId11"/>
    <p:sldId id="261" r:id="rId12"/>
    <p:sldId id="267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ECDEB5"/>
          </a:solidFill>
        </a:fill>
      </a:tcStyle>
    </a:wholeTbl>
    <a:band2H>
      <a:tcTxStyle/>
      <a:tcStyle>
        <a:tcBdr/>
        <a:fill>
          <a:solidFill>
            <a:srgbClr val="E7D4AC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353528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DCCAAB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25400" cap="flat">
              <a:solidFill>
                <a:srgbClr val="353528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ECDEB5">
              <a:alpha val="64999"/>
            </a:srgbClr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353528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DCCAA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F6F6F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solidFill>
                <a:srgbClr val="6F6F6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FBA">
              <a:alpha val="64999"/>
            </a:srgbClr>
          </a:solidFill>
        </a:fill>
      </a:tcStyle>
    </a:wholeTbl>
    <a:band2H>
      <a:tcTxStyle/>
      <a:tcStyle>
        <a:tcBdr/>
        <a:fill>
          <a:solidFill>
            <a:srgbClr val="E3D3A5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6F6F6F"/>
              </a:solidFill>
              <a:prstDash val="solid"/>
              <a:miter lim="400000"/>
            </a:ln>
          </a:left>
          <a:right>
            <a:ln w="12700" cap="flat">
              <a:solidFill>
                <a:srgbClr val="6F6F6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5CEA8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0503C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FBA">
              <a:alpha val="64999"/>
            </a:srgbClr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F6F6F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2B78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CB9D"/>
          </a:solidFill>
        </a:fill>
      </a:tcStyle>
    </a:wholeTbl>
    <a:band2H>
      <a:tcTxStyle/>
      <a:tcStyle>
        <a:tcBdr/>
        <a:fill>
          <a:solidFill>
            <a:srgbClr val="D9C28E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8B8173"/>
              </a:solidFill>
              <a:prstDash val="solid"/>
              <a:miter lim="400000"/>
            </a:ln>
          </a:left>
          <a:right>
            <a:ln w="12700" cap="flat">
              <a:solidFill>
                <a:srgbClr val="8B817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CB3A1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53528"/>
              </a:solidFill>
              <a:prstDash val="solid"/>
              <a:miter lim="400000"/>
            </a:ln>
          </a:top>
          <a:bottom>
            <a:ln w="12700" cap="flat">
              <a:solidFill>
                <a:srgbClr val="8B8173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CB9D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86E5F"/>
              </a:solidFill>
              <a:prstDash val="solid"/>
              <a:miter lim="400000"/>
            </a:ln>
          </a:top>
          <a:bottom>
            <a:ln w="12700" cap="flat">
              <a:solidFill>
                <a:srgbClr val="8B8173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CAAA5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solidFill>
                <a:srgbClr val="917359"/>
              </a:solidFill>
              <a:prstDash val="solid"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DECB9D"/>
          </a:solidFill>
        </a:fill>
      </a:tcStyle>
    </a:wholeTbl>
    <a:band2H>
      <a:tcTxStyle/>
      <a:tcStyle>
        <a:tcBdr/>
        <a:fill>
          <a:solidFill>
            <a:srgbClr val="D9C28E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solidFill>
                <a:srgbClr val="91735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7AF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B48F6B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B48F6B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D5D5D"/>
        </a:fontRef>
        <a:srgbClr val="5D5D5D"/>
      </a:tcTxStyle>
      <a:tcStyle>
        <a:tcBdr>
          <a:left>
            <a:ln w="12700" cap="flat">
              <a:solidFill>
                <a:srgbClr val="828282"/>
              </a:solidFill>
              <a:prstDash val="solid"/>
              <a:miter lim="400000"/>
            </a:ln>
          </a:left>
          <a:right>
            <a:ln w="12700" cap="flat">
              <a:solidFill>
                <a:srgbClr val="828282"/>
              </a:solidFill>
              <a:prstDash val="solid"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solidFill>
                <a:srgbClr val="828282"/>
              </a:solidFill>
              <a:prstDash val="solid"/>
              <a:miter lim="400000"/>
            </a:ln>
          </a:insideH>
          <a:insideV>
            <a:ln w="12700" cap="flat">
              <a:solidFill>
                <a:srgbClr val="828282"/>
              </a:solidFill>
              <a:prstDash val="solid"/>
              <a:miter lim="400000"/>
            </a:ln>
          </a:insideV>
        </a:tcBdr>
        <a:fill>
          <a:solidFill>
            <a:srgbClr val="ECDEB5"/>
          </a:solidFill>
        </a:fill>
      </a:tcStyle>
    </a:wholeTbl>
    <a:band2H>
      <a:tcTxStyle/>
      <a:tcStyle>
        <a:tcBdr/>
        <a:fill>
          <a:solidFill>
            <a:srgbClr val="DED4B6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828282"/>
              </a:solidFill>
              <a:prstDash val="solid"/>
              <a:miter lim="400000"/>
            </a:ln>
          </a:left>
          <a:right>
            <a:ln w="12700" cap="flat">
              <a:solidFill>
                <a:srgbClr val="828282"/>
              </a:solidFill>
              <a:prstDash val="solid"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solidFill>
                <a:srgbClr val="82828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7CDBE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9B4A5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9B4A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D5D5D"/>
        </a:fontRef>
        <a:srgbClr val="5D5D5D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20000"/>
            </a:srgbClr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74" y="5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22420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104900" y="1473200"/>
            <a:ext cx="10795000" cy="3556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104900" y="5016500"/>
            <a:ext cx="10795000" cy="2235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25400"/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6896" y="9374010"/>
            <a:ext cx="378309" cy="379591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1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sz="half" idx="13"/>
          </p:nvPr>
        </p:nvSpPr>
        <p:spPr>
          <a:xfrm>
            <a:off x="2857500" y="698500"/>
            <a:ext cx="7302500" cy="53975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104900" y="6248400"/>
            <a:ext cx="10795000" cy="1397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104900" y="7632700"/>
            <a:ext cx="10795000" cy="1397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104900" y="3098800"/>
            <a:ext cx="10795000" cy="3556000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sz="half" idx="13"/>
          </p:nvPr>
        </p:nvSpPr>
        <p:spPr>
          <a:xfrm>
            <a:off x="6713070" y="1432209"/>
            <a:ext cx="5461001" cy="69850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635000" y="1473200"/>
            <a:ext cx="5715000" cy="33147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4940300"/>
            <a:ext cx="5715000" cy="3606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xfrm>
            <a:off x="1104900" y="3022600"/>
            <a:ext cx="10795000" cy="5715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sz="quarter" idx="13"/>
          </p:nvPr>
        </p:nvSpPr>
        <p:spPr>
          <a:xfrm>
            <a:off x="7581900" y="3022600"/>
            <a:ext cx="4318000" cy="5715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1104900" y="3022600"/>
            <a:ext cx="53975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buBlip>
                <a:blip r:embed="rId2"/>
              </a:buBlip>
            </a:lvl1pPr>
            <a:lvl2pPr>
              <a:spcBef>
                <a:spcPts val="2800"/>
              </a:spcBef>
              <a:buBlip>
                <a:blip r:embed="rId2"/>
              </a:buBlip>
            </a:lvl2pPr>
            <a:lvl3pPr>
              <a:spcBef>
                <a:spcPts val="2800"/>
              </a:spcBef>
              <a:buBlip>
                <a:blip r:embed="rId2"/>
              </a:buBlip>
            </a:lvl3pPr>
            <a:lvl4pPr>
              <a:spcBef>
                <a:spcPts val="2800"/>
              </a:spcBef>
              <a:buBlip>
                <a:blip r:embed="rId2"/>
              </a:buBlip>
            </a:lvl4pPr>
            <a:lvl5pPr>
              <a:spcBef>
                <a:spcPts val="2800"/>
              </a:spcBef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13"/>
          </p:nvPr>
        </p:nvSpPr>
        <p:spPr>
          <a:xfrm>
            <a:off x="7835900" y="4974535"/>
            <a:ext cx="4508500" cy="41402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14"/>
          </p:nvPr>
        </p:nvSpPr>
        <p:spPr>
          <a:xfrm>
            <a:off x="7835900" y="626165"/>
            <a:ext cx="4508500" cy="41529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idx="15"/>
          </p:nvPr>
        </p:nvSpPr>
        <p:spPr>
          <a:xfrm>
            <a:off x="609600" y="631776"/>
            <a:ext cx="7035800" cy="84963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7505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000"/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14"/>
          </p:nvPr>
        </p:nvSpPr>
        <p:spPr>
          <a:xfrm>
            <a:off x="1270000" y="4222750"/>
            <a:ext cx="10464800" cy="774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ClrTx/>
              <a:buSzTx/>
              <a:buNone/>
              <a:defRPr sz="4200"/>
            </a:lvl1pPr>
          </a:lstStyle>
          <a:p>
            <a:r>
              <a:t>„Sem napište citát.“ 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1">
                <a:lumMod val="5000"/>
                <a:lumOff val="95000"/>
              </a:schemeClr>
            </a:gs>
            <a:gs pos="5000">
              <a:schemeClr val="accent1">
                <a:lumMod val="45000"/>
                <a:lumOff val="5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úrovně 1…"/>
          <p:cNvSpPr txBox="1">
            <a:spLocks noGrp="1"/>
          </p:cNvSpPr>
          <p:nvPr>
            <p:ph type="body" idx="1"/>
          </p:nvPr>
        </p:nvSpPr>
        <p:spPr>
          <a:xfrm>
            <a:off x="1104900" y="939800"/>
            <a:ext cx="10795000" cy="787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4"/>
              </a:buBlip>
            </a:lvl1pPr>
            <a:lvl2pPr>
              <a:buBlip>
                <a:blip r:embed="rId14"/>
              </a:buBlip>
            </a:lvl2pPr>
            <a:lvl3pPr>
              <a:buBlip>
                <a:blip r:embed="rId14"/>
              </a:buBlip>
            </a:lvl3pPr>
            <a:lvl4pPr>
              <a:buBlip>
                <a:blip r:embed="rId14"/>
              </a:buBlip>
            </a:lvl4pPr>
            <a:lvl5pPr>
              <a:buBlip>
                <a:blip r:embed="rId14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" name="Text názvu"/>
          <p:cNvSpPr txBox="1">
            <a:spLocks noGrp="1"/>
          </p:cNvSpPr>
          <p:nvPr>
            <p:ph type="title"/>
          </p:nvPr>
        </p:nvSpPr>
        <p:spPr>
          <a:xfrm>
            <a:off x="1104900" y="571500"/>
            <a:ext cx="10795000" cy="2362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327743"/>
            <a:ext cx="368504" cy="4258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 b="1">
                <a:solidFill>
                  <a:srgbClr val="51573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9pPr>
    </p:titleStyle>
    <p:bodyStyle>
      <a:lvl1pPr marL="381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1pPr>
      <a:lvl2pPr marL="762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2pPr>
      <a:lvl3pPr marL="1143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3pPr>
      <a:lvl4pPr marL="1524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4pPr>
      <a:lvl5pPr marL="1905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5pPr>
      <a:lvl6pPr marL="2286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6pPr>
      <a:lvl7pPr marL="2667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7pPr>
      <a:lvl8pPr marL="3048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8pPr>
      <a:lvl9pPr marL="3429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plnky.vitalion.cz/fosfor/" TargetMode="External"/><Relationship Id="rId7" Type="http://schemas.openxmlformats.org/officeDocument/2006/relationships/hyperlink" Target="http://www.viviente.cz/zelezo-ve-vyziv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zdravi-prevence.cz/vapnik-v-lidskem-tele/" TargetMode="External"/><Relationship Id="rId5" Type="http://schemas.openxmlformats.org/officeDocument/2006/relationships/hyperlink" Target="https://www.celostnimedicina.cz/zelezo-fe.htm" TargetMode="External"/><Relationship Id="rId4" Type="http://schemas.openxmlformats.org/officeDocument/2006/relationships/hyperlink" Target="https://www.ceskaordinace.cz/stopovy-prvek-zelezo-ckr-1058-6974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norganické látky…"/>
          <p:cNvSpPr txBox="1">
            <a:spLocks noGrp="1"/>
          </p:cNvSpPr>
          <p:nvPr>
            <p:ph type="ctrTitle"/>
          </p:nvPr>
        </p:nvSpPr>
        <p:spPr>
          <a:xfrm>
            <a:off x="1016000" y="1473200"/>
            <a:ext cx="10795000" cy="3556000"/>
          </a:xfrm>
          <a:prstGeom prst="rect">
            <a:avLst/>
          </a:prstGeom>
        </p:spPr>
        <p:txBody>
          <a:bodyPr/>
          <a:lstStyle/>
          <a:p>
            <a:pPr>
              <a:defRPr sz="7200"/>
            </a:pPr>
            <a:r>
              <a:t>Anorganické látky</a:t>
            </a:r>
          </a:p>
          <a:p>
            <a:pPr>
              <a:defRPr sz="7200"/>
            </a:pPr>
            <a:r>
              <a:t> v živočišných tkáních</a:t>
            </a:r>
          </a:p>
        </p:txBody>
      </p:sp>
      <p:sp>
        <p:nvSpPr>
          <p:cNvPr id="120" name="Železo, vápník, fosfor"/>
          <p:cNvSpPr txBox="1">
            <a:spLocks noGrp="1"/>
          </p:cNvSpPr>
          <p:nvPr>
            <p:ph type="subTitle" sz="quarter" idx="1"/>
          </p:nvPr>
        </p:nvSpPr>
        <p:spPr>
          <a:xfrm>
            <a:off x="1104900" y="5842000"/>
            <a:ext cx="10795000" cy="2235200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5000">
                <a:latin typeface="+mn-lt"/>
                <a:ea typeface="+mn-ea"/>
                <a:cs typeface="+mn-cs"/>
                <a:sym typeface="Didot"/>
              </a:defRPr>
            </a:lvl1pPr>
          </a:lstStyle>
          <a:p>
            <a:r>
              <a:t>Železo, vápník, fosfor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osfor"/>
          <p:cNvSpPr txBox="1">
            <a:spLocks noGrp="1"/>
          </p:cNvSpPr>
          <p:nvPr>
            <p:ph type="title"/>
          </p:nvPr>
        </p:nvSpPr>
        <p:spPr>
          <a:xfrm>
            <a:off x="1104900" y="914400"/>
            <a:ext cx="10795000" cy="1444328"/>
          </a:xfrm>
          <a:prstGeom prst="rect">
            <a:avLst/>
          </a:prstGeom>
        </p:spPr>
        <p:txBody>
          <a:bodyPr/>
          <a:lstStyle/>
          <a:p>
            <a:r>
              <a:t>Fosfor</a:t>
            </a:r>
          </a:p>
        </p:txBody>
      </p:sp>
      <p:sp>
        <p:nvSpPr>
          <p:cNvPr id="133" name="stopový prvek…"/>
          <p:cNvSpPr txBox="1">
            <a:spLocks noGrp="1"/>
          </p:cNvSpPr>
          <p:nvPr>
            <p:ph type="body" idx="1"/>
          </p:nvPr>
        </p:nvSpPr>
        <p:spPr>
          <a:xfrm>
            <a:off x="1104900" y="2413545"/>
            <a:ext cx="10795000" cy="6324055"/>
          </a:xfrm>
          <a:prstGeom prst="rect">
            <a:avLst/>
          </a:prstGeom>
        </p:spPr>
        <p:txBody>
          <a:bodyPr/>
          <a:lstStyle/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stopový</a:t>
            </a:r>
            <a:r>
              <a:rPr dirty="0"/>
              <a:t> </a:t>
            </a:r>
            <a:r>
              <a:rPr dirty="0" err="1"/>
              <a:t>prvek</a:t>
            </a:r>
            <a:endParaRPr dirty="0"/>
          </a:p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/>
              <a:t>v </a:t>
            </a:r>
            <a:r>
              <a:rPr dirty="0" err="1"/>
              <a:t>těle</a:t>
            </a:r>
            <a:r>
              <a:rPr dirty="0"/>
              <a:t> </a:t>
            </a:r>
            <a:r>
              <a:rPr dirty="0" err="1"/>
              <a:t>zastoupen</a:t>
            </a:r>
            <a:r>
              <a:rPr dirty="0"/>
              <a:t>: 75 - 85% v </a:t>
            </a:r>
            <a:r>
              <a:rPr dirty="0" err="1"/>
              <a:t>kostech</a:t>
            </a:r>
            <a:r>
              <a:rPr dirty="0"/>
              <a:t> a </a:t>
            </a:r>
            <a:r>
              <a:rPr dirty="0" err="1"/>
              <a:t>zubech</a:t>
            </a:r>
            <a:r>
              <a:rPr dirty="0"/>
              <a:t>, </a:t>
            </a:r>
            <a:r>
              <a:rPr dirty="0" err="1"/>
              <a:t>zbytek</a:t>
            </a:r>
            <a:r>
              <a:rPr dirty="0"/>
              <a:t> </a:t>
            </a:r>
            <a:r>
              <a:rPr dirty="0" err="1"/>
              <a:t>měkké</a:t>
            </a:r>
            <a:r>
              <a:rPr dirty="0"/>
              <a:t> </a:t>
            </a:r>
            <a:r>
              <a:rPr dirty="0" err="1"/>
              <a:t>tkáně</a:t>
            </a:r>
            <a:r>
              <a:rPr dirty="0"/>
              <a:t>, </a:t>
            </a:r>
            <a:r>
              <a:rPr dirty="0" err="1"/>
              <a:t>buněčné</a:t>
            </a:r>
            <a:r>
              <a:rPr dirty="0"/>
              <a:t> </a:t>
            </a:r>
            <a:r>
              <a:rPr dirty="0" err="1"/>
              <a:t>membrány</a:t>
            </a:r>
            <a:r>
              <a:rPr dirty="0"/>
              <a:t>, </a:t>
            </a:r>
            <a:r>
              <a:rPr dirty="0" err="1"/>
              <a:t>srdce</a:t>
            </a:r>
            <a:r>
              <a:rPr dirty="0"/>
              <a:t>, </a:t>
            </a:r>
            <a:r>
              <a:rPr dirty="0" err="1"/>
              <a:t>krev</a:t>
            </a:r>
            <a:r>
              <a:rPr dirty="0"/>
              <a:t>, </a:t>
            </a:r>
            <a:r>
              <a:rPr dirty="0" err="1"/>
              <a:t>mozek</a:t>
            </a:r>
            <a:r>
              <a:rPr dirty="0"/>
              <a:t>, </a:t>
            </a:r>
            <a:r>
              <a:rPr dirty="0" err="1"/>
              <a:t>svaly</a:t>
            </a:r>
            <a:r>
              <a:rPr lang="cs-CZ" dirty="0"/>
              <a:t>, ATP, DNA, RNA</a:t>
            </a:r>
            <a:endParaRPr dirty="0"/>
          </a:p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důležitý</a:t>
            </a:r>
            <a:r>
              <a:rPr dirty="0"/>
              <a:t> pro: </a:t>
            </a:r>
            <a:r>
              <a:rPr dirty="0" err="1"/>
              <a:t>fungování</a:t>
            </a:r>
            <a:r>
              <a:rPr dirty="0"/>
              <a:t> </a:t>
            </a:r>
            <a:r>
              <a:rPr dirty="0" err="1"/>
              <a:t>vápníku</a:t>
            </a:r>
            <a:r>
              <a:rPr dirty="0"/>
              <a:t>, </a:t>
            </a:r>
            <a:r>
              <a:rPr dirty="0" err="1"/>
              <a:t>tvorba</a:t>
            </a:r>
            <a:r>
              <a:rPr dirty="0"/>
              <a:t> </a:t>
            </a:r>
            <a:r>
              <a:rPr dirty="0" err="1"/>
              <a:t>kostí</a:t>
            </a:r>
            <a:r>
              <a:rPr dirty="0"/>
              <a:t> a </a:t>
            </a:r>
            <a:r>
              <a:rPr dirty="0" err="1"/>
              <a:t>zubů</a:t>
            </a:r>
            <a:r>
              <a:rPr dirty="0"/>
              <a:t>, </a:t>
            </a:r>
            <a:r>
              <a:rPr dirty="0" err="1"/>
              <a:t>pravidelný</a:t>
            </a:r>
            <a:r>
              <a:rPr dirty="0"/>
              <a:t> </a:t>
            </a:r>
            <a:r>
              <a:rPr dirty="0" err="1"/>
              <a:t>tep</a:t>
            </a:r>
            <a:r>
              <a:rPr dirty="0"/>
              <a:t> </a:t>
            </a:r>
            <a:r>
              <a:rPr dirty="0" err="1"/>
              <a:t>srdce</a:t>
            </a:r>
            <a:r>
              <a:rPr dirty="0"/>
              <a:t>,  </a:t>
            </a:r>
            <a:r>
              <a:rPr dirty="0" err="1"/>
              <a:t>funkce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, </a:t>
            </a:r>
            <a:r>
              <a:rPr dirty="0" err="1"/>
              <a:t>protizánětlivé</a:t>
            </a:r>
            <a:r>
              <a:rPr dirty="0"/>
              <a:t> </a:t>
            </a:r>
            <a:r>
              <a:rPr dirty="0" err="1"/>
              <a:t>účinky</a:t>
            </a:r>
            <a:r>
              <a:rPr dirty="0"/>
              <a:t>, </a:t>
            </a:r>
            <a:r>
              <a:rPr dirty="0" err="1"/>
              <a:t>regulace</a:t>
            </a:r>
            <a:r>
              <a:rPr dirty="0"/>
              <a:t> </a:t>
            </a:r>
            <a:r>
              <a:rPr dirty="0" err="1"/>
              <a:t>funkce</a:t>
            </a:r>
            <a:r>
              <a:rPr dirty="0"/>
              <a:t> </a:t>
            </a:r>
            <a:r>
              <a:rPr dirty="0" err="1"/>
              <a:t>ledvin</a:t>
            </a:r>
            <a:endParaRPr dirty="0"/>
          </a:p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zdroj</a:t>
            </a:r>
            <a:r>
              <a:rPr dirty="0"/>
              <a:t>: </a:t>
            </a:r>
            <a:r>
              <a:rPr dirty="0" err="1"/>
              <a:t>obilné</a:t>
            </a:r>
            <a:r>
              <a:rPr dirty="0"/>
              <a:t> </a:t>
            </a:r>
            <a:r>
              <a:rPr dirty="0" err="1"/>
              <a:t>klíčky</a:t>
            </a:r>
            <a:r>
              <a:rPr dirty="0"/>
              <a:t>, </a:t>
            </a:r>
            <a:r>
              <a:rPr dirty="0" err="1"/>
              <a:t>tmavý</a:t>
            </a:r>
            <a:r>
              <a:rPr dirty="0"/>
              <a:t> </a:t>
            </a:r>
            <a:r>
              <a:rPr dirty="0" err="1"/>
              <a:t>chléb</a:t>
            </a:r>
            <a:r>
              <a:rPr dirty="0"/>
              <a:t>, </a:t>
            </a:r>
            <a:r>
              <a:rPr dirty="0" err="1"/>
              <a:t>mléčné</a:t>
            </a:r>
            <a:r>
              <a:rPr dirty="0"/>
              <a:t> </a:t>
            </a:r>
            <a:r>
              <a:rPr dirty="0" err="1"/>
              <a:t>výrobky</a:t>
            </a:r>
            <a:r>
              <a:rPr dirty="0"/>
              <a:t>, </a:t>
            </a:r>
            <a:r>
              <a:rPr dirty="0" err="1"/>
              <a:t>brambory</a:t>
            </a:r>
            <a:r>
              <a:rPr dirty="0"/>
              <a:t>, </a:t>
            </a:r>
            <a:r>
              <a:rPr dirty="0" err="1"/>
              <a:t>oříšky</a:t>
            </a:r>
            <a:r>
              <a:rPr dirty="0"/>
              <a:t>, med, </a:t>
            </a:r>
            <a:r>
              <a:rPr dirty="0" err="1"/>
              <a:t>vnitřnosti</a:t>
            </a:r>
            <a:r>
              <a:rPr dirty="0"/>
              <a:t> a </a:t>
            </a:r>
            <a:r>
              <a:rPr dirty="0" err="1"/>
              <a:t>maso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Fosfo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Fosfor</a:t>
            </a:r>
          </a:p>
        </p:txBody>
      </p:sp>
      <p:sp>
        <p:nvSpPr>
          <p:cNvPr id="137" name="nedostatek: vzácně, slabost, únava, nervové poruchy, porucha metabolismu, lámavost kostí a zubů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nedostatek: vzácně, slabost, únava, nervové poruchy, porucha metabolismu, lámavost kostí a zubů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nadbytek: nemá velký vliv, vápenatění měkých tkání, poškození ledvin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936870"/>
              </p:ext>
            </p:extLst>
          </p:nvPr>
        </p:nvGraphicFramePr>
        <p:xfrm>
          <a:off x="731520" y="700336"/>
          <a:ext cx="11541760" cy="6961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Potravina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Obsah P</a:t>
                      </a:r>
                      <a:r>
                        <a:rPr lang="cs-CZ" sz="2400" baseline="0" dirty="0"/>
                        <a:t> [mg.kg-1]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dýňová</a:t>
                      </a:r>
                      <a:r>
                        <a:rPr lang="cs-CZ" sz="2400" baseline="0" dirty="0"/>
                        <a:t> semena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11 700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mák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9300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hovězí maso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1200 - 2000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mléko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prům</a:t>
                      </a:r>
                      <a:r>
                        <a:rPr lang="cs-CZ" sz="2400" dirty="0"/>
                        <a:t>.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900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špenát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banány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230 - 310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jablka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100 -130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629932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Zdroje:"/>
          <p:cNvSpPr txBox="1">
            <a:spLocks noGrp="1"/>
          </p:cNvSpPr>
          <p:nvPr>
            <p:ph type="title"/>
          </p:nvPr>
        </p:nvSpPr>
        <p:spPr>
          <a:xfrm>
            <a:off x="1104900" y="850900"/>
            <a:ext cx="10795000" cy="1113284"/>
          </a:xfrm>
          <a:prstGeom prst="rect">
            <a:avLst/>
          </a:prstGeom>
        </p:spPr>
        <p:txBody>
          <a:bodyPr/>
          <a:lstStyle>
            <a:lvl1pPr defTabSz="490727">
              <a:defRPr sz="6383"/>
            </a:lvl1pPr>
          </a:lstStyle>
          <a:p>
            <a:r>
              <a:t>Zdroje:</a:t>
            </a:r>
          </a:p>
        </p:txBody>
      </p:sp>
      <p:sp>
        <p:nvSpPr>
          <p:cNvPr id="140" name="https://doplnky.vitalion.cz/fosfor/…"/>
          <p:cNvSpPr txBox="1">
            <a:spLocks noGrp="1"/>
          </p:cNvSpPr>
          <p:nvPr>
            <p:ph type="body" idx="1"/>
          </p:nvPr>
        </p:nvSpPr>
        <p:spPr>
          <a:xfrm>
            <a:off x="1104900" y="2019300"/>
            <a:ext cx="10795000" cy="571500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https://doplnky.vitalion.cz/fosfor/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https://www.ceskaordinace.cz/stopovy-prvek-zelezo-ckr-1058-6974.html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https://www.celostnimedicina.cz/zelezo-fe.htm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http://zdravi-prevence.cz/vapnik-v-lidskem-tele/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http://www.viviente.cz/zelezo-ve-vyzive/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7784" y="52294"/>
            <a:ext cx="10795000" cy="2362200"/>
          </a:xfrm>
        </p:spPr>
        <p:txBody>
          <a:bodyPr/>
          <a:lstStyle/>
          <a:p>
            <a:r>
              <a:rPr lang="cs-CZ" dirty="0"/>
              <a:t>Železo (</a:t>
            </a:r>
            <a:r>
              <a:rPr lang="cs-CZ" i="1" dirty="0" err="1"/>
              <a:t>Ferrum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0902" y="1827306"/>
            <a:ext cx="10795000" cy="7874000"/>
          </a:xfrm>
        </p:spPr>
        <p:txBody>
          <a:bodyPr/>
          <a:lstStyle/>
          <a:p>
            <a:r>
              <a:rPr lang="cs-CZ" dirty="0"/>
              <a:t>2. nejrozšířenější kov na Zemi</a:t>
            </a:r>
          </a:p>
          <a:p>
            <a:r>
              <a:rPr lang="cs-CZ" dirty="0"/>
              <a:t>Známo již od pravěku (3 mil. př.n.l.) – slitiny</a:t>
            </a:r>
          </a:p>
          <a:p>
            <a:r>
              <a:rPr lang="cs-CZ" dirty="0"/>
              <a:t>Světle šedý až bílý kov</a:t>
            </a:r>
          </a:p>
          <a:p>
            <a:r>
              <a:rPr lang="cs-CZ" dirty="0"/>
              <a:t>Kde se v lidském těle nachází nejvíce </a:t>
            </a:r>
            <a:r>
              <a:rPr lang="cs-CZ" dirty="0" err="1"/>
              <a:t>Fe</a:t>
            </a:r>
            <a:r>
              <a:rPr lang="cs-CZ" dirty="0"/>
              <a:t>?</a:t>
            </a:r>
          </a:p>
          <a:p>
            <a:r>
              <a:rPr lang="cs-CZ" dirty="0"/>
              <a:t>Faktory zvyšující riziko nedostatku </a:t>
            </a:r>
            <a:r>
              <a:rPr lang="cs-CZ" dirty="0" err="1"/>
              <a:t>Fe</a:t>
            </a:r>
            <a:endParaRPr lang="cs-CZ" dirty="0"/>
          </a:p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669840" y="5597276"/>
            <a:ext cx="24040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→ v hemoglobinu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05856" y="7881320"/>
            <a:ext cx="9151441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267" b="1" dirty="0">
                <a:solidFill>
                  <a:srgbClr val="FF0000"/>
                </a:solidFill>
              </a:rPr>
              <a:t>→ vegetariánství, dospívající sportovci, časté krvácení, klinické poruchy</a:t>
            </a:r>
          </a:p>
        </p:txBody>
      </p:sp>
      <p:pic>
        <p:nvPicPr>
          <p:cNvPr id="1026" name="Picture 2" descr="Výsledek obrázku pro želez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816" y="182208"/>
            <a:ext cx="2494510" cy="151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9911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Železo"/>
          <p:cNvSpPr txBox="1">
            <a:spLocks noGrp="1"/>
          </p:cNvSpPr>
          <p:nvPr>
            <p:ph type="title"/>
          </p:nvPr>
        </p:nvSpPr>
        <p:spPr>
          <a:xfrm>
            <a:off x="1104900" y="698500"/>
            <a:ext cx="10795000" cy="1301850"/>
          </a:xfrm>
          <a:prstGeom prst="rect">
            <a:avLst/>
          </a:prstGeom>
        </p:spPr>
        <p:txBody>
          <a:bodyPr/>
          <a:lstStyle>
            <a:lvl1pPr defTabSz="578358">
              <a:defRPr sz="7524"/>
            </a:lvl1pPr>
          </a:lstStyle>
          <a:p>
            <a:r>
              <a:t>Železo</a:t>
            </a:r>
          </a:p>
        </p:txBody>
      </p:sp>
      <p:sp>
        <p:nvSpPr>
          <p:cNvPr id="123" name="stopový prvek…"/>
          <p:cNvSpPr txBox="1">
            <a:spLocks noGrp="1"/>
          </p:cNvSpPr>
          <p:nvPr>
            <p:ph type="body" idx="1"/>
          </p:nvPr>
        </p:nvSpPr>
        <p:spPr>
          <a:xfrm>
            <a:off x="914400" y="2001738"/>
            <a:ext cx="10795000" cy="66469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stopový</a:t>
            </a:r>
            <a:r>
              <a:rPr dirty="0"/>
              <a:t> </a:t>
            </a:r>
            <a:r>
              <a:rPr dirty="0" err="1"/>
              <a:t>prvek</a:t>
            </a:r>
            <a:endParaRPr dirty="0"/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/>
              <a:t>v </a:t>
            </a:r>
            <a:r>
              <a:rPr dirty="0" err="1"/>
              <a:t>těle</a:t>
            </a:r>
            <a:r>
              <a:rPr dirty="0"/>
              <a:t> 3-5 g</a:t>
            </a:r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vstřebatelnost</a:t>
            </a:r>
            <a:r>
              <a:rPr dirty="0"/>
              <a:t>: </a:t>
            </a:r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rostlinného</a:t>
            </a:r>
            <a:r>
              <a:rPr dirty="0"/>
              <a:t> </a:t>
            </a:r>
            <a:r>
              <a:rPr dirty="0" err="1"/>
              <a:t>původu</a:t>
            </a:r>
            <a:r>
              <a:rPr dirty="0"/>
              <a:t> 1-5 %</a:t>
            </a:r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živočišného</a:t>
            </a:r>
            <a:r>
              <a:rPr dirty="0"/>
              <a:t> </a:t>
            </a:r>
            <a:r>
              <a:rPr dirty="0" err="1"/>
              <a:t>původu</a:t>
            </a:r>
            <a:r>
              <a:rPr dirty="0"/>
              <a:t> 10-20 %</a:t>
            </a:r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ztráta</a:t>
            </a:r>
            <a:r>
              <a:rPr dirty="0"/>
              <a:t>:</a:t>
            </a:r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lang="cs-CZ" dirty="0"/>
              <a:t>1-2 </a:t>
            </a:r>
            <a:r>
              <a:rPr dirty="0"/>
              <a:t>mg</a:t>
            </a:r>
            <a:r>
              <a:rPr lang="cs-CZ" dirty="0"/>
              <a:t>/den, </a:t>
            </a:r>
            <a:r>
              <a:rPr lang="cs-CZ" dirty="0" err="1"/>
              <a:t>zvýš</a:t>
            </a:r>
            <a:r>
              <a:rPr lang="cs-CZ" dirty="0"/>
              <a:t>. Potřeba – růst, kojení, těhotenství, menstruace, zátěž</a:t>
            </a:r>
            <a:endParaRPr dirty="0"/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ženy</a:t>
            </a:r>
            <a:r>
              <a:rPr dirty="0"/>
              <a:t> 40 -80 mg</a:t>
            </a:r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doporučená</a:t>
            </a:r>
            <a:r>
              <a:rPr dirty="0"/>
              <a:t> </a:t>
            </a:r>
            <a:r>
              <a:rPr dirty="0" err="1"/>
              <a:t>denní</a:t>
            </a:r>
            <a:r>
              <a:rPr dirty="0"/>
              <a:t> </a:t>
            </a:r>
            <a:r>
              <a:rPr dirty="0" err="1"/>
              <a:t>dávka</a:t>
            </a:r>
            <a:r>
              <a:rPr lang="cs-CZ" dirty="0"/>
              <a:t>/den</a:t>
            </a:r>
            <a:r>
              <a:rPr dirty="0"/>
              <a:t>: 15 mg</a:t>
            </a:r>
            <a:r>
              <a:rPr lang="cs-CZ" dirty="0"/>
              <a:t> Ž/10M</a:t>
            </a:r>
            <a:endParaRPr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8893D74-55D6-480B-B081-73AAADBBA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71" y="2428528"/>
            <a:ext cx="5041829" cy="332260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Železo"/>
          <p:cNvSpPr txBox="1">
            <a:spLocks noGrp="1"/>
          </p:cNvSpPr>
          <p:nvPr>
            <p:ph type="title"/>
          </p:nvPr>
        </p:nvSpPr>
        <p:spPr>
          <a:xfrm>
            <a:off x="1104900" y="685800"/>
            <a:ext cx="10795000" cy="1244600"/>
          </a:xfrm>
          <a:prstGeom prst="rect">
            <a:avLst/>
          </a:prstGeom>
        </p:spPr>
        <p:txBody>
          <a:bodyPr/>
          <a:lstStyle>
            <a:lvl1pPr defTabSz="549148">
              <a:defRPr sz="7144"/>
            </a:lvl1pPr>
          </a:lstStyle>
          <a:p>
            <a:r>
              <a:t>Železo</a:t>
            </a:r>
          </a:p>
        </p:txBody>
      </p:sp>
      <p:sp>
        <p:nvSpPr>
          <p:cNvPr id="126" name="zdroje: luštěniny, zelená listová zelenina, mořské řasy, fíky, datle, hovězí játra, korýši…"/>
          <p:cNvSpPr txBox="1">
            <a:spLocks noGrp="1"/>
          </p:cNvSpPr>
          <p:nvPr>
            <p:ph type="body" sz="half" idx="1"/>
          </p:nvPr>
        </p:nvSpPr>
        <p:spPr>
          <a:xfrm>
            <a:off x="1104900" y="2090613"/>
            <a:ext cx="5735142" cy="6698705"/>
          </a:xfrm>
          <a:prstGeom prst="rect">
            <a:avLst/>
          </a:prstGeom>
        </p:spPr>
        <p:txBody>
          <a:bodyPr/>
          <a:lstStyle/>
          <a:p>
            <a:pPr marL="342900" indent="-342900" defTabSz="525779">
              <a:spcBef>
                <a:spcPts val="2800"/>
              </a:spcBef>
              <a:buBlip>
                <a:blip r:embed="rId2"/>
              </a:buBlip>
              <a:defRPr sz="3239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zdroje: luštěniny, zelená listová zelenina, mořské řasy, fíky, datle, hovězí játra, korýši</a:t>
            </a:r>
          </a:p>
          <a:p>
            <a:pPr marL="342900" indent="-342900" defTabSz="525779">
              <a:spcBef>
                <a:spcPts val="2800"/>
              </a:spcBef>
              <a:buBlip>
                <a:blip r:embed="rId2"/>
              </a:buBlip>
              <a:defRPr sz="3239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endParaRPr/>
          </a:p>
          <a:p>
            <a:pPr marL="342900" indent="-342900" defTabSz="525779">
              <a:spcBef>
                <a:spcPts val="2800"/>
              </a:spcBef>
              <a:buBlip>
                <a:blip r:embed="rId2"/>
              </a:buBlip>
              <a:defRPr sz="3239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funkce: tvorba enzymů, doprava kyslíku z plic do buněk, vliv na duševní zdraví a tělesnou výkonost, metabolismus a imunitní systém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460311"/>
              </p:ext>
            </p:extLst>
          </p:nvPr>
        </p:nvGraphicFramePr>
        <p:xfrm>
          <a:off x="731520" y="1492424"/>
          <a:ext cx="11541760" cy="616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Potravina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Obsah </a:t>
                      </a:r>
                      <a:r>
                        <a:rPr lang="cs-CZ" sz="2400" dirty="0" err="1"/>
                        <a:t>Fe</a:t>
                      </a:r>
                      <a:r>
                        <a:rPr lang="cs-CZ" sz="2400" baseline="0" dirty="0"/>
                        <a:t> [mg.kg-1]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sušené hřiby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690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sója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90-150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mák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80-115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kakao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telecí maso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48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jablka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jogurt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0,5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024659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879" y="-148948"/>
            <a:ext cx="10795000" cy="2362200"/>
          </a:xfrm>
        </p:spPr>
        <p:txBody>
          <a:bodyPr/>
          <a:lstStyle/>
          <a:p>
            <a:r>
              <a:rPr lang="cs-CZ" dirty="0"/>
              <a:t>vápník (</a:t>
            </a:r>
            <a:r>
              <a:rPr lang="cs-CZ" dirty="0" err="1"/>
              <a:t>calcium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6391" y="1728403"/>
            <a:ext cx="10795000" cy="78740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Měkký, lehký a velmi reaktivní kov</a:t>
            </a:r>
          </a:p>
          <a:p>
            <a:r>
              <a:rPr lang="cs-CZ" dirty="0"/>
              <a:t>Znám od středověku, užití k výrobě vápna</a:t>
            </a:r>
          </a:p>
          <a:p>
            <a:r>
              <a:rPr lang="cs-CZ" dirty="0"/>
              <a:t>Stříbrolesklý</a:t>
            </a:r>
          </a:p>
          <a:p>
            <a:r>
              <a:rPr lang="cs-CZ" dirty="0"/>
              <a:t>Nejčastější horninou na bázi vápníku je vápenec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cs-CZ" dirty="0"/>
              <a:t>Kde se v ČR a ve světě nachází vápence? </a:t>
            </a:r>
          </a:p>
          <a:p>
            <a:r>
              <a:rPr lang="cs-CZ" dirty="0"/>
              <a:t>Vápník má pro lidské tělo nezastupitelný význam. Proč?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Nedostatek vápníku (</a:t>
            </a:r>
            <a:r>
              <a:rPr lang="cs-CZ" dirty="0" err="1"/>
              <a:t>hypokalcémie</a:t>
            </a:r>
            <a:r>
              <a:rPr lang="cs-CZ" dirty="0"/>
              <a:t>) → poruchy růstu u dětí, osteoporóza Přebytek vápníku (</a:t>
            </a:r>
            <a:r>
              <a:rPr lang="cs-CZ" dirty="0" err="1"/>
              <a:t>hyperkalcémie</a:t>
            </a:r>
            <a:r>
              <a:rPr lang="cs-CZ" dirty="0"/>
              <a:t>) → únava, slabost, deprese, </a:t>
            </a:r>
            <a:r>
              <a:rPr lang="cs-CZ" dirty="0" err="1"/>
              <a:t>ledv</a:t>
            </a:r>
            <a:r>
              <a:rPr lang="cs-CZ" dirty="0"/>
              <a:t>. kameny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8516735" y="3139136"/>
            <a:ext cx="372629" cy="206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8544929" y="2435395"/>
            <a:ext cx="372629" cy="345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8779326" y="2354555"/>
            <a:ext cx="1495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 vápence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840992" y="3057501"/>
            <a:ext cx="1591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 mramoru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527159" y="4474980"/>
            <a:ext cx="3489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→ Moravský kras, Dover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81902" y="6965032"/>
            <a:ext cx="1048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→ tvorba kostí a zubů, přenos nerv. vzruchů, </a:t>
            </a:r>
            <a:r>
              <a:rPr lang="cs-CZ" sz="3600" b="1" dirty="0" err="1">
                <a:solidFill>
                  <a:srgbClr val="FF0000"/>
                </a:solidFill>
              </a:rPr>
              <a:t>ovl</a:t>
            </a:r>
            <a:r>
              <a:rPr lang="cs-CZ" sz="3600" b="1" dirty="0">
                <a:solidFill>
                  <a:srgbClr val="FF0000"/>
                </a:solidFill>
              </a:rPr>
              <a:t>. srážlivost krve, vyvolává spánek</a:t>
            </a:r>
          </a:p>
        </p:txBody>
      </p:sp>
      <p:pic>
        <p:nvPicPr>
          <p:cNvPr id="2050" name="Picture 2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832" y="553645"/>
            <a:ext cx="1737721" cy="176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069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Vápník"/>
          <p:cNvSpPr txBox="1">
            <a:spLocks noGrp="1"/>
          </p:cNvSpPr>
          <p:nvPr>
            <p:ph type="title"/>
          </p:nvPr>
        </p:nvSpPr>
        <p:spPr>
          <a:xfrm>
            <a:off x="1104900" y="723900"/>
            <a:ext cx="10795000" cy="144021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</a:t>
            </a:r>
            <a:r>
              <a:rPr dirty="0" err="1"/>
              <a:t>ápník</a:t>
            </a:r>
            <a:endParaRPr dirty="0"/>
          </a:p>
        </p:txBody>
      </p:sp>
      <p:sp>
        <p:nvSpPr>
          <p:cNvPr id="130" name="funkce:…"/>
          <p:cNvSpPr txBox="1">
            <a:spLocks noGrp="1"/>
          </p:cNvSpPr>
          <p:nvPr>
            <p:ph type="body" idx="1"/>
          </p:nvPr>
        </p:nvSpPr>
        <p:spPr>
          <a:xfrm>
            <a:off x="1104900" y="2262733"/>
            <a:ext cx="10795000" cy="6474867"/>
          </a:xfrm>
          <a:prstGeom prst="rect">
            <a:avLst/>
          </a:prstGeom>
        </p:spPr>
        <p:txBody>
          <a:bodyPr/>
          <a:lstStyle/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funkce</a:t>
            </a:r>
            <a:r>
              <a:rPr dirty="0"/>
              <a:t>: </a:t>
            </a:r>
          </a:p>
          <a:p>
            <a:pPr marL="586739" lvl="1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bezobratlí</a:t>
            </a:r>
            <a:r>
              <a:rPr dirty="0"/>
              <a:t>: </a:t>
            </a:r>
            <a:r>
              <a:rPr dirty="0" err="1"/>
              <a:t>schránky</a:t>
            </a:r>
            <a:r>
              <a:rPr dirty="0"/>
              <a:t> z  CaCO3</a:t>
            </a:r>
          </a:p>
          <a:p>
            <a:pPr marL="586739" lvl="1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obratlovci</a:t>
            </a:r>
            <a:r>
              <a:rPr dirty="0"/>
              <a:t>: </a:t>
            </a:r>
            <a:r>
              <a:rPr dirty="0" err="1"/>
              <a:t>stavební</a:t>
            </a:r>
            <a:r>
              <a:rPr dirty="0"/>
              <a:t> </a:t>
            </a:r>
            <a:r>
              <a:rPr dirty="0" err="1"/>
              <a:t>materiál</a:t>
            </a:r>
            <a:r>
              <a:rPr dirty="0"/>
              <a:t> </a:t>
            </a:r>
            <a:r>
              <a:rPr dirty="0" err="1"/>
              <a:t>kostí</a:t>
            </a:r>
            <a:r>
              <a:rPr dirty="0"/>
              <a:t> a </a:t>
            </a:r>
            <a:r>
              <a:rPr dirty="0" err="1"/>
              <a:t>zubů</a:t>
            </a:r>
            <a:r>
              <a:rPr dirty="0"/>
              <a:t>, </a:t>
            </a:r>
            <a:r>
              <a:rPr dirty="0" err="1"/>
              <a:t>složka</a:t>
            </a:r>
            <a:r>
              <a:rPr dirty="0"/>
              <a:t> </a:t>
            </a:r>
            <a:r>
              <a:rPr dirty="0" err="1"/>
              <a:t>svalů</a:t>
            </a:r>
            <a:r>
              <a:rPr dirty="0"/>
              <a:t>, </a:t>
            </a:r>
            <a:r>
              <a:rPr dirty="0" err="1"/>
              <a:t>nervové</a:t>
            </a:r>
            <a:r>
              <a:rPr dirty="0"/>
              <a:t> a </a:t>
            </a:r>
            <a:r>
              <a:rPr dirty="0" err="1"/>
              <a:t>svalové</a:t>
            </a:r>
            <a:r>
              <a:rPr dirty="0"/>
              <a:t> </a:t>
            </a:r>
            <a:r>
              <a:rPr dirty="0" err="1"/>
              <a:t>funkce</a:t>
            </a:r>
            <a:r>
              <a:rPr dirty="0"/>
              <a:t>, </a:t>
            </a:r>
            <a:r>
              <a:rPr dirty="0" err="1"/>
              <a:t>srdeční</a:t>
            </a:r>
            <a:r>
              <a:rPr dirty="0"/>
              <a:t> </a:t>
            </a:r>
            <a:r>
              <a:rPr dirty="0" err="1"/>
              <a:t>činnost</a:t>
            </a:r>
            <a:r>
              <a:rPr dirty="0"/>
              <a:t>, </a:t>
            </a:r>
            <a:r>
              <a:rPr dirty="0" err="1"/>
              <a:t>srážlivost</a:t>
            </a:r>
            <a:r>
              <a:rPr dirty="0"/>
              <a:t> </a:t>
            </a:r>
            <a:r>
              <a:rPr dirty="0" err="1"/>
              <a:t>krve</a:t>
            </a:r>
            <a:endParaRPr dirty="0"/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denní</a:t>
            </a:r>
            <a:r>
              <a:rPr dirty="0"/>
              <a:t> </a:t>
            </a:r>
            <a:r>
              <a:rPr dirty="0" err="1"/>
              <a:t>dávka</a:t>
            </a:r>
            <a:r>
              <a:rPr dirty="0"/>
              <a:t>: 0,8 - 1,2 g</a:t>
            </a:r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zdroj</a:t>
            </a:r>
            <a:r>
              <a:rPr dirty="0"/>
              <a:t>: </a:t>
            </a:r>
            <a:r>
              <a:rPr dirty="0" err="1"/>
              <a:t>ovoce</a:t>
            </a:r>
            <a:r>
              <a:rPr dirty="0"/>
              <a:t>, </a:t>
            </a:r>
            <a:r>
              <a:rPr dirty="0" err="1"/>
              <a:t>zelenina</a:t>
            </a:r>
            <a:r>
              <a:rPr dirty="0"/>
              <a:t>, </a:t>
            </a:r>
            <a:r>
              <a:rPr dirty="0" err="1"/>
              <a:t>mléko</a:t>
            </a:r>
            <a:r>
              <a:rPr dirty="0"/>
              <a:t>, </a:t>
            </a:r>
            <a:r>
              <a:rPr dirty="0" err="1"/>
              <a:t>mléčné</a:t>
            </a:r>
            <a:r>
              <a:rPr dirty="0"/>
              <a:t> </a:t>
            </a:r>
            <a:r>
              <a:rPr dirty="0" err="1"/>
              <a:t>výrobky</a:t>
            </a:r>
            <a:r>
              <a:rPr dirty="0"/>
              <a:t>, </a:t>
            </a:r>
            <a:r>
              <a:rPr dirty="0" err="1"/>
              <a:t>olejnatá</a:t>
            </a:r>
            <a:r>
              <a:rPr dirty="0"/>
              <a:t> </a:t>
            </a:r>
            <a:r>
              <a:rPr dirty="0" err="1"/>
              <a:t>jádra</a:t>
            </a:r>
            <a:r>
              <a:rPr dirty="0"/>
              <a:t>, </a:t>
            </a:r>
            <a:r>
              <a:rPr dirty="0" err="1"/>
              <a:t>sója</a:t>
            </a:r>
            <a:endParaRPr dirty="0"/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nedostatek</a:t>
            </a:r>
            <a:r>
              <a:rPr dirty="0"/>
              <a:t>: </a:t>
            </a:r>
            <a:r>
              <a:rPr dirty="0" err="1"/>
              <a:t>měknutí</a:t>
            </a:r>
            <a:r>
              <a:rPr dirty="0"/>
              <a:t> a </a:t>
            </a:r>
            <a:r>
              <a:rPr dirty="0" err="1"/>
              <a:t>řídnutí</a:t>
            </a:r>
            <a:r>
              <a:rPr dirty="0"/>
              <a:t> </a:t>
            </a:r>
            <a:r>
              <a:rPr dirty="0" err="1"/>
              <a:t>kostí</a:t>
            </a:r>
            <a:r>
              <a:rPr dirty="0"/>
              <a:t>, </a:t>
            </a:r>
            <a:r>
              <a:rPr dirty="0" err="1"/>
              <a:t>křivice</a:t>
            </a:r>
            <a:r>
              <a:rPr dirty="0"/>
              <a:t>, </a:t>
            </a:r>
            <a:r>
              <a:rPr dirty="0" err="1"/>
              <a:t>osteomalácie</a:t>
            </a:r>
            <a:r>
              <a:rPr dirty="0"/>
              <a:t>, </a:t>
            </a:r>
            <a:r>
              <a:rPr dirty="0" err="1"/>
              <a:t>parodontóza</a:t>
            </a:r>
            <a:r>
              <a:rPr dirty="0"/>
              <a:t>, </a:t>
            </a:r>
            <a:r>
              <a:rPr dirty="0" err="1"/>
              <a:t>zubní</a:t>
            </a:r>
            <a:r>
              <a:rPr dirty="0"/>
              <a:t> </a:t>
            </a:r>
            <a:r>
              <a:rPr dirty="0" err="1"/>
              <a:t>kazy</a:t>
            </a:r>
            <a:r>
              <a:rPr dirty="0"/>
              <a:t>, </a:t>
            </a:r>
            <a:r>
              <a:rPr dirty="0" err="1"/>
              <a:t>citlivost</a:t>
            </a:r>
            <a:r>
              <a:rPr dirty="0"/>
              <a:t> </a:t>
            </a:r>
            <a:r>
              <a:rPr dirty="0" err="1"/>
              <a:t>ke</a:t>
            </a:r>
            <a:r>
              <a:rPr dirty="0"/>
              <a:t> </a:t>
            </a:r>
            <a:r>
              <a:rPr dirty="0" err="1"/>
              <a:t>stresu</a:t>
            </a:r>
            <a:r>
              <a:rPr dirty="0"/>
              <a:t>, </a:t>
            </a:r>
            <a:r>
              <a:rPr dirty="0" err="1"/>
              <a:t>vliv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nervovou</a:t>
            </a:r>
            <a:r>
              <a:rPr dirty="0"/>
              <a:t>, </a:t>
            </a:r>
            <a:r>
              <a:rPr dirty="0" err="1"/>
              <a:t>svalovou</a:t>
            </a:r>
            <a:r>
              <a:rPr dirty="0"/>
              <a:t> a </a:t>
            </a:r>
            <a:r>
              <a:rPr dirty="0" err="1"/>
              <a:t>srdeční</a:t>
            </a:r>
            <a:r>
              <a:rPr dirty="0"/>
              <a:t> </a:t>
            </a:r>
            <a:r>
              <a:rPr dirty="0" err="1"/>
              <a:t>činnost</a:t>
            </a:r>
            <a:endParaRPr dirty="0"/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dirty="0" err="1"/>
              <a:t>absorbci</a:t>
            </a:r>
            <a:r>
              <a:rPr dirty="0"/>
              <a:t> </a:t>
            </a:r>
            <a:r>
              <a:rPr dirty="0" err="1"/>
              <a:t>narušuje</a:t>
            </a:r>
            <a:r>
              <a:rPr dirty="0"/>
              <a:t>: </a:t>
            </a:r>
            <a:r>
              <a:rPr dirty="0" err="1"/>
              <a:t>alkohol</a:t>
            </a:r>
            <a:r>
              <a:rPr dirty="0"/>
              <a:t>, </a:t>
            </a:r>
            <a:r>
              <a:rPr dirty="0" err="1"/>
              <a:t>tabák</a:t>
            </a:r>
            <a:r>
              <a:rPr dirty="0"/>
              <a:t>, </a:t>
            </a:r>
            <a:r>
              <a:rPr dirty="0" err="1"/>
              <a:t>kofein</a:t>
            </a:r>
            <a:r>
              <a:rPr dirty="0"/>
              <a:t>, </a:t>
            </a:r>
            <a:r>
              <a:rPr dirty="0" err="1"/>
              <a:t>limonády</a:t>
            </a:r>
            <a:r>
              <a:rPr dirty="0"/>
              <a:t>, </a:t>
            </a:r>
            <a:r>
              <a:rPr dirty="0" err="1"/>
              <a:t>sůl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634204"/>
              </p:ext>
            </p:extLst>
          </p:nvPr>
        </p:nvGraphicFramePr>
        <p:xfrm>
          <a:off x="731520" y="916360"/>
          <a:ext cx="11541760" cy="6745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Potravina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Obsah Ca</a:t>
                      </a:r>
                      <a:r>
                        <a:rPr lang="cs-CZ" sz="2400" baseline="0" dirty="0"/>
                        <a:t> [mg.kg-1]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sušené</a:t>
                      </a:r>
                      <a:r>
                        <a:rPr lang="cs-CZ" sz="2400" baseline="0" dirty="0"/>
                        <a:t> mléko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až</a:t>
                      </a:r>
                      <a:r>
                        <a:rPr lang="cs-CZ" sz="2400" baseline="0" dirty="0"/>
                        <a:t> 13 600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sýry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cca</a:t>
                      </a:r>
                      <a:r>
                        <a:rPr lang="cs-CZ" sz="2400" baseline="0" dirty="0"/>
                        <a:t> 8000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mléčná čokoláda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až</a:t>
                      </a:r>
                      <a:r>
                        <a:rPr lang="cs-CZ" sz="2400" baseline="0" dirty="0"/>
                        <a:t> 3200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špenát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700-1250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vejce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560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žampiony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hovězí maso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30 - 150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382404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4729" y="78726"/>
            <a:ext cx="10795000" cy="1405641"/>
          </a:xfrm>
        </p:spPr>
        <p:txBody>
          <a:bodyPr/>
          <a:lstStyle/>
          <a:p>
            <a:r>
              <a:rPr lang="cs-CZ" dirty="0"/>
              <a:t>Fosfor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816" y="1500526"/>
            <a:ext cx="10795000" cy="7874000"/>
          </a:xfrm>
        </p:spPr>
        <p:txBody>
          <a:bodyPr>
            <a:normAutofit/>
          </a:bodyPr>
          <a:lstStyle/>
          <a:p>
            <a:r>
              <a:rPr lang="cs-CZ" dirty="0"/>
              <a:t>Nekovový prvek, v přírodě pouze ve sloučeninách</a:t>
            </a:r>
          </a:p>
          <a:p>
            <a:r>
              <a:rPr lang="cs-CZ" dirty="0"/>
              <a:t>Poprvé izolován </a:t>
            </a:r>
            <a:r>
              <a:rPr lang="cs-CZ" dirty="0" err="1"/>
              <a:t>Heningem</a:t>
            </a:r>
            <a:r>
              <a:rPr lang="cs-CZ" dirty="0"/>
              <a:t> Brandem v r. 1669</a:t>
            </a:r>
          </a:p>
          <a:p>
            <a:r>
              <a:rPr lang="cs-CZ" dirty="0"/>
              <a:t>12 modifikací – např. bílý, červený, fialový,…</a:t>
            </a:r>
          </a:p>
          <a:p>
            <a:r>
              <a:rPr lang="cs-CZ" dirty="0"/>
              <a:t>Organismus dospělého člověka obsahuje 450-460 g P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cs-CZ" dirty="0"/>
              <a:t>Kde se v lidském těle nachází nejvíce P? </a:t>
            </a:r>
          </a:p>
          <a:p>
            <a:r>
              <a:rPr lang="cs-CZ" dirty="0"/>
              <a:t>Nedostatek fosforu (</a:t>
            </a:r>
            <a:r>
              <a:rPr lang="cs-CZ" dirty="0" err="1"/>
              <a:t>hypofosfatémie</a:t>
            </a:r>
            <a:r>
              <a:rPr lang="cs-CZ" dirty="0"/>
              <a:t>) → slabost, malátnost, rychlá únava</a:t>
            </a:r>
          </a:p>
          <a:p>
            <a:r>
              <a:rPr lang="cs-CZ" dirty="0"/>
              <a:t>Přebytek fosforu (</a:t>
            </a:r>
            <a:r>
              <a:rPr lang="cs-CZ" dirty="0" err="1"/>
              <a:t>hyperfosfatémie</a:t>
            </a:r>
            <a:r>
              <a:rPr lang="cs-CZ" dirty="0"/>
              <a:t>) → nevolnost, zvracení, průjmy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515484" y="78726"/>
            <a:ext cx="3489316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267" b="1" dirty="0">
                <a:solidFill>
                  <a:srgbClr val="FF0000"/>
                </a:solidFill>
              </a:rPr>
              <a:t>→ zuby, kosti, CNS</a:t>
            </a:r>
          </a:p>
        </p:txBody>
      </p:sp>
      <p:pic>
        <p:nvPicPr>
          <p:cNvPr id="3074" name="Picture 2" descr="voskově bílý, červený a fialový fosf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90"/>
          <a:stretch/>
        </p:blipFill>
        <p:spPr bwMode="auto">
          <a:xfrm>
            <a:off x="9888677" y="2212504"/>
            <a:ext cx="3007435" cy="143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913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Renaissance">
  <a:themeElements>
    <a:clrScheme name="Renaissance">
      <a:dk1>
        <a:srgbClr val="625B48"/>
      </a:dk1>
      <a:lt1>
        <a:srgbClr val="1A2C62"/>
      </a:lt1>
      <a:dk2>
        <a:srgbClr val="75716F"/>
      </a:dk2>
      <a:lt2>
        <a:srgbClr val="CDCDCD"/>
      </a:lt2>
      <a:accent1>
        <a:srgbClr val="9EA3A1"/>
      </a:accent1>
      <a:accent2>
        <a:srgbClr val="ACAD6A"/>
      </a:accent2>
      <a:accent3>
        <a:srgbClr val="E2BF60"/>
      </a:accent3>
      <a:accent4>
        <a:srgbClr val="DF995B"/>
      </a:accent4>
      <a:accent5>
        <a:srgbClr val="D27263"/>
      </a:accent5>
      <a:accent6>
        <a:srgbClr val="B59871"/>
      </a:accent6>
      <a:hlink>
        <a:srgbClr val="0000FF"/>
      </a:hlink>
      <a:folHlink>
        <a:srgbClr val="FF00FF"/>
      </a:folHlink>
    </a:clrScheme>
    <a:fontScheme name="Renaissance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Renaissa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2">
              <a:hueOff val="177409"/>
              <a:satOff val="5215"/>
              <a:lumOff val="-9597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Renaissance">
  <a:themeElements>
    <a:clrScheme name="Renaissance">
      <a:dk1>
        <a:srgbClr val="000000"/>
      </a:dk1>
      <a:lt1>
        <a:srgbClr val="FFFFFF"/>
      </a:lt1>
      <a:dk2>
        <a:srgbClr val="75716F"/>
      </a:dk2>
      <a:lt2>
        <a:srgbClr val="CDCDCD"/>
      </a:lt2>
      <a:accent1>
        <a:srgbClr val="9EA3A1"/>
      </a:accent1>
      <a:accent2>
        <a:srgbClr val="ACAD6A"/>
      </a:accent2>
      <a:accent3>
        <a:srgbClr val="E2BF60"/>
      </a:accent3>
      <a:accent4>
        <a:srgbClr val="DF995B"/>
      </a:accent4>
      <a:accent5>
        <a:srgbClr val="D27263"/>
      </a:accent5>
      <a:accent6>
        <a:srgbClr val="B59871"/>
      </a:accent6>
      <a:hlink>
        <a:srgbClr val="0000FF"/>
      </a:hlink>
      <a:folHlink>
        <a:srgbClr val="FF00FF"/>
      </a:folHlink>
    </a:clrScheme>
    <a:fontScheme name="Renaissance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Renaissa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2">
              <a:hueOff val="177409"/>
              <a:satOff val="5215"/>
              <a:lumOff val="-9597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684</Words>
  <Application>Microsoft Office PowerPoint</Application>
  <PresentationFormat>Vlastní</PresentationFormat>
  <Paragraphs>117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Didot</vt:lpstr>
      <vt:lpstr>Helvetica Neue</vt:lpstr>
      <vt:lpstr>Wingdings</vt:lpstr>
      <vt:lpstr>Zapfino</vt:lpstr>
      <vt:lpstr>Renaissance</vt:lpstr>
      <vt:lpstr>Anorganické látky  v živočišných tkáních</vt:lpstr>
      <vt:lpstr>Železo (Ferrum)</vt:lpstr>
      <vt:lpstr>Železo</vt:lpstr>
      <vt:lpstr>Železo</vt:lpstr>
      <vt:lpstr>Prezentace aplikace PowerPoint</vt:lpstr>
      <vt:lpstr>vápník (calcium)</vt:lpstr>
      <vt:lpstr>vápník</vt:lpstr>
      <vt:lpstr>Prezentace aplikace PowerPoint</vt:lpstr>
      <vt:lpstr>Fosfor </vt:lpstr>
      <vt:lpstr>Fosfor</vt:lpstr>
      <vt:lpstr>Fosfor</vt:lpstr>
      <vt:lpstr>Prezentace aplikace PowerPoint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Anorganické látky  v živočišných tkáních</dc:title>
  <dc:creator>Žákovská</dc:creator>
  <cp:lastModifiedBy>Alena Žákovská</cp:lastModifiedBy>
  <cp:revision>7</cp:revision>
  <dcterms:modified xsi:type="dcterms:W3CDTF">2024-09-29T18:08:19Z</dcterms:modified>
</cp:coreProperties>
</file>