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7" r:id="rId4"/>
    <p:sldId id="258" r:id="rId5"/>
    <p:sldId id="309" r:id="rId6"/>
    <p:sldId id="310" r:id="rId7"/>
    <p:sldId id="271" r:id="rId8"/>
    <p:sldId id="308" r:id="rId9"/>
    <p:sldId id="262" r:id="rId10"/>
    <p:sldId id="272" r:id="rId11"/>
    <p:sldId id="273" r:id="rId12"/>
    <p:sldId id="307" r:id="rId13"/>
    <p:sldId id="269" r:id="rId14"/>
    <p:sldId id="270" r:id="rId15"/>
    <p:sldId id="259" r:id="rId16"/>
    <p:sldId id="260" r:id="rId17"/>
    <p:sldId id="261" r:id="rId18"/>
    <p:sldId id="263" r:id="rId19"/>
    <p:sldId id="264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6C48-3721-4DFE-98E4-72CD27FD97D6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43BB-9F61-4FC7-B481-B98989B3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069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6C48-3721-4DFE-98E4-72CD27FD97D6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43BB-9F61-4FC7-B481-B98989B3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53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6C48-3721-4DFE-98E4-72CD27FD97D6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43BB-9F61-4FC7-B481-B98989B3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544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6C48-3721-4DFE-98E4-72CD27FD97D6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43BB-9F61-4FC7-B481-B98989B3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038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6C48-3721-4DFE-98E4-72CD27FD97D6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43BB-9F61-4FC7-B481-B98989B3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50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6C48-3721-4DFE-98E4-72CD27FD97D6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43BB-9F61-4FC7-B481-B98989B3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560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6C48-3721-4DFE-98E4-72CD27FD97D6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43BB-9F61-4FC7-B481-B98989B3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647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6C48-3721-4DFE-98E4-72CD27FD97D6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43BB-9F61-4FC7-B481-B98989B3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754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6C48-3721-4DFE-98E4-72CD27FD97D6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43BB-9F61-4FC7-B481-B98989B3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526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6C48-3721-4DFE-98E4-72CD27FD97D6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43BB-9F61-4FC7-B481-B98989B3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28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6C48-3721-4DFE-98E4-72CD27FD97D6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43BB-9F61-4FC7-B481-B98989B3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43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96C48-3721-4DFE-98E4-72CD27FD97D6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743BB-9F61-4FC7-B481-B98989B34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85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png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hyperlink" Target="http://www.pbase.com/mirceacostina_13/reptiles_and_amphibians" TargetMode="External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2838450" y="152401"/>
            <a:ext cx="6477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200" b="1" dirty="0">
                <a:solidFill>
                  <a:schemeClr val="bg1"/>
                </a:solidFill>
              </a:rPr>
              <a:t>Zoologie strunatců pro ZV</a:t>
            </a:r>
            <a:r>
              <a:rPr lang="cs-CZ" altLang="cs-CZ" sz="2800" b="1" dirty="0">
                <a:solidFill>
                  <a:schemeClr val="bg1"/>
                </a:solidFill>
              </a:rPr>
              <a:t> </a:t>
            </a:r>
            <a:r>
              <a:rPr lang="cs-CZ" altLang="cs-CZ" sz="2400" b="1" dirty="0">
                <a:solidFill>
                  <a:schemeClr val="bg1"/>
                </a:solidFill>
              </a:rPr>
              <a:t>Blp030_ZOSP</a:t>
            </a: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7620000" y="6337063"/>
            <a:ext cx="426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>
                <a:solidFill>
                  <a:schemeClr val="bg1"/>
                </a:solidFill>
              </a:rPr>
              <a:t>Ing. Radovan Smolinský, Ph.D. et Ph.D.</a:t>
            </a: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152400" y="6339682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>
                <a:solidFill>
                  <a:schemeClr val="bg1"/>
                </a:solidFill>
              </a:rPr>
              <a:t>Povinně volitelný!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207440"/>
            <a:ext cx="7173119" cy="512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397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Evolution: What did Darwin, Wallace and Lamarck contribute? – ADBSc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833" y="618746"/>
            <a:ext cx="9151739" cy="299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Skupina 3"/>
          <p:cNvGrpSpPr/>
          <p:nvPr/>
        </p:nvGrpSpPr>
        <p:grpSpPr>
          <a:xfrm>
            <a:off x="45042" y="530598"/>
            <a:ext cx="5635625" cy="3019425"/>
            <a:chOff x="6045199" y="137318"/>
            <a:chExt cx="5635625" cy="3019425"/>
          </a:xfrm>
        </p:grpSpPr>
        <p:pic>
          <p:nvPicPr>
            <p:cNvPr id="3" name="Picture 6" descr="https://www.wtnschp.be/wp-content/uploads/2017/02/darwin-2-1280x64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99" y="238125"/>
              <a:ext cx="5635625" cy="2817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4" descr="https://m.media-amazon.com/images/I/41Y5encTR9L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8725" y="137318"/>
              <a:ext cx="1932432" cy="3019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257175" y="160593"/>
            <a:ext cx="7924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Evoluce a selekce – přírodní výběr, lamarckismus</a:t>
            </a:r>
          </a:p>
        </p:txBody>
      </p:sp>
      <p:pic>
        <p:nvPicPr>
          <p:cNvPr id="3074" name="Picture 2" descr="https://www.genome.gov/sites/default/files/tg/en/illustration/evoluti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68" y="3714886"/>
            <a:ext cx="4904634" cy="301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Evolution of Translation - Ulatus Translation Blo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53" y="135956"/>
            <a:ext cx="5910132" cy="220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Natural Selection | BioNinj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402" y="2679357"/>
            <a:ext cx="6143436" cy="392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71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výv obrat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51" y="710030"/>
            <a:ext cx="10454115" cy="59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-130285" y="203951"/>
            <a:ext cx="7924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Fylogeneze (fylogenetický strom)</a:t>
            </a:r>
          </a:p>
        </p:txBody>
      </p:sp>
    </p:spTree>
    <p:extLst>
      <p:ext uri="{BB962C8B-B14F-4D97-AF65-F5344CB8AC3E}">
        <p14:creationId xmlns:p14="http://schemas.microsoft.com/office/powerpoint/2010/main" val="398195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BECA0502-166D-4231-0468-27436C183D3D}"/>
              </a:ext>
            </a:extLst>
          </p:cNvPr>
          <p:cNvSpPr txBox="1"/>
          <p:nvPr/>
        </p:nvSpPr>
        <p:spPr>
          <a:xfrm>
            <a:off x="170013" y="0"/>
            <a:ext cx="6906249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cs-CZ" sz="3600" dirty="0">
                <a:solidFill>
                  <a:schemeClr val="bg1"/>
                </a:solidFill>
                <a:latin typeface="-apple-system"/>
              </a:rPr>
              <a:t>Ekologie</a:t>
            </a:r>
            <a:r>
              <a:rPr lang="cs-CZ" dirty="0">
                <a:solidFill>
                  <a:schemeClr val="bg1"/>
                </a:solidFill>
                <a:latin typeface="-apple-system"/>
              </a:rPr>
              <a:t/>
            </a:r>
            <a:br>
              <a:rPr lang="cs-CZ" dirty="0">
                <a:solidFill>
                  <a:schemeClr val="bg1"/>
                </a:solidFill>
                <a:latin typeface="-apple-system"/>
              </a:rPr>
            </a:br>
            <a:r>
              <a:rPr lang="cs-CZ" dirty="0">
                <a:solidFill>
                  <a:schemeClr val="bg1"/>
                </a:solidFill>
                <a:latin typeface="-apple-system"/>
              </a:rPr>
              <a:t/>
            </a:r>
            <a:br>
              <a:rPr lang="cs-CZ" dirty="0">
                <a:solidFill>
                  <a:schemeClr val="bg1"/>
                </a:solidFill>
                <a:latin typeface="-apple-system"/>
              </a:rPr>
            </a:br>
            <a:r>
              <a:rPr lang="cs-CZ" dirty="0">
                <a:solidFill>
                  <a:schemeClr val="bg1"/>
                </a:solidFill>
                <a:latin typeface="-apple-system"/>
              </a:rPr>
              <a:t>Rozšíření:</a:t>
            </a:r>
          </a:p>
          <a:p>
            <a:pPr rtl="0"/>
            <a:r>
              <a:rPr lang="cs-CZ" dirty="0">
                <a:solidFill>
                  <a:schemeClr val="bg1"/>
                </a:solidFill>
                <a:latin typeface="-apple-system"/>
              </a:rPr>
              <a:t>kosmopolitní vs endemit vs relikt</a:t>
            </a:r>
          </a:p>
          <a:p>
            <a:pPr rtl="0"/>
            <a:r>
              <a:rPr lang="cs-CZ" dirty="0">
                <a:solidFill>
                  <a:schemeClr val="bg1"/>
                </a:solidFill>
                <a:latin typeface="-apple-system"/>
              </a:rPr>
              <a:t>diverzita/abundance – změny v horizontálním rozšíření (rovník vs póly) a vertikálním (nížiny vs hory)</a:t>
            </a:r>
          </a:p>
          <a:p>
            <a:pPr rtl="0"/>
            <a:endParaRPr lang="cs-CZ" dirty="0">
              <a:solidFill>
                <a:schemeClr val="bg1"/>
              </a:solidFill>
              <a:latin typeface="-apple-system"/>
            </a:endParaRPr>
          </a:p>
          <a:p>
            <a:pPr rtl="0"/>
            <a:r>
              <a:rPr lang="cs-CZ" dirty="0">
                <a:solidFill>
                  <a:schemeClr val="bg1"/>
                </a:solidFill>
                <a:latin typeface="-apple-system"/>
              </a:rPr>
              <a:t>Typy prostředí (voda, zem, vzduch) – rozdělení  a typy biotopů</a:t>
            </a:r>
            <a:br>
              <a:rPr lang="cs-CZ" dirty="0">
                <a:solidFill>
                  <a:schemeClr val="bg1"/>
                </a:solidFill>
                <a:latin typeface="-apple-system"/>
              </a:rPr>
            </a:br>
            <a:r>
              <a:rPr lang="cs-CZ" dirty="0">
                <a:solidFill>
                  <a:schemeClr val="bg1"/>
                </a:solidFill>
                <a:latin typeface="-apple-system"/>
              </a:rPr>
              <a:t>1) voda – slaná, brakická, sladká (tekoucí, stojatá) </a:t>
            </a:r>
          </a:p>
          <a:p>
            <a:pPr rtl="0"/>
            <a:r>
              <a:rPr lang="cs-CZ" dirty="0">
                <a:solidFill>
                  <a:schemeClr val="bg1"/>
                </a:solidFill>
                <a:latin typeface="-apple-system"/>
              </a:rPr>
              <a:t>2) souš – nad zemí, pod zemí, na stromech… Pouště vs prales vs polární oblasti… </a:t>
            </a:r>
            <a:br>
              <a:rPr lang="cs-CZ" dirty="0">
                <a:solidFill>
                  <a:schemeClr val="bg1"/>
                </a:solidFill>
                <a:latin typeface="-apple-system"/>
              </a:rPr>
            </a:br>
            <a:r>
              <a:rPr lang="cs-CZ" dirty="0">
                <a:solidFill>
                  <a:schemeClr val="bg1"/>
                </a:solidFill>
                <a:latin typeface="-apple-system"/>
              </a:rPr>
              <a:t/>
            </a:r>
            <a:br>
              <a:rPr lang="cs-CZ" dirty="0">
                <a:solidFill>
                  <a:schemeClr val="bg1"/>
                </a:solidFill>
                <a:latin typeface="-apple-system"/>
              </a:rPr>
            </a:br>
            <a:r>
              <a:rPr lang="cs-CZ" dirty="0">
                <a:solidFill>
                  <a:schemeClr val="bg1"/>
                </a:solidFill>
                <a:latin typeface="-apple-system"/>
              </a:rPr>
              <a:t>Allenovo, Bergmanovo a </a:t>
            </a:r>
            <a:r>
              <a:rPr lang="cs-CZ" dirty="0" err="1">
                <a:solidFill>
                  <a:schemeClr val="bg1"/>
                </a:solidFill>
                <a:latin typeface="-apple-system"/>
              </a:rPr>
              <a:t>Glogerovo</a:t>
            </a:r>
            <a:r>
              <a:rPr lang="cs-CZ" dirty="0">
                <a:solidFill>
                  <a:schemeClr val="bg1"/>
                </a:solidFill>
                <a:latin typeface="-apple-system"/>
              </a:rPr>
              <a:t> pravidlo</a:t>
            </a:r>
            <a:br>
              <a:rPr lang="cs-CZ" dirty="0">
                <a:solidFill>
                  <a:schemeClr val="bg1"/>
                </a:solidFill>
                <a:latin typeface="-apple-system"/>
              </a:rPr>
            </a:br>
            <a:endParaRPr lang="cs-CZ" dirty="0">
              <a:solidFill>
                <a:schemeClr val="bg1"/>
              </a:solidFill>
              <a:latin typeface="-apple-system"/>
            </a:endParaRPr>
          </a:p>
          <a:p>
            <a:pPr rtl="0"/>
            <a:r>
              <a:rPr lang="cs-CZ" dirty="0">
                <a:solidFill>
                  <a:schemeClr val="bg1"/>
                </a:solidFill>
                <a:latin typeface="-apple-system"/>
              </a:rPr>
              <a:t>Limitní faktory:</a:t>
            </a:r>
          </a:p>
          <a:p>
            <a:r>
              <a:rPr lang="cs-CZ" dirty="0">
                <a:solidFill>
                  <a:schemeClr val="bg1"/>
                </a:solidFill>
                <a:latin typeface="-apple-system"/>
              </a:rPr>
              <a:t>Abiotické – fyzikální (světlo, teplota, vlhkost, tlak, rychlost vody/vetřu – proudění, atd) vs chemické (salinita, obsah O2, chemizmus vody/pudy/vzduchu, obsah dusičnanů ve vodě a pod</a:t>
            </a:r>
          </a:p>
          <a:p>
            <a:pPr rtl="0"/>
            <a:r>
              <a:rPr lang="cs-CZ" dirty="0">
                <a:solidFill>
                  <a:schemeClr val="bg1"/>
                </a:solidFill>
                <a:latin typeface="-apple-system"/>
              </a:rPr>
              <a:t>Biotické – rostliny vs živočichové </a:t>
            </a:r>
          </a:p>
          <a:p>
            <a:pPr rtl="0"/>
            <a:endParaRPr lang="cs-CZ" dirty="0">
              <a:solidFill>
                <a:schemeClr val="bg1"/>
              </a:solidFill>
              <a:latin typeface="-apple-system"/>
            </a:endParaRPr>
          </a:p>
          <a:p>
            <a:pPr rtl="0"/>
            <a:r>
              <a:rPr lang="cs-CZ" dirty="0">
                <a:solidFill>
                  <a:schemeClr val="bg1"/>
                </a:solidFill>
                <a:latin typeface="-apple-system"/>
              </a:rPr>
              <a:t>Adaptace na podmínky prostředí (morfologická/fenotypová, genetická, behaviorální, fyziologická/teplotní…) </a:t>
            </a:r>
            <a:br>
              <a:rPr lang="cs-CZ" dirty="0">
                <a:solidFill>
                  <a:schemeClr val="bg1"/>
                </a:solidFill>
                <a:latin typeface="-apple-system"/>
              </a:rPr>
            </a:br>
            <a:endParaRPr lang="cs-CZ" dirty="0">
              <a:solidFill>
                <a:schemeClr val="bg1"/>
              </a:solidFill>
              <a:latin typeface="-apple-system"/>
            </a:endParaRPr>
          </a:p>
        </p:txBody>
      </p:sp>
      <p:grpSp>
        <p:nvGrpSpPr>
          <p:cNvPr id="2" name="Skupina 7">
            <a:extLst>
              <a:ext uri="{FF2B5EF4-FFF2-40B4-BE49-F238E27FC236}">
                <a16:creationId xmlns:a16="http://schemas.microsoft.com/office/drawing/2014/main" id="{406B5EAF-913F-D104-85DE-5658E1A7B4B5}"/>
              </a:ext>
            </a:extLst>
          </p:cNvPr>
          <p:cNvGrpSpPr>
            <a:grpSpLocks/>
          </p:cNvGrpSpPr>
          <p:nvPr/>
        </p:nvGrpSpPr>
        <p:grpSpPr bwMode="auto">
          <a:xfrm>
            <a:off x="7720389" y="-124566"/>
            <a:ext cx="2760799" cy="3706813"/>
            <a:chOff x="3497776" y="289340"/>
            <a:chExt cx="3820492" cy="4853791"/>
          </a:xfrm>
        </p:grpSpPr>
        <p:pic>
          <p:nvPicPr>
            <p:cNvPr id="4" name="Obrázek 2" descr="Obsah obrázku text, planeta, Země, kruh&#10;&#10;Popis byl vytvořen automaticky">
              <a:extLst>
                <a:ext uri="{FF2B5EF4-FFF2-40B4-BE49-F238E27FC236}">
                  <a16:creationId xmlns:a16="http://schemas.microsoft.com/office/drawing/2014/main" id="{1C284716-8E00-5FB5-D8C1-69AFED560E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02" r="23706"/>
            <a:stretch/>
          </p:blipFill>
          <p:spPr bwMode="auto">
            <a:xfrm>
              <a:off x="3733026" y="881721"/>
              <a:ext cx="3585242" cy="4261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Skupina 6">
              <a:extLst>
                <a:ext uri="{FF2B5EF4-FFF2-40B4-BE49-F238E27FC236}">
                  <a16:creationId xmlns:a16="http://schemas.microsoft.com/office/drawing/2014/main" id="{4FAC72F8-9318-7EA9-DF9C-CF50795B83D0}"/>
                </a:ext>
              </a:extLst>
            </p:cNvPr>
            <p:cNvGrpSpPr>
              <a:grpSpLocks/>
            </p:cNvGrpSpPr>
            <p:nvPr/>
          </p:nvGrpSpPr>
          <p:grpSpPr bwMode="auto">
            <a:xfrm rot="1497850">
              <a:off x="3497776" y="289340"/>
              <a:ext cx="459658" cy="4038600"/>
              <a:chOff x="914400" y="1143000"/>
              <a:chExt cx="459658" cy="4038600"/>
            </a:xfrm>
          </p:grpSpPr>
          <p:sp>
            <p:nvSpPr>
              <p:cNvPr id="6" name="Šipka: nahoru 5">
                <a:extLst>
                  <a:ext uri="{FF2B5EF4-FFF2-40B4-BE49-F238E27FC236}">
                    <a16:creationId xmlns:a16="http://schemas.microsoft.com/office/drawing/2014/main" id="{2FECD211-2888-9957-C847-9441922A35BF}"/>
                  </a:ext>
                </a:extLst>
              </p:cNvPr>
              <p:cNvSpPr/>
              <p:nvPr/>
            </p:nvSpPr>
            <p:spPr>
              <a:xfrm>
                <a:off x="913843" y="1143313"/>
                <a:ext cx="457831" cy="2057147"/>
              </a:xfrm>
              <a:prstGeom prst="upArrow">
                <a:avLst/>
              </a:prstGeom>
              <a:gradFill flip="none" rotWithShape="1">
                <a:gsLst>
                  <a:gs pos="0">
                    <a:srgbClr val="FF0000"/>
                  </a:gs>
                  <a:gs pos="97712">
                    <a:srgbClr val="E9F5F6"/>
                  </a:gs>
                  <a:gs pos="78000">
                    <a:schemeClr val="accent1">
                      <a:lumMod val="45000"/>
                      <a:lumOff val="55000"/>
                    </a:schemeClr>
                  </a:gs>
                  <a:gs pos="9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6200000" scaled="1"/>
                <a:tileRect/>
              </a:gra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  <p:sp>
            <p:nvSpPr>
              <p:cNvPr id="7" name="Šipka: nahoru 6">
                <a:extLst>
                  <a:ext uri="{FF2B5EF4-FFF2-40B4-BE49-F238E27FC236}">
                    <a16:creationId xmlns:a16="http://schemas.microsoft.com/office/drawing/2014/main" id="{09053EB6-80E7-5050-F67A-1C4E2A9C5359}"/>
                  </a:ext>
                </a:extLst>
              </p:cNvPr>
              <p:cNvSpPr/>
              <p:nvPr/>
            </p:nvSpPr>
            <p:spPr>
              <a:xfrm rot="10800000">
                <a:off x="917008" y="3199429"/>
                <a:ext cx="457831" cy="1982237"/>
              </a:xfrm>
              <a:prstGeom prst="upArrow">
                <a:avLst/>
              </a:prstGeom>
              <a:gradFill flip="none" rotWithShape="1">
                <a:gsLst>
                  <a:gs pos="0">
                    <a:srgbClr val="FF0000"/>
                  </a:gs>
                  <a:gs pos="97712">
                    <a:srgbClr val="E9F5F6"/>
                  </a:gs>
                  <a:gs pos="78000">
                    <a:schemeClr val="accent1">
                      <a:lumMod val="45000"/>
                      <a:lumOff val="55000"/>
                    </a:schemeClr>
                  </a:gs>
                  <a:gs pos="9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6200000" scaled="1"/>
                <a:tileRect/>
              </a:gra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</p:grpSp>
      </p:grpSp>
      <p:pic>
        <p:nvPicPr>
          <p:cNvPr id="9" name="Obrázek 8" descr="Obsah obrázku text, diagram&#10;&#10;Popis byl vytvořen automaticky">
            <a:extLst>
              <a:ext uri="{FF2B5EF4-FFF2-40B4-BE49-F238E27FC236}">
                <a16:creationId xmlns:a16="http://schemas.microsoft.com/office/drawing/2014/main" id="{0C98A9FD-F5C0-42FF-F072-8E8E6A58F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557" y="3715518"/>
            <a:ext cx="2181631" cy="3142483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B9DC4ADE-BB41-0D88-0BBD-4F12A9797448}"/>
              </a:ext>
            </a:extLst>
          </p:cNvPr>
          <p:cNvSpPr txBox="1"/>
          <p:nvPr/>
        </p:nvSpPr>
        <p:spPr>
          <a:xfrm>
            <a:off x="9800340" y="3715517"/>
            <a:ext cx="670376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800" dirty="0" err="1"/>
              <a:t>Ateto</a:t>
            </a:r>
            <a:r>
              <a:rPr lang="cs-CZ" sz="800" dirty="0"/>
              <a:t>, 2014</a:t>
            </a:r>
          </a:p>
        </p:txBody>
      </p:sp>
    </p:spTree>
    <p:extLst>
      <p:ext uri="{BB962C8B-B14F-4D97-AF65-F5344CB8AC3E}">
        <p14:creationId xmlns:p14="http://schemas.microsoft.com/office/powerpoint/2010/main" val="1438417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1981200" y="-26988"/>
            <a:ext cx="8229600" cy="1143001"/>
          </a:xfrm>
        </p:spPr>
        <p:txBody>
          <a:bodyPr/>
          <a:lstStyle/>
          <a:p>
            <a:r>
              <a:rPr lang="cs-CZ" altLang="cs-CZ" b="1">
                <a:solidFill>
                  <a:schemeClr val="bg1"/>
                </a:solidFill>
              </a:rPr>
              <a:t>BIODIVERZITA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>
          <a:xfrm>
            <a:off x="5184656" y="981076"/>
            <a:ext cx="6729840" cy="3095625"/>
          </a:xfrm>
        </p:spPr>
        <p:txBody>
          <a:bodyPr/>
          <a:lstStyle/>
          <a:p>
            <a:r>
              <a:rPr lang="cs-CZ" altLang="cs-CZ" sz="1600" b="1" dirty="0">
                <a:solidFill>
                  <a:schemeClr val="bg1"/>
                </a:solidFill>
              </a:rPr>
              <a:t>Biologická diverzita</a:t>
            </a:r>
            <a:r>
              <a:rPr lang="cs-CZ" altLang="cs-CZ" sz="1600" dirty="0">
                <a:solidFill>
                  <a:schemeClr val="bg1"/>
                </a:solidFill>
              </a:rPr>
              <a:t> (též </a:t>
            </a:r>
            <a:r>
              <a:rPr lang="cs-CZ" altLang="cs-CZ" sz="1600" b="1" dirty="0">
                <a:solidFill>
                  <a:schemeClr val="bg1"/>
                </a:solidFill>
              </a:rPr>
              <a:t>biodiverzita</a:t>
            </a:r>
            <a:r>
              <a:rPr lang="cs-CZ" altLang="cs-CZ" sz="1600" dirty="0">
                <a:solidFill>
                  <a:schemeClr val="bg1"/>
                </a:solidFill>
              </a:rPr>
              <a:t>; angl. </a:t>
            </a:r>
            <a:r>
              <a:rPr lang="cs-CZ" altLang="cs-CZ" sz="1600" i="1" dirty="0" err="1">
                <a:solidFill>
                  <a:schemeClr val="bg1"/>
                </a:solidFill>
              </a:rPr>
              <a:t>Biological</a:t>
            </a:r>
            <a:r>
              <a:rPr lang="cs-CZ" altLang="cs-CZ" sz="1600" i="1" dirty="0">
                <a:solidFill>
                  <a:schemeClr val="bg1"/>
                </a:solidFill>
              </a:rPr>
              <a:t> diversity</a:t>
            </a:r>
            <a:r>
              <a:rPr lang="cs-CZ" altLang="cs-CZ" sz="1600" dirty="0">
                <a:solidFill>
                  <a:schemeClr val="bg1"/>
                </a:solidFill>
              </a:rPr>
              <a:t>) představuje rozrůzněnost života. Existuje mnoho definicí biodiverzity, neboť se jedná o složitý </a:t>
            </a:r>
            <a:r>
              <a:rPr lang="cs-CZ" altLang="cs-CZ" sz="1600" dirty="0" err="1">
                <a:solidFill>
                  <a:schemeClr val="bg1"/>
                </a:solidFill>
              </a:rPr>
              <a:t>několikaúrovňový</a:t>
            </a:r>
            <a:r>
              <a:rPr lang="cs-CZ" altLang="cs-CZ" sz="1600" dirty="0">
                <a:solidFill>
                  <a:schemeClr val="bg1"/>
                </a:solidFill>
              </a:rPr>
              <a:t> jev. Světový fond ochrany přírody definoval v roce 1989 biodiverzitu jako </a:t>
            </a:r>
            <a:r>
              <a:rPr lang="cs-CZ" altLang="cs-CZ" sz="1600" i="1" dirty="0">
                <a:solidFill>
                  <a:schemeClr val="bg1"/>
                </a:solidFill>
              </a:rPr>
              <a:t>„bohatství života na Zemi, miliony rostlin, živočichů a mikroorganismů, včetně genů, které obsahují, a složité ekosystémy, které vytvářejí životní prostředí“</a:t>
            </a:r>
            <a:r>
              <a:rPr lang="cs-CZ" altLang="cs-CZ" sz="16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076" name="Picture 2" descr="http://specieslist.com/images/external/ci-hotspo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2" y="1084264"/>
            <a:ext cx="5386388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6392" y="5373689"/>
            <a:ext cx="9036050" cy="13223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1600" dirty="0">
                <a:solidFill>
                  <a:schemeClr val="bg1"/>
                </a:solidFill>
                <a:cs typeface="Arial" charset="0"/>
              </a:rPr>
              <a:t>Rozlišujeme čtyři úrovně biodiverzity:</a:t>
            </a:r>
          </a:p>
          <a:p>
            <a:pPr>
              <a:defRPr/>
            </a:pPr>
            <a:r>
              <a:rPr lang="cs-CZ" sz="1600" dirty="0">
                <a:solidFill>
                  <a:srgbClr val="FFFF00"/>
                </a:solidFill>
                <a:cs typeface="Arial" charset="0"/>
              </a:rPr>
              <a:t>genetickou</a:t>
            </a:r>
            <a:r>
              <a:rPr lang="cs-CZ" sz="1600" dirty="0">
                <a:solidFill>
                  <a:schemeClr val="bg1"/>
                </a:solidFill>
                <a:cs typeface="Arial" charset="0"/>
              </a:rPr>
              <a:t> (genová variabilita v rámci populace nebo celého druhu)</a:t>
            </a:r>
          </a:p>
          <a:p>
            <a:pPr>
              <a:defRPr/>
            </a:pPr>
            <a:r>
              <a:rPr lang="cs-CZ" sz="1600" dirty="0">
                <a:solidFill>
                  <a:srgbClr val="FFFF00"/>
                </a:solidFill>
                <a:cs typeface="Arial" charset="0"/>
              </a:rPr>
              <a:t>druhovou</a:t>
            </a:r>
            <a:r>
              <a:rPr lang="cs-CZ" sz="1600" dirty="0">
                <a:solidFill>
                  <a:schemeClr val="bg1"/>
                </a:solidFill>
                <a:cs typeface="Arial" charset="0"/>
              </a:rPr>
              <a:t> (rozmanitost na úrovni druhů)</a:t>
            </a:r>
          </a:p>
          <a:p>
            <a:pPr>
              <a:defRPr/>
            </a:pPr>
            <a:r>
              <a:rPr lang="cs-CZ" sz="1600" dirty="0">
                <a:solidFill>
                  <a:srgbClr val="FFFF00"/>
                </a:solidFill>
                <a:cs typeface="Arial" charset="0"/>
              </a:rPr>
              <a:t>ekosystémovou</a:t>
            </a:r>
            <a:r>
              <a:rPr lang="cs-CZ" sz="1600" dirty="0">
                <a:solidFill>
                  <a:schemeClr val="bg1"/>
                </a:solidFill>
                <a:cs typeface="Arial" charset="0"/>
              </a:rPr>
              <a:t> (rozmanitost na úrovni společenstev a ekosystémů)</a:t>
            </a:r>
          </a:p>
          <a:p>
            <a:pPr>
              <a:defRPr/>
            </a:pPr>
            <a:r>
              <a:rPr lang="cs-CZ" sz="1600" dirty="0">
                <a:solidFill>
                  <a:srgbClr val="FF0000"/>
                </a:solidFill>
                <a:cs typeface="Arial" charset="0"/>
              </a:rPr>
              <a:t>kulturní </a:t>
            </a:r>
            <a:r>
              <a:rPr lang="cs-CZ" sz="1600" dirty="0">
                <a:solidFill>
                  <a:schemeClr val="bg1"/>
                </a:solidFill>
                <a:cs typeface="Arial" charset="0"/>
              </a:rPr>
              <a:t>(rozmanitost kultur lidských společenstev)</a:t>
            </a:r>
          </a:p>
        </p:txBody>
      </p:sp>
      <p:sp>
        <p:nvSpPr>
          <p:cNvPr id="10" name="Obdélník 9"/>
          <p:cNvSpPr/>
          <p:nvPr/>
        </p:nvSpPr>
        <p:spPr>
          <a:xfrm>
            <a:off x="5463492" y="2413001"/>
            <a:ext cx="26993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solidFill>
                  <a:schemeClr val="bg1"/>
                </a:solidFill>
                <a:cs typeface="Arial" charset="0"/>
              </a:rPr>
              <a:t>“</a:t>
            </a:r>
            <a:r>
              <a:rPr lang="cs-CZ" sz="1600" dirty="0">
                <a:solidFill>
                  <a:srgbClr val="00B0F0"/>
                </a:solidFill>
                <a:cs typeface="Arial" charset="0"/>
              </a:rPr>
              <a:t>Hot </a:t>
            </a:r>
            <a:r>
              <a:rPr lang="cs-CZ" sz="1600" dirty="0" err="1">
                <a:solidFill>
                  <a:srgbClr val="00B0F0"/>
                </a:solidFill>
                <a:cs typeface="Arial" charset="0"/>
              </a:rPr>
              <a:t>Spots</a:t>
            </a:r>
            <a:r>
              <a:rPr lang="cs-CZ" sz="1600" dirty="0">
                <a:solidFill>
                  <a:srgbClr val="00B0F0"/>
                </a:solidFill>
                <a:cs typeface="Arial" charset="0"/>
              </a:rPr>
              <a:t> </a:t>
            </a:r>
            <a:r>
              <a:rPr lang="cs-CZ" sz="1600" dirty="0">
                <a:solidFill>
                  <a:schemeClr val="bg1"/>
                </a:solidFill>
                <a:cs typeface="Arial" charset="0"/>
              </a:rPr>
              <a:t>“</a:t>
            </a:r>
            <a:br>
              <a:rPr lang="cs-CZ" sz="1600" dirty="0">
                <a:solidFill>
                  <a:schemeClr val="bg1"/>
                </a:solidFill>
                <a:cs typeface="Arial" charset="0"/>
              </a:rPr>
            </a:br>
            <a:r>
              <a:rPr lang="cs-CZ" sz="1600" dirty="0">
                <a:solidFill>
                  <a:schemeClr val="bg1"/>
                </a:solidFill>
                <a:cs typeface="Arial" charset="0"/>
              </a:rPr>
              <a:t>oblasti s vysokou druhovou bohatostí, koncentrací vzácných, </a:t>
            </a:r>
          </a:p>
          <a:p>
            <a:pPr>
              <a:defRPr/>
            </a:pPr>
            <a:r>
              <a:rPr lang="cs-CZ" sz="1600" dirty="0">
                <a:solidFill>
                  <a:schemeClr val="bg1"/>
                </a:solidFill>
                <a:cs typeface="Arial" charset="0"/>
              </a:rPr>
              <a:t>ohrožených a endemických druhů</a:t>
            </a:r>
          </a:p>
          <a:p>
            <a:pPr>
              <a:defRPr/>
            </a:pPr>
            <a:endParaRPr lang="cs-CZ" sz="16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7170" name="Picture 2" descr="The Hot Spot (200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711" y="2413001"/>
            <a:ext cx="2850554" cy="392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 rot="19613620">
            <a:off x="7675459" y="3588912"/>
            <a:ext cx="4531056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9600" b="1" dirty="0">
                <a:solidFill>
                  <a:srgbClr val="FF0000"/>
                </a:solidFill>
              </a:rPr>
              <a:t>NOPE!!!</a:t>
            </a:r>
            <a:endParaRPr lang="en-GB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8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1981200" y="-26988"/>
            <a:ext cx="8229600" cy="1143001"/>
          </a:xfrm>
        </p:spPr>
        <p:txBody>
          <a:bodyPr/>
          <a:lstStyle/>
          <a:p>
            <a:r>
              <a:rPr lang="cs-CZ" altLang="cs-CZ" b="1">
                <a:solidFill>
                  <a:schemeClr val="bg1"/>
                </a:solidFill>
              </a:rPr>
              <a:t>BIODIVERZITA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5735638" y="981075"/>
            <a:ext cx="4932362" cy="3168650"/>
          </a:xfrm>
        </p:spPr>
        <p:txBody>
          <a:bodyPr/>
          <a:lstStyle/>
          <a:p>
            <a:r>
              <a:rPr lang="cs-CZ" altLang="cs-CZ" sz="1600">
                <a:solidFill>
                  <a:schemeClr val="bg1"/>
                </a:solidFill>
              </a:rPr>
              <a:t>“cold spots“ a “black spots“</a:t>
            </a:r>
          </a:p>
          <a:p>
            <a:r>
              <a:rPr lang="cs-CZ" altLang="cs-CZ" sz="1600">
                <a:solidFill>
                  <a:schemeClr val="bg1"/>
                </a:solidFill>
              </a:rPr>
              <a:t>megadiverzitní země - 70% celosvětové diverzity ve 12 zemích (Austrálie, Brazílie, Čína, Kolumbie, Ekvádor, Indie, Indonésie, Madagaskar, Mexiko, Peru, a Kongo)</a:t>
            </a:r>
          </a:p>
          <a:p>
            <a:r>
              <a:rPr lang="cs-CZ" altLang="cs-CZ" sz="1600">
                <a:solidFill>
                  <a:schemeClr val="bg1"/>
                </a:solidFill>
              </a:rPr>
              <a:t>oblasti nedotčené přírody: 75% původní vegetace, &lt; 5 lidí/km2</a:t>
            </a:r>
          </a:p>
          <a:p>
            <a:r>
              <a:rPr lang="cs-CZ" altLang="cs-CZ" sz="1600">
                <a:solidFill>
                  <a:schemeClr val="bg1"/>
                </a:solidFill>
              </a:rPr>
              <a:t>Nová guinea - 15 000 endemických rostlin</a:t>
            </a:r>
          </a:p>
          <a:p>
            <a:r>
              <a:rPr lang="cs-CZ" altLang="cs-CZ" sz="1600">
                <a:solidFill>
                  <a:schemeClr val="bg1"/>
                </a:solidFill>
              </a:rPr>
              <a:t>Amazonie + Konžská pánev - dalších 30 000 druhů</a:t>
            </a:r>
          </a:p>
          <a:p>
            <a:r>
              <a:rPr lang="cs-CZ" altLang="cs-CZ" sz="1600">
                <a:solidFill>
                  <a:schemeClr val="bg1"/>
                </a:solidFill>
              </a:rPr>
              <a:t>ekologické gradienty (transitional zones)</a:t>
            </a:r>
          </a:p>
        </p:txBody>
      </p:sp>
      <p:pic>
        <p:nvPicPr>
          <p:cNvPr id="4100" name="Picture 7" descr="http://www.amphibiaweb.org/images/gaa_global_amphib_divers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1238250"/>
            <a:ext cx="401955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9" descr="http://www.gardinitiative.org/uploads/2/2/6/0/22600882/14423219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4149725"/>
            <a:ext cx="40322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735638" y="4340225"/>
            <a:ext cx="4932362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1600" dirty="0">
                <a:solidFill>
                  <a:schemeClr val="bg1"/>
                </a:solidFill>
                <a:cs typeface="Arial" charset="0"/>
              </a:rPr>
              <a:t>•vysoký počet druhů (tropy)</a:t>
            </a:r>
          </a:p>
          <a:p>
            <a:pPr>
              <a:defRPr/>
            </a:pPr>
            <a:r>
              <a:rPr lang="cs-CZ" sz="1600" dirty="0">
                <a:solidFill>
                  <a:schemeClr val="bg1"/>
                </a:solidFill>
                <a:cs typeface="Arial" charset="0"/>
              </a:rPr>
              <a:t>•vysoký počet endemitů</a:t>
            </a:r>
          </a:p>
          <a:p>
            <a:pPr>
              <a:defRPr/>
            </a:pPr>
            <a:r>
              <a:rPr lang="cs-CZ" sz="1600" dirty="0">
                <a:solidFill>
                  <a:schemeClr val="bg1"/>
                </a:solidFill>
                <a:cs typeface="Arial" charset="0"/>
              </a:rPr>
              <a:t>•velká diverzita biotopů</a:t>
            </a:r>
          </a:p>
          <a:p>
            <a:pPr>
              <a:defRPr/>
            </a:pPr>
            <a:r>
              <a:rPr lang="cs-CZ" sz="1600" dirty="0">
                <a:solidFill>
                  <a:schemeClr val="bg1"/>
                </a:solidFill>
                <a:cs typeface="Arial" charset="0"/>
              </a:rPr>
              <a:t>•velký počet druhů adaptovaných na   speciální podmínky</a:t>
            </a:r>
          </a:p>
          <a:p>
            <a:pPr>
              <a:defRPr/>
            </a:pPr>
            <a:r>
              <a:rPr lang="cs-CZ" sz="1600" dirty="0">
                <a:solidFill>
                  <a:schemeClr val="bg1"/>
                </a:solidFill>
                <a:cs typeface="Arial" charset="0"/>
              </a:rPr>
              <a:t>•území ohrožená devastací</a:t>
            </a:r>
          </a:p>
          <a:p>
            <a:pPr>
              <a:defRPr/>
            </a:pPr>
            <a:r>
              <a:rPr lang="cs-CZ" sz="1600" dirty="0">
                <a:solidFill>
                  <a:schemeClr val="bg1"/>
                </a:solidFill>
                <a:cs typeface="Arial" charset="0"/>
              </a:rPr>
              <a:t>•vzácnost druhů</a:t>
            </a:r>
          </a:p>
          <a:p>
            <a:pPr>
              <a:defRPr/>
            </a:pPr>
            <a:r>
              <a:rPr lang="cs-CZ" sz="1600" dirty="0">
                <a:solidFill>
                  <a:schemeClr val="bg1"/>
                </a:solidFill>
                <a:cs typeface="Arial" charset="0"/>
              </a:rPr>
              <a:t>•různé kombinace jmenovaných faktorů</a:t>
            </a:r>
          </a:p>
        </p:txBody>
      </p:sp>
    </p:spTree>
    <p:extLst>
      <p:ext uri="{BB962C8B-B14F-4D97-AF65-F5344CB8AC3E}">
        <p14:creationId xmlns:p14="http://schemas.microsoft.com/office/powerpoint/2010/main" val="1204363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-239254" y="0"/>
            <a:ext cx="7924800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600" dirty="0">
                <a:solidFill>
                  <a:schemeClr val="bg1"/>
                </a:solidFill>
              </a:rPr>
              <a:t>Podkmen:  </a:t>
            </a:r>
            <a:r>
              <a:rPr lang="cs-CZ" altLang="cs-CZ" sz="3600" b="1" dirty="0">
                <a:solidFill>
                  <a:schemeClr val="bg1"/>
                </a:solidFill>
              </a:rPr>
              <a:t>Obratlovci</a:t>
            </a:r>
            <a:r>
              <a:rPr lang="cs-CZ" altLang="cs-CZ" sz="3600" i="1" dirty="0">
                <a:solidFill>
                  <a:schemeClr val="bg1"/>
                </a:solidFill>
              </a:rPr>
              <a:t>  </a:t>
            </a:r>
            <a:r>
              <a:rPr lang="cs-CZ" altLang="cs-CZ" sz="3600" i="1" dirty="0" err="1">
                <a:solidFill>
                  <a:schemeClr val="bg1"/>
                </a:solidFill>
              </a:rPr>
              <a:t>Vertebrata</a:t>
            </a:r>
            <a:endParaRPr lang="cs-CZ" altLang="cs-CZ" sz="3600" i="1" dirty="0">
              <a:solidFill>
                <a:schemeClr val="bg1"/>
              </a:solidFill>
            </a:endParaRPr>
          </a:p>
          <a:p>
            <a:pPr eaLnBrk="1" hangingPunct="1"/>
            <a:endParaRPr lang="cs-CZ" altLang="cs-CZ" sz="3600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sz="3600" b="1" dirty="0">
                <a:solidFill>
                  <a:schemeClr val="bg1"/>
                </a:solidFill>
              </a:rPr>
              <a:t>Obecné znaky:</a:t>
            </a:r>
          </a:p>
          <a:p>
            <a:pPr eaLnBrk="1" hangingPunct="1"/>
            <a:endParaRPr lang="cs-CZ" altLang="cs-CZ" sz="3600" b="1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(a. Mnohobuněční živočichové – </a:t>
            </a:r>
            <a:r>
              <a:rPr lang="cs-CZ" altLang="cs-CZ" sz="1400" dirty="0">
                <a:solidFill>
                  <a:schemeClr val="bg1"/>
                </a:solidFill>
              </a:rPr>
              <a:t>tři zárodečné listy (</a:t>
            </a:r>
            <a:r>
              <a:rPr lang="cs-CZ" altLang="cs-CZ" sz="1400" dirty="0" err="1">
                <a:solidFill>
                  <a:schemeClr val="bg1"/>
                </a:solidFill>
              </a:rPr>
              <a:t>ekto</a:t>
            </a:r>
            <a:r>
              <a:rPr lang="cs-CZ" altLang="cs-CZ" sz="1400" dirty="0">
                <a:solidFill>
                  <a:schemeClr val="bg1"/>
                </a:solidFill>
              </a:rPr>
              <a:t>-, </a:t>
            </a:r>
            <a:r>
              <a:rPr lang="cs-CZ" altLang="cs-CZ" sz="1400" dirty="0" err="1">
                <a:solidFill>
                  <a:schemeClr val="bg1"/>
                </a:solidFill>
              </a:rPr>
              <a:t>ento</a:t>
            </a:r>
            <a:r>
              <a:rPr lang="cs-CZ" altLang="cs-CZ" sz="1400" dirty="0">
                <a:solidFill>
                  <a:schemeClr val="bg1"/>
                </a:solidFill>
              </a:rPr>
              <a:t>- a mezoblast), 	druhotná tělní dutina (coelom)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b. </a:t>
            </a:r>
            <a:r>
              <a:rPr lang="cs-CZ" altLang="cs-CZ" dirty="0" err="1">
                <a:solidFill>
                  <a:schemeClr val="bg1"/>
                </a:solidFill>
              </a:rPr>
              <a:t>Dvoustranně</a:t>
            </a:r>
            <a:r>
              <a:rPr lang="cs-CZ" altLang="cs-CZ" dirty="0">
                <a:solidFill>
                  <a:schemeClr val="bg1"/>
                </a:solidFill>
              </a:rPr>
              <a:t> souměrní, segmentace coelomu a ústrojů z něj. </a:t>
            </a:r>
            <a:r>
              <a:rPr lang="cs-CZ" altLang="cs-CZ" sz="1400" dirty="0">
                <a:solidFill>
                  <a:schemeClr val="bg1"/>
                </a:solidFill>
              </a:rPr>
              <a:t>Možnost 	potlačení, vždy v ontogenezi.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c. </a:t>
            </a:r>
            <a:r>
              <a:rPr lang="cs-CZ" altLang="cs-CZ" dirty="0" err="1">
                <a:solidFill>
                  <a:schemeClr val="bg1"/>
                </a:solidFill>
              </a:rPr>
              <a:t>Druhoústí</a:t>
            </a:r>
            <a:r>
              <a:rPr lang="cs-CZ" altLang="cs-CZ" dirty="0">
                <a:solidFill>
                  <a:schemeClr val="bg1"/>
                </a:solidFill>
              </a:rPr>
              <a:t> - </a:t>
            </a:r>
            <a:r>
              <a:rPr lang="cs-CZ" altLang="cs-CZ" sz="1400" dirty="0">
                <a:solidFill>
                  <a:schemeClr val="bg1"/>
                </a:solidFill>
              </a:rPr>
              <a:t>uzavření prvoúst v </a:t>
            </a:r>
            <a:r>
              <a:rPr lang="cs-CZ" altLang="cs-CZ" sz="1400" dirty="0" err="1">
                <a:solidFill>
                  <a:schemeClr val="bg1"/>
                </a:solidFill>
              </a:rPr>
              <a:t>zárodeč</a:t>
            </a:r>
            <a:r>
              <a:rPr lang="cs-CZ" altLang="cs-CZ" sz="1400" dirty="0">
                <a:solidFill>
                  <a:schemeClr val="bg1"/>
                </a:solidFill>
              </a:rPr>
              <a:t>. vývoji, prolomení na opačném konci těla. Na 	místě prvoúst později řitní otvor.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d. Přední oddíl trávicí trubice (hltan) se žaberními štěrbinami, </a:t>
            </a:r>
            <a:r>
              <a:rPr lang="cs-CZ" altLang="cs-CZ" sz="1400" dirty="0">
                <a:solidFill>
                  <a:schemeClr val="bg1"/>
                </a:solidFill>
              </a:rPr>
              <a:t>které u 	primárně vodních i v dospělosti (ústí ven nebo do </a:t>
            </a:r>
            <a:r>
              <a:rPr lang="cs-CZ" altLang="cs-CZ" sz="1400" dirty="0" err="1">
                <a:solidFill>
                  <a:schemeClr val="bg1"/>
                </a:solidFill>
              </a:rPr>
              <a:t>obžaberního</a:t>
            </a:r>
            <a:r>
              <a:rPr lang="cs-CZ" altLang="cs-CZ" sz="1400" dirty="0">
                <a:solidFill>
                  <a:schemeClr val="bg1"/>
                </a:solidFill>
              </a:rPr>
              <a:t> prostoru), u 	suchozemských pouze v ontogenezi, později zarůstají.</a:t>
            </a:r>
          </a:p>
          <a:p>
            <a:pPr eaLnBrk="1" hangingPunct="1"/>
            <a:endParaRPr lang="cs-CZ" altLang="cs-CZ" sz="1400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1. </a:t>
            </a:r>
            <a:r>
              <a:rPr lang="cs-CZ" altLang="cs-CZ" b="1" dirty="0">
                <a:solidFill>
                  <a:schemeClr val="bg1"/>
                </a:solidFill>
              </a:rPr>
              <a:t>Metamerní segmentace</a:t>
            </a:r>
            <a:r>
              <a:rPr lang="cs-CZ" altLang="cs-CZ" dirty="0">
                <a:solidFill>
                  <a:schemeClr val="bg1"/>
                </a:solidFill>
              </a:rPr>
              <a:t> těla i  v dospělosti (nervová soustava, 	páteř, trupové svalstvo)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2. Podélné rozčlenění těla na nejméně  </a:t>
            </a:r>
            <a:r>
              <a:rPr lang="cs-CZ" altLang="cs-CZ" b="1" dirty="0">
                <a:solidFill>
                  <a:schemeClr val="bg1"/>
                </a:solidFill>
              </a:rPr>
              <a:t>tři oddíly</a:t>
            </a:r>
            <a:r>
              <a:rPr lang="cs-CZ" altLang="cs-CZ" dirty="0">
                <a:solidFill>
                  <a:schemeClr val="bg1"/>
                </a:solidFill>
              </a:rPr>
              <a:t>: hlava, trup a ocas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3. Nervová soustava v podobě </a:t>
            </a:r>
            <a:r>
              <a:rPr lang="cs-CZ" altLang="cs-CZ" b="1" dirty="0">
                <a:solidFill>
                  <a:schemeClr val="bg1"/>
                </a:solidFill>
              </a:rPr>
              <a:t>míšní trubice s</a:t>
            </a:r>
            <a:r>
              <a:rPr lang="cs-CZ" altLang="cs-CZ" dirty="0">
                <a:solidFill>
                  <a:schemeClr val="bg1"/>
                </a:solidFill>
              </a:rPr>
              <a:t> vystupujícími párovými</a:t>
            </a:r>
            <a:r>
              <a:rPr lang="cs-CZ" altLang="cs-CZ" b="1" dirty="0">
                <a:solidFill>
                  <a:schemeClr val="bg1"/>
                </a:solidFill>
              </a:rPr>
              <a:t> 	</a:t>
            </a:r>
            <a:r>
              <a:rPr lang="cs-CZ" altLang="cs-CZ" dirty="0">
                <a:solidFill>
                  <a:schemeClr val="bg1"/>
                </a:solidFill>
              </a:rPr>
              <a:t>míšními nervy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4. </a:t>
            </a:r>
            <a:r>
              <a:rPr lang="cs-CZ" altLang="cs-CZ" b="1" dirty="0">
                <a:solidFill>
                  <a:schemeClr val="bg1"/>
                </a:solidFill>
              </a:rPr>
              <a:t>Uzavřená cévní soustava</a:t>
            </a:r>
            <a:r>
              <a:rPr lang="cs-CZ" altLang="cs-CZ" dirty="0">
                <a:solidFill>
                  <a:schemeClr val="bg1"/>
                </a:solidFill>
              </a:rPr>
              <a:t> podobná stavbou </a:t>
            </a:r>
            <a:r>
              <a:rPr lang="cs-CZ" altLang="cs-CZ" dirty="0" err="1">
                <a:solidFill>
                  <a:schemeClr val="bg1"/>
                </a:solidFill>
              </a:rPr>
              <a:t>bezlebečným</a:t>
            </a:r>
            <a:endParaRPr lang="cs-CZ" altLang="cs-CZ" dirty="0">
              <a:solidFill>
                <a:schemeClr val="bg1"/>
              </a:solidFill>
            </a:endParaRPr>
          </a:p>
        </p:txBody>
      </p:sp>
      <p:pic>
        <p:nvPicPr>
          <p:cNvPr id="6146" name="Picture 2" descr="That one wheel on shopping carts - Imgfl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546" y="1228298"/>
            <a:ext cx="4506453" cy="44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939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80737" y="276727"/>
            <a:ext cx="7772400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600" b="1" dirty="0">
                <a:solidFill>
                  <a:schemeClr val="bg1"/>
                </a:solidFill>
              </a:rPr>
              <a:t>Zvláštní znaky obratlovců:</a:t>
            </a:r>
          </a:p>
          <a:p>
            <a:pPr eaLnBrk="1" hangingPunct="1"/>
            <a:endParaRPr lang="cs-CZ" altLang="cs-CZ" sz="3600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1. Zpravidla kostěná vnitřní kostra. Její osní část z </a:t>
            </a:r>
            <a:r>
              <a:rPr lang="cs-CZ" altLang="cs-CZ" b="1" dirty="0">
                <a:solidFill>
                  <a:schemeClr val="bg1"/>
                </a:solidFill>
              </a:rPr>
              <a:t>obratlů</a:t>
            </a:r>
            <a:r>
              <a:rPr lang="cs-CZ" altLang="cs-CZ" dirty="0">
                <a:solidFill>
                  <a:schemeClr val="bg1"/>
                </a:solidFill>
              </a:rPr>
              <a:t> tvořících páteř 	a lebky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2. </a:t>
            </a:r>
            <a:r>
              <a:rPr lang="cs-CZ" altLang="cs-CZ" b="1" dirty="0">
                <a:solidFill>
                  <a:schemeClr val="bg1"/>
                </a:solidFill>
              </a:rPr>
              <a:t>Redukce chordy</a:t>
            </a:r>
            <a:r>
              <a:rPr lang="cs-CZ" altLang="cs-CZ" dirty="0">
                <a:solidFill>
                  <a:schemeClr val="bg1"/>
                </a:solidFill>
              </a:rPr>
              <a:t> k nepatrným zbytkům (savci) až úplnému zániku 	(ptáci)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3. Končetiny s vnitřní kostrou v podobě </a:t>
            </a:r>
            <a:r>
              <a:rPr lang="cs-CZ" altLang="cs-CZ" b="1" dirty="0">
                <a:solidFill>
                  <a:schemeClr val="bg1"/>
                </a:solidFill>
              </a:rPr>
              <a:t>ploutve</a:t>
            </a:r>
            <a:r>
              <a:rPr lang="cs-CZ" altLang="cs-CZ" dirty="0">
                <a:solidFill>
                  <a:schemeClr val="bg1"/>
                </a:solidFill>
              </a:rPr>
              <a:t> (</a:t>
            </a:r>
            <a:r>
              <a:rPr lang="cs-CZ" altLang="cs-CZ" i="1" dirty="0" err="1">
                <a:solidFill>
                  <a:schemeClr val="bg1"/>
                </a:solidFill>
              </a:rPr>
              <a:t>ichtyopterygium</a:t>
            </a:r>
            <a:r>
              <a:rPr lang="cs-CZ" altLang="cs-CZ" dirty="0">
                <a:solidFill>
                  <a:schemeClr val="bg1"/>
                </a:solidFill>
              </a:rPr>
              <a:t>) nebo 	</a:t>
            </a:r>
            <a:r>
              <a:rPr lang="cs-CZ" altLang="cs-CZ" b="1" dirty="0">
                <a:solidFill>
                  <a:schemeClr val="bg1"/>
                </a:solidFill>
              </a:rPr>
              <a:t>nohy </a:t>
            </a:r>
            <a:r>
              <a:rPr lang="cs-CZ" altLang="cs-CZ" dirty="0">
                <a:solidFill>
                  <a:schemeClr val="bg1"/>
                </a:solidFill>
              </a:rPr>
              <a:t>(</a:t>
            </a:r>
            <a:r>
              <a:rPr lang="cs-CZ" altLang="cs-CZ" i="1" dirty="0" err="1">
                <a:solidFill>
                  <a:schemeClr val="bg1"/>
                </a:solidFill>
              </a:rPr>
              <a:t>chiropterygium</a:t>
            </a:r>
            <a:r>
              <a:rPr lang="cs-CZ" altLang="cs-CZ" dirty="0">
                <a:solidFill>
                  <a:schemeClr val="bg1"/>
                </a:solidFill>
              </a:rPr>
              <a:t>)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4. </a:t>
            </a:r>
            <a:r>
              <a:rPr lang="cs-CZ" altLang="cs-CZ" b="1" dirty="0">
                <a:solidFill>
                  <a:schemeClr val="bg1"/>
                </a:solidFill>
              </a:rPr>
              <a:t>Vícevrstevná pokožka</a:t>
            </a:r>
            <a:r>
              <a:rPr lang="cs-CZ" altLang="cs-CZ" dirty="0">
                <a:solidFill>
                  <a:schemeClr val="bg1"/>
                </a:solidFill>
              </a:rPr>
              <a:t> krytá různými útvary (pancíře, šupiny, peří, srst) 	a opatřená deriváty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5. Vývoj </a:t>
            </a:r>
            <a:r>
              <a:rPr lang="cs-CZ" altLang="cs-CZ" b="1" dirty="0">
                <a:solidFill>
                  <a:schemeClr val="bg1"/>
                </a:solidFill>
              </a:rPr>
              <a:t>mozku jako nervového ústředí</a:t>
            </a:r>
            <a:r>
              <a:rPr lang="cs-CZ" altLang="cs-CZ" dirty="0">
                <a:solidFill>
                  <a:schemeClr val="bg1"/>
                </a:solidFill>
              </a:rPr>
              <a:t> se zvyšováním významu 	koncového mozku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6. Soustředění </a:t>
            </a:r>
            <a:r>
              <a:rPr lang="cs-CZ" altLang="cs-CZ" b="1" dirty="0">
                <a:solidFill>
                  <a:schemeClr val="bg1"/>
                </a:solidFill>
              </a:rPr>
              <a:t>smyslových orgánů</a:t>
            </a:r>
            <a:r>
              <a:rPr lang="cs-CZ" altLang="cs-CZ" dirty="0">
                <a:solidFill>
                  <a:schemeClr val="bg1"/>
                </a:solidFill>
              </a:rPr>
              <a:t> pro příjem informací z vnějšího 	prostředí </a:t>
            </a:r>
            <a:r>
              <a:rPr lang="cs-CZ" altLang="cs-CZ" b="1" dirty="0">
                <a:solidFill>
                  <a:schemeClr val="bg1"/>
                </a:solidFill>
              </a:rPr>
              <a:t>na hlavovou část</a:t>
            </a:r>
            <a:r>
              <a:rPr lang="cs-CZ" altLang="cs-CZ" dirty="0">
                <a:solidFill>
                  <a:schemeClr val="bg1"/>
                </a:solidFill>
              </a:rPr>
              <a:t> (uložení v lebce)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7. </a:t>
            </a:r>
            <a:r>
              <a:rPr lang="cs-CZ" altLang="cs-CZ" b="1" dirty="0">
                <a:solidFill>
                  <a:schemeClr val="bg1"/>
                </a:solidFill>
              </a:rPr>
              <a:t>Srdce</a:t>
            </a:r>
            <a:r>
              <a:rPr lang="cs-CZ" altLang="cs-CZ" dirty="0">
                <a:solidFill>
                  <a:schemeClr val="bg1"/>
                </a:solidFill>
              </a:rPr>
              <a:t> v  uzavřené cévní soustavě. </a:t>
            </a:r>
            <a:r>
              <a:rPr lang="cs-CZ" altLang="cs-CZ" b="1" dirty="0">
                <a:solidFill>
                  <a:schemeClr val="bg1"/>
                </a:solidFill>
              </a:rPr>
              <a:t>Hemoglobin</a:t>
            </a:r>
            <a:r>
              <a:rPr lang="cs-CZ" altLang="cs-CZ" dirty="0">
                <a:solidFill>
                  <a:schemeClr val="bg1"/>
                </a:solidFill>
              </a:rPr>
              <a:t> ve specializovaných</a:t>
            </a:r>
            <a:r>
              <a:rPr lang="cs-CZ" altLang="cs-CZ" b="1" dirty="0">
                <a:solidFill>
                  <a:schemeClr val="bg1"/>
                </a:solidFill>
              </a:rPr>
              <a:t> 	buňkách</a:t>
            </a:r>
            <a:endParaRPr lang="cs-CZ" altLang="cs-CZ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8. </a:t>
            </a:r>
            <a:r>
              <a:rPr lang="cs-CZ" altLang="cs-CZ" b="1" dirty="0">
                <a:solidFill>
                  <a:schemeClr val="bg1"/>
                </a:solidFill>
              </a:rPr>
              <a:t>Ledviny z mezoblastu</a:t>
            </a:r>
            <a:r>
              <a:rPr lang="cs-CZ" altLang="cs-CZ" dirty="0">
                <a:solidFill>
                  <a:schemeClr val="bg1"/>
                </a:solidFill>
              </a:rPr>
              <a:t> jako vylučovací orgán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9. </a:t>
            </a:r>
            <a:r>
              <a:rPr lang="cs-CZ" altLang="cs-CZ" b="1" dirty="0">
                <a:solidFill>
                  <a:schemeClr val="bg1"/>
                </a:solidFill>
              </a:rPr>
              <a:t>Soustava žláz s vnitřní sekrecí</a:t>
            </a:r>
            <a:r>
              <a:rPr lang="cs-CZ" altLang="cs-CZ" dirty="0">
                <a:solidFill>
                  <a:schemeClr val="bg1"/>
                </a:solidFill>
              </a:rPr>
              <a:t> zajišťující spolu s NS integraci 	životních pochodů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10. Vývoj </a:t>
            </a:r>
            <a:r>
              <a:rPr lang="cs-CZ" altLang="cs-CZ" b="1" dirty="0">
                <a:solidFill>
                  <a:schemeClr val="bg1"/>
                </a:solidFill>
              </a:rPr>
              <a:t>zárodečných obalů</a:t>
            </a:r>
            <a:r>
              <a:rPr lang="cs-CZ" altLang="cs-CZ" dirty="0">
                <a:solidFill>
                  <a:schemeClr val="bg1"/>
                </a:solidFill>
              </a:rPr>
              <a:t> (kromě vaječných o.) k zajištění reprodukce 	v podmínkách souše</a:t>
            </a:r>
          </a:p>
        </p:txBody>
      </p:sp>
      <p:pic>
        <p:nvPicPr>
          <p:cNvPr id="3" name="Picture 2" descr="That one wheel on shopping carts - Imgfl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904" y="1583140"/>
            <a:ext cx="4143095" cy="404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16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143481" y="764595"/>
            <a:ext cx="8168006" cy="523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dirty="0">
                <a:solidFill>
                  <a:schemeClr val="bg1"/>
                </a:solidFill>
              </a:rPr>
              <a:t>Podkmen: </a:t>
            </a:r>
            <a:r>
              <a:rPr lang="cs-CZ" altLang="cs-CZ" sz="2800" b="1" dirty="0">
                <a:solidFill>
                  <a:schemeClr val="bg1"/>
                </a:solidFill>
              </a:rPr>
              <a:t>Obratlovci</a:t>
            </a:r>
            <a:r>
              <a:rPr lang="cs-CZ" altLang="cs-CZ" sz="2800" dirty="0">
                <a:solidFill>
                  <a:schemeClr val="bg1"/>
                </a:solidFill>
              </a:rPr>
              <a:t> (</a:t>
            </a:r>
            <a:r>
              <a:rPr lang="cs-CZ" altLang="cs-CZ" sz="2800" dirty="0" err="1">
                <a:solidFill>
                  <a:schemeClr val="bg1"/>
                </a:solidFill>
              </a:rPr>
              <a:t>Vertebrata</a:t>
            </a:r>
            <a:r>
              <a:rPr lang="cs-CZ" altLang="cs-CZ" sz="2800" dirty="0">
                <a:solidFill>
                  <a:schemeClr val="bg1"/>
                </a:solidFill>
              </a:rPr>
              <a:t>)</a:t>
            </a:r>
            <a:r>
              <a:rPr lang="cs-CZ" altLang="cs-CZ" b="1" dirty="0">
                <a:solidFill>
                  <a:schemeClr val="bg1"/>
                </a:solidFill>
              </a:rPr>
              <a:t> </a:t>
            </a:r>
            <a:r>
              <a:rPr lang="cs-CZ" altLang="cs-CZ" sz="1400" dirty="0">
                <a:solidFill>
                  <a:schemeClr val="bg1"/>
                </a:solidFill>
              </a:rPr>
              <a:t>47 000</a:t>
            </a:r>
            <a:r>
              <a:rPr lang="cs-CZ" altLang="cs-CZ" dirty="0">
                <a:solidFill>
                  <a:schemeClr val="bg1"/>
                </a:solidFill>
              </a:rPr>
              <a:t> </a:t>
            </a:r>
          </a:p>
          <a:p>
            <a:pPr eaLnBrk="1" hangingPunct="1"/>
            <a:endParaRPr lang="cs-CZ" altLang="cs-CZ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Nadtřída: </a:t>
            </a:r>
            <a:r>
              <a:rPr lang="cs-CZ" altLang="cs-CZ" b="1" u="sng" dirty="0">
                <a:solidFill>
                  <a:schemeClr val="bg1"/>
                </a:solidFill>
              </a:rPr>
              <a:t>BEZČELISTNÍ</a:t>
            </a:r>
            <a:r>
              <a:rPr lang="cs-CZ" altLang="cs-CZ" dirty="0">
                <a:solidFill>
                  <a:schemeClr val="bg1"/>
                </a:solidFill>
              </a:rPr>
              <a:t>  (AGNATA) </a:t>
            </a:r>
            <a:r>
              <a:rPr lang="cs-CZ" altLang="cs-CZ" sz="1400" dirty="0">
                <a:solidFill>
                  <a:schemeClr val="bg1"/>
                </a:solidFill>
              </a:rPr>
              <a:t>50</a:t>
            </a:r>
            <a:r>
              <a:rPr lang="cs-CZ" altLang="cs-CZ" dirty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Třída: </a:t>
            </a:r>
            <a:r>
              <a:rPr lang="cs-CZ" altLang="cs-CZ" b="1" dirty="0">
                <a:solidFill>
                  <a:schemeClr val="bg1"/>
                </a:solidFill>
              </a:rPr>
              <a:t>KONODONTI</a:t>
            </a:r>
            <a:r>
              <a:rPr lang="cs-CZ" altLang="cs-CZ" dirty="0">
                <a:solidFill>
                  <a:schemeClr val="bg1"/>
                </a:solidFill>
              </a:rPr>
              <a:t>  (CONODONTA) † 	</a:t>
            </a:r>
            <a:r>
              <a:rPr lang="cs-CZ" altLang="cs-CZ" b="1" dirty="0">
                <a:solidFill>
                  <a:schemeClr val="bg1"/>
                </a:solidFill>
              </a:rPr>
              <a:t>KONODONTI</a:t>
            </a:r>
            <a:r>
              <a:rPr lang="cs-CZ" altLang="cs-CZ" dirty="0">
                <a:solidFill>
                  <a:schemeClr val="bg1"/>
                </a:solidFill>
              </a:rPr>
              <a:t>  A </a:t>
            </a:r>
            <a:r>
              <a:rPr lang="cs-CZ" altLang="cs-CZ" b="1" dirty="0">
                <a:solidFill>
                  <a:schemeClr val="bg1"/>
                </a:solidFill>
              </a:rPr>
              <a:t>ŠTÍTNATCI</a:t>
            </a:r>
            <a:r>
              <a:rPr lang="cs-CZ" altLang="cs-CZ" dirty="0">
                <a:solidFill>
                  <a:schemeClr val="bg1"/>
                </a:solidFill>
              </a:rPr>
              <a:t> † 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Třída: </a:t>
            </a:r>
            <a:r>
              <a:rPr lang="cs-CZ" altLang="cs-CZ" b="1" dirty="0">
                <a:solidFill>
                  <a:schemeClr val="bg1"/>
                </a:solidFill>
              </a:rPr>
              <a:t>ŠTÍTNATCI </a:t>
            </a:r>
            <a:r>
              <a:rPr lang="cs-CZ" altLang="cs-CZ" dirty="0">
                <a:solidFill>
                  <a:schemeClr val="bg1"/>
                </a:solidFill>
              </a:rPr>
              <a:t>(OSTRACODERMI) </a:t>
            </a:r>
            <a:r>
              <a:rPr lang="cs-CZ" altLang="cs-CZ" dirty="0">
                <a:solidFill>
                  <a:schemeClr val="bg1"/>
                </a:solidFill>
                <a:cs typeface="Arial" panose="020B0604020202020204" pitchFamily="34" charset="0"/>
              </a:rPr>
              <a:t>†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Třída: </a:t>
            </a:r>
            <a:r>
              <a:rPr lang="cs-CZ" altLang="cs-CZ" b="1" dirty="0">
                <a:solidFill>
                  <a:schemeClr val="bg1"/>
                </a:solidFill>
              </a:rPr>
              <a:t>KRUHOÚSTÍ </a:t>
            </a:r>
            <a:r>
              <a:rPr lang="cs-CZ" altLang="cs-CZ" dirty="0">
                <a:solidFill>
                  <a:schemeClr val="bg1"/>
                </a:solidFill>
              </a:rPr>
              <a:t>(CYCLOSTOMATA)</a:t>
            </a:r>
            <a:r>
              <a:rPr lang="cs-CZ" altLang="cs-CZ" b="1" dirty="0">
                <a:solidFill>
                  <a:schemeClr val="bg1"/>
                </a:solidFill>
              </a:rPr>
              <a:t> </a:t>
            </a:r>
            <a:r>
              <a:rPr lang="cs-CZ" altLang="cs-CZ" sz="1400" dirty="0">
                <a:solidFill>
                  <a:schemeClr val="bg1"/>
                </a:solidFill>
              </a:rPr>
              <a:t>50</a:t>
            </a:r>
            <a:r>
              <a:rPr lang="cs-CZ" altLang="cs-CZ" b="1" dirty="0">
                <a:solidFill>
                  <a:schemeClr val="bg1"/>
                </a:solidFill>
              </a:rPr>
              <a:t> 	MIHULE </a:t>
            </a:r>
            <a:r>
              <a:rPr lang="cs-CZ" altLang="cs-CZ" dirty="0">
                <a:solidFill>
                  <a:schemeClr val="bg1"/>
                </a:solidFill>
              </a:rPr>
              <a:t>(CEPHALASPIDOMORPHI)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					</a:t>
            </a:r>
            <a:r>
              <a:rPr lang="cs-CZ" altLang="cs-CZ" b="1" dirty="0">
                <a:solidFill>
                  <a:schemeClr val="bg1"/>
                </a:solidFill>
              </a:rPr>
              <a:t>SLIZNATKY</a:t>
            </a:r>
            <a:r>
              <a:rPr lang="cs-CZ" altLang="cs-CZ" dirty="0">
                <a:solidFill>
                  <a:schemeClr val="bg1"/>
                </a:solidFill>
              </a:rPr>
              <a:t> (MYXINI)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Nadtřída: </a:t>
            </a:r>
            <a:r>
              <a:rPr lang="cs-CZ" altLang="cs-CZ" b="1" u="sng" dirty="0">
                <a:solidFill>
                  <a:schemeClr val="bg1"/>
                </a:solidFill>
              </a:rPr>
              <a:t>ČELISTNATCI</a:t>
            </a:r>
            <a:r>
              <a:rPr lang="cs-CZ" altLang="cs-CZ" dirty="0">
                <a:solidFill>
                  <a:schemeClr val="bg1"/>
                </a:solidFill>
              </a:rPr>
              <a:t> (GNATHOSTOMATA) </a:t>
            </a:r>
            <a:r>
              <a:rPr lang="cs-CZ" altLang="cs-CZ" sz="1400" dirty="0">
                <a:solidFill>
                  <a:schemeClr val="bg1"/>
                </a:solidFill>
              </a:rPr>
              <a:t>46 800</a:t>
            </a:r>
            <a:r>
              <a:rPr lang="cs-CZ" altLang="cs-CZ" dirty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Třída: </a:t>
            </a:r>
            <a:r>
              <a:rPr lang="cs-CZ" altLang="cs-CZ" b="1" dirty="0">
                <a:solidFill>
                  <a:schemeClr val="bg1"/>
                </a:solidFill>
              </a:rPr>
              <a:t>PANCÍŘNATCI </a:t>
            </a:r>
            <a:r>
              <a:rPr lang="cs-CZ" altLang="cs-CZ" dirty="0">
                <a:solidFill>
                  <a:schemeClr val="bg1"/>
                </a:solidFill>
              </a:rPr>
              <a:t>(PLACODERMI)</a:t>
            </a:r>
            <a:r>
              <a:rPr lang="cs-CZ" altLang="cs-CZ" b="1" dirty="0">
                <a:solidFill>
                  <a:schemeClr val="bg1"/>
                </a:solidFill>
              </a:rPr>
              <a:t> </a:t>
            </a:r>
            <a:r>
              <a:rPr lang="cs-CZ" altLang="cs-CZ" dirty="0">
                <a:solidFill>
                  <a:schemeClr val="bg1"/>
                </a:solidFill>
              </a:rPr>
              <a:t>† </a:t>
            </a:r>
            <a:r>
              <a:rPr lang="cs-CZ" altLang="cs-CZ" sz="1400" dirty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Třída: </a:t>
            </a:r>
            <a:r>
              <a:rPr lang="cs-CZ" altLang="cs-CZ" b="1" dirty="0">
                <a:solidFill>
                  <a:schemeClr val="bg1"/>
                </a:solidFill>
              </a:rPr>
              <a:t>TRNOPLOUTVÍ </a:t>
            </a:r>
            <a:r>
              <a:rPr lang="cs-CZ" altLang="cs-CZ" dirty="0">
                <a:solidFill>
                  <a:schemeClr val="bg1"/>
                </a:solidFill>
              </a:rPr>
              <a:t>(ACANTHODII)</a:t>
            </a:r>
            <a:r>
              <a:rPr lang="cs-CZ" altLang="cs-CZ" b="1" dirty="0">
                <a:solidFill>
                  <a:schemeClr val="bg1"/>
                </a:solidFill>
              </a:rPr>
              <a:t> </a:t>
            </a:r>
            <a:r>
              <a:rPr lang="cs-CZ" altLang="cs-CZ" dirty="0">
                <a:solidFill>
                  <a:schemeClr val="bg1"/>
                </a:solidFill>
              </a:rPr>
              <a:t>† 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Třída: </a:t>
            </a:r>
            <a:r>
              <a:rPr lang="cs-CZ" altLang="cs-CZ" b="1" dirty="0">
                <a:solidFill>
                  <a:schemeClr val="bg1"/>
                </a:solidFill>
              </a:rPr>
              <a:t>PARYBY </a:t>
            </a:r>
            <a:r>
              <a:rPr lang="cs-CZ" altLang="cs-CZ" dirty="0">
                <a:solidFill>
                  <a:schemeClr val="bg1"/>
                </a:solidFill>
              </a:rPr>
              <a:t>(CHONDRICHTHYES)</a:t>
            </a:r>
            <a:r>
              <a:rPr lang="cs-CZ" altLang="cs-CZ" b="1" dirty="0">
                <a:solidFill>
                  <a:schemeClr val="bg1"/>
                </a:solidFill>
              </a:rPr>
              <a:t> </a:t>
            </a:r>
            <a:r>
              <a:rPr lang="cs-CZ" altLang="cs-CZ" sz="1400" dirty="0">
                <a:solidFill>
                  <a:schemeClr val="bg1"/>
                </a:solidFill>
              </a:rPr>
              <a:t>600</a:t>
            </a:r>
            <a:r>
              <a:rPr lang="cs-CZ" altLang="cs-CZ" dirty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Třída: </a:t>
            </a:r>
            <a:r>
              <a:rPr lang="cs-CZ" altLang="cs-CZ" b="1" dirty="0">
                <a:solidFill>
                  <a:schemeClr val="bg1"/>
                </a:solidFill>
              </a:rPr>
              <a:t>PAPRSKOPLOUTVÉ RYBY </a:t>
            </a:r>
            <a:r>
              <a:rPr lang="cs-CZ" altLang="cs-CZ" dirty="0">
                <a:solidFill>
                  <a:schemeClr val="bg1"/>
                </a:solidFill>
              </a:rPr>
              <a:t>(ACTINOPTERYGII)</a:t>
            </a:r>
            <a:r>
              <a:rPr lang="cs-CZ" altLang="cs-CZ" b="1" dirty="0">
                <a:solidFill>
                  <a:schemeClr val="bg1"/>
                </a:solidFill>
              </a:rPr>
              <a:t> </a:t>
            </a:r>
            <a:r>
              <a:rPr lang="cs-CZ" altLang="cs-CZ" sz="1400" dirty="0">
                <a:solidFill>
                  <a:schemeClr val="bg1"/>
                </a:solidFill>
              </a:rPr>
              <a:t>24 000</a:t>
            </a:r>
            <a:r>
              <a:rPr lang="cs-CZ" altLang="cs-CZ" dirty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Třída: </a:t>
            </a:r>
            <a:r>
              <a:rPr lang="cs-CZ" altLang="cs-CZ" b="1" dirty="0">
                <a:solidFill>
                  <a:schemeClr val="bg1"/>
                </a:solidFill>
              </a:rPr>
              <a:t>NOZDRATÉ (SVALOPLOUTVÉ) RYBY </a:t>
            </a:r>
            <a:r>
              <a:rPr lang="cs-CZ" altLang="cs-CZ" dirty="0">
                <a:solidFill>
                  <a:schemeClr val="bg1"/>
                </a:solidFill>
              </a:rPr>
              <a:t>(SARCOPTERYGII) </a:t>
            </a:r>
            <a:r>
              <a:rPr lang="cs-CZ" altLang="cs-CZ" sz="1400" dirty="0">
                <a:solidFill>
                  <a:schemeClr val="bg1"/>
                </a:solidFill>
              </a:rPr>
              <a:t>6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Třída: </a:t>
            </a:r>
            <a:r>
              <a:rPr lang="cs-CZ" altLang="cs-CZ" b="1" dirty="0">
                <a:solidFill>
                  <a:schemeClr val="bg1"/>
                </a:solidFill>
              </a:rPr>
              <a:t>OBOJŽIVELNÍCI </a:t>
            </a:r>
            <a:r>
              <a:rPr lang="cs-CZ" altLang="cs-CZ" dirty="0">
                <a:solidFill>
                  <a:schemeClr val="bg1"/>
                </a:solidFill>
              </a:rPr>
              <a:t>(AMPHIBIA - LISSAMPHIBIA)</a:t>
            </a:r>
            <a:r>
              <a:rPr lang="cs-CZ" altLang="cs-CZ" b="1" dirty="0">
                <a:solidFill>
                  <a:schemeClr val="bg1"/>
                </a:solidFill>
              </a:rPr>
              <a:t> </a:t>
            </a:r>
            <a:r>
              <a:rPr lang="cs-CZ" altLang="cs-CZ" sz="1400" dirty="0">
                <a:solidFill>
                  <a:schemeClr val="bg1"/>
                </a:solidFill>
              </a:rPr>
              <a:t>3 000</a:t>
            </a:r>
            <a:r>
              <a:rPr lang="cs-CZ" altLang="cs-CZ" dirty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Třída: </a:t>
            </a:r>
            <a:r>
              <a:rPr lang="cs-CZ" altLang="cs-CZ" b="1" dirty="0">
                <a:solidFill>
                  <a:schemeClr val="bg1"/>
                </a:solidFill>
              </a:rPr>
              <a:t>PLAZI </a:t>
            </a:r>
            <a:r>
              <a:rPr lang="cs-CZ" altLang="cs-CZ" dirty="0">
                <a:solidFill>
                  <a:schemeClr val="bg1"/>
                </a:solidFill>
              </a:rPr>
              <a:t>(REPTILIA)</a:t>
            </a:r>
            <a:r>
              <a:rPr lang="cs-CZ" altLang="cs-CZ" b="1" dirty="0">
                <a:solidFill>
                  <a:schemeClr val="bg1"/>
                </a:solidFill>
              </a:rPr>
              <a:t> </a:t>
            </a:r>
            <a:r>
              <a:rPr lang="cs-CZ" altLang="cs-CZ" sz="1400" dirty="0">
                <a:solidFill>
                  <a:schemeClr val="bg1"/>
                </a:solidFill>
              </a:rPr>
              <a:t>6 000</a:t>
            </a:r>
            <a:r>
              <a:rPr lang="cs-CZ" altLang="cs-CZ" dirty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Třída: </a:t>
            </a:r>
            <a:r>
              <a:rPr lang="cs-CZ" altLang="cs-CZ" b="1" dirty="0">
                <a:solidFill>
                  <a:schemeClr val="bg1"/>
                </a:solidFill>
              </a:rPr>
              <a:t>PTÁCI</a:t>
            </a:r>
            <a:r>
              <a:rPr lang="cs-CZ" altLang="cs-CZ" dirty="0">
                <a:solidFill>
                  <a:schemeClr val="bg1"/>
                </a:solidFill>
              </a:rPr>
              <a:t> (AVES)  </a:t>
            </a:r>
            <a:r>
              <a:rPr lang="cs-CZ" altLang="cs-CZ" sz="1400" dirty="0">
                <a:solidFill>
                  <a:schemeClr val="bg1"/>
                </a:solidFill>
              </a:rPr>
              <a:t>8 900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Třída: </a:t>
            </a:r>
            <a:r>
              <a:rPr lang="cs-CZ" altLang="cs-CZ" b="1" dirty="0">
                <a:solidFill>
                  <a:schemeClr val="bg1"/>
                </a:solidFill>
              </a:rPr>
              <a:t>SAVCI </a:t>
            </a:r>
            <a:r>
              <a:rPr lang="cs-CZ" altLang="cs-CZ" dirty="0">
                <a:solidFill>
                  <a:schemeClr val="bg1"/>
                </a:solidFill>
              </a:rPr>
              <a:t>(MAMMALIA)</a:t>
            </a:r>
            <a:r>
              <a:rPr lang="cs-CZ" altLang="cs-CZ" b="1" dirty="0">
                <a:solidFill>
                  <a:schemeClr val="bg1"/>
                </a:solidFill>
              </a:rPr>
              <a:t> </a:t>
            </a:r>
            <a:r>
              <a:rPr lang="cs-CZ" altLang="cs-CZ" sz="1400" dirty="0">
                <a:solidFill>
                  <a:schemeClr val="bg1"/>
                </a:solidFill>
              </a:rPr>
              <a:t>4 300</a:t>
            </a:r>
            <a:r>
              <a:rPr lang="cs-CZ" altLang="cs-CZ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9218" name="Picture 2" descr="phylogenetic tree: vertebrates - Students | Britannica Kids | Homework Hel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700" y="3965432"/>
            <a:ext cx="4105135" cy="273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hylogenetic patterns of net diversification in the history of modern... |  Download Scientific Dia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651" y="150125"/>
            <a:ext cx="2748323" cy="364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746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485" name="Group 3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383194"/>
              </p:ext>
            </p:extLst>
          </p:nvPr>
        </p:nvGraphicFramePr>
        <p:xfrm>
          <a:off x="1905000" y="685801"/>
          <a:ext cx="8382000" cy="6029326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7878033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231609124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28344908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750780398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854610740"/>
                    </a:ext>
                  </a:extLst>
                </a:gridCol>
              </a:tblGrid>
              <a:tr h="5791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Období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Věkový odhad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Evoluce taxonů obratlovců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Extinkce (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†)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Vývojové procesy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524393"/>
                  </a:ext>
                </a:extLst>
              </a:tr>
              <a:tr h="14082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Hadaikum Prahory  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(azoikum)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Starohory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proterozoikum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4.6-3.8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3.8-2.5 mld.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2.5 mld. –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Skrytá evoluce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Vznik Země,tuhnutí,kůra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Vznik a vývoj života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Růst hladiny O</a:t>
                      </a:r>
                      <a:r>
                        <a:rPr kumimoji="0" lang="cs-CZ" altLang="cs-CZ" sz="1400" b="0" i="0" u="none" strike="noStrike" cap="none" normalizeH="0" baseline="-22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produkce kolagenu,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fosfogenní události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201381"/>
                  </a:ext>
                </a:extLst>
              </a:tr>
              <a:tr h="871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Prvohory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- Kambrium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540 mil. –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Primitivní strunatci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Konodonti</a:t>
                      </a: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Kambrijská exploze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472511"/>
                  </a:ext>
                </a:extLst>
              </a:tr>
              <a:tr h="5791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Ordovik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490 –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Štítnatci                   Časní čelistnatci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78478"/>
                  </a:ext>
                </a:extLst>
              </a:tr>
              <a:tr h="8230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Silur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443 –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Pancířnatci                        Paryby, svaloploutvé        i paprskoploutvé ryby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035053"/>
                  </a:ext>
                </a:extLst>
              </a:tr>
              <a:tr h="6279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Devon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417 –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Tetrapoda – obojživelníci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† štítnatci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Přechod na souš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647440"/>
                  </a:ext>
                </a:extLst>
              </a:tr>
              <a:tr h="5608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Karbon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354 –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Blanatí plazi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Teplo a vlhko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Zalednění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955673"/>
                  </a:ext>
                </a:extLst>
              </a:tr>
              <a:tr h="5791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Perm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290(2) –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Synapsidi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† bezblan. čtvernožci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Pangea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965388"/>
                  </a:ext>
                </a:extLst>
              </a:tr>
            </a:tbl>
          </a:graphicData>
        </a:graphic>
      </p:graphicFrame>
      <p:sp>
        <p:nvSpPr>
          <p:cNvPr id="8250" name="Text Box 66"/>
          <p:cNvSpPr txBox="1">
            <a:spLocks noChangeArrowheads="1"/>
          </p:cNvSpPr>
          <p:nvPr/>
        </p:nvSpPr>
        <p:spPr bwMode="auto">
          <a:xfrm>
            <a:off x="1905000" y="152401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>
                <a:solidFill>
                  <a:schemeClr val="bg1"/>
                </a:solidFill>
              </a:rPr>
              <a:t>Historický vývoj strunatců</a:t>
            </a:r>
          </a:p>
        </p:txBody>
      </p:sp>
    </p:spTree>
    <p:extLst>
      <p:ext uri="{BB962C8B-B14F-4D97-AF65-F5344CB8AC3E}">
        <p14:creationId xmlns:p14="http://schemas.microsoft.com/office/powerpoint/2010/main" val="942591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521" name="Group 3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3937"/>
              </p:ext>
            </p:extLst>
          </p:nvPr>
        </p:nvGraphicFramePr>
        <p:xfrm>
          <a:off x="1905000" y="990600"/>
          <a:ext cx="8382000" cy="5583888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9741523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97686255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94568089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63918382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28962171"/>
                    </a:ext>
                  </a:extLst>
                </a:gridCol>
              </a:tblGrid>
              <a:tr h="579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Období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Věkový odhad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Evoluce taxonů obratlovců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Extinkce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Vývojové procesy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361550"/>
                  </a:ext>
                </a:extLst>
              </a:tr>
              <a:tr h="18224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Druhohory 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– trias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jura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</a:t>
                      </a: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křída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248(51)–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206 –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144 –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Archo-, lepidosauři, savci, žáby, kost.ryby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Moder.žraloci,rejnoci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ptáci, ocasatí obojživ.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Placentální savci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Dinosauři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Rozpad Pangey (?)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Další dělení kontinentů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70302"/>
                  </a:ext>
                </a:extLst>
              </a:tr>
              <a:tr h="19687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Třetihory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–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paleogén – paleocén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eocén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ologocén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Neogén – miocén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              pliocén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65 –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55 –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35 –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23 –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    – 1,7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Radiace savců a ptáků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Hominini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Starobylé linie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Teplé globální klima, ochlazení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Horotvorné procesy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189773"/>
                  </a:ext>
                </a:extLst>
              </a:tr>
              <a:tr h="12129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Čtvrtohory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–pleistocén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holocén</a:t>
                      </a:r>
                      <a:endParaRPr kumimoji="0" lang="cs-CZ" alt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1,7 –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12 000 –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neogénní savanová fauna, velcí ptáci a savci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Glaciály x interglaciály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592572"/>
                  </a:ext>
                </a:extLst>
              </a:tr>
            </a:tbl>
          </a:graphicData>
        </a:graphic>
      </p:graphicFrame>
      <p:sp>
        <p:nvSpPr>
          <p:cNvPr id="9250" name="Rectangle 303"/>
          <p:cNvSpPr>
            <a:spLocks noChangeArrowheads="1"/>
          </p:cNvSpPr>
          <p:nvPr/>
        </p:nvSpPr>
        <p:spPr bwMode="auto">
          <a:xfrm>
            <a:off x="1905000" y="381001"/>
            <a:ext cx="514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chemeClr val="bg1"/>
                </a:solidFill>
              </a:rPr>
              <a:t>Historický vývoj (suchozemských) obratlovců</a:t>
            </a:r>
          </a:p>
        </p:txBody>
      </p:sp>
    </p:spTree>
    <p:extLst>
      <p:ext uri="{BB962C8B-B14F-4D97-AF65-F5344CB8AC3E}">
        <p14:creationId xmlns:p14="http://schemas.microsoft.com/office/powerpoint/2010/main" val="3313552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2836235" y="237139"/>
            <a:ext cx="6477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200" b="1" dirty="0">
                <a:solidFill>
                  <a:schemeClr val="bg1"/>
                </a:solidFill>
              </a:rPr>
              <a:t>INFO a požadavky</a:t>
            </a:r>
            <a:endParaRPr lang="cs-CZ" altLang="cs-CZ" sz="2400" b="1" dirty="0">
              <a:solidFill>
                <a:schemeClr val="bg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42532" y="941151"/>
            <a:ext cx="8077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bg1"/>
                </a:solidFill>
              </a:rPr>
              <a:t>1h týdně, z, 1kr. (1 neúčast)</a:t>
            </a:r>
          </a:p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bg1"/>
                </a:solidFill>
              </a:rPr>
              <a:t>Zakončení: </a:t>
            </a:r>
            <a:r>
              <a:rPr lang="cs-CZ" altLang="cs-CZ" b="1" dirty="0">
                <a:solidFill>
                  <a:schemeClr val="bg1"/>
                </a:solidFill>
              </a:rPr>
              <a:t>test / ústní zkouška			</a:t>
            </a:r>
          </a:p>
          <a:p>
            <a:pPr algn="just">
              <a:spcBef>
                <a:spcPct val="50000"/>
              </a:spcBef>
            </a:pPr>
            <a:r>
              <a:rPr lang="cs-CZ" altLang="cs-CZ" dirty="0">
                <a:solidFill>
                  <a:schemeClr val="bg1"/>
                </a:solidFill>
              </a:rPr>
              <a:t>     (20 ot.,13-16 b.</a:t>
            </a:r>
            <a:r>
              <a:rPr lang="cs-CZ" altLang="cs-CZ" b="1" dirty="0">
                <a:solidFill>
                  <a:schemeClr val="bg1"/>
                </a:solidFill>
              </a:rPr>
              <a:t> </a:t>
            </a:r>
            <a:r>
              <a:rPr lang="cs-CZ" altLang="cs-CZ" dirty="0" err="1">
                <a:solidFill>
                  <a:schemeClr val="bg1"/>
                </a:solidFill>
              </a:rPr>
              <a:t>PsD</a:t>
            </a:r>
            <a:r>
              <a:rPr lang="cs-CZ" altLang="cs-CZ" dirty="0">
                <a:solidFill>
                  <a:schemeClr val="bg1"/>
                </a:solidFill>
              </a:rPr>
              <a:t>,</a:t>
            </a:r>
            <a:r>
              <a:rPr lang="cs-CZ" altLang="cs-CZ" b="1" dirty="0">
                <a:solidFill>
                  <a:schemeClr val="bg1"/>
                </a:solidFill>
              </a:rPr>
              <a:t> </a:t>
            </a:r>
            <a:r>
              <a:rPr lang="en-US" altLang="cs-CZ" b="1" dirty="0">
                <a:solidFill>
                  <a:schemeClr val="bg1"/>
                </a:solidFill>
              </a:rPr>
              <a:t>≥</a:t>
            </a:r>
            <a:r>
              <a:rPr lang="cs-CZ" altLang="cs-CZ" b="1" dirty="0">
                <a:solidFill>
                  <a:schemeClr val="bg1"/>
                </a:solidFill>
              </a:rPr>
              <a:t> 17 b. P</a:t>
            </a:r>
            <a:r>
              <a:rPr lang="cs-CZ" altLang="cs-CZ" dirty="0">
                <a:solidFill>
                  <a:schemeClr val="bg1"/>
                </a:solidFill>
              </a:rPr>
              <a:t>)</a:t>
            </a:r>
          </a:p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bg1"/>
                </a:solidFill>
              </a:rPr>
              <a:t>Navazuje a rozšiřuje Blp011 (Úspěšné absolvování je podmínkou)</a:t>
            </a:r>
          </a:p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bg1"/>
                </a:solidFill>
              </a:rPr>
              <a:t>Shrnující text pro každou soustavu předchází na světlejším pozadí.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242532" y="3091713"/>
            <a:ext cx="5571812" cy="3742222"/>
            <a:chOff x="7162475" y="917650"/>
            <a:chExt cx="4816009" cy="3446089"/>
          </a:xfrm>
        </p:grpSpPr>
        <p:pic>
          <p:nvPicPr>
            <p:cNvPr id="1030" name="Picture 6" descr="https://pics.me.me/biology-student-what-my-friends-think-i-do-what-my-28664994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475" y="917650"/>
              <a:ext cx="4785094" cy="3397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bdélník 6"/>
            <p:cNvSpPr/>
            <p:nvPr/>
          </p:nvSpPr>
          <p:spPr>
            <a:xfrm>
              <a:off x="11195897" y="4117518"/>
              <a:ext cx="78258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00" dirty="0"/>
                <a:t>pics.me.me</a:t>
              </a:r>
            </a:p>
          </p:txBody>
        </p:sp>
      </p:grpSp>
      <p:pic>
        <p:nvPicPr>
          <p:cNvPr id="11266" name="Picture 2" descr="https://images.fineartamerica.com/images/artworkimages/mediumlarge/2/funny-science-teacher-shirt-physics-chemistry-and-biology-meme-mike-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047" y="794831"/>
            <a:ext cx="4988541" cy="598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547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647700" y="171451"/>
            <a:ext cx="6934200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chemeClr val="bg1"/>
                </a:solidFill>
              </a:rPr>
              <a:t>Cíl předmětu:</a:t>
            </a:r>
            <a:r>
              <a:rPr lang="cs-CZ" altLang="cs-CZ" sz="1800" dirty="0">
                <a:solidFill>
                  <a:schemeClr val="bg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 dirty="0">
                <a:solidFill>
                  <a:schemeClr val="bg1"/>
                </a:solidFill>
              </a:rPr>
              <a:t> poznatky o rozdílech tělesné organizace taxonů, bionomii, 	ekologii a zástupcích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 dirty="0">
                <a:solidFill>
                  <a:schemeClr val="bg1"/>
                </a:solidFill>
              </a:rPr>
              <a:t> dovednosti poznání a charakterizování taxonů, zařazení do 	ekosystémů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Doporučená literatura: několik učebnic, podrobněji ve cvičení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LANG, J. a kol., 1965: Zoologie. II. Díl. SPN Praha.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GAISLER, J., 1983: Zoologie obratlovců. </a:t>
            </a:r>
            <a:r>
              <a:rPr lang="cs-CZ" altLang="cs-CZ" sz="1800" dirty="0" err="1">
                <a:solidFill>
                  <a:schemeClr val="bg1"/>
                </a:solidFill>
              </a:rPr>
              <a:t>Acad</a:t>
            </a:r>
            <a:r>
              <a:rPr lang="cs-CZ" altLang="cs-CZ" sz="1800" dirty="0">
                <a:solidFill>
                  <a:schemeClr val="bg1"/>
                </a:solidFill>
              </a:rPr>
              <a:t>. Praha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GAISLER, J. ZIMA, J., 2018: Zoologie obratlovců. </a:t>
            </a:r>
            <a:r>
              <a:rPr lang="cs-CZ" altLang="cs-CZ" sz="1800" dirty="0" err="1">
                <a:solidFill>
                  <a:schemeClr val="bg1"/>
                </a:solidFill>
              </a:rPr>
              <a:t>Acad</a:t>
            </a:r>
            <a:r>
              <a:rPr lang="cs-CZ" altLang="cs-CZ" sz="1800" dirty="0">
                <a:solidFill>
                  <a:schemeClr val="bg1"/>
                </a:solidFill>
              </a:rPr>
              <a:t>. Praha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ROSYPAL, S. a kol., 2003: Nový přehled biologie. </a:t>
            </a:r>
            <a:r>
              <a:rPr lang="cs-CZ" altLang="cs-CZ" sz="1800" dirty="0" err="1">
                <a:solidFill>
                  <a:schemeClr val="bg1"/>
                </a:solidFill>
              </a:rPr>
              <a:t>Scientia</a:t>
            </a:r>
            <a:r>
              <a:rPr lang="cs-CZ" altLang="cs-CZ" sz="1800" dirty="0">
                <a:solidFill>
                  <a:schemeClr val="bg1"/>
                </a:solidFill>
              </a:rPr>
              <a:t> Praha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SIGMUND a kol., 1992: Zoologie strunatců. UK Praha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 ─────────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Doplňující přehledová literatura strunatců: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Kol. Obratlovci. NDOP 1994.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Kol. Svět zvířat I. – IX. Albatros Praha 1997-2000.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Ekologie – </a:t>
            </a:r>
            <a:r>
              <a:rPr lang="cs-CZ" altLang="cs-CZ" sz="1800" dirty="0" err="1">
                <a:solidFill>
                  <a:schemeClr val="bg1"/>
                </a:solidFill>
              </a:rPr>
              <a:t>Begon</a:t>
            </a:r>
            <a:r>
              <a:rPr lang="cs-CZ" altLang="cs-CZ" sz="1800" dirty="0">
                <a:solidFill>
                  <a:schemeClr val="bg1"/>
                </a:solidFill>
              </a:rPr>
              <a:t>, </a:t>
            </a:r>
            <a:r>
              <a:rPr lang="cs-CZ" altLang="cs-CZ" sz="1800" dirty="0" err="1">
                <a:solidFill>
                  <a:schemeClr val="bg1"/>
                </a:solidFill>
              </a:rPr>
              <a:t>Townsend</a:t>
            </a:r>
            <a:r>
              <a:rPr lang="cs-CZ" altLang="cs-CZ" sz="1800" dirty="0">
                <a:solidFill>
                  <a:schemeClr val="bg1"/>
                </a:solidFill>
              </a:rPr>
              <a:t>, </a:t>
            </a:r>
            <a:r>
              <a:rPr lang="cs-CZ" altLang="cs-CZ" sz="1800" dirty="0" err="1">
                <a:solidFill>
                  <a:schemeClr val="bg1"/>
                </a:solidFill>
              </a:rPr>
              <a:t>Harper</a:t>
            </a:r>
            <a:r>
              <a:rPr lang="cs-CZ" altLang="cs-CZ" sz="1800" dirty="0">
                <a:solidFill>
                  <a:schemeClr val="bg1"/>
                </a:solidFill>
              </a:rPr>
              <a:t>, </a:t>
            </a:r>
            <a:r>
              <a:rPr lang="cs-CZ" altLang="cs-CZ" sz="1800" dirty="0" err="1">
                <a:solidFill>
                  <a:schemeClr val="bg1"/>
                </a:solidFill>
              </a:rPr>
              <a:t>Votobia</a:t>
            </a:r>
            <a:r>
              <a:rPr lang="cs-CZ" altLang="cs-CZ" sz="1800" dirty="0">
                <a:solidFill>
                  <a:schemeClr val="bg1"/>
                </a:solidFill>
              </a:rPr>
              <a:t>, 1997</a:t>
            </a:r>
            <a:br>
              <a:rPr lang="cs-CZ" altLang="cs-CZ" sz="1800" dirty="0">
                <a:solidFill>
                  <a:schemeClr val="bg1"/>
                </a:solidFill>
              </a:rPr>
            </a:br>
            <a:r>
              <a:rPr lang="cs-CZ" altLang="cs-CZ" sz="1800" dirty="0">
                <a:solidFill>
                  <a:schemeClr val="bg1"/>
                </a:solidFill>
              </a:rPr>
              <a:t>Etologie – Veselovský, Academia, 2005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schemeClr val="bg1"/>
              </a:solidFill>
            </a:endParaRPr>
          </a:p>
        </p:txBody>
      </p:sp>
      <p:pic>
        <p:nvPicPr>
          <p:cNvPr id="4099" name="Picture 5" descr="obratl_G_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675" y="0"/>
            <a:ext cx="22193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8" descr="biol_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759" y="4184125"/>
            <a:ext cx="1855292" cy="265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https://www.knihydobrovsky.cz/files/thumbs/mod_eshop/produkty/z/zoologie-obratlovcu-9788020027023.280299474.15197794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127" y="40869"/>
            <a:ext cx="24304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Ekologie Begon, Harper, Townsend 1997 UPOL | Auk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610" y="4189228"/>
            <a:ext cx="2000849" cy="258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Etologie - Zdeněk Veselovský | KOSMAS.cz - vaše internetové knihkupectv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017" y="4184125"/>
            <a:ext cx="2044097" cy="259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6" descr="strun_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5"/>
          <a:stretch>
            <a:fillRect/>
          </a:stretch>
        </p:blipFill>
        <p:spPr bwMode="auto">
          <a:xfrm>
            <a:off x="9326974" y="2027736"/>
            <a:ext cx="1454440" cy="215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5278763"/>
            <a:ext cx="4818173" cy="140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49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268705" y="375380"/>
            <a:ext cx="6172200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Předpokládaný program Blp030 2021/22</a:t>
            </a:r>
          </a:p>
          <a:p>
            <a:pPr eaLnBrk="1" hangingPunct="1"/>
            <a:endParaRPr lang="cs-CZ" altLang="cs-CZ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1. (20.9.)     Obratlovci – úvod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2. (27.9.)     dtto – soustavy – krycí a oporná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3. (4.10.)     dtto – soustava oporná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4. (11.10.)     dtto   – s. svalová 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5. (18.10.)      dtto   – NS a smysly 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6. (25. 10.)    dtto   – endokrinní žlázy a coelom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7. (1.11.)     dtto   – s. trávicí a dýchací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8. (8. 11.)    dtto   – s. cévní 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9. (15. 11.)      dtto   – s. vylučovací</a:t>
            </a:r>
          </a:p>
          <a:p>
            <a:pPr eaLnBrk="1" hangingPunct="1"/>
            <a:r>
              <a:rPr lang="cs-CZ" altLang="cs-CZ" dirty="0">
                <a:solidFill>
                  <a:srgbClr val="FF0000"/>
                </a:solidFill>
              </a:rPr>
              <a:t>10.(22. 11.)     dtto   – s. rozmnožovací</a:t>
            </a:r>
          </a:p>
          <a:p>
            <a:pPr eaLnBrk="1" hangingPunct="1"/>
            <a:r>
              <a:rPr lang="cs-CZ" altLang="cs-CZ" dirty="0">
                <a:solidFill>
                  <a:srgbClr val="FF0000"/>
                </a:solidFill>
              </a:rPr>
              <a:t>11.(29.11.)  Ekosystémy obecně</a:t>
            </a:r>
          </a:p>
          <a:p>
            <a:pPr eaLnBrk="1" hangingPunct="1"/>
            <a:r>
              <a:rPr lang="cs-CZ" altLang="cs-CZ" dirty="0">
                <a:solidFill>
                  <a:srgbClr val="FF0000"/>
                </a:solidFill>
              </a:rPr>
              <a:t>12.(6.12.)   Ekosystémy naše </a:t>
            </a:r>
          </a:p>
          <a:p>
            <a:pPr eaLnBrk="1" hangingPunct="1"/>
            <a:r>
              <a:rPr lang="cs-CZ" altLang="cs-CZ" dirty="0">
                <a:solidFill>
                  <a:srgbClr val="FF0000"/>
                </a:solidFill>
              </a:rPr>
              <a:t>13.(13.12.)       Ekosystémy – učebnice</a:t>
            </a:r>
          </a:p>
          <a:p>
            <a:pPr eaLnBrk="1" hangingPunct="1"/>
            <a:endParaRPr lang="cs-CZ" altLang="cs-CZ" dirty="0">
              <a:solidFill>
                <a:schemeClr val="bg1"/>
              </a:solidFill>
            </a:endParaRP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materiály na </a:t>
            </a:r>
            <a:r>
              <a:rPr lang="cs-CZ" altLang="cs-CZ" dirty="0" err="1">
                <a:solidFill>
                  <a:schemeClr val="bg1"/>
                </a:solidFill>
              </a:rPr>
              <a:t>ISu</a:t>
            </a:r>
            <a:endParaRPr lang="cs-CZ" altLang="cs-CZ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m.sologifs.com/wp-content/uploads/2020/09/5f596964ab924_Its-a-crocodile-its-a-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985" y="143711"/>
            <a:ext cx="5262630" cy="292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Skupina 2"/>
          <p:cNvGrpSpPr/>
          <p:nvPr/>
        </p:nvGrpSpPr>
        <p:grpSpPr>
          <a:xfrm>
            <a:off x="6040985" y="3299065"/>
            <a:ext cx="5262630" cy="3500197"/>
            <a:chOff x="6040985" y="3299065"/>
            <a:chExt cx="5262630" cy="3500197"/>
          </a:xfrm>
        </p:grpSpPr>
        <p:pic>
          <p:nvPicPr>
            <p:cNvPr id="1028" name="Picture 4" descr="https://i.redd.it/7fur0vjj5iox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0985" y="3299065"/>
              <a:ext cx="5262630" cy="3500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bdélník 1"/>
            <p:cNvSpPr/>
            <p:nvPr/>
          </p:nvSpPr>
          <p:spPr>
            <a:xfrm>
              <a:off x="6040985" y="6553041"/>
              <a:ext cx="59343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00" dirty="0"/>
                <a:t>i.redd.it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0753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C062467-8C99-9770-C2A7-F30DD1DD7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0106" y="0"/>
            <a:ext cx="7924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4000" b="1" dirty="0">
                <a:solidFill>
                  <a:schemeClr val="bg1"/>
                </a:solidFill>
              </a:rPr>
              <a:t>Učitel? Co to je…</a:t>
            </a:r>
          </a:p>
        </p:txBody>
      </p:sp>
      <p:pic>
        <p:nvPicPr>
          <p:cNvPr id="4" name="Obrázek 3" descr="Obsah obrázku osoba, venku, strom, oblečení&#10;&#10;Popis byl vytvořen automaticky">
            <a:extLst>
              <a:ext uri="{FF2B5EF4-FFF2-40B4-BE49-F238E27FC236}">
                <a16:creationId xmlns:a16="http://schemas.microsoft.com/office/drawing/2014/main" id="{8CB1D262-4826-9EE8-28F8-C66847E788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86" y="2066942"/>
            <a:ext cx="5244008" cy="3160451"/>
          </a:xfrm>
          <a:prstGeom prst="rect">
            <a:avLst/>
          </a:prstGeom>
        </p:spPr>
      </p:pic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FA034224-3462-FD6F-024C-EFA455BEB52E}"/>
              </a:ext>
            </a:extLst>
          </p:cNvPr>
          <p:cNvSpPr/>
          <p:nvPr/>
        </p:nvSpPr>
        <p:spPr>
          <a:xfrm>
            <a:off x="308745" y="681074"/>
            <a:ext cx="3945894" cy="1100831"/>
          </a:xfrm>
          <a:prstGeom prst="wedgeRoundRectCallout">
            <a:avLst>
              <a:gd name="adj1" fmla="val -7521"/>
              <a:gd name="adj2" fmla="val 12137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Jakže?! Autor fenomenálního díla Květena </a:t>
            </a:r>
            <a:r>
              <a:rPr lang="cs-CZ" dirty="0" err="1">
                <a:solidFill>
                  <a:schemeClr val="tx1"/>
                </a:solidFill>
              </a:rPr>
              <a:t>Jindřichohradecka</a:t>
            </a:r>
            <a:r>
              <a:rPr lang="cs-CZ" dirty="0">
                <a:solidFill>
                  <a:schemeClr val="tx1"/>
                </a:solidFill>
              </a:rPr>
              <a:t> se zvláštním přihlédnutím ke Kardašově </a:t>
            </a:r>
            <a:r>
              <a:rPr lang="cs-CZ" dirty="0" err="1">
                <a:solidFill>
                  <a:schemeClr val="tx1"/>
                </a:solidFill>
              </a:rPr>
              <a:t>Řečici</a:t>
            </a:r>
            <a:r>
              <a:rPr lang="cs-CZ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Řečová bublina: obdélníkový bublinový popisek se zakulacenými rohy 7">
            <a:extLst>
              <a:ext uri="{FF2B5EF4-FFF2-40B4-BE49-F238E27FC236}">
                <a16:creationId xmlns:a16="http://schemas.microsoft.com/office/drawing/2014/main" id="{E1C6B668-2798-C717-ECA2-895F6EACD343}"/>
              </a:ext>
            </a:extLst>
          </p:cNvPr>
          <p:cNvSpPr/>
          <p:nvPr/>
        </p:nvSpPr>
        <p:spPr>
          <a:xfrm>
            <a:off x="4324906" y="1210245"/>
            <a:ext cx="2597457" cy="562394"/>
          </a:xfrm>
          <a:prstGeom prst="wedgeRoundRectCallout">
            <a:avLst>
              <a:gd name="adj1" fmla="val -57433"/>
              <a:gd name="adj2" fmla="val 20026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tx1"/>
                </a:solidFill>
              </a:rPr>
              <a:t>Hřích nezralého mládí ...</a:t>
            </a:r>
          </a:p>
        </p:txBody>
      </p:sp>
      <p:pic>
        <p:nvPicPr>
          <p:cNvPr id="10" name="Obrázek 9" descr="Obsah obrázku oblečení, osoba, Lidská tvář, úsměv&#10;&#10;Popis byl vytvořen automaticky">
            <a:extLst>
              <a:ext uri="{FF2B5EF4-FFF2-40B4-BE49-F238E27FC236}">
                <a16:creationId xmlns:a16="http://schemas.microsoft.com/office/drawing/2014/main" id="{73D799AA-607B-977E-5746-B4C0359B2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241" y="2066942"/>
            <a:ext cx="5915574" cy="3160450"/>
          </a:xfrm>
          <a:prstGeom prst="rect">
            <a:avLst/>
          </a:prstGeom>
        </p:spPr>
      </p:pic>
      <p:sp>
        <p:nvSpPr>
          <p:cNvPr id="11" name="Řečová bublina: obdélníkový bublinový popisek se zakulacenými rohy 10">
            <a:extLst>
              <a:ext uri="{FF2B5EF4-FFF2-40B4-BE49-F238E27FC236}">
                <a16:creationId xmlns:a16="http://schemas.microsoft.com/office/drawing/2014/main" id="{2679FA3F-3710-AA2E-52B5-936259D517C8}"/>
              </a:ext>
            </a:extLst>
          </p:cNvPr>
          <p:cNvSpPr/>
          <p:nvPr/>
        </p:nvSpPr>
        <p:spPr>
          <a:xfrm>
            <a:off x="9285798" y="1357397"/>
            <a:ext cx="2597457" cy="562394"/>
          </a:xfrm>
          <a:prstGeom prst="wedgeRoundRectCallout">
            <a:avLst>
              <a:gd name="adj1" fmla="val -57433"/>
              <a:gd name="adj2" fmla="val 20026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tx1"/>
                </a:solidFill>
              </a:rPr>
              <a:t>Směr blázinec...</a:t>
            </a:r>
          </a:p>
        </p:txBody>
      </p:sp>
    </p:spTree>
    <p:extLst>
      <p:ext uri="{BB962C8B-B14F-4D97-AF65-F5344CB8AC3E}">
        <p14:creationId xmlns:p14="http://schemas.microsoft.com/office/powerpoint/2010/main" val="1719337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1540222-C3AA-841A-8929-241838AD0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0106" y="0"/>
            <a:ext cx="7924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4000" b="1" dirty="0">
                <a:solidFill>
                  <a:schemeClr val="bg1"/>
                </a:solidFill>
              </a:rPr>
              <a:t>Učebnice…</a:t>
            </a:r>
          </a:p>
        </p:txBody>
      </p:sp>
      <p:pic>
        <p:nvPicPr>
          <p:cNvPr id="3" name="Obrázek 2" descr="Obsah obrázku text, kniha, Obal knihy&#10;&#10;Popis byl vytvořen automaticky">
            <a:extLst>
              <a:ext uri="{FF2B5EF4-FFF2-40B4-BE49-F238E27FC236}">
                <a16:creationId xmlns:a16="http://schemas.microsoft.com/office/drawing/2014/main" id="{94249190-A6CA-9512-9450-797B61B376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75213" y="1972282"/>
            <a:ext cx="5632979" cy="375649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1D886F9-8916-89A4-8C0F-2041A911150F}"/>
              </a:ext>
            </a:extLst>
          </p:cNvPr>
          <p:cNvSpPr txBox="1"/>
          <p:nvPr/>
        </p:nvSpPr>
        <p:spPr>
          <a:xfrm>
            <a:off x="-1" y="514905"/>
            <a:ext cx="749275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cs-CZ" dirty="0">
                <a:solidFill>
                  <a:schemeClr val="bg1"/>
                </a:solidFill>
                <a:latin typeface="-apple-system"/>
              </a:rPr>
              <a:t/>
            </a:r>
            <a:br>
              <a:rPr lang="cs-CZ" dirty="0">
                <a:solidFill>
                  <a:schemeClr val="bg1"/>
                </a:solidFill>
                <a:latin typeface="-apple-system"/>
              </a:rPr>
            </a:br>
            <a:r>
              <a:rPr lang="cs-CZ" dirty="0">
                <a:solidFill>
                  <a:schemeClr val="bg1"/>
                </a:solidFill>
                <a:latin typeface="-apple-system"/>
              </a:rPr>
              <a:t>1) reedice mají dlouhý časový interval</a:t>
            </a:r>
          </a:p>
          <a:p>
            <a:pPr marL="266700" indent="-266700" rtl="0"/>
            <a:r>
              <a:rPr lang="cs-CZ" dirty="0">
                <a:solidFill>
                  <a:schemeClr val="bg1"/>
                </a:solidFill>
                <a:latin typeface="-apple-system"/>
              </a:rPr>
              <a:t>2) reedice často nezohledňuje aktuální poznatky v biologii (taxonomie, morfologie, etologie, ekologie…</a:t>
            </a:r>
          </a:p>
          <a:p>
            <a:pPr rtl="0"/>
            <a:r>
              <a:rPr lang="cs-CZ" dirty="0">
                <a:solidFill>
                  <a:schemeClr val="bg1"/>
                </a:solidFill>
                <a:latin typeface="-apple-system"/>
              </a:rPr>
              <a:t>3) reedice obsahují chybné informace (text/obrázky)</a:t>
            </a:r>
          </a:p>
          <a:p>
            <a:pPr rtl="0"/>
            <a:r>
              <a:rPr lang="cs-CZ" dirty="0">
                <a:solidFill>
                  <a:schemeClr val="bg1"/>
                </a:solidFill>
                <a:latin typeface="-apple-system"/>
              </a:rPr>
              <a:t>4) komplexní obsah biologických informací zjednodušován = únik obsahu učiva</a:t>
            </a:r>
          </a:p>
          <a:p>
            <a:pPr rtl="0"/>
            <a:endParaRPr lang="cs-CZ" dirty="0">
              <a:solidFill>
                <a:schemeClr val="bg1"/>
              </a:solidFill>
              <a:latin typeface="-apple-system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7CC173C-6B7A-0565-A724-DEFB6FBBD2D1}"/>
              </a:ext>
            </a:extLst>
          </p:cNvPr>
          <p:cNvSpPr txBox="1"/>
          <p:nvPr/>
        </p:nvSpPr>
        <p:spPr>
          <a:xfrm>
            <a:off x="56595" y="2546230"/>
            <a:ext cx="703333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„Studie je zaměřena na zpracování tématu Řasy v </a:t>
            </a:r>
            <a:r>
              <a:rPr lang="cs-CZ" dirty="0">
                <a:solidFill>
                  <a:srgbClr val="FFFF00"/>
                </a:solidFill>
              </a:rPr>
              <a:t>osmi učebnicích </a:t>
            </a:r>
            <a:r>
              <a:rPr lang="cs-CZ" dirty="0">
                <a:solidFill>
                  <a:schemeClr val="bg1"/>
                </a:solidFill>
              </a:rPr>
              <a:t>přírodopisu. Cílem výzkumu bylo zjistit odborné nedostatky v učivu o řasách. Metodou výzkumu byla obsahová analýza (</a:t>
            </a:r>
            <a:r>
              <a:rPr lang="cs-CZ" dirty="0" err="1">
                <a:solidFill>
                  <a:schemeClr val="bg1"/>
                </a:solidFill>
              </a:rPr>
              <a:t>Gavora</a:t>
            </a:r>
            <a:r>
              <a:rPr lang="cs-CZ" dirty="0">
                <a:solidFill>
                  <a:schemeClr val="bg1"/>
                </a:solidFill>
              </a:rPr>
              <a:t>, 2010, 2015). Zjištěné nedostatky byly rozděleny na dvě kategorie – nedostatky týkající se zařazení řas do systému a další odborné nedostatky. Celkem byly v učebnicích zjištěny </a:t>
            </a:r>
            <a:r>
              <a:rPr lang="cs-CZ" dirty="0">
                <a:solidFill>
                  <a:srgbClr val="FFFF00"/>
                </a:solidFill>
              </a:rPr>
              <a:t>4 typy nedostatků v systematickém zařazení řas a 61 dalších odborných nedostatků</a:t>
            </a:r>
            <a:r>
              <a:rPr lang="cs-CZ" dirty="0">
                <a:solidFill>
                  <a:schemeClr val="bg1"/>
                </a:solidFill>
              </a:rPr>
              <a:t>. V diskusi jsou porovnány výsledky studie se zjištěními jiných autorů a vyvozovány dopady na vzdělávání žáků. Článek je doplněn přílohou s uvedením odborné správnosti determinovaných chyb.“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Brabcová, B., Vodová, L., &amp; Hvězdová, K. (2018). Analýza tématu Řasy ve vybraných učebnicích přírodopisu. </a:t>
            </a:r>
            <a:r>
              <a:rPr lang="cs-CZ" i="1" dirty="0" err="1">
                <a:solidFill>
                  <a:schemeClr val="bg1"/>
                </a:solidFill>
              </a:rPr>
              <a:t>Scientia</a:t>
            </a:r>
            <a:r>
              <a:rPr lang="cs-CZ" i="1" dirty="0">
                <a:solidFill>
                  <a:schemeClr val="bg1"/>
                </a:solidFill>
              </a:rPr>
              <a:t> in </a:t>
            </a:r>
            <a:r>
              <a:rPr lang="cs-CZ" i="1" dirty="0" err="1">
                <a:solidFill>
                  <a:schemeClr val="bg1"/>
                </a:solidFill>
              </a:rPr>
              <a:t>Educatione</a:t>
            </a:r>
            <a:r>
              <a:rPr lang="cs-CZ" dirty="0">
                <a:solidFill>
                  <a:schemeClr val="bg1"/>
                </a:solidFill>
              </a:rPr>
              <a:t>, </a:t>
            </a:r>
            <a:r>
              <a:rPr lang="cs-CZ" i="1" dirty="0">
                <a:solidFill>
                  <a:schemeClr val="bg1"/>
                </a:solidFill>
              </a:rPr>
              <a:t>9</a:t>
            </a:r>
            <a:r>
              <a:rPr lang="cs-CZ" dirty="0">
                <a:solidFill>
                  <a:schemeClr val="bg1"/>
                </a:solidFill>
              </a:rPr>
              <a:t>(1). https://doi.org/10.14712/18047106.992</a:t>
            </a:r>
          </a:p>
        </p:txBody>
      </p:sp>
    </p:spTree>
    <p:extLst>
      <p:ext uri="{BB962C8B-B14F-4D97-AF65-F5344CB8AC3E}">
        <p14:creationId xmlns:p14="http://schemas.microsoft.com/office/powerpoint/2010/main" val="378030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-212558" y="144531"/>
            <a:ext cx="7924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K čemu je biologie…</a:t>
            </a:r>
          </a:p>
        </p:txBody>
      </p:sp>
      <p:sp>
        <p:nvSpPr>
          <p:cNvPr id="3" name="AutoShape 8" descr="Natural selection image | Genetic algorithm, Machine learning models,  Evolu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68" name="Picture 20" descr="Veddah village in Dambana | Indigenous tribes of Sri Lanka | Sri Lanka Day  Tou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723" y="588178"/>
            <a:ext cx="4737267" cy="316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What it'll cost to keep others out of family grave: Onkaparinga Council  sets new fees | Messen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197" y="1392071"/>
            <a:ext cx="1769171" cy="235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Recepty: Pečená krkovička | Recipe | Food, Recipes, Polish recip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10696"/>
            <a:ext cx="2374710" cy="195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Alligator Log - Picture of The Cabin Restaurant and Events, Gonzales -  Tripadvis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452" y="4215971"/>
            <a:ext cx="3235985" cy="242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The Unknown Crocodiles | IFLScien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26" y="4215971"/>
            <a:ext cx="3839859" cy="242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erovná se 9"/>
          <p:cNvSpPr/>
          <p:nvPr/>
        </p:nvSpPr>
        <p:spPr>
          <a:xfrm>
            <a:off x="5366839" y="4973736"/>
            <a:ext cx="1467259" cy="914400"/>
          </a:xfrm>
          <a:prstGeom prst="mathNotEqua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709998" y="1947549"/>
            <a:ext cx="13374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b="1" dirty="0">
                <a:solidFill>
                  <a:srgbClr val="FFFF00"/>
                </a:solidFill>
              </a:rPr>
              <a:t>?</a:t>
            </a:r>
            <a:endParaRPr lang="en-GB" sz="8000" b="1" dirty="0">
              <a:solidFill>
                <a:srgbClr val="FFFF0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9031251" y="1908646"/>
            <a:ext cx="13374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b="1" dirty="0">
                <a:solidFill>
                  <a:srgbClr val="FFFF00"/>
                </a:solidFill>
              </a:rPr>
              <a:t>?</a:t>
            </a:r>
            <a:endParaRPr lang="en-GB" sz="8000" b="1" dirty="0">
              <a:solidFill>
                <a:srgbClr val="FFFF00"/>
              </a:solidFill>
            </a:endParaRPr>
          </a:p>
        </p:txBody>
      </p:sp>
      <p:grpSp>
        <p:nvGrpSpPr>
          <p:cNvPr id="25" name="Skupina 24"/>
          <p:cNvGrpSpPr/>
          <p:nvPr/>
        </p:nvGrpSpPr>
        <p:grpSpPr>
          <a:xfrm>
            <a:off x="1134626" y="4210088"/>
            <a:ext cx="3592930" cy="2455863"/>
            <a:chOff x="327025" y="4048125"/>
            <a:chExt cx="3592930" cy="2455863"/>
          </a:xfrm>
        </p:grpSpPr>
        <p:pic>
          <p:nvPicPr>
            <p:cNvPr id="26" name="Picture 2" descr="https://www.thoughtco.com/thmb/n-AXzmR3PuCu8QE2V9AfRbAbNJo=/768x0/filters:no_upscale():max_bytes(150000):strip_icc()/hamburg-zoo-baby-animals-inventory-168860885-58979cf23df78caebc1b565c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25" y="4048125"/>
              <a:ext cx="3545305" cy="2455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Obdélník 26"/>
            <p:cNvSpPr/>
            <p:nvPr/>
          </p:nvSpPr>
          <p:spPr>
            <a:xfrm>
              <a:off x="2634026" y="6257767"/>
              <a:ext cx="128592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00" dirty="0"/>
                <a:t>www.thoughtco.com</a:t>
              </a:r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7226452" y="4210088"/>
            <a:ext cx="3810923" cy="2578973"/>
            <a:chOff x="4446170" y="4048125"/>
            <a:chExt cx="3810923" cy="2578973"/>
          </a:xfrm>
        </p:grpSpPr>
        <p:pic>
          <p:nvPicPr>
            <p:cNvPr id="29" name="Picture 4" descr="https://www.asianelephantresearch.com/wp-content/uploads/2019/06/S__6119531-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170" y="4048125"/>
              <a:ext cx="3764380" cy="2514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Obdélník 29"/>
            <p:cNvSpPr/>
            <p:nvPr/>
          </p:nvSpPr>
          <p:spPr>
            <a:xfrm>
              <a:off x="6328360" y="6380877"/>
              <a:ext cx="192873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00" dirty="0"/>
                <a:t>www.asianelephantresearch.com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296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EA1CADD-60D4-7666-372F-D9A40012D457}"/>
              </a:ext>
            </a:extLst>
          </p:cNvPr>
          <p:cNvSpPr txBox="1"/>
          <p:nvPr/>
        </p:nvSpPr>
        <p:spPr>
          <a:xfrm>
            <a:off x="220462" y="0"/>
            <a:ext cx="8222202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cs-CZ" altLang="cs-CZ" sz="3600" b="1" dirty="0">
                <a:solidFill>
                  <a:schemeClr val="bg1"/>
                </a:solidFill>
              </a:rPr>
              <a:t>„Buržoazní pavěda“ </a:t>
            </a:r>
            <a:r>
              <a:rPr lang="cs-CZ" dirty="0">
                <a:solidFill>
                  <a:schemeClr val="bg1"/>
                </a:solidFill>
                <a:latin typeface="-apple-system"/>
              </a:rPr>
              <a:t/>
            </a:r>
            <a:br>
              <a:rPr lang="cs-CZ" dirty="0">
                <a:solidFill>
                  <a:schemeClr val="bg1"/>
                </a:solidFill>
                <a:latin typeface="-apple-system"/>
              </a:rPr>
            </a:br>
            <a:r>
              <a:rPr lang="cs-CZ" dirty="0">
                <a:solidFill>
                  <a:schemeClr val="bg1"/>
                </a:solidFill>
                <a:latin typeface="-apple-system"/>
              </a:rPr>
              <a:t/>
            </a:r>
            <a:br>
              <a:rPr lang="cs-CZ" dirty="0">
                <a:solidFill>
                  <a:schemeClr val="bg1"/>
                </a:solidFill>
                <a:latin typeface="-apple-system"/>
              </a:rPr>
            </a:br>
            <a:r>
              <a:rPr lang="cs-CZ" dirty="0">
                <a:solidFill>
                  <a:schemeClr val="bg1"/>
                </a:solidFill>
                <a:latin typeface="-apple-system"/>
              </a:rPr>
              <a:t>Základní typy chovaní:</a:t>
            </a:r>
          </a:p>
          <a:p>
            <a:pPr rtl="0"/>
            <a:r>
              <a:rPr lang="cs-CZ" dirty="0">
                <a:solidFill>
                  <a:schemeClr val="bg1"/>
                </a:solidFill>
                <a:latin typeface="-apple-system"/>
              </a:rPr>
              <a:t>teritoriální, obranné, epigamní, komfortní (</a:t>
            </a:r>
            <a:r>
              <a:rPr lang="cs-CZ" dirty="0" err="1">
                <a:solidFill>
                  <a:schemeClr val="bg1"/>
                </a:solidFill>
                <a:latin typeface="-apple-system"/>
              </a:rPr>
              <a:t>grooming</a:t>
            </a:r>
            <a:r>
              <a:rPr lang="cs-CZ" dirty="0">
                <a:solidFill>
                  <a:schemeClr val="bg1"/>
                </a:solidFill>
                <a:latin typeface="-apple-system"/>
              </a:rPr>
              <a:t>/</a:t>
            </a:r>
            <a:r>
              <a:rPr lang="cs-CZ" dirty="0" err="1">
                <a:solidFill>
                  <a:schemeClr val="bg1"/>
                </a:solidFill>
                <a:latin typeface="-apple-system"/>
              </a:rPr>
              <a:t>alogrooming</a:t>
            </a:r>
            <a:r>
              <a:rPr lang="cs-CZ" dirty="0">
                <a:solidFill>
                  <a:schemeClr val="bg1"/>
                </a:solidFill>
                <a:latin typeface="-apple-system"/>
              </a:rPr>
              <a:t>), hravé, pohybové (anabióza, </a:t>
            </a:r>
            <a:r>
              <a:rPr lang="cs-CZ" dirty="0" err="1">
                <a:solidFill>
                  <a:schemeClr val="bg1"/>
                </a:solidFill>
                <a:latin typeface="-apple-system"/>
              </a:rPr>
              <a:t>brumace</a:t>
            </a:r>
            <a:r>
              <a:rPr lang="cs-CZ" dirty="0">
                <a:solidFill>
                  <a:schemeClr val="bg1"/>
                </a:solidFill>
                <a:latin typeface="-apple-system"/>
              </a:rPr>
              <a:t>, hibernace, estivace, diapauza), potravní, </a:t>
            </a:r>
            <a:r>
              <a:rPr lang="cs-CZ" dirty="0" err="1">
                <a:solidFill>
                  <a:schemeClr val="bg1"/>
                </a:solidFill>
                <a:latin typeface="-apple-system"/>
              </a:rPr>
              <a:t>antipredační</a:t>
            </a:r>
            <a:r>
              <a:rPr lang="cs-CZ" dirty="0">
                <a:solidFill>
                  <a:schemeClr val="bg1"/>
                </a:solidFill>
                <a:latin typeface="-apple-system"/>
              </a:rPr>
              <a:t>, sociální,  explorační, napodobováni, používaní nástrojů/učení</a:t>
            </a:r>
          </a:p>
          <a:p>
            <a:pPr rtl="0"/>
            <a:endParaRPr lang="cs-CZ" dirty="0">
              <a:solidFill>
                <a:schemeClr val="bg1"/>
              </a:solidFill>
              <a:latin typeface="-apple-system"/>
            </a:endParaRPr>
          </a:p>
          <a:p>
            <a:pPr rtl="0"/>
            <a:r>
              <a:rPr lang="cs-CZ" dirty="0">
                <a:solidFill>
                  <a:schemeClr val="bg1"/>
                </a:solidFill>
                <a:latin typeface="-apple-system"/>
              </a:rPr>
              <a:t>Komunikace: vizuální (optická), pachová/chemická, </a:t>
            </a:r>
            <a:r>
              <a:rPr lang="cs-CZ" dirty="0" err="1">
                <a:solidFill>
                  <a:schemeClr val="bg1"/>
                </a:solidFill>
                <a:latin typeface="-apple-system"/>
              </a:rPr>
              <a:t>daktylní</a:t>
            </a:r>
            <a:r>
              <a:rPr lang="cs-CZ" dirty="0">
                <a:solidFill>
                  <a:schemeClr val="bg1"/>
                </a:solidFill>
                <a:latin typeface="-apple-system"/>
              </a:rPr>
              <a:t> (doteková), akustická – jejich kombinace</a:t>
            </a:r>
          </a:p>
          <a:p>
            <a:pPr rtl="0"/>
            <a:endParaRPr lang="cs-CZ" dirty="0">
              <a:solidFill>
                <a:schemeClr val="bg1"/>
              </a:solidFill>
              <a:latin typeface="-apple-system"/>
            </a:endParaRPr>
          </a:p>
          <a:p>
            <a:pPr rtl="0"/>
            <a:r>
              <a:rPr lang="cs-CZ" dirty="0">
                <a:solidFill>
                  <a:schemeClr val="bg1"/>
                </a:solidFill>
                <a:latin typeface="-apple-system"/>
              </a:rPr>
              <a:t>Signály mohou mít stejný význam vnitrodruhový i mezidruhový (varovné volaní), ale i stejný vnitro a jiný mezidruhový (vyplazený jazyk – hrozba vs přivolaní pomoci – </a:t>
            </a:r>
            <a:r>
              <a:rPr lang="cs-CZ" dirty="0" err="1">
                <a:solidFill>
                  <a:schemeClr val="bg1"/>
                </a:solidFill>
                <a:latin typeface="-apple-system"/>
              </a:rPr>
              <a:t>tamarín</a:t>
            </a:r>
            <a:r>
              <a:rPr lang="cs-CZ" dirty="0">
                <a:solidFill>
                  <a:schemeClr val="bg1"/>
                </a:solidFill>
                <a:latin typeface="-apple-system"/>
              </a:rPr>
              <a:t> vs člověk)</a:t>
            </a:r>
          </a:p>
          <a:p>
            <a:pPr rtl="0"/>
            <a:endParaRPr lang="cs-CZ" dirty="0">
              <a:solidFill>
                <a:schemeClr val="bg1"/>
              </a:solidFill>
              <a:latin typeface="-apple-system"/>
            </a:endParaRPr>
          </a:p>
          <a:p>
            <a:pPr rtl="0"/>
            <a:r>
              <a:rPr lang="cs-CZ" dirty="0">
                <a:solidFill>
                  <a:schemeClr val="bg1"/>
                </a:solidFill>
                <a:latin typeface="-apple-system"/>
              </a:rPr>
              <a:t>Co ovládá naše chovaní:</a:t>
            </a:r>
          </a:p>
          <a:p>
            <a:pPr rtl="0"/>
            <a:r>
              <a:rPr lang="cs-CZ" dirty="0">
                <a:solidFill>
                  <a:schemeClr val="bg1"/>
                </a:solidFill>
                <a:latin typeface="-apple-system"/>
              </a:rPr>
              <a:t>CNS vs endokrinní soustava (migrace)</a:t>
            </a:r>
          </a:p>
          <a:p>
            <a:pPr rtl="0"/>
            <a:r>
              <a:rPr lang="cs-CZ" dirty="0">
                <a:solidFill>
                  <a:schemeClr val="bg1"/>
                </a:solidFill>
                <a:latin typeface="-apple-system"/>
              </a:rPr>
              <a:t>Typy migrací (dlouhé, střední, krátké vs anadromní/katadromní) – podmínky (všichni jedinci druhu, periodické opakovaní, vzdálenost) – předletová potulka vs migrace </a:t>
            </a:r>
            <a:br>
              <a:rPr lang="cs-CZ" dirty="0">
                <a:solidFill>
                  <a:schemeClr val="bg1"/>
                </a:solidFill>
                <a:latin typeface="-apple-system"/>
              </a:rPr>
            </a:br>
            <a:r>
              <a:rPr lang="cs-CZ" dirty="0">
                <a:solidFill>
                  <a:schemeClr val="bg1"/>
                </a:solidFill>
                <a:latin typeface="-apple-system"/>
              </a:rPr>
              <a:t>Důvody (potrava</a:t>
            </a:r>
            <a:r>
              <a:rPr lang="cs-CZ">
                <a:solidFill>
                  <a:schemeClr val="bg1"/>
                </a:solidFill>
                <a:latin typeface="-apple-system"/>
              </a:rPr>
              <a:t>, </a:t>
            </a:r>
            <a:r>
              <a:rPr lang="cs-CZ" smtClean="0">
                <a:solidFill>
                  <a:schemeClr val="bg1"/>
                </a:solidFill>
                <a:latin typeface="-apple-system"/>
              </a:rPr>
              <a:t>rozmnožování</a:t>
            </a:r>
            <a:r>
              <a:rPr lang="cs-CZ" dirty="0">
                <a:solidFill>
                  <a:schemeClr val="bg1"/>
                </a:solidFill>
                <a:latin typeface="-apple-system"/>
              </a:rPr>
              <a:t>, nevhodné podmínky/</a:t>
            </a:r>
            <a:r>
              <a:rPr lang="cs-CZ" dirty="0" err="1">
                <a:solidFill>
                  <a:schemeClr val="bg1"/>
                </a:solidFill>
                <a:latin typeface="-apple-system"/>
              </a:rPr>
              <a:t>sezonalita</a:t>
            </a:r>
            <a:r>
              <a:rPr lang="cs-CZ" dirty="0">
                <a:solidFill>
                  <a:schemeClr val="bg1"/>
                </a:solidFill>
                <a:latin typeface="-apple-system"/>
              </a:rPr>
              <a:t>, fototaxe)</a:t>
            </a:r>
          </a:p>
          <a:p>
            <a:pPr rtl="0"/>
            <a:endParaRPr lang="cs-CZ" dirty="0">
              <a:solidFill>
                <a:schemeClr val="bg1"/>
              </a:solidFill>
              <a:latin typeface="-apple-system"/>
            </a:endParaRPr>
          </a:p>
          <a:p>
            <a:pPr rtl="0"/>
            <a:r>
              <a:rPr lang="cs-CZ" dirty="0">
                <a:solidFill>
                  <a:schemeClr val="bg1"/>
                </a:solidFill>
                <a:latin typeface="-apple-system"/>
              </a:rPr>
              <a:t>Biorytmy – oscilace/periody – cirkadiánní, </a:t>
            </a:r>
            <a:r>
              <a:rPr lang="cs-CZ" dirty="0" err="1">
                <a:solidFill>
                  <a:schemeClr val="bg1"/>
                </a:solidFill>
                <a:latin typeface="-apple-system"/>
              </a:rPr>
              <a:t>cirkatidalní</a:t>
            </a:r>
            <a:r>
              <a:rPr lang="cs-CZ" dirty="0">
                <a:solidFill>
                  <a:schemeClr val="bg1"/>
                </a:solidFill>
                <a:latin typeface="-apple-system"/>
              </a:rPr>
              <a:t>, </a:t>
            </a:r>
            <a:r>
              <a:rPr lang="cs-CZ" dirty="0" err="1">
                <a:solidFill>
                  <a:schemeClr val="bg1"/>
                </a:solidFill>
                <a:latin typeface="-apple-system"/>
              </a:rPr>
              <a:t>cirkalunarní</a:t>
            </a:r>
            <a:r>
              <a:rPr lang="cs-CZ" dirty="0">
                <a:solidFill>
                  <a:schemeClr val="bg1"/>
                </a:solidFill>
                <a:latin typeface="-apple-system"/>
              </a:rPr>
              <a:t>, </a:t>
            </a:r>
            <a:r>
              <a:rPr lang="cs-CZ" dirty="0" err="1">
                <a:solidFill>
                  <a:schemeClr val="bg1"/>
                </a:solidFill>
                <a:latin typeface="-apple-system"/>
              </a:rPr>
              <a:t>semilunarní</a:t>
            </a:r>
            <a:r>
              <a:rPr lang="cs-CZ" dirty="0">
                <a:solidFill>
                  <a:schemeClr val="bg1"/>
                </a:solidFill>
                <a:latin typeface="-apple-system"/>
              </a:rPr>
              <a:t>, </a:t>
            </a:r>
            <a:r>
              <a:rPr lang="cs-CZ" dirty="0" err="1">
                <a:solidFill>
                  <a:schemeClr val="bg1"/>
                </a:solidFill>
                <a:latin typeface="-apple-system"/>
              </a:rPr>
              <a:t>cirkanaulní</a:t>
            </a:r>
            <a:endParaRPr lang="cs-CZ" dirty="0">
              <a:solidFill>
                <a:schemeClr val="bg1"/>
              </a:solidFill>
              <a:latin typeface="-apple-system"/>
            </a:endParaRPr>
          </a:p>
          <a:p>
            <a:pPr rtl="0"/>
            <a:endParaRPr lang="cs-CZ" dirty="0">
              <a:solidFill>
                <a:schemeClr val="bg1"/>
              </a:solidFill>
              <a:latin typeface="-apple-system"/>
            </a:endParaRPr>
          </a:p>
        </p:txBody>
      </p:sp>
      <p:pic>
        <p:nvPicPr>
          <p:cNvPr id="3" name="Picture 4" descr="Angry Lion | Animals, Lion photography, Big cats">
            <a:extLst>
              <a:ext uri="{FF2B5EF4-FFF2-40B4-BE49-F238E27FC236}">
                <a16:creationId xmlns:a16="http://schemas.microsoft.com/office/drawing/2014/main" id="{E055A961-944F-4692-65FD-FE0D9E024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446" y="685800"/>
            <a:ext cx="1589780" cy="238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What is a day like in the life of a tarantula in the wild? - Quora">
            <a:extLst>
              <a:ext uri="{FF2B5EF4-FFF2-40B4-BE49-F238E27FC236}">
                <a16:creationId xmlns:a16="http://schemas.microsoft.com/office/drawing/2014/main" id="{0B997CA7-00AC-1247-1CFF-4556C0741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446" y="3456039"/>
            <a:ext cx="1589780" cy="152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laštovky obsadily dráty, míří do svých zimovišť - Olomoucký deník">
            <a:extLst>
              <a:ext uri="{FF2B5EF4-FFF2-40B4-BE49-F238E27FC236}">
                <a16:creationId xmlns:a16="http://schemas.microsoft.com/office/drawing/2014/main" id="{F918F291-AA5B-AB20-7A5F-7508B88C5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790" y="5372522"/>
            <a:ext cx="1925436" cy="108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848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nné var besk mot människan – inte rasist | Aftonblad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992" y="4625565"/>
            <a:ext cx="4987172" cy="213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Figure 3 from Unusual colour and pattern variation of Lacerta agilis (  Squamata : Lacertidae ) recorded from Central Europe | Semantic Schol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59519"/>
            <a:ext cx="3792514" cy="517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169886" y="579220"/>
            <a:ext cx="17054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FF0000"/>
                </a:solidFill>
              </a:rPr>
              <a:t>variabilita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169886" y="200967"/>
            <a:ext cx="7924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Rozlišovací (taxonomické) znaky</a:t>
            </a:r>
          </a:p>
        </p:txBody>
      </p:sp>
      <p:pic>
        <p:nvPicPr>
          <p:cNvPr id="10" name="Picture 9" descr="Lacerta viridi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314" y="773222"/>
            <a:ext cx="27368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Prof. Dr. Bayram Göçmen - Amphibians &amp; Reptiles of Northern Cypru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323" y="2824381"/>
            <a:ext cx="2794202" cy="394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ile:Lacerta agilis male head.JPG - Wikimedia Common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189" y="817563"/>
            <a:ext cx="3851857" cy="200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8278284" y="1017242"/>
            <a:ext cx="13374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b="1" dirty="0">
                <a:solidFill>
                  <a:srgbClr val="FFFF00"/>
                </a:solidFill>
              </a:rPr>
              <a:t>?</a:t>
            </a:r>
            <a:endParaRPr lang="en-GB" sz="8000" b="1" dirty="0">
              <a:solidFill>
                <a:srgbClr val="FFFF00"/>
              </a:solidFill>
            </a:endParaRPr>
          </a:p>
        </p:txBody>
      </p:sp>
      <p:pic>
        <p:nvPicPr>
          <p:cNvPr id="9" name="Picture 4" descr="jesterky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23" t="29337" r="4671" b="54201"/>
          <a:stretch>
            <a:fillRect/>
          </a:stretch>
        </p:blipFill>
        <p:spPr bwMode="auto">
          <a:xfrm>
            <a:off x="7514919" y="2174115"/>
            <a:ext cx="2100846" cy="167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372321" y="4160231"/>
            <a:ext cx="7924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Binomická nomenklatura</a:t>
            </a:r>
          </a:p>
        </p:txBody>
      </p:sp>
      <p:pic>
        <p:nvPicPr>
          <p:cNvPr id="5122" name="Picture 2" descr="vertebrate taxonomy chart - Google Search | Science biology, Taxonomy,  Animal classificati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559" y="705345"/>
            <a:ext cx="8194974" cy="615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64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1865</Words>
  <Application>Microsoft Office PowerPoint</Application>
  <PresentationFormat>Širokoúhlá obrazovka</PresentationFormat>
  <Paragraphs>267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-apple-system</vt:lpstr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BIODIVERZITA</vt:lpstr>
      <vt:lpstr>BIODIVERZITA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Smolinský</dc:creator>
  <cp:lastModifiedBy>Smolinský</cp:lastModifiedBy>
  <cp:revision>38</cp:revision>
  <dcterms:created xsi:type="dcterms:W3CDTF">2019-09-30T07:01:06Z</dcterms:created>
  <dcterms:modified xsi:type="dcterms:W3CDTF">2024-09-30T06:20:44Z</dcterms:modified>
</cp:coreProperties>
</file>