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3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6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1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4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266F-6BC7-4F40-9883-A86420BB35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E275-3329-42C1-B0E4-8DD71549C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90152" y="482189"/>
            <a:ext cx="7620000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b="1" u="sng" dirty="0">
                <a:solidFill>
                  <a:schemeClr val="bg1"/>
                </a:solidFill>
              </a:rPr>
              <a:t>KŮŽE a její deriváty</a:t>
            </a:r>
            <a:endParaRPr lang="cs-CZ" altLang="cs-CZ" dirty="0">
              <a:solidFill>
                <a:schemeClr val="bg1"/>
              </a:solidFill>
            </a:endParaRPr>
          </a:p>
          <a:p>
            <a:pPr algn="ctr"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woodland-ways.co.uk/images/products/large/image_2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86" y="1837111"/>
            <a:ext cx="3721331" cy="37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47650" y="198439"/>
            <a:ext cx="7239000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u="sng" dirty="0">
                <a:solidFill>
                  <a:schemeClr val="bg1"/>
                </a:solidFill>
              </a:rPr>
              <a:t>KŮŽE a její deriváty</a:t>
            </a:r>
          </a:p>
          <a:p>
            <a:pPr eaLnBrk="1" hangingPunct="1"/>
            <a:endParaRPr lang="cs-CZ" altLang="cs-CZ" sz="2000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Funkce:	- ochrana před vlivy prostředí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- mechanická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- obranná (</a:t>
            </a:r>
            <a:r>
              <a:rPr lang="cs-CZ" altLang="cs-CZ" dirty="0" err="1">
                <a:solidFill>
                  <a:schemeClr val="bg1"/>
                </a:solidFill>
              </a:rPr>
              <a:t>protipatogenní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</a:t>
            </a:r>
            <a:r>
              <a:rPr lang="cs-CZ" altLang="cs-CZ" dirty="0" err="1">
                <a:solidFill>
                  <a:schemeClr val="bg1"/>
                </a:solidFill>
              </a:rPr>
              <a:t>termoizolace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látková výměna (osmóza)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kontakt vnějším prostředím (smysly)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Obrázek z Deštník na hla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9" y="431901"/>
            <a:ext cx="2276696" cy="18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nse Of Touch | Sense Of Touch Facts For Kids | DK Find 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48" y="2822576"/>
            <a:ext cx="3861902" cy="35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content-prg1-1.xx.fbcdn.net/v/t1.0-9/121614142_4755227607850737_6506430772291487163_n.jpg?_nc_cat=105&amp;_nc_sid=730e14&amp;_nc_ohc=J8mgCDgPufIAX-5CZ90&amp;_nc_ht=scontent-prg1-1.xx&amp;oh=66639bb0ef64b976c809a7456d2f8e11&amp;oe=5FAC9F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3" y="2603998"/>
            <a:ext cx="2577612" cy="40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content-prg1-1.xx.fbcdn.net/v/t1.0-0/p526x296/121492498_4754503317923166_2405654146970521163_o.jpg?_nc_cat=104&amp;_nc_sid=730e14&amp;_nc_ohc=sJq1Vkzy1ZUAX9c9p0a&amp;_nc_ht=scontent-prg1-1.xx&amp;tp=6&amp;oh=205138c235c92d12638b4285fac6cef2&amp;oe=5FADF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5" y="198439"/>
            <a:ext cx="3994056" cy="45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1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7923" y="82062"/>
            <a:ext cx="82296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Stavba: - vícevrstevná pokožka (epidermální původ)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zárodečná vrstva </a:t>
            </a:r>
            <a:r>
              <a:rPr lang="cs-CZ" altLang="cs-CZ" i="1" dirty="0" err="1">
                <a:solidFill>
                  <a:schemeClr val="bg1"/>
                </a:solidFill>
              </a:rPr>
              <a:t>stratum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germinativum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(keratinizace →) 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rohovitá vrstva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stratum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corneum</a:t>
            </a:r>
            <a:r>
              <a:rPr lang="cs-CZ" altLang="cs-CZ" i="1" dirty="0">
                <a:solidFill>
                  <a:schemeClr val="bg1"/>
                </a:solidFill>
              </a:rPr>
              <a:t> (odlupování)</a:t>
            </a:r>
            <a:endParaRPr lang="cs-CZ" altLang="cs-CZ" dirty="0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útvary:	● rohovité šupiny (►peří) 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srst (vlasy, žíně, bodliny)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deriváty pokožky (rohovité mozoly žab, drápy, </a:t>
            </a:r>
            <a:r>
              <a:rPr lang="cs-CZ" altLang="cs-CZ" dirty="0" err="1">
                <a:solidFill>
                  <a:schemeClr val="bg1"/>
                </a:solidFill>
              </a:rPr>
              <a:t>podo</a:t>
            </a:r>
            <a:r>
              <a:rPr lang="cs-CZ" altLang="cs-CZ" dirty="0">
                <a:solidFill>
                  <a:schemeClr val="bg1"/>
                </a:solidFill>
              </a:rPr>
              <a:t>- a </a:t>
            </a:r>
            <a:r>
              <a:rPr lang="cs-CZ" altLang="cs-CZ" dirty="0" err="1">
                <a:solidFill>
                  <a:schemeClr val="bg1"/>
                </a:solidFill>
              </a:rPr>
              <a:t>ramfotéka</a:t>
            </a:r>
            <a:r>
              <a:rPr lang="cs-CZ" altLang="cs-CZ" dirty="0">
                <a:solidFill>
                  <a:schemeClr val="bg1"/>
                </a:solidFill>
              </a:rPr>
              <a:t>, 		nehty, kopyta, rohy) 	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kožní žlázy (slizové, jedové a světelné vodních) → redukce 			u plazů a ptáků (stehenní póry, kostrční žláza),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další diferenciace u savců (potní, mazové, pachové, mléčné)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     škára </a:t>
            </a:r>
            <a:r>
              <a:rPr lang="cs-CZ" altLang="cs-CZ" i="1" dirty="0" err="1">
                <a:solidFill>
                  <a:schemeClr val="bg1"/>
                </a:solidFill>
              </a:rPr>
              <a:t>corium</a:t>
            </a:r>
            <a:r>
              <a:rPr lang="cs-CZ" altLang="cs-CZ" i="1" dirty="0">
                <a:solidFill>
                  <a:schemeClr val="bg1"/>
                </a:solidFill>
              </a:rPr>
              <a:t>, dermis </a:t>
            </a:r>
            <a:r>
              <a:rPr lang="cs-CZ" altLang="cs-CZ" dirty="0">
                <a:solidFill>
                  <a:schemeClr val="bg1"/>
                </a:solidFill>
              </a:rPr>
              <a:t>(mezodermální původ)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deriváty: ● pancíře 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● šupiny (plakoidní, </a:t>
            </a:r>
            <a:r>
              <a:rPr lang="cs-CZ" altLang="cs-CZ" dirty="0" err="1">
                <a:solidFill>
                  <a:schemeClr val="bg1"/>
                </a:solidFill>
              </a:rPr>
              <a:t>kosmoidní</a:t>
            </a:r>
            <a:r>
              <a:rPr lang="cs-CZ" altLang="cs-CZ" dirty="0">
                <a:solidFill>
                  <a:schemeClr val="bg1"/>
                </a:solidFill>
              </a:rPr>
              <a:t> (► </a:t>
            </a:r>
            <a:r>
              <a:rPr lang="cs-CZ" altLang="cs-CZ" dirty="0" err="1">
                <a:solidFill>
                  <a:schemeClr val="bg1"/>
                </a:solidFill>
              </a:rPr>
              <a:t>ganoidní</a:t>
            </a:r>
            <a:r>
              <a:rPr lang="cs-CZ" altLang="cs-CZ" dirty="0">
                <a:solidFill>
                  <a:schemeClr val="bg1"/>
                </a:solidFill>
              </a:rPr>
              <a:t>), </a:t>
            </a:r>
            <a:r>
              <a:rPr lang="cs-CZ" altLang="cs-CZ" dirty="0" err="1">
                <a:solidFill>
                  <a:schemeClr val="bg1"/>
                </a:solidFill>
              </a:rPr>
              <a:t>leptoidní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elasmoidní</a:t>
            </a:r>
            <a:r>
              <a:rPr lang="cs-CZ" altLang="cs-CZ" dirty="0">
                <a:solidFill>
                  <a:schemeClr val="bg1"/>
                </a:solidFill>
              </a:rPr>
              <a:t>) 		(cykloidní a </a:t>
            </a:r>
            <a:r>
              <a:rPr lang="cs-CZ" altLang="cs-CZ" dirty="0" err="1">
                <a:solidFill>
                  <a:schemeClr val="bg1"/>
                </a:solidFill>
              </a:rPr>
              <a:t>ktenoidní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● cévy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● kožní receptory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● chromatofory</a:t>
            </a:r>
          </a:p>
          <a:p>
            <a:pPr lvl="3"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podkožní vazivo </a:t>
            </a:r>
            <a:r>
              <a:rPr lang="cs-CZ" altLang="cs-CZ" i="1" dirty="0" err="1">
                <a:solidFill>
                  <a:schemeClr val="bg1"/>
                </a:solidFill>
              </a:rPr>
              <a:t>tela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subcutanea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(nervová zakončení, úpony svalů, tukové zásoby)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Zbarvení: pigmenty v mrtvých derivátech nebo specializovaných buňkách 	vrstev kůže</a:t>
            </a:r>
          </a:p>
        </p:txBody>
      </p:sp>
      <p:pic>
        <p:nvPicPr>
          <p:cNvPr id="3" name="Picture 4" descr="kůže obra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69" y="82062"/>
            <a:ext cx="4207358" cy="66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55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šup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788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Jeseter ruský (Acipenser gueldenstaedti) » Rybářský rozcest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38" y="0"/>
            <a:ext cx="3917251" cy="25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Živá zkamenělina latimérie podivná - Šokující Plan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79" y="1863326"/>
            <a:ext cx="4418135" cy="20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pr, který léčí onemocnění srdce, letos poprvé zamíří na vánoční stůl |  iROZHLAS - spolehlivé zprá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38" y="3536036"/>
            <a:ext cx="3241996" cy="18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ndát Obecný - Sander lucioperca - Místní skupina Od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96" y="5220217"/>
            <a:ext cx="4019099" cy="1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3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84227" y="228600"/>
            <a:ext cx="68580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Pero</a:t>
            </a:r>
            <a:r>
              <a:rPr lang="cs-CZ" altLang="cs-CZ" dirty="0">
                <a:solidFill>
                  <a:schemeClr val="bg1"/>
                </a:solidFill>
              </a:rPr>
              <a:t> - unikátní produkt pokožky ptáků 				            – přestavba plazí šupiny.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Peří obrysové na </a:t>
            </a:r>
            <a:r>
              <a:rPr lang="cs-CZ" altLang="cs-CZ" b="1" dirty="0" err="1">
                <a:solidFill>
                  <a:schemeClr val="bg1"/>
                </a:solidFill>
              </a:rPr>
              <a:t>pernicích</a:t>
            </a:r>
            <a:r>
              <a:rPr lang="cs-CZ" altLang="cs-CZ" dirty="0">
                <a:solidFill>
                  <a:schemeClr val="bg1"/>
                </a:solidFill>
              </a:rPr>
              <a:t> 				   a  peří prachové tamtéž i na některých                        </a:t>
            </a:r>
            <a:r>
              <a:rPr lang="cs-CZ" altLang="cs-CZ" b="1" dirty="0" err="1">
                <a:solidFill>
                  <a:schemeClr val="bg1"/>
                </a:solidFill>
              </a:rPr>
              <a:t>nažinách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Obrysové pero – </a:t>
            </a:r>
            <a:r>
              <a:rPr lang="cs-CZ" altLang="cs-CZ" dirty="0">
                <a:solidFill>
                  <a:schemeClr val="bg1"/>
                </a:solidFill>
              </a:rPr>
              <a:t>stavba:</a:t>
            </a:r>
          </a:p>
          <a:p>
            <a:pPr eaLnBrk="1" hangingPunct="1">
              <a:buFontTx/>
              <a:buAutoNum type="alphaLcParenR"/>
            </a:pPr>
            <a:r>
              <a:rPr lang="cs-CZ" altLang="cs-CZ" i="1" dirty="0">
                <a:solidFill>
                  <a:schemeClr val="bg1"/>
                </a:solidFill>
              </a:rPr>
              <a:t>stvol</a:t>
            </a:r>
            <a:r>
              <a:rPr lang="cs-CZ" altLang="cs-CZ" dirty="0">
                <a:solidFill>
                  <a:schemeClr val="bg1"/>
                </a:solidFill>
              </a:rPr>
              <a:t> – brk  a osten </a:t>
            </a:r>
          </a:p>
          <a:p>
            <a:pPr eaLnBrk="1" hangingPunct="1">
              <a:buFontTx/>
              <a:buAutoNum type="alphaLcParenR"/>
            </a:pPr>
            <a:r>
              <a:rPr lang="cs-CZ" altLang="cs-CZ" i="1" dirty="0">
                <a:solidFill>
                  <a:schemeClr val="bg1"/>
                </a:solidFill>
              </a:rPr>
              <a:t>prapor</a:t>
            </a:r>
            <a:r>
              <a:rPr lang="cs-CZ" altLang="cs-CZ" dirty="0">
                <a:solidFill>
                  <a:schemeClr val="bg1"/>
                </a:solidFill>
              </a:rPr>
              <a:t> s větvemi, paprsky a háčky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</a:rPr>
              <a:t>krycí</a:t>
            </a:r>
            <a:r>
              <a:rPr lang="cs-CZ" altLang="cs-CZ" dirty="0">
                <a:solidFill>
                  <a:schemeClr val="bg1"/>
                </a:solidFill>
              </a:rPr>
              <a:t> – hlava, tělo (tvar) (D) </a:t>
            </a: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</a:rPr>
              <a:t>letky</a:t>
            </a:r>
            <a:r>
              <a:rPr lang="cs-CZ" altLang="cs-CZ" dirty="0">
                <a:solidFill>
                  <a:schemeClr val="bg1"/>
                </a:solidFill>
              </a:rPr>
              <a:t> (C) (ruční, loketní, ramenní – nesouměrná) –  křídla </a:t>
            </a:r>
          </a:p>
          <a:p>
            <a:pPr eaLnBrk="1" hangingPunct="1"/>
            <a:r>
              <a:rPr lang="cs-CZ" altLang="cs-CZ" u="sng" dirty="0">
                <a:solidFill>
                  <a:schemeClr val="bg1"/>
                </a:solidFill>
              </a:rPr>
              <a:t>rýdovací pera</a:t>
            </a:r>
            <a:r>
              <a:rPr lang="cs-CZ" altLang="cs-CZ" dirty="0">
                <a:solidFill>
                  <a:schemeClr val="bg1"/>
                </a:solidFill>
              </a:rPr>
              <a:t> –  ocasní část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 err="1">
                <a:solidFill>
                  <a:schemeClr val="bg1"/>
                </a:solidFill>
              </a:rPr>
              <a:t>Vibrisy</a:t>
            </a:r>
            <a:r>
              <a:rPr lang="cs-CZ" altLang="cs-CZ" dirty="0">
                <a:solidFill>
                  <a:schemeClr val="bg1"/>
                </a:solidFill>
              </a:rPr>
              <a:t>, vlasová pera (F), p. štětinová (G), p. okrasná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Prachové opeření</a:t>
            </a:r>
            <a:r>
              <a:rPr lang="cs-CZ" altLang="cs-CZ" dirty="0">
                <a:solidFill>
                  <a:schemeClr val="bg1"/>
                </a:solidFill>
              </a:rPr>
              <a:t> a) zjednodušená pera - krátký stvol,         vějířek  volných větví a paprsků - tepelná izolace (I)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b) měkké větve z </a:t>
            </a:r>
            <a:r>
              <a:rPr lang="cs-CZ" altLang="cs-CZ" dirty="0" err="1">
                <a:solidFill>
                  <a:schemeClr val="bg1"/>
                </a:solidFill>
              </a:rPr>
              <a:t>baze</a:t>
            </a:r>
            <a:r>
              <a:rPr lang="cs-CZ" altLang="cs-CZ" dirty="0">
                <a:solidFill>
                  <a:schemeClr val="bg1"/>
                </a:solidFill>
              </a:rPr>
              <a:t> –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neoptile</a:t>
            </a:r>
            <a:r>
              <a:rPr lang="cs-CZ" altLang="cs-CZ" dirty="0">
                <a:solidFill>
                  <a:schemeClr val="bg1"/>
                </a:solidFill>
              </a:rPr>
              <a:t> – první opeření ptáků (H)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(drobivý prach – asi přeměna krycích per )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Pelichání – výměna </a:t>
            </a:r>
          </a:p>
        </p:txBody>
      </p:sp>
      <p:pic>
        <p:nvPicPr>
          <p:cNvPr id="14339" name="Picture 3" descr="p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372" r="3064" b="54149"/>
          <a:stretch>
            <a:fillRect/>
          </a:stretch>
        </p:blipFill>
        <p:spPr bwMode="auto">
          <a:xfrm>
            <a:off x="7889627" y="-1"/>
            <a:ext cx="3617498" cy="23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15" r="50000" b="84264"/>
          <a:stretch>
            <a:fillRect/>
          </a:stretch>
        </p:blipFill>
        <p:spPr bwMode="auto">
          <a:xfrm>
            <a:off x="7809270" y="2685009"/>
            <a:ext cx="3657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56223" r="39407" b="16815"/>
          <a:stretch>
            <a:fillRect/>
          </a:stretch>
        </p:blipFill>
        <p:spPr bwMode="auto">
          <a:xfrm>
            <a:off x="11601201" y="80169"/>
            <a:ext cx="4587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2" t="83185" r="32173" b="4372"/>
          <a:stretch>
            <a:fillRect/>
          </a:stretch>
        </p:blipFill>
        <p:spPr bwMode="auto">
          <a:xfrm>
            <a:off x="9905462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73853" r="58218" b="4372"/>
          <a:stretch>
            <a:fillRect/>
          </a:stretch>
        </p:blipFill>
        <p:spPr bwMode="auto">
          <a:xfrm>
            <a:off x="11429462" y="4800600"/>
            <a:ext cx="68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t="71051" r="32521" b="17784"/>
          <a:stretch>
            <a:fillRect/>
          </a:stretch>
        </p:blipFill>
        <p:spPr bwMode="auto">
          <a:xfrm>
            <a:off x="9905462" y="3596103"/>
            <a:ext cx="560262" cy="12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57260" r="65880" b="17853"/>
          <a:stretch>
            <a:fillRect/>
          </a:stretch>
        </p:blipFill>
        <p:spPr bwMode="auto">
          <a:xfrm>
            <a:off x="6971071" y="2075409"/>
            <a:ext cx="784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urious Kids: did the velociraptors have feathers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7" y="228600"/>
            <a:ext cx="2496909" cy="15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urassic Park Velociraptor Sixth Scale Figure by Chronicle Collectibles |  Sideshow Collectib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7" y="1878785"/>
            <a:ext cx="1979315" cy="16659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2" name="Picture 6" descr="Archaeopteryx: Facts about the Transitional Fossil | Live Sc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5" y="3651355"/>
            <a:ext cx="2656482" cy="30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334"/>
          <a:stretch>
            <a:fillRect/>
          </a:stretch>
        </p:blipFill>
        <p:spPr bwMode="auto">
          <a:xfrm>
            <a:off x="5694364" y="0"/>
            <a:ext cx="4973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ero t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4876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ero_struk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ero_hac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 b="29445"/>
          <a:stretch>
            <a:fillRect/>
          </a:stretch>
        </p:blipFill>
        <p:spPr bwMode="auto">
          <a:xfrm>
            <a:off x="1524000" y="457200"/>
            <a:ext cx="3810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0" y="0"/>
            <a:ext cx="426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</a:rPr>
              <a:t>Ptačí pero – mikroskopický detail háčků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0" y="327660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chemeClr val="bg1"/>
                </a:solidFill>
              </a:rPr>
              <a:t>Ptačí pero – elektronmikroskopická struktura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791200" y="228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6459" y="317500"/>
            <a:ext cx="472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Kůže</a:t>
            </a:r>
            <a:r>
              <a:rPr lang="cs-CZ" altLang="cs-CZ" dirty="0">
                <a:solidFill>
                  <a:schemeClr val="bg1"/>
                </a:solidFill>
              </a:rPr>
              <a:t> – srst, potní a mazové žlázy.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Srst – ne derivát šupiny, ale vznik mezi. Chlupová cibulka v chlupovém váčku, proti škárová bradavka k výživě. </a:t>
            </a:r>
          </a:p>
          <a:p>
            <a:pPr eaLnBrk="1" hangingPunct="1"/>
            <a:r>
              <a:rPr lang="cs-CZ" altLang="cs-CZ" b="1" dirty="0" err="1">
                <a:solidFill>
                  <a:schemeClr val="bg1"/>
                </a:solidFill>
              </a:rPr>
              <a:t>Vlníky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termoizolace</a:t>
            </a:r>
            <a:r>
              <a:rPr lang="cs-CZ" altLang="cs-CZ" dirty="0">
                <a:solidFill>
                  <a:schemeClr val="bg1"/>
                </a:solidFill>
              </a:rPr>
              <a:t>) + </a:t>
            </a:r>
            <a:r>
              <a:rPr lang="cs-CZ" altLang="cs-CZ" b="1" dirty="0" err="1">
                <a:solidFill>
                  <a:schemeClr val="bg1"/>
                </a:solidFill>
              </a:rPr>
              <a:t>osiníky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nesmáčivost</a:t>
            </a:r>
            <a:r>
              <a:rPr lang="cs-CZ" altLang="cs-CZ" dirty="0">
                <a:solidFill>
                  <a:schemeClr val="bg1"/>
                </a:solidFill>
              </a:rPr>
              <a:t>) = podsada,                    </a:t>
            </a:r>
            <a:r>
              <a:rPr lang="cs-CZ" altLang="cs-CZ" b="1" dirty="0">
                <a:solidFill>
                  <a:schemeClr val="bg1"/>
                </a:solidFill>
              </a:rPr>
              <a:t>pesíky</a:t>
            </a:r>
            <a:r>
              <a:rPr lang="cs-CZ" altLang="cs-CZ" dirty="0">
                <a:solidFill>
                  <a:schemeClr val="bg1"/>
                </a:solidFill>
              </a:rPr>
              <a:t> (zbarvení a ochrana). 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Sinusové chlupy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dirty="0" err="1">
                <a:solidFill>
                  <a:schemeClr val="bg1"/>
                </a:solidFill>
              </a:rPr>
              <a:t>vibrisy</a:t>
            </a:r>
            <a:r>
              <a:rPr lang="cs-CZ" altLang="cs-CZ" dirty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Výměna srsti – línání (2krát ročně).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Redukce srsti: kytovci, sirény, </a:t>
            </a:r>
            <a:r>
              <a:rPr lang="cs-CZ" altLang="cs-CZ" dirty="0" err="1">
                <a:solidFill>
                  <a:schemeClr val="bg1"/>
                </a:solidFill>
              </a:rPr>
              <a:t>rypoš</a:t>
            </a:r>
            <a:r>
              <a:rPr lang="cs-CZ" altLang="cs-CZ" dirty="0">
                <a:solidFill>
                  <a:schemeClr val="bg1"/>
                </a:solidFill>
              </a:rPr>
              <a:t>, sloni, částečně nosorožci, létací blána letounů. Rohovité útvary kůže: ostny, šupiny, krunýře (ze srsti).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Další rohovité útvary: drápy, nehty, kopyta, rohovitá vrstva rohů, rohy nosorožců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Početné kožní žlázy:                                      - </a:t>
            </a:r>
            <a:r>
              <a:rPr lang="cs-CZ" altLang="cs-CZ" b="1" dirty="0">
                <a:solidFill>
                  <a:schemeClr val="bg1"/>
                </a:solidFill>
              </a:rPr>
              <a:t>potní</a:t>
            </a:r>
            <a:r>
              <a:rPr lang="cs-CZ" altLang="cs-CZ" dirty="0">
                <a:solidFill>
                  <a:schemeClr val="bg1"/>
                </a:solidFill>
              </a:rPr>
              <a:t> (termoregulace, pachová komunikace)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b="1" dirty="0">
                <a:solidFill>
                  <a:schemeClr val="bg1"/>
                </a:solidFill>
              </a:rPr>
              <a:t>mazové</a:t>
            </a:r>
            <a:r>
              <a:rPr lang="cs-CZ" altLang="cs-CZ" dirty="0">
                <a:solidFill>
                  <a:schemeClr val="bg1"/>
                </a:solidFill>
              </a:rPr>
              <a:t> (péče o srst)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b="1" dirty="0">
                <a:solidFill>
                  <a:schemeClr val="bg1"/>
                </a:solidFill>
              </a:rPr>
              <a:t>pachové</a:t>
            </a:r>
            <a:r>
              <a:rPr lang="cs-CZ" altLang="cs-CZ" dirty="0">
                <a:solidFill>
                  <a:schemeClr val="bg1"/>
                </a:solidFill>
              </a:rPr>
              <a:t> (oboje modifikace předchozí –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komunikace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b="1" dirty="0">
                <a:solidFill>
                  <a:schemeClr val="bg1"/>
                </a:solidFill>
              </a:rPr>
              <a:t>mléčné</a:t>
            </a:r>
            <a:r>
              <a:rPr lang="cs-CZ" altLang="cs-CZ" dirty="0">
                <a:solidFill>
                  <a:schemeClr val="bg1"/>
                </a:solidFill>
              </a:rPr>
              <a:t> – samostatné vývody (mléčné políčko) x mléčná bradavka nebo struk</a:t>
            </a:r>
          </a:p>
        </p:txBody>
      </p:sp>
      <p:pic>
        <p:nvPicPr>
          <p:cNvPr id="16387" name="Picture 3" descr="s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rst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9" t="6258" r="28018" b="58463"/>
          <a:stretch>
            <a:fillRect/>
          </a:stretch>
        </p:blipFill>
        <p:spPr bwMode="auto">
          <a:xfrm>
            <a:off x="5562601" y="1219200"/>
            <a:ext cx="1235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unny Skeleton Fonds d'écran Funny Fonds d'écrans Great Fonds d'écrans  Photographie par Courtnay | Partage d'Images française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51" y="275736"/>
            <a:ext cx="2475236" cy="13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9550" y="214314"/>
            <a:ext cx="67818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OPĚRNÁ soustava (kostra)</a:t>
            </a:r>
          </a:p>
          <a:p>
            <a:pPr eaLnBrk="1" hangingPunct="1"/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Vazivo – nejpůvodnější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Chrupavka – ontogenetický předstupeň kosti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Kostní tkáň </a:t>
            </a:r>
          </a:p>
          <a:p>
            <a:pPr eaLnBrk="1" hangingPunct="1"/>
            <a:r>
              <a:rPr lang="cs-CZ" altLang="cs-CZ" b="1" dirty="0">
                <a:solidFill>
                  <a:srgbClr val="00B0F0"/>
                </a:solidFill>
              </a:rPr>
              <a:t>Typ skeletu: a) dermální s.</a:t>
            </a:r>
            <a:endParaRPr lang="cs-CZ" altLang="cs-CZ" dirty="0">
              <a:solidFill>
                <a:srgbClr val="00B0F0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rgbClr val="00B0F0"/>
                </a:solidFill>
              </a:rPr>
              <a:t>		osifikace vaziva ve škáře – krycí kosti</a:t>
            </a:r>
            <a:endParaRPr lang="cs-CZ" altLang="cs-CZ" dirty="0">
              <a:solidFill>
                <a:srgbClr val="00B0F0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        b) </a:t>
            </a:r>
            <a:r>
              <a:rPr lang="cs-CZ" altLang="cs-CZ" b="1" dirty="0" err="1">
                <a:solidFill>
                  <a:schemeClr val="bg1"/>
                </a:solidFill>
              </a:rPr>
              <a:t>endoskelet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</a:t>
            </a:r>
            <a:r>
              <a:rPr lang="cs-CZ" altLang="cs-CZ" b="1" dirty="0" err="1">
                <a:solidFill>
                  <a:schemeClr val="bg1"/>
                </a:solidFill>
              </a:rPr>
              <a:t>chondrogenní</a:t>
            </a:r>
            <a:r>
              <a:rPr lang="cs-CZ" altLang="cs-CZ" b="1" dirty="0">
                <a:solidFill>
                  <a:schemeClr val="bg1"/>
                </a:solidFill>
              </a:rPr>
              <a:t> osifikace kosti náhradní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    	</a:t>
            </a:r>
            <a:r>
              <a:rPr lang="cs-CZ" altLang="cs-CZ" b="1" dirty="0" err="1">
                <a:solidFill>
                  <a:schemeClr val="bg1"/>
                </a:solidFill>
              </a:rPr>
              <a:t>endoskelet</a:t>
            </a:r>
            <a:r>
              <a:rPr lang="cs-CZ" altLang="cs-CZ" b="1" dirty="0">
                <a:solidFill>
                  <a:schemeClr val="bg1"/>
                </a:solidFill>
              </a:rPr>
              <a:t> somatického původu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		</a:t>
            </a:r>
            <a:r>
              <a:rPr lang="cs-CZ" altLang="cs-CZ" b="1" dirty="0" err="1">
                <a:solidFill>
                  <a:schemeClr val="bg1"/>
                </a:solidFill>
              </a:rPr>
              <a:t>endoskelet</a:t>
            </a:r>
            <a:r>
              <a:rPr lang="cs-CZ" altLang="cs-CZ" b="1" dirty="0">
                <a:solidFill>
                  <a:schemeClr val="bg1"/>
                </a:solidFill>
              </a:rPr>
              <a:t> viscerálního původu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Osní kostra (trupu)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páteř </a:t>
            </a:r>
            <a:r>
              <a:rPr lang="cs-CZ" altLang="cs-CZ" i="1" dirty="0">
                <a:solidFill>
                  <a:schemeClr val="bg1"/>
                </a:solidFill>
              </a:rPr>
              <a:t>(</a:t>
            </a:r>
            <a:r>
              <a:rPr lang="cs-CZ" altLang="cs-CZ" i="1" dirty="0" err="1">
                <a:solidFill>
                  <a:schemeClr val="bg1"/>
                </a:solidFill>
              </a:rPr>
              <a:t>columna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vertebralis</a:t>
            </a:r>
            <a:r>
              <a:rPr lang="cs-CZ" altLang="cs-CZ" i="1" dirty="0">
                <a:solidFill>
                  <a:schemeClr val="bg1"/>
                </a:solidFill>
              </a:rPr>
              <a:t>)</a:t>
            </a:r>
            <a:r>
              <a:rPr lang="cs-CZ" altLang="cs-CZ" b="1" dirty="0">
                <a:solidFill>
                  <a:schemeClr val="bg1"/>
                </a:solidFill>
              </a:rPr>
              <a:t> z obratlů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amficélní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opistocélní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procélní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(</a:t>
            </a:r>
            <a:r>
              <a:rPr lang="cs-CZ" altLang="cs-CZ" b="1" dirty="0" err="1">
                <a:solidFill>
                  <a:schemeClr val="bg1"/>
                </a:solidFill>
              </a:rPr>
              <a:t>heterocélní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	</a:t>
            </a:r>
            <a:r>
              <a:rPr lang="cs-CZ" altLang="cs-CZ" b="1" dirty="0" err="1">
                <a:solidFill>
                  <a:schemeClr val="bg1"/>
                </a:solidFill>
              </a:rPr>
              <a:t>acélní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žebra </a:t>
            </a:r>
            <a:r>
              <a:rPr lang="cs-CZ" altLang="cs-CZ" i="1" dirty="0">
                <a:solidFill>
                  <a:schemeClr val="bg1"/>
                </a:solidFill>
              </a:rPr>
              <a:t>(</a:t>
            </a:r>
            <a:r>
              <a:rPr lang="cs-CZ" altLang="cs-CZ" i="1" dirty="0" err="1">
                <a:solidFill>
                  <a:schemeClr val="bg1"/>
                </a:solidFill>
              </a:rPr>
              <a:t>costae</a:t>
            </a:r>
            <a:r>
              <a:rPr lang="cs-CZ" altLang="cs-CZ" i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6" name="Picture 2" descr="https://www.deepseanews.com/wp-content/uploads/2018/12/Fu78fd694t8QoTd3VQI-9isVr4iAqMxhrWSrnOamO9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43" y="457200"/>
            <a:ext cx="4960382" cy="23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l Human Lumbar Vertebra – Skulls Unlimited International, Inc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74" y="2986578"/>
            <a:ext cx="2353532" cy="2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shing for jaws in early vertebrate evolution: a new hypothesis of  mandibular confinement - Miyashita - 2016 - Biological Reviews - Wiley  Online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12" y="2805114"/>
            <a:ext cx="2732913" cy="37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RGANOLOG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72" y="3610709"/>
            <a:ext cx="2309119" cy="28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4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514600" y="914400"/>
            <a:ext cx="7620000" cy="5035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u="sng" dirty="0">
                <a:solidFill>
                  <a:schemeClr val="bg1"/>
                </a:solidFill>
              </a:rPr>
              <a:t>KŮŽE a její deriváty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Funkce:	- ochrana před vlivy prostředí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</a:t>
            </a:r>
            <a:r>
              <a:rPr lang="cs-CZ" altLang="cs-CZ" dirty="0" err="1">
                <a:solidFill>
                  <a:schemeClr val="bg1"/>
                </a:solidFill>
              </a:rPr>
              <a:t>termoizolace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látková výměna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- kontakt vnějším prostředím (smysly)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Stavba: - vícevrstevná pokožka (epidermální původ)</a:t>
            </a: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	- zárodečná vrstva </a:t>
            </a:r>
            <a:r>
              <a:rPr lang="cs-CZ" altLang="cs-CZ" i="1" dirty="0" err="1">
                <a:solidFill>
                  <a:schemeClr val="bg1"/>
                </a:solidFill>
              </a:rPr>
              <a:t>stratum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germinativum</a:t>
            </a:r>
            <a:endParaRPr lang="cs-CZ" altLang="cs-CZ" dirty="0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	- rohovitá vrstva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stratum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corneum</a:t>
            </a:r>
            <a:endParaRPr lang="cs-CZ" altLang="cs-CZ" dirty="0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		deriváty: ● šupiny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		   kožní žlázy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- škára </a:t>
            </a:r>
            <a:r>
              <a:rPr lang="cs-CZ" altLang="cs-CZ" i="1" dirty="0" err="1">
                <a:solidFill>
                  <a:schemeClr val="bg1"/>
                </a:solidFill>
              </a:rPr>
              <a:t>corium</a:t>
            </a:r>
            <a:r>
              <a:rPr lang="cs-CZ" altLang="cs-CZ" i="1" dirty="0">
                <a:solidFill>
                  <a:schemeClr val="bg1"/>
                </a:solidFill>
              </a:rPr>
              <a:t>, dermis</a:t>
            </a:r>
            <a:endParaRPr lang="cs-CZ" altLang="cs-CZ" dirty="0">
              <a:solidFill>
                <a:schemeClr val="bg1"/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chemeClr val="bg1"/>
                </a:solidFill>
              </a:rPr>
              <a:t>			deriváty: ● šupiny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		cévy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		kožní receptory</a:t>
            </a:r>
          </a:p>
          <a:p>
            <a:pPr lvl="3" eaLnBrk="1" hangingPunct="1"/>
            <a:r>
              <a:rPr lang="cs-CZ" altLang="cs-CZ" dirty="0">
                <a:solidFill>
                  <a:schemeClr val="bg1"/>
                </a:solidFill>
              </a:rPr>
              <a:t>			chromatofory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- podkožní vazivo </a:t>
            </a:r>
            <a:r>
              <a:rPr lang="cs-CZ" altLang="cs-CZ" i="1" dirty="0" err="1">
                <a:solidFill>
                  <a:schemeClr val="bg1"/>
                </a:solidFill>
              </a:rPr>
              <a:t>tela</a:t>
            </a:r>
            <a:r>
              <a:rPr lang="cs-CZ" altLang="cs-CZ" i="1" dirty="0">
                <a:solidFill>
                  <a:schemeClr val="bg1"/>
                </a:solidFill>
              </a:rPr>
              <a:t> </a:t>
            </a:r>
            <a:r>
              <a:rPr lang="cs-CZ" altLang="cs-CZ" i="1" dirty="0" err="1">
                <a:solidFill>
                  <a:schemeClr val="bg1"/>
                </a:solidFill>
              </a:rPr>
              <a:t>subcutanea</a:t>
            </a:r>
            <a:endParaRPr lang="cs-CZ" alt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24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719</Words>
  <Application>Microsoft Office PowerPoint</Application>
  <PresentationFormat>Širokoúhlá obrazovka</PresentationFormat>
  <Paragraphs>98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Smolinský</dc:creator>
  <cp:lastModifiedBy>František Trapl</cp:lastModifiedBy>
  <cp:revision>21</cp:revision>
  <dcterms:created xsi:type="dcterms:W3CDTF">2019-10-07T12:18:54Z</dcterms:created>
  <dcterms:modified xsi:type="dcterms:W3CDTF">2023-10-04T15:49:01Z</dcterms:modified>
</cp:coreProperties>
</file>