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8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8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2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1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4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6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0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5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7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0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5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9729-9785-4B7D-92C9-B7442B30AB4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E394-10CD-4A0E-AD39-7FB70694D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5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981200" y="457200"/>
            <a:ext cx="8458200" cy="3238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ENDOKRINNÍ žlázy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 i="1">
                <a:solidFill>
                  <a:schemeClr val="bg1"/>
                </a:solidFill>
              </a:rPr>
              <a:t>(glandulae sine ductibus)</a:t>
            </a: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2051" name="Picture 4" descr="https://www.memecreator.org/static/images/memes/4659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22" y="1402494"/>
            <a:ext cx="6090755" cy="45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25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981200" y="228601"/>
            <a:ext cx="8382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Původní funkce coelomu – hydrostatický skelet</a:t>
            </a:r>
            <a:r>
              <a:rPr lang="cs-CZ" altLang="cs-CZ" sz="1800">
                <a:solidFill>
                  <a:schemeClr val="bg1"/>
                </a:solidFill>
              </a:rPr>
              <a:t> (s tekutinami) pro oporu svalového vaku (kroužkovci). Význam dissepiment.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Vývoj chordy → mizení hydrostatické funkce coelomu,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→ </a:t>
            </a:r>
            <a:r>
              <a:rPr lang="cs-CZ" altLang="cs-CZ" sz="1800" b="1">
                <a:solidFill>
                  <a:schemeClr val="bg1"/>
                </a:solidFill>
              </a:rPr>
              <a:t>dutina pro útrobní orgány</a:t>
            </a:r>
            <a:r>
              <a:rPr lang="cs-CZ" altLang="cs-CZ" sz="1800">
                <a:solidFill>
                  <a:schemeClr val="bg1"/>
                </a:solidFill>
              </a:rPr>
              <a:t> → redukce coelotelových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přepážek → </a:t>
            </a:r>
            <a:r>
              <a:rPr lang="cs-CZ" altLang="cs-CZ" sz="1800" b="1">
                <a:solidFill>
                  <a:schemeClr val="bg1"/>
                </a:solidFill>
              </a:rPr>
              <a:t>hypertrofie </a:t>
            </a:r>
            <a:r>
              <a:rPr lang="cs-CZ" altLang="cs-CZ" sz="1800">
                <a:solidFill>
                  <a:schemeClr val="bg1"/>
                </a:solidFill>
              </a:rPr>
              <a:t>metamerní </a:t>
            </a:r>
            <a:r>
              <a:rPr lang="cs-CZ" altLang="cs-CZ" sz="1800" b="1">
                <a:solidFill>
                  <a:schemeClr val="bg1"/>
                </a:solidFill>
              </a:rPr>
              <a:t>svaloviny 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okolo chordy</a:t>
            </a:r>
            <a:r>
              <a:rPr lang="cs-CZ" altLang="cs-CZ" sz="1800">
                <a:solidFill>
                  <a:schemeClr val="bg1"/>
                </a:solidFill>
              </a:rPr>
              <a:t> zatlačuje coelomovou dutinu ventrálně.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Opět diskuse o hypotetických předcích strunatců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(?prakroužkovci):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- primární segmentace svaloviny (myomerie, myometamerie)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- její embryonální proliferace kaudálně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- disociace coelotelových přepážek (embryogeneze kopinatce, mihulí)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Coelom ploutvovců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– izolace kraniální části – osrdečníku (</a:t>
            </a:r>
            <a:r>
              <a:rPr lang="cs-CZ" altLang="cs-CZ" sz="1800" i="1">
                <a:solidFill>
                  <a:schemeClr val="bg1"/>
                </a:solidFill>
              </a:rPr>
              <a:t>cavum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 i="1">
                <a:solidFill>
                  <a:schemeClr val="bg1"/>
                </a:solidFill>
              </a:rPr>
              <a:t>pericardii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Tetrapodi – další redukce původního coelomu – vrůstání plic (+ vzdušných vaků). Ptáci + savci → původní dutina břišní (</a:t>
            </a:r>
            <a:r>
              <a:rPr lang="cs-CZ" altLang="cs-CZ" sz="1800" i="1">
                <a:solidFill>
                  <a:schemeClr val="bg1"/>
                </a:solidFill>
              </a:rPr>
              <a:t>peritoneální</a:t>
            </a:r>
            <a:r>
              <a:rPr lang="cs-CZ" altLang="cs-CZ" sz="1800">
                <a:solidFill>
                  <a:schemeClr val="bg1"/>
                </a:solidFill>
              </a:rPr>
              <a:t> s útrobními orgány, osrdečník se srdcem + dutina okolo plic /</a:t>
            </a:r>
            <a:r>
              <a:rPr lang="cs-CZ" altLang="cs-CZ" sz="1800" i="1">
                <a:solidFill>
                  <a:schemeClr val="bg1"/>
                </a:solidFill>
              </a:rPr>
              <a:t>pleurální</a:t>
            </a:r>
            <a:r>
              <a:rPr lang="cs-CZ" altLang="cs-CZ" sz="1800">
                <a:solidFill>
                  <a:schemeClr val="bg1"/>
                </a:solidFill>
              </a:rPr>
              <a:t>/). Mezi pleuroperiakardiální a peritoneální dutinu savců – vrůst svaloviny krčních myotomů →  bránice (</a:t>
            </a:r>
            <a:r>
              <a:rPr lang="cs-CZ" altLang="cs-CZ" sz="1800" i="1">
                <a:solidFill>
                  <a:schemeClr val="bg1"/>
                </a:solidFill>
              </a:rPr>
              <a:t>diaphragma</a:t>
            </a:r>
            <a:r>
              <a:rPr lang="cs-CZ" altLang="cs-CZ" sz="1800">
                <a:solidFill>
                  <a:schemeClr val="bg1"/>
                </a:solidFill>
              </a:rPr>
              <a:t>) – hlavní dýchací sval.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Šourek savců – vychlípenina břišní části coelomu.</a:t>
            </a:r>
          </a:p>
        </p:txBody>
      </p:sp>
      <p:pic>
        <p:nvPicPr>
          <p:cNvPr id="11267" name="Picture 5" descr="coelom - vývoj 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t="5119" r="17500" b="30882"/>
          <a:stretch>
            <a:fillRect/>
          </a:stretch>
        </p:blipFill>
        <p:spPr bwMode="auto">
          <a:xfrm>
            <a:off x="8382000" y="6096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oelom - vývoj 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84"/>
          <a:stretch>
            <a:fillRect/>
          </a:stretch>
        </p:blipFill>
        <p:spPr bwMode="auto">
          <a:xfrm>
            <a:off x="7086600" y="2133600"/>
            <a:ext cx="13716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cél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3975" r="3426" b="23663"/>
          <a:stretch>
            <a:fillRect/>
          </a:stretch>
        </p:blipFill>
        <p:spPr bwMode="auto">
          <a:xfrm>
            <a:off x="7543800" y="5219700"/>
            <a:ext cx="3124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cél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76337" r="1060" b="1736"/>
          <a:stretch>
            <a:fillRect/>
          </a:stretch>
        </p:blipFill>
        <p:spPr bwMode="auto">
          <a:xfrm>
            <a:off x="2514600" y="6096000"/>
            <a:ext cx="502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3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905000" y="92076"/>
            <a:ext cx="8534400" cy="66833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7675" indent="-447675">
              <a:spcBef>
                <a:spcPct val="20000"/>
              </a:spcBef>
              <a:buChar char="•"/>
              <a:tabLst>
                <a:tab pos="1577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77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77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DRUHOTNÁ TĚLNÍ dutina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coelom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Fylogeneticky jedna z nejpůvodnějších struktur  – odvozena od </a:t>
            </a:r>
            <a:r>
              <a:rPr lang="cs-CZ" altLang="cs-CZ" sz="1800" b="1" i="1">
                <a:solidFill>
                  <a:schemeClr val="bg1"/>
                </a:solidFill>
              </a:rPr>
              <a:t>enterocoelního</a:t>
            </a:r>
            <a:r>
              <a:rPr lang="cs-CZ" altLang="cs-CZ" sz="1800" b="1">
                <a:solidFill>
                  <a:schemeClr val="bg1"/>
                </a:solidFill>
              </a:rPr>
              <a:t> vychlípení</a:t>
            </a:r>
            <a:r>
              <a:rPr lang="cs-CZ" altLang="cs-CZ" sz="1800">
                <a:solidFill>
                  <a:schemeClr val="bg1"/>
                </a:solidFill>
              </a:rPr>
              <a:t> a </a:t>
            </a:r>
            <a:r>
              <a:rPr lang="cs-CZ" altLang="cs-CZ" sz="1800" b="1">
                <a:solidFill>
                  <a:schemeClr val="bg1"/>
                </a:solidFill>
              </a:rPr>
              <a:t>izolace</a:t>
            </a:r>
            <a:r>
              <a:rPr lang="cs-CZ" altLang="cs-CZ" sz="1800" b="1" i="1">
                <a:solidFill>
                  <a:schemeClr val="bg1"/>
                </a:solidFill>
              </a:rPr>
              <a:t> gastrálních</a:t>
            </a:r>
            <a:r>
              <a:rPr lang="cs-CZ" altLang="cs-CZ" sz="1800" b="1">
                <a:solidFill>
                  <a:schemeClr val="bg1"/>
                </a:solidFill>
              </a:rPr>
              <a:t> kapes</a:t>
            </a:r>
            <a:r>
              <a:rPr lang="cs-CZ" altLang="cs-CZ" sz="1800">
                <a:solidFill>
                  <a:schemeClr val="bg1"/>
                </a:solidFill>
              </a:rPr>
              <a:t> dutiny žahavců.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Výstelka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coelothel</a:t>
            </a:r>
            <a:r>
              <a:rPr lang="cs-CZ" altLang="cs-CZ" sz="1800">
                <a:solidFill>
                  <a:schemeClr val="bg1"/>
                </a:solidFill>
              </a:rPr>
              <a:t> – mezoderm)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- laterálního listu →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 b="1">
                <a:solidFill>
                  <a:schemeClr val="bg1"/>
                </a:solidFill>
              </a:rPr>
              <a:t> svalový vak 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- mediálního (viscerálního) listu </a:t>
            </a:r>
            <a:r>
              <a:rPr lang="cs-CZ" altLang="cs-CZ" sz="1800">
                <a:solidFill>
                  <a:schemeClr val="bg1"/>
                </a:solidFill>
              </a:rPr>
              <a:t>→ </a:t>
            </a:r>
            <a:r>
              <a:rPr lang="cs-CZ" altLang="cs-CZ" sz="1800" b="1">
                <a:solidFill>
                  <a:schemeClr val="bg1"/>
                </a:solidFill>
              </a:rPr>
              <a:t> svalovina a závěs </a:t>
            </a:r>
            <a:r>
              <a:rPr lang="cs-CZ" altLang="cs-CZ" sz="1800">
                <a:solidFill>
                  <a:schemeClr val="bg1"/>
                </a:solidFill>
              </a:rPr>
              <a:t>(</a:t>
            </a:r>
            <a:r>
              <a:rPr lang="cs-CZ" altLang="cs-CZ" sz="1800" i="1">
                <a:solidFill>
                  <a:schemeClr val="bg1"/>
                </a:solidFill>
              </a:rPr>
              <a:t>mesenterium</a:t>
            </a:r>
            <a:r>
              <a:rPr lang="cs-CZ" altLang="cs-CZ" sz="1800">
                <a:solidFill>
                  <a:schemeClr val="bg1"/>
                </a:solidFill>
              </a:rPr>
              <a:t>) </a:t>
            </a:r>
            <a:r>
              <a:rPr lang="cs-CZ" altLang="cs-CZ" sz="1800" b="1">
                <a:solidFill>
                  <a:schemeClr val="bg1"/>
                </a:solidFill>
              </a:rPr>
              <a:t>střeva 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Další orgány coelothelového původu: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 - primární stěna cév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 - proximální část metanefridií (</a:t>
            </a:r>
            <a:r>
              <a:rPr lang="cs-CZ" altLang="cs-CZ" sz="1800">
                <a:solidFill>
                  <a:schemeClr val="bg1"/>
                </a:solidFill>
              </a:rPr>
              <a:t>→ </a:t>
            </a:r>
            <a:r>
              <a:rPr lang="cs-CZ" altLang="cs-CZ" sz="1800" b="1">
                <a:solidFill>
                  <a:schemeClr val="bg1"/>
                </a:solidFill>
              </a:rPr>
              <a:t> ledviny obratlovců)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 - gonády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Původní funkce coelomu – hydrostatický skelet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 vývojem chordy →  </a:t>
            </a:r>
            <a:r>
              <a:rPr lang="cs-CZ" altLang="cs-CZ" sz="1800" b="1">
                <a:solidFill>
                  <a:schemeClr val="bg1"/>
                </a:solidFill>
              </a:rPr>
              <a:t>coelom = dutina pro útrobní orgány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Coelom ploutvovců</a:t>
            </a:r>
            <a:r>
              <a:rPr lang="cs-CZ" altLang="cs-CZ" sz="1800">
                <a:solidFill>
                  <a:schemeClr val="bg1"/>
                </a:solidFill>
              </a:rPr>
              <a:t> – izolace kraniální části – </a:t>
            </a:r>
            <a:r>
              <a:rPr lang="cs-CZ" altLang="cs-CZ" sz="1800" b="1">
                <a:solidFill>
                  <a:schemeClr val="bg1"/>
                </a:solidFill>
              </a:rPr>
              <a:t>osrdečníku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cavum pericardii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Tetrapodi</a:t>
            </a:r>
            <a:r>
              <a:rPr lang="cs-CZ" altLang="cs-CZ" sz="1800">
                <a:solidFill>
                  <a:schemeClr val="bg1"/>
                </a:solidFill>
              </a:rPr>
              <a:t> - další redukce původního coelomu – </a:t>
            </a:r>
            <a:r>
              <a:rPr lang="cs-CZ" altLang="cs-CZ" sz="1800" b="1">
                <a:solidFill>
                  <a:schemeClr val="bg1"/>
                </a:solidFill>
              </a:rPr>
              <a:t>vrůstání plic</a:t>
            </a:r>
            <a:r>
              <a:rPr lang="cs-CZ" altLang="cs-CZ" sz="1800">
                <a:solidFill>
                  <a:schemeClr val="bg1"/>
                </a:solidFill>
              </a:rPr>
              <a:t> (+ vzdušných vaků).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Ptáci + savci: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- původní dutina břišní (</a:t>
            </a:r>
            <a:r>
              <a:rPr lang="cs-CZ" altLang="cs-CZ" sz="1800" i="1">
                <a:solidFill>
                  <a:schemeClr val="bg1"/>
                </a:solidFill>
              </a:rPr>
              <a:t>peritoneální</a:t>
            </a:r>
            <a:r>
              <a:rPr lang="cs-CZ" altLang="cs-CZ" sz="1800">
                <a:solidFill>
                  <a:schemeClr val="bg1"/>
                </a:solidFill>
              </a:rPr>
              <a:t>) s útrobními orgány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- osrdečník se srdcem (</a:t>
            </a:r>
            <a:r>
              <a:rPr lang="cs-CZ" altLang="cs-CZ" sz="1800" i="1">
                <a:solidFill>
                  <a:schemeClr val="bg1"/>
                </a:solidFill>
              </a:rPr>
              <a:t>pericardiální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- dutina okolo plic (</a:t>
            </a:r>
            <a:r>
              <a:rPr lang="cs-CZ" altLang="cs-CZ" sz="1800" i="1">
                <a:solidFill>
                  <a:schemeClr val="bg1"/>
                </a:solidFill>
              </a:rPr>
              <a:t>pleurální</a:t>
            </a:r>
            <a:r>
              <a:rPr lang="cs-CZ" altLang="cs-CZ" sz="1800">
                <a:solidFill>
                  <a:schemeClr val="bg1"/>
                </a:solidFill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Mezi pleuroperikardiální a peritoneální dutinu savců – vrůst svaloviny krčních 	myotomů →  bránice (</a:t>
            </a:r>
            <a:r>
              <a:rPr lang="cs-CZ" altLang="cs-CZ" sz="1800" i="1">
                <a:solidFill>
                  <a:schemeClr val="bg1"/>
                </a:solidFill>
              </a:rPr>
              <a:t>diaphragma</a:t>
            </a:r>
            <a:r>
              <a:rPr lang="cs-CZ" altLang="cs-CZ" sz="1800">
                <a:solidFill>
                  <a:schemeClr val="bg1"/>
                </a:solidFill>
              </a:rPr>
              <a:t>) – hlavní dýchací sval.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Šourek savců – vychlípenina břišní části coelomu.</a:t>
            </a:r>
          </a:p>
        </p:txBody>
      </p:sp>
    </p:spTree>
    <p:extLst>
      <p:ext uri="{BB962C8B-B14F-4D97-AF65-F5344CB8AC3E}">
        <p14:creationId xmlns:p14="http://schemas.microsoft.com/office/powerpoint/2010/main" val="51268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029200" y="685801"/>
            <a:ext cx="2171700" cy="6461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TRÁVICÍ soustava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</p:txBody>
      </p:sp>
      <p:pic>
        <p:nvPicPr>
          <p:cNvPr id="13315" name="Picture 4" descr="https://i.pinimg.com/originals/6a/0b/27/6a0b27ec9fb1fa1ef0a0f3e27d4ed4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057400" y="0"/>
            <a:ext cx="8229600" cy="67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>
                <a:solidFill>
                  <a:schemeClr val="bg1"/>
                </a:solidFill>
              </a:rPr>
              <a:t>TRÁVICÍ soustava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Dobře vyvinuta, energetické náklady kryjí z potravy. Původně mikrofágové (</a:t>
            </a:r>
            <a:r>
              <a:rPr lang="cs-CZ" altLang="cs-CZ" sz="1800" i="1">
                <a:solidFill>
                  <a:schemeClr val="bg1"/>
                </a:solidFill>
              </a:rPr>
              <a:t>Ostracodermi</a:t>
            </a:r>
            <a:r>
              <a:rPr lang="cs-CZ" altLang="cs-CZ" sz="1800">
                <a:solidFill>
                  <a:schemeClr val="bg1"/>
                </a:solidFill>
              </a:rPr>
              <a:t>, nyní minohy).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 vývojem čelistí dravci, všežravci, rostlinná potrava – býložravci, druhotně opět mikrofágové (kytovci).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Rozdíly ve stavbě v závislosti na potravní specializaci, přesto společný embryonální základ: ektodermální</a:t>
            </a:r>
            <a:r>
              <a:rPr lang="cs-CZ" altLang="cs-CZ" sz="1800" b="1">
                <a:solidFill>
                  <a:schemeClr val="bg1"/>
                </a:solidFill>
              </a:rPr>
              <a:t> stomodeum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>
                <a:solidFill>
                  <a:schemeClr val="bg1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chemeClr val="bg1"/>
                </a:solidFill>
              </a:rPr>
              <a:t> ústní dutina) + entodermální</a:t>
            </a:r>
            <a:r>
              <a:rPr lang="cs-CZ" altLang="cs-CZ" sz="1800" b="1">
                <a:solidFill>
                  <a:schemeClr val="bg1"/>
                </a:solidFill>
              </a:rPr>
              <a:t> střevo</a:t>
            </a:r>
            <a:r>
              <a:rPr lang="cs-CZ" altLang="cs-CZ" sz="1800">
                <a:solidFill>
                  <a:schemeClr val="bg1"/>
                </a:solidFill>
              </a:rPr>
              <a:t> (přední, střední se 2 trávicími žlázami – játra /</a:t>
            </a:r>
            <a:r>
              <a:rPr lang="cs-CZ" altLang="cs-CZ" sz="1800" i="1">
                <a:solidFill>
                  <a:schemeClr val="bg1"/>
                </a:solidFill>
              </a:rPr>
              <a:t>hepar</a:t>
            </a:r>
            <a:r>
              <a:rPr lang="cs-CZ" altLang="cs-CZ" sz="1800">
                <a:solidFill>
                  <a:schemeClr val="bg1"/>
                </a:solidFill>
              </a:rPr>
              <a:t>/ a slinivka břišní /</a:t>
            </a:r>
            <a:r>
              <a:rPr lang="cs-CZ" altLang="cs-CZ" sz="1800" i="1">
                <a:solidFill>
                  <a:schemeClr val="bg1"/>
                </a:solidFill>
              </a:rPr>
              <a:t>pancreas</a:t>
            </a:r>
            <a:r>
              <a:rPr lang="cs-CZ" altLang="cs-CZ" sz="1800">
                <a:solidFill>
                  <a:schemeClr val="bg1"/>
                </a:solidFill>
              </a:rPr>
              <a:t>/ a zadní část) + ektodermální </a:t>
            </a:r>
            <a:r>
              <a:rPr lang="cs-CZ" altLang="cs-CZ" sz="1800" b="1">
                <a:solidFill>
                  <a:schemeClr val="bg1"/>
                </a:solidFill>
              </a:rPr>
              <a:t>proctodeum</a:t>
            </a:r>
            <a:r>
              <a:rPr lang="cs-CZ" altLang="cs-CZ" sz="1800">
                <a:solidFill>
                  <a:schemeClr val="bg1"/>
                </a:solidFill>
              </a:rPr>
              <a:t> (→  část kloaky, konečníku).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Jednotná stavba stěny trávicí trubice (entodermální původ)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	sliznice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	podslizniční vazivo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	hladká zevní svalovina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	seróza (vše z mezenchymu splanchnopleury).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Morfologie slizničního epitelu závisí 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fyziologických potřebách dané části.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Posun potravy – úprava stěny spolu 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automatickou peristaltikou střevního svalstva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(nervové pleteně vegetativního nervstva).</a:t>
            </a:r>
          </a:p>
        </p:txBody>
      </p:sp>
      <p:pic>
        <p:nvPicPr>
          <p:cNvPr id="14339" name="Picture 5" descr="anat stře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5316" r="10040" b="6976"/>
          <a:stretch>
            <a:fillRect/>
          </a:stretch>
        </p:blipFill>
        <p:spPr bwMode="auto">
          <a:xfrm>
            <a:off x="7924800" y="3962400"/>
            <a:ext cx="27432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4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676400" y="228600"/>
            <a:ext cx="88519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Ústní dutina</a:t>
            </a:r>
            <a:r>
              <a:rPr lang="cs-CZ" altLang="cs-CZ" sz="1800" dirty="0">
                <a:solidFill>
                  <a:schemeClr val="bg1"/>
                </a:solidFill>
              </a:rPr>
              <a:t> (</a:t>
            </a:r>
            <a:r>
              <a:rPr lang="cs-CZ" altLang="cs-CZ" sz="1800" i="1" dirty="0" err="1">
                <a:solidFill>
                  <a:schemeClr val="bg1"/>
                </a:solidFill>
              </a:rPr>
              <a:t>cavum</a:t>
            </a:r>
            <a:r>
              <a:rPr lang="cs-CZ" altLang="cs-CZ" sz="1800" i="1" dirty="0">
                <a:solidFill>
                  <a:schemeClr val="bg1"/>
                </a:solidFill>
              </a:rPr>
              <a:t> </a:t>
            </a:r>
            <a:r>
              <a:rPr lang="cs-CZ" altLang="cs-CZ" sz="1800" i="1" dirty="0" err="1">
                <a:solidFill>
                  <a:schemeClr val="bg1"/>
                </a:solidFill>
              </a:rPr>
              <a:t>oris</a:t>
            </a:r>
            <a:r>
              <a:rPr lang="cs-CZ" altLang="cs-CZ" sz="18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Tvar, velikost – variabilní podle čelistí a potravní specializace. Pysky nebo rty s kruhovým svěračem pro uzavření (význam pro sociální život savců). Dno – </a:t>
            </a:r>
            <a:r>
              <a:rPr lang="cs-CZ" altLang="cs-CZ" sz="1800" u="sng" dirty="0">
                <a:solidFill>
                  <a:schemeClr val="bg1"/>
                </a:solidFill>
              </a:rPr>
              <a:t>jazyk</a:t>
            </a:r>
            <a:r>
              <a:rPr lang="cs-CZ" altLang="cs-CZ" sz="1800" dirty="0">
                <a:solidFill>
                  <a:schemeClr val="bg1"/>
                </a:solidFill>
              </a:rPr>
              <a:t> (</a:t>
            </a:r>
            <a:r>
              <a:rPr lang="cs-CZ" altLang="cs-CZ" sz="1800" i="1" dirty="0">
                <a:solidFill>
                  <a:schemeClr val="bg1"/>
                </a:solidFill>
              </a:rPr>
              <a:t>lingua</a:t>
            </a:r>
            <a:r>
              <a:rPr lang="cs-CZ" altLang="cs-CZ" sz="1800" dirty="0">
                <a:solidFill>
                  <a:schemeClr val="bg1"/>
                </a:solidFill>
              </a:rPr>
              <a:t>) – někdy značně dlouhý a pohyblivý (chameleoni, šplhavci) – rozmělňování potravy, polykání, lov kořisti (žáby, chameleoni, šplhavci, mravenečník), vyluzování zvuků (primáti), hmatová funkce </a:t>
            </a:r>
            <a:r>
              <a:rPr lang="cs-CZ" altLang="cs-CZ" sz="1800" dirty="0" err="1">
                <a:solidFill>
                  <a:schemeClr val="bg1"/>
                </a:solidFill>
              </a:rPr>
              <a:t>vychlipitelného</a:t>
            </a:r>
            <a:r>
              <a:rPr lang="cs-CZ" altLang="cs-CZ" sz="1800" dirty="0">
                <a:solidFill>
                  <a:schemeClr val="bg1"/>
                </a:solidFill>
              </a:rPr>
              <a:t> a rozeklaného jazyka hadů. Rohovité papily s mechanickou funkcí, někdy chuťové pohárky (obojživelníci, plazi, savci).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solidFill>
                  <a:schemeClr val="bg1"/>
                </a:solidFill>
              </a:rPr>
              <a:t>Slinné žlázy</a:t>
            </a:r>
            <a:r>
              <a:rPr lang="cs-CZ" altLang="cs-CZ" sz="1800" dirty="0">
                <a:solidFill>
                  <a:schemeClr val="bg1"/>
                </a:solidFill>
              </a:rPr>
              <a:t> (sliznice jazyka i ústní dutiny), někdy lepkavý sekret pro lov. Drobné slinné žlázky + více párů velkých slinných žláz (modifikace – </a:t>
            </a:r>
            <a:r>
              <a:rPr lang="cs-CZ" altLang="cs-CZ" sz="1800" dirty="0" err="1">
                <a:solidFill>
                  <a:schemeClr val="bg1"/>
                </a:solidFill>
              </a:rPr>
              <a:t>salangy</a:t>
            </a:r>
            <a:r>
              <a:rPr lang="cs-CZ" altLang="cs-CZ" sz="1800" dirty="0">
                <a:solidFill>
                  <a:schemeClr val="bg1"/>
                </a:solidFill>
              </a:rPr>
              <a:t>).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Strop – </a:t>
            </a:r>
            <a:r>
              <a:rPr lang="cs-CZ" altLang="cs-CZ" sz="1800" u="sng" dirty="0">
                <a:solidFill>
                  <a:schemeClr val="bg1"/>
                </a:solidFill>
              </a:rPr>
              <a:t>primární </a:t>
            </a:r>
            <a:r>
              <a:rPr lang="cs-CZ" altLang="cs-CZ" sz="1800" u="sng" dirty="0" err="1">
                <a:solidFill>
                  <a:schemeClr val="bg1"/>
                </a:solidFill>
              </a:rPr>
              <a:t>kostěnné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800" u="sng" dirty="0">
                <a:solidFill>
                  <a:schemeClr val="bg1"/>
                </a:solidFill>
              </a:rPr>
              <a:t>patro</a:t>
            </a:r>
            <a:r>
              <a:rPr lang="cs-CZ" altLang="cs-CZ" sz="1800" dirty="0">
                <a:solidFill>
                  <a:schemeClr val="bg1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kaudálně měkké vazivové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(</a:t>
            </a:r>
            <a:r>
              <a:rPr lang="cs-CZ" altLang="cs-CZ" sz="1800" dirty="0" err="1">
                <a:solidFill>
                  <a:schemeClr val="bg1"/>
                </a:solidFill>
              </a:rPr>
              <a:t>ploutvovci</a:t>
            </a:r>
            <a:r>
              <a:rPr lang="cs-CZ" altLang="cs-CZ" sz="1800" dirty="0">
                <a:solidFill>
                  <a:schemeClr val="bg1"/>
                </a:solidFill>
              </a:rPr>
              <a:t>, obojživelníci, plazi, ptáci 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– </a:t>
            </a:r>
            <a:r>
              <a:rPr lang="cs-CZ" altLang="cs-CZ" sz="1800" u="sng" dirty="0">
                <a:solidFill>
                  <a:schemeClr val="bg1"/>
                </a:solidFill>
              </a:rPr>
              <a:t>primární choany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 u="sng" dirty="0">
                <a:solidFill>
                  <a:schemeClr val="bg1"/>
                </a:solidFill>
              </a:rPr>
              <a:t> sekundární patro</a:t>
            </a:r>
            <a:r>
              <a:rPr lang="cs-CZ" altLang="cs-CZ" sz="1800" dirty="0">
                <a:solidFill>
                  <a:schemeClr val="bg1"/>
                </a:solidFill>
              </a:rPr>
              <a:t> (rozrůstání dozadu)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cs-CZ" altLang="cs-CZ" sz="1800" u="sng" dirty="0">
                <a:solidFill>
                  <a:schemeClr val="bg1"/>
                </a:solidFill>
              </a:rPr>
              <a:t> sekundární choany</a:t>
            </a:r>
            <a:r>
              <a:rPr lang="cs-CZ" altLang="cs-CZ" sz="1800" dirty="0">
                <a:solidFill>
                  <a:schemeClr val="bg1"/>
                </a:solidFill>
              </a:rPr>
              <a:t> (prodlužování)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(krokodýli, savci –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perforace na primárních choanách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– </a:t>
            </a:r>
            <a:r>
              <a:rPr lang="cs-CZ" altLang="cs-CZ" sz="1800" dirty="0" err="1">
                <a:solidFill>
                  <a:schemeClr val="bg1"/>
                </a:solidFill>
              </a:rPr>
              <a:t>vomeronasální</a:t>
            </a:r>
            <a:r>
              <a:rPr lang="cs-CZ" altLang="cs-CZ" sz="1800" dirty="0">
                <a:solidFill>
                  <a:schemeClr val="bg1"/>
                </a:solidFill>
              </a:rPr>
              <a:t> orgán).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Rohovatění epitelu ústní dutiny –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lišty (lamely na zobáku kachen,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kostice velryb).</a:t>
            </a:r>
            <a:endParaRPr lang="cs-CZ" altLang="cs-CZ" sz="1800" u="sng" dirty="0">
              <a:solidFill>
                <a:schemeClr val="bg1"/>
              </a:solidFill>
            </a:endParaRPr>
          </a:p>
        </p:txBody>
      </p:sp>
      <p:pic>
        <p:nvPicPr>
          <p:cNvPr id="15363" name="Picture 5" descr="sekundár pa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1936" r="2364"/>
          <a:stretch>
            <a:fillRect/>
          </a:stretch>
        </p:blipFill>
        <p:spPr bwMode="auto">
          <a:xfrm>
            <a:off x="5943600" y="3416300"/>
            <a:ext cx="47244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29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752600" y="449263"/>
            <a:ext cx="8305800" cy="58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solidFill>
                  <a:schemeClr val="bg1"/>
                </a:solidFill>
              </a:rPr>
              <a:t>Zuby</a:t>
            </a:r>
            <a:r>
              <a:rPr lang="cs-CZ" altLang="cs-CZ" sz="1800" dirty="0">
                <a:solidFill>
                  <a:schemeClr val="bg1"/>
                </a:solidFill>
              </a:rPr>
              <a:t> (</a:t>
            </a:r>
            <a:r>
              <a:rPr lang="cs-CZ" altLang="cs-CZ" sz="1800" i="1" dirty="0" err="1">
                <a:solidFill>
                  <a:schemeClr val="bg1"/>
                </a:solidFill>
              </a:rPr>
              <a:t>dentes</a:t>
            </a:r>
            <a:r>
              <a:rPr lang="cs-CZ" altLang="cs-CZ" sz="1800" dirty="0">
                <a:solidFill>
                  <a:schemeClr val="bg1"/>
                </a:solidFill>
              </a:rPr>
              <a:t>) – anatomicky i fylogeneticky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homologické s plakoidní šupinou žraloků.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U fylogeneticky starších rostou na čelistech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i kostech patrového komplexu,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redukce na 2 okrajové řady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mandibula, maxila a </a:t>
            </a:r>
            <a:r>
              <a:rPr lang="cs-CZ" altLang="cs-CZ" sz="1800" dirty="0" err="1">
                <a:solidFill>
                  <a:schemeClr val="bg1"/>
                </a:solidFill>
              </a:rPr>
              <a:t>intermaxila</a:t>
            </a:r>
            <a:r>
              <a:rPr lang="cs-CZ" altLang="cs-CZ" sz="1800" dirty="0">
                <a:solidFill>
                  <a:schemeClr val="bg1"/>
                </a:solidFill>
              </a:rPr>
              <a:t>). Rohovinný kryt (želvy, ptáci, vejcorodí savci). Původní tvar zubů – kužele s akcesorickými výběžky,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akrodontní</a:t>
            </a:r>
            <a:r>
              <a:rPr lang="cs-CZ" altLang="cs-CZ" sz="1800" dirty="0">
                <a:solidFill>
                  <a:schemeClr val="bg1"/>
                </a:solidFill>
              </a:rPr>
              <a:t> ( B – ryby, haterie),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pleurodontní</a:t>
            </a:r>
            <a:r>
              <a:rPr lang="cs-CZ" altLang="cs-CZ" sz="1800" dirty="0">
                <a:solidFill>
                  <a:schemeClr val="bg1"/>
                </a:solidFill>
              </a:rPr>
              <a:t> (A – většina ještěrů),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tekodontní</a:t>
            </a:r>
            <a:r>
              <a:rPr lang="cs-CZ" altLang="cs-CZ" sz="1800" dirty="0">
                <a:solidFill>
                  <a:schemeClr val="bg1"/>
                </a:solidFill>
              </a:rPr>
              <a:t> – alveolární chrup (C – krokodýli, savci).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solidFill>
                  <a:schemeClr val="bg1"/>
                </a:solidFill>
              </a:rPr>
              <a:t>Homodontní chrup</a:t>
            </a:r>
            <a:r>
              <a:rPr lang="cs-CZ" altLang="cs-CZ" sz="1800" dirty="0">
                <a:solidFill>
                  <a:schemeClr val="bg1"/>
                </a:solidFill>
              </a:rPr>
              <a:t> →  heterodontní chrup recentních savců (řezáky, špičáky, </a:t>
            </a:r>
            <a:r>
              <a:rPr lang="cs-CZ" altLang="cs-CZ" sz="1800" dirty="0" err="1">
                <a:solidFill>
                  <a:schemeClr val="bg1"/>
                </a:solidFill>
              </a:rPr>
              <a:t>třenáky</a:t>
            </a:r>
            <a:r>
              <a:rPr lang="cs-CZ" altLang="cs-CZ" sz="1800" dirty="0">
                <a:solidFill>
                  <a:schemeClr val="bg1"/>
                </a:solidFill>
              </a:rPr>
              <a:t> a stoličky). U savců – vývoj </a:t>
            </a:r>
            <a:r>
              <a:rPr lang="cs-CZ" altLang="cs-CZ" sz="1800" dirty="0" err="1">
                <a:solidFill>
                  <a:schemeClr val="bg1"/>
                </a:solidFill>
              </a:rPr>
              <a:t>třenáků</a:t>
            </a:r>
            <a:r>
              <a:rPr lang="cs-CZ" altLang="cs-CZ" sz="1800" dirty="0">
                <a:solidFill>
                  <a:schemeClr val="bg1"/>
                </a:solidFill>
              </a:rPr>
              <a:t> a stoliček – (</a:t>
            </a:r>
            <a:r>
              <a:rPr lang="cs-CZ" altLang="cs-CZ" sz="1800" dirty="0" err="1">
                <a:solidFill>
                  <a:schemeClr val="bg1"/>
                </a:solidFill>
              </a:rPr>
              <a:t>trikonodontní</a:t>
            </a:r>
            <a:r>
              <a:rPr lang="cs-CZ" altLang="cs-CZ" sz="1800" dirty="0">
                <a:solidFill>
                  <a:schemeClr val="bg1"/>
                </a:solidFill>
              </a:rPr>
              <a:t> chrup vývojových skupin savců) →  zuby s více hrboly (</a:t>
            </a:r>
            <a:r>
              <a:rPr lang="cs-CZ" altLang="cs-CZ" sz="1800" dirty="0" err="1">
                <a:solidFill>
                  <a:schemeClr val="bg1"/>
                </a:solidFill>
              </a:rPr>
              <a:t>bunodontní</a:t>
            </a:r>
            <a:r>
              <a:rPr lang="cs-CZ" altLang="cs-CZ" sz="1800" dirty="0">
                <a:solidFill>
                  <a:schemeClr val="bg1"/>
                </a:solidFill>
              </a:rPr>
              <a:t> chrup – všežraví savci).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Ztráty zubů (ulamování u nižších obratlovců),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obrušování (savci) → náhrada novými (</a:t>
            </a:r>
            <a:r>
              <a:rPr lang="cs-CZ" altLang="cs-CZ" sz="1800" i="1" dirty="0">
                <a:solidFill>
                  <a:schemeClr val="bg1"/>
                </a:solidFill>
              </a:rPr>
              <a:t>dentice</a:t>
            </a:r>
            <a:r>
              <a:rPr lang="cs-CZ" altLang="cs-CZ" sz="1800" dirty="0">
                <a:solidFill>
                  <a:schemeClr val="bg1"/>
                </a:solidFill>
              </a:rPr>
              <a:t>) 			           – prořezávání v periodických vlnách (žraloci, plazi),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u savců pouze 2 (u řezáků, špičáků a třenových zubů,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stoličky pouze 1). </a:t>
            </a:r>
          </a:p>
        </p:txBody>
      </p:sp>
      <p:pic>
        <p:nvPicPr>
          <p:cNvPr id="16387" name="Picture 5" descr="zuby tv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4191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zuby ulo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23878" b="26070"/>
          <a:stretch>
            <a:fillRect/>
          </a:stretch>
        </p:blipFill>
        <p:spPr bwMode="auto">
          <a:xfrm flipH="1">
            <a:off x="7927451" y="2189956"/>
            <a:ext cx="2568271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zuby sav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r="19705" b="27158"/>
          <a:stretch>
            <a:fillRect/>
          </a:stretch>
        </p:blipFill>
        <p:spPr bwMode="auto">
          <a:xfrm>
            <a:off x="7467600" y="4419600"/>
            <a:ext cx="32004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zuby sav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1"/>
          <a:stretch>
            <a:fillRect/>
          </a:stretch>
        </p:blipFill>
        <p:spPr bwMode="auto">
          <a:xfrm>
            <a:off x="6027738" y="6289676"/>
            <a:ext cx="46402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8A4FDB9-077E-4997-BB5C-2C2465345CE4}"/>
              </a:ext>
            </a:extLst>
          </p:cNvPr>
          <p:cNvSpPr txBox="1"/>
          <p:nvPr/>
        </p:nvSpPr>
        <p:spPr>
          <a:xfrm>
            <a:off x="9211586" y="3123248"/>
            <a:ext cx="25519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B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F76BE4-2DE7-4488-80E8-F1D41CB7CE59}"/>
              </a:ext>
            </a:extLst>
          </p:cNvPr>
          <p:cNvSpPr txBox="1"/>
          <p:nvPr/>
        </p:nvSpPr>
        <p:spPr>
          <a:xfrm>
            <a:off x="10096169" y="3123247"/>
            <a:ext cx="2535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000" dirty="0"/>
              <a:t>C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28F767-6017-47AB-9C2E-8A080A401726}"/>
              </a:ext>
            </a:extLst>
          </p:cNvPr>
          <p:cNvSpPr txBox="1"/>
          <p:nvPr/>
        </p:nvSpPr>
        <p:spPr>
          <a:xfrm>
            <a:off x="8339499" y="3123246"/>
            <a:ext cx="26248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7541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828800" y="457201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Ontogeneticky – zubní lišta (A1 – pokožkový původ):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sklovinotvorný orgán (B2) → základ pro vrstvu</a:t>
            </a:r>
            <a:r>
              <a:rPr lang="cs-CZ" altLang="cs-CZ" sz="1800" i="1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adamantoblastů</a:t>
            </a:r>
            <a:r>
              <a:rPr lang="cs-CZ" altLang="cs-CZ" sz="1800">
                <a:solidFill>
                  <a:schemeClr val="bg1"/>
                </a:solidFill>
              </a:rPr>
              <a:t> (sklovina).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</p:txBody>
      </p:sp>
      <p:pic>
        <p:nvPicPr>
          <p:cNvPr id="17411" name="Picture 5" descr="zuby stav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1" r="17497" b="73737"/>
          <a:stretch>
            <a:fillRect/>
          </a:stretch>
        </p:blipFill>
        <p:spPr bwMode="auto">
          <a:xfrm>
            <a:off x="7239000" y="1"/>
            <a:ext cx="34290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zuby stav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3"/>
          <a:stretch>
            <a:fillRect/>
          </a:stretch>
        </p:blipFill>
        <p:spPr bwMode="auto">
          <a:xfrm>
            <a:off x="1524000" y="2438400"/>
            <a:ext cx="4618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400800" y="3352800"/>
            <a:ext cx="3733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Vcestují mezenchymatické buňky mezodermu → </a:t>
            </a:r>
            <a:r>
              <a:rPr lang="cs-CZ" altLang="cs-CZ" sz="1800" i="1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odontoblasty</a:t>
            </a:r>
            <a:r>
              <a:rPr lang="cs-CZ" altLang="cs-CZ" sz="1800">
                <a:solidFill>
                  <a:schemeClr val="bg1"/>
                </a:solidFill>
              </a:rPr>
              <a:t> (dentin pro korunku  a krček, cement pro kořen).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Zásobování krevními vlásečnicemi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 prostoru sklovinného orgánu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→ zubní dřeň.</a:t>
            </a:r>
          </a:p>
        </p:txBody>
      </p:sp>
    </p:spTree>
    <p:extLst>
      <p:ext uri="{BB962C8B-B14F-4D97-AF65-F5344CB8AC3E}">
        <p14:creationId xmlns:p14="http://schemas.microsoft.com/office/powerpoint/2010/main" val="289559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752600" y="228600"/>
            <a:ext cx="89154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Přední úsek trávicí trubice</a:t>
            </a:r>
            <a:r>
              <a:rPr lang="cs-CZ" altLang="cs-CZ" sz="1800">
                <a:solidFill>
                  <a:schemeClr val="bg1"/>
                </a:solidFill>
              </a:rPr>
              <a:t> – hltan, jícen, žaludek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chemeClr val="bg1"/>
                </a:solidFill>
              </a:rPr>
              <a:t>Hltan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pharynx</a:t>
            </a:r>
            <a:r>
              <a:rPr lang="cs-CZ" altLang="cs-CZ" sz="1800">
                <a:solidFill>
                  <a:schemeClr val="bg1"/>
                </a:solidFill>
              </a:rPr>
              <a:t>) – mezi dutinou ústní a jícnem. Vakovitý u ploutvovců, s několika páry žaberních štěrbin – výtok vody. Původně snad pro filtraci, později pro dýchání. Minohy – na dně hypobranchiální rýha (endostyl) se žláznatými buňkami (sekret s I)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transport potravy do střeva (viz pláštěnci, kopinatec) – ?homologie se štítnou žlázou?.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U suchozemských obratlovců redukce hltanu, ústí sekundárních choan, sluchové trubice. Křížení trávicí a dýchací soustavy – hrtanová příklopka.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chemeClr val="bg1"/>
                </a:solidFill>
              </a:rPr>
              <a:t>Jícen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oesophagus</a:t>
            </a:r>
            <a:r>
              <a:rPr lang="cs-CZ" altLang="cs-CZ" sz="1800">
                <a:solidFill>
                  <a:schemeClr val="bg1"/>
                </a:solidFill>
              </a:rPr>
              <a:t>) – svalnatá trubice podél průdušnice,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spojuje hltan a žaludek.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Nižší obratlovci – plynulý přechod do žaludku,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ptáci a savci – výrazné oddělení.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Vole</a:t>
            </a:r>
            <a:r>
              <a:rPr lang="cs-CZ" altLang="cs-CZ" sz="1800">
                <a:solidFill>
                  <a:schemeClr val="bg1"/>
                </a:solidFill>
              </a:rPr>
              <a:t> – dolní část jícnu, rezervoár potravy.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chemeClr val="bg1"/>
                </a:solidFill>
              </a:rPr>
              <a:t>Žaludek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ventriculus</a:t>
            </a:r>
            <a:r>
              <a:rPr lang="cs-CZ" altLang="cs-CZ" sz="1800">
                <a:solidFill>
                  <a:schemeClr val="bg1"/>
                </a:solidFill>
              </a:rPr>
              <a:t>,</a:t>
            </a:r>
            <a:r>
              <a:rPr lang="cs-CZ" altLang="cs-CZ" sz="1800" i="1">
                <a:solidFill>
                  <a:schemeClr val="bg1"/>
                </a:solidFill>
              </a:rPr>
              <a:t> gaster</a:t>
            </a:r>
            <a:r>
              <a:rPr lang="cs-CZ" altLang="cs-CZ" sz="1800">
                <a:solidFill>
                  <a:schemeClr val="bg1"/>
                </a:solidFill>
              </a:rPr>
              <a:t>) – vakovitá rozšířenina,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původně shromažďovala, později mechanicky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 chemicky natravovala potravu. Ptáci – žláznatý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proventriculus,</a:t>
            </a:r>
            <a:r>
              <a:rPr lang="cs-CZ" altLang="cs-CZ" sz="1800">
                <a:solidFill>
                  <a:schemeClr val="bg1"/>
                </a:solidFill>
              </a:rPr>
              <a:t> svalnatý</a:t>
            </a:r>
            <a:r>
              <a:rPr lang="cs-CZ" altLang="cs-CZ" sz="1800" i="1">
                <a:solidFill>
                  <a:schemeClr val="bg1"/>
                </a:solidFill>
              </a:rPr>
              <a:t> ventriculus</a:t>
            </a:r>
            <a:r>
              <a:rPr lang="cs-CZ" altLang="cs-CZ" sz="1800">
                <a:solidFill>
                  <a:schemeClr val="bg1"/>
                </a:solidFill>
              </a:rPr>
              <a:t> (?za chrup).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Savci – příčné uložení, jícen ústí v oblasti česla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(</a:t>
            </a:r>
            <a:r>
              <a:rPr lang="cs-CZ" altLang="cs-CZ" sz="1800" i="1">
                <a:solidFill>
                  <a:schemeClr val="bg1"/>
                </a:solidFill>
              </a:rPr>
              <a:t>cardium</a:t>
            </a:r>
            <a:r>
              <a:rPr lang="cs-CZ" altLang="cs-CZ" sz="1800">
                <a:solidFill>
                  <a:schemeClr val="bg1"/>
                </a:solidFill>
              </a:rPr>
              <a:t>), vrátníkem (</a:t>
            </a:r>
            <a:r>
              <a:rPr lang="cs-CZ" altLang="cs-CZ" sz="1800" i="1">
                <a:solidFill>
                  <a:schemeClr val="bg1"/>
                </a:solidFill>
              </a:rPr>
              <a:t>pylorus</a:t>
            </a:r>
            <a:r>
              <a:rPr lang="cs-CZ" altLang="cs-CZ" sz="1800">
                <a:solidFill>
                  <a:schemeClr val="bg1"/>
                </a:solidFill>
              </a:rPr>
              <a:t>) přechází do střeva. Různě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rozsáhlé části, uspořádání (přežvýkavci – bachor, čepec, kniha – předžaludky, slez – vlastní žaludek s chemickým trávením; ?klokani?, delfíni, velbloudi – třídílný žaludek).</a:t>
            </a:r>
          </a:p>
        </p:txBody>
      </p:sp>
      <p:pic>
        <p:nvPicPr>
          <p:cNvPr id="18435" name="Picture 5" descr="žalud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5121"/>
          <a:stretch>
            <a:fillRect/>
          </a:stretch>
        </p:blipFill>
        <p:spPr bwMode="auto">
          <a:xfrm>
            <a:off x="7639050" y="2514600"/>
            <a:ext cx="3028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66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752600" y="447675"/>
            <a:ext cx="4267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Střední úsek trávicí trubice</a:t>
            </a:r>
            <a:r>
              <a:rPr lang="cs-CZ" altLang="cs-CZ" sz="1800">
                <a:solidFill>
                  <a:schemeClr val="bg1"/>
                </a:solidFill>
              </a:rPr>
              <a:t>:</a:t>
            </a:r>
            <a:r>
              <a:rPr lang="cs-CZ" altLang="cs-CZ" sz="1800" b="1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tenké střevo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intestinum tenue)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u </a:t>
            </a:r>
            <a:r>
              <a:rPr lang="cs-CZ" altLang="cs-CZ" sz="1800" b="1">
                <a:solidFill>
                  <a:schemeClr val="bg1"/>
                </a:solidFill>
              </a:rPr>
              <a:t>ploutvovců </a:t>
            </a:r>
            <a:r>
              <a:rPr lang="cs-CZ" altLang="cs-CZ" sz="1800">
                <a:solidFill>
                  <a:schemeClr val="bg1"/>
                </a:solidFill>
              </a:rPr>
              <a:t>nediferencováno,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u </a:t>
            </a:r>
            <a:r>
              <a:rPr lang="cs-CZ" altLang="cs-CZ" sz="1800" b="1">
                <a:solidFill>
                  <a:schemeClr val="bg1"/>
                </a:solidFill>
              </a:rPr>
              <a:t>tetrapodů</a:t>
            </a:r>
            <a:r>
              <a:rPr lang="cs-CZ" altLang="cs-CZ" sz="180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chemeClr val="bg1"/>
                </a:solidFill>
              </a:rPr>
              <a:t>dvanáctník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duodenum</a:t>
            </a:r>
            <a:r>
              <a:rPr lang="cs-CZ" altLang="cs-CZ" sz="1800">
                <a:solidFill>
                  <a:schemeClr val="bg1"/>
                </a:solidFill>
              </a:rPr>
              <a:t>) s kličkou,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kam ústí </a:t>
            </a:r>
            <a:r>
              <a:rPr lang="cs-CZ" altLang="cs-CZ" sz="1800" b="1">
                <a:solidFill>
                  <a:schemeClr val="bg1"/>
                </a:solidFill>
              </a:rPr>
              <a:t>trávicí žlázy</a:t>
            </a:r>
            <a:r>
              <a:rPr lang="cs-CZ" altLang="cs-CZ" sz="1800">
                <a:solidFill>
                  <a:schemeClr val="bg1"/>
                </a:solidFill>
              </a:rPr>
              <a:t> – slinivka a játra.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distální úsek – u savců</a:t>
            </a:r>
            <a:r>
              <a:rPr lang="cs-CZ" altLang="cs-CZ" sz="1800" u="sng">
                <a:solidFill>
                  <a:schemeClr val="bg1"/>
                </a:solidFill>
              </a:rPr>
              <a:t> lačník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jejunum</a:t>
            </a:r>
            <a:r>
              <a:rPr lang="cs-CZ" altLang="cs-CZ" sz="1800">
                <a:solidFill>
                  <a:schemeClr val="bg1"/>
                </a:solidFill>
              </a:rPr>
              <a:t>) a</a:t>
            </a:r>
            <a:r>
              <a:rPr lang="cs-CZ" altLang="cs-CZ" sz="1800" u="sng">
                <a:solidFill>
                  <a:schemeClr val="bg1"/>
                </a:solidFill>
              </a:rPr>
              <a:t> kyčelník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ileum</a:t>
            </a:r>
            <a:r>
              <a:rPr lang="cs-CZ" altLang="cs-CZ" sz="1800">
                <a:solidFill>
                  <a:schemeClr val="bg1"/>
                </a:solidFill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Chemický rozklad, vstřebávání.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Zvýšení intenzity: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-</a:t>
            </a:r>
            <a:r>
              <a:rPr lang="cs-CZ" altLang="cs-CZ" sz="1800" u="sng">
                <a:solidFill>
                  <a:schemeClr val="bg1"/>
                </a:solidFill>
              </a:rPr>
              <a:t> spirální řasa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typhlosolis</a:t>
            </a:r>
            <a:r>
              <a:rPr lang="cs-CZ" altLang="cs-CZ" sz="1800">
                <a:solidFill>
                  <a:schemeClr val="bg1"/>
                </a:solidFill>
              </a:rPr>
              <a:t>) (paryby a některé ryby, u bichirů až ke kloace).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 u="sng">
                <a:solidFill>
                  <a:schemeClr val="bg1"/>
                </a:solidFill>
              </a:rPr>
              <a:t>pylorické přívěsky</a:t>
            </a:r>
            <a:r>
              <a:rPr lang="cs-CZ" altLang="cs-CZ" sz="1800">
                <a:solidFill>
                  <a:schemeClr val="bg1"/>
                </a:solidFill>
              </a:rPr>
              <a:t> některých ryb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(lipáza, příp. rezorpce)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- </a:t>
            </a:r>
            <a:r>
              <a:rPr lang="cs-CZ" altLang="cs-CZ" sz="1800" u="sng">
                <a:solidFill>
                  <a:schemeClr val="bg1"/>
                </a:solidFill>
              </a:rPr>
              <a:t>klky a mikroklky </a:t>
            </a:r>
            <a:r>
              <a:rPr lang="cs-CZ" altLang="cs-CZ" sz="1800">
                <a:solidFill>
                  <a:schemeClr val="bg1"/>
                </a:solidFill>
              </a:rPr>
              <a:t>(ptáci a savci).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Délka tenkého střeva podle potravy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 velikosti (menší masožravci kratší).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Slinivka a játra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?původně jednotná žláza (kopinatec).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Slinivka kompaktní u čelistnatců (!ryby difúzní).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Játra se žlučí, žlučník nemusí být.</a:t>
            </a:r>
          </a:p>
        </p:txBody>
      </p:sp>
      <p:pic>
        <p:nvPicPr>
          <p:cNvPr id="19459" name="Picture 5" descr="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56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676400" y="228601"/>
            <a:ext cx="8763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Zadní úsek střeva</a:t>
            </a:r>
            <a:r>
              <a:rPr lang="cs-CZ" altLang="cs-CZ" sz="1800">
                <a:solidFill>
                  <a:schemeClr val="bg1"/>
                </a:solidFill>
              </a:rPr>
              <a:t> – tlusté střevo se slepým střevem a konečníkem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chemeClr val="bg1"/>
                </a:solidFill>
              </a:rPr>
              <a:t>Tlusté střevo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intestinum crassum</a:t>
            </a:r>
            <a:r>
              <a:rPr lang="cs-CZ" altLang="cs-CZ" sz="1800">
                <a:solidFill>
                  <a:schemeClr val="bg1"/>
                </a:solidFill>
              </a:rPr>
              <a:t>) – napojení v místě slepého střeva. Tlusté střevo je obecně krátké, pouze u savců delší – </a:t>
            </a:r>
            <a:r>
              <a:rPr lang="cs-CZ" altLang="cs-CZ" sz="1800" u="sng">
                <a:solidFill>
                  <a:schemeClr val="bg1"/>
                </a:solidFill>
              </a:rPr>
              <a:t>vzestupný, příčný a sestupný tračník</a:t>
            </a:r>
            <a:r>
              <a:rPr lang="cs-CZ" altLang="cs-CZ" sz="1800">
                <a:solidFill>
                  <a:schemeClr val="bg1"/>
                </a:solidFill>
              </a:rPr>
              <a:t>, přechod do konečníku. Bez klků, zbytky potravy, rezorpce vody.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chemeClr val="bg1"/>
                </a:solidFill>
              </a:rPr>
              <a:t>Slepé střevo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caecum</a:t>
            </a:r>
            <a:r>
              <a:rPr lang="cs-CZ" altLang="cs-CZ" sz="1800">
                <a:solidFill>
                  <a:schemeClr val="bg1"/>
                </a:solidFill>
              </a:rPr>
              <a:t>) – různě dlouhá vychlípenina stěny tlustého střeva, u žraloků a bahníků z kloaky. Většina ryb, obojživelníků  a plazů bez slepého střeva. Ptáci – párová, značně dlouhá (kurovití). Savci – nepárové, někdy delší než tlusté střevo (hlodavci). I specifické trávicí pochody.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chemeClr val="bg1"/>
                </a:solidFill>
              </a:rPr>
              <a:t>Kloaka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cloaca</a:t>
            </a:r>
            <a:r>
              <a:rPr lang="cs-CZ" altLang="cs-CZ" sz="1800">
                <a:solidFill>
                  <a:schemeClr val="bg1"/>
                </a:solidFill>
              </a:rPr>
              <a:t>) – společný vývod trávicí, vylučovací a pohlavní soustavy. Ne mihule, kostnaté ryby, placentární savci (zde ústí do konečníku, potom řitním otvorem ven). Pouze část kloaky a rekta  z ektodermálního </a:t>
            </a:r>
            <a:r>
              <a:rPr lang="cs-CZ" altLang="cs-CZ" sz="1800" i="1">
                <a:solidFill>
                  <a:schemeClr val="bg1"/>
                </a:solidFill>
              </a:rPr>
              <a:t>proctodea</a:t>
            </a:r>
            <a:r>
              <a:rPr lang="cs-CZ" altLang="cs-CZ" sz="1800">
                <a:solidFill>
                  <a:schemeClr val="bg1"/>
                </a:solidFill>
              </a:rPr>
              <a:t>, část je entodermální.</a:t>
            </a:r>
          </a:p>
        </p:txBody>
      </p:sp>
      <p:pic>
        <p:nvPicPr>
          <p:cNvPr id="20483" name="Picture 4" descr="Rakovina tlustého stře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3629025"/>
            <a:ext cx="3765550" cy="285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kloaka #kameleon #zwierzeta - 2cool2beAgod - Wykop.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6" y="3935413"/>
            <a:ext cx="48736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92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286000" y="368301"/>
            <a:ext cx="784860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</a:rPr>
              <a:t>Žlázy s VNITŘNÍ SEKRECÍ</a:t>
            </a:r>
            <a:r>
              <a:rPr lang="cs-CZ" altLang="cs-CZ" sz="1800">
                <a:solidFill>
                  <a:schemeClr val="bg1"/>
                </a:solidFill>
              </a:rPr>
              <a:t> (endokrinní)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bez vývodu, </a:t>
            </a:r>
            <a:r>
              <a:rPr lang="cs-CZ" altLang="cs-CZ" sz="1800" b="1">
                <a:solidFill>
                  <a:schemeClr val="bg1"/>
                </a:solidFill>
              </a:rPr>
              <a:t>samostatné</a:t>
            </a:r>
            <a:r>
              <a:rPr lang="cs-CZ" altLang="cs-CZ" sz="1800">
                <a:solidFill>
                  <a:schemeClr val="bg1"/>
                </a:solidFill>
              </a:rPr>
              <a:t> (štítná žláza, nadledvinky, příštitné žlázy)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nebo </a:t>
            </a:r>
            <a:r>
              <a:rPr lang="cs-CZ" altLang="cs-CZ" sz="1800" b="1">
                <a:solidFill>
                  <a:schemeClr val="bg1"/>
                </a:solidFill>
              </a:rPr>
              <a:t>součást jiných</a:t>
            </a:r>
            <a:r>
              <a:rPr lang="cs-CZ" altLang="cs-CZ" sz="1800">
                <a:solidFill>
                  <a:schemeClr val="bg1"/>
                </a:solidFill>
              </a:rPr>
              <a:t> orgánů (hypotalamus, podvěsek mozkový, šišinka, Langerhansovy ostrůvky slinivky břišní, gonády, placenta savců, urofýza ryb).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Inkrety (</a:t>
            </a:r>
            <a:r>
              <a:rPr lang="cs-CZ" altLang="cs-CZ" sz="1800" b="1">
                <a:solidFill>
                  <a:schemeClr val="bg1"/>
                </a:solidFill>
              </a:rPr>
              <a:t>hormony</a:t>
            </a:r>
            <a:r>
              <a:rPr lang="cs-CZ" altLang="cs-CZ" sz="1800">
                <a:solidFill>
                  <a:schemeClr val="bg1"/>
                </a:solidFill>
              </a:rPr>
              <a:t>) – druhově nespecifické, vysoce účinné látky, které v malých množstvích stimulují nebo inhibují metabolismus látek podle vnějších a vnitřních podmínek prostředí organismu) jsou vyplavovány přímo nebo odváděny po neurosekretorických drahách do krevního řečiště. Funkčně – harmonický celek srovnatelný s řídící funkcí nervové soustavy. Evoluce málo známá, pravděpodobně starý systém.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Hypotalamus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hypothalamus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Hormony (</a:t>
            </a:r>
            <a:r>
              <a:rPr lang="cs-CZ" altLang="cs-CZ" sz="1800" i="1">
                <a:solidFill>
                  <a:schemeClr val="bg1"/>
                </a:solidFill>
              </a:rPr>
              <a:t>vasopresin a oxytocin</a:t>
            </a:r>
            <a:r>
              <a:rPr lang="cs-CZ" altLang="cs-CZ" sz="1800">
                <a:solidFill>
                  <a:schemeClr val="bg1"/>
                </a:solidFill>
              </a:rPr>
              <a:t>) jsou produkovány několika diferencovanými oblastmi (</a:t>
            </a:r>
            <a:r>
              <a:rPr lang="cs-CZ" altLang="cs-CZ" sz="1800" i="1">
                <a:solidFill>
                  <a:schemeClr val="bg1"/>
                </a:solidFill>
              </a:rPr>
              <a:t>jádry</a:t>
            </a:r>
            <a:r>
              <a:rPr lang="cs-CZ" altLang="cs-CZ" sz="1800">
                <a:solidFill>
                  <a:schemeClr val="bg1"/>
                </a:solidFill>
              </a:rPr>
              <a:t>) mezimozku. Vasopresin (</a:t>
            </a:r>
            <a:r>
              <a:rPr lang="cs-CZ" altLang="cs-CZ" sz="1800" i="1">
                <a:solidFill>
                  <a:schemeClr val="bg1"/>
                </a:solidFill>
              </a:rPr>
              <a:t>antidiuretický hormon)</a:t>
            </a:r>
            <a:r>
              <a:rPr lang="cs-CZ" altLang="cs-CZ" sz="1800">
                <a:solidFill>
                  <a:schemeClr val="bg1"/>
                </a:solidFill>
              </a:rPr>
              <a:t> reguluje objem tělních tekutin</a:t>
            </a:r>
            <a:r>
              <a:rPr lang="cs-CZ" altLang="cs-CZ" sz="1800" i="1">
                <a:solidFill>
                  <a:schemeClr val="bg1"/>
                </a:solidFill>
              </a:rPr>
              <a:t>,</a:t>
            </a:r>
            <a:r>
              <a:rPr lang="cs-CZ" altLang="cs-CZ" sz="1800">
                <a:solidFill>
                  <a:schemeClr val="bg1"/>
                </a:solidFill>
              </a:rPr>
              <a:t> oxytocin působí na mléčnou žlázu a svalovinu dělohy. Doprava po neurosekrečních drahách do neurohypofýzy, odtud později vyplavovány.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Druhá skupina – </a:t>
            </a:r>
            <a:r>
              <a:rPr lang="cs-CZ" altLang="cs-CZ" sz="1800" u="sng">
                <a:solidFill>
                  <a:schemeClr val="bg1"/>
                </a:solidFill>
              </a:rPr>
              <a:t>hypotalamické uvolňovací faktory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>
                <a:solidFill>
                  <a:schemeClr val="bg1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chemeClr val="bg1"/>
                </a:solidFill>
              </a:rPr>
              <a:t> do adenohypofýzy, řídí její činnost.</a:t>
            </a:r>
          </a:p>
        </p:txBody>
      </p:sp>
    </p:spTree>
    <p:extLst>
      <p:ext uri="{BB962C8B-B14F-4D97-AF65-F5344CB8AC3E}">
        <p14:creationId xmlns:p14="http://schemas.microsoft.com/office/powerpoint/2010/main" val="62421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514600" y="685801"/>
            <a:ext cx="6000750" cy="47609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TRÁVICÍ soustava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Funkce: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přijímání potravy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transport potravy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mechanické zpracování potravy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chemické zpracování tráveniny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vstřebávání živin (cukry, tuky, bílkoviny)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Oddíly trávicí soustavy: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ústní dutina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hltan + jícen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žaludek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střevo  - tenké (dvanáctník, lačník, kyčelník)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	- tlusté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trávicí žlázy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- konečníkový (kloakální úsek)</a:t>
            </a:r>
          </a:p>
        </p:txBody>
      </p:sp>
    </p:spTree>
    <p:extLst>
      <p:ext uri="{BB962C8B-B14F-4D97-AF65-F5344CB8AC3E}">
        <p14:creationId xmlns:p14="http://schemas.microsoft.com/office/powerpoint/2010/main" val="95792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667000" y="685800"/>
            <a:ext cx="6629400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DÝCHACÍ soustava</a:t>
            </a: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22531" name="Picture 4" descr="https://pbs.twimg.com/media/ChnCnDbWsAAZf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143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88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752600" y="228601"/>
            <a:ext cx="7994650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</a:rPr>
              <a:t>DÝCHACÍ soustava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systema respiratorium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Žábry nebo plíce, kromě toho povrch těla, přídatné dýchací orgány. Vazba na cévní soustavu. Původ žaber – entodermální (mihule), ektodermální (čelistnatci). Původ plic entodermální s mezodermovými strukturami.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Žábry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branchiae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Vodní obratlovci (</a:t>
            </a:r>
            <a:r>
              <a:rPr lang="cs-CZ" altLang="cs-CZ" sz="1800" i="1">
                <a:solidFill>
                  <a:schemeClr val="bg1"/>
                </a:solidFill>
              </a:rPr>
              <a:t>Anamnia</a:t>
            </a:r>
            <a:r>
              <a:rPr lang="cs-CZ" altLang="cs-CZ" sz="1800">
                <a:solidFill>
                  <a:schemeClr val="bg1"/>
                </a:solidFill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Modifikace filtračního zařízení pláštěnců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až minoh pro zachycování potravy.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Paryby – duplikatury interbranchiálních vazivových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sept srostlých s kůží a oddělujících jednotlivé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žaberní štěrbiny s chrupavčitým skeletem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jako výztuhou.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U ryb →  redukce sept, vznik společné žaberní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dutiny (ochrana – </a:t>
            </a:r>
            <a:r>
              <a:rPr lang="cs-CZ" altLang="cs-CZ" sz="1800" i="1">
                <a:solidFill>
                  <a:schemeClr val="bg1"/>
                </a:solidFill>
              </a:rPr>
              <a:t>operculum</a:t>
            </a:r>
            <a:r>
              <a:rPr lang="cs-CZ" altLang="cs-CZ" sz="1800">
                <a:solidFill>
                  <a:schemeClr val="bg1"/>
                </a:solidFill>
              </a:rPr>
              <a:t>), žábry (plátky)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nasedají přímo na žaberní skelet. Žábry – mnoho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prokrvených žaberních plátků (i s "chloridovými"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buňkami - vylučování solí) – exkrece.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Vývoj čelistí – 1. žaberní štěrbina –</a:t>
            </a:r>
            <a:r>
              <a:rPr lang="cs-CZ" altLang="cs-CZ" sz="1800" i="1">
                <a:solidFill>
                  <a:schemeClr val="bg1"/>
                </a:solidFill>
              </a:rPr>
              <a:t> spirakulum</a:t>
            </a:r>
            <a:r>
              <a:rPr lang="cs-CZ" altLang="cs-CZ" sz="1800">
                <a:solidFill>
                  <a:schemeClr val="bg1"/>
                </a:solidFill>
              </a:rPr>
              <a:t>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(rejnoci – nasávání vody, tetrapodi – středoušní dutina).</a:t>
            </a:r>
          </a:p>
        </p:txBody>
      </p:sp>
      <p:pic>
        <p:nvPicPr>
          <p:cNvPr id="23555" name="Picture 5" descr="žáb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6" y="1600200"/>
            <a:ext cx="32289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828800" y="609600"/>
            <a:ext cx="83820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chemeClr val="bg1"/>
                </a:solidFill>
              </a:rPr>
              <a:t>Amniota</a:t>
            </a:r>
            <a:r>
              <a:rPr lang="cs-CZ" altLang="cs-CZ" sz="1800" dirty="0">
                <a:solidFill>
                  <a:schemeClr val="bg1"/>
                </a:solidFill>
              </a:rPr>
              <a:t> – rekapitulace: vývoj žaberních štěrbin, dokonce i prolamování (krátce) </a:t>
            </a:r>
            <a:r>
              <a:rPr lang="cs-CZ" altLang="cs-CZ" sz="1800" dirty="0">
                <a:solidFill>
                  <a:schemeClr val="bg1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 dirty="0">
                <a:solidFill>
                  <a:schemeClr val="bg1"/>
                </a:solidFill>
              </a:rPr>
              <a:t> ze stěn žaberních štěrbin vznik tzv. </a:t>
            </a:r>
            <a:r>
              <a:rPr lang="cs-CZ" altLang="cs-CZ" sz="1800" i="1" dirty="0">
                <a:solidFill>
                  <a:schemeClr val="bg1"/>
                </a:solidFill>
              </a:rPr>
              <a:t>branchiogenních</a:t>
            </a:r>
            <a:r>
              <a:rPr lang="cs-CZ" altLang="cs-CZ" sz="1800" dirty="0">
                <a:solidFill>
                  <a:schemeClr val="bg1"/>
                </a:solidFill>
              </a:rPr>
              <a:t> orgánů (štítná žláza, brzlík).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Přídatné orgány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Příjem atmosférického O</a:t>
            </a:r>
            <a:r>
              <a:rPr lang="cs-CZ" altLang="cs-CZ" sz="1800" baseline="-20000" dirty="0">
                <a:solidFill>
                  <a:schemeClr val="bg1"/>
                </a:solidFill>
              </a:rPr>
              <a:t>2</a:t>
            </a:r>
            <a:r>
              <a:rPr lang="cs-CZ" altLang="cs-CZ" sz="1800" dirty="0">
                <a:solidFill>
                  <a:schemeClr val="bg1"/>
                </a:solidFill>
              </a:rPr>
              <a:t> – nejrůznější ektoderm- i entodermální rozvětvené a </a:t>
            </a:r>
            <a:r>
              <a:rPr lang="cs-CZ" altLang="cs-CZ" sz="1800" dirty="0" err="1">
                <a:solidFill>
                  <a:schemeClr val="bg1"/>
                </a:solidFill>
              </a:rPr>
              <a:t>vaskularizované</a:t>
            </a:r>
            <a:r>
              <a:rPr lang="cs-CZ" altLang="cs-CZ" sz="1800" dirty="0">
                <a:solidFill>
                  <a:schemeClr val="bg1"/>
                </a:solidFill>
              </a:rPr>
              <a:t> duplikatury. Vývoj u lalokoploutvých ryb – vystoupení na souš.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solidFill>
                  <a:schemeClr val="bg1"/>
                </a:solidFill>
              </a:rPr>
              <a:t>Vnější žábry keříčkovitého typu</a:t>
            </a:r>
            <a:r>
              <a:rPr lang="cs-CZ" altLang="cs-CZ" sz="1800" dirty="0">
                <a:solidFill>
                  <a:schemeClr val="bg1"/>
                </a:solidFill>
              </a:rPr>
              <a:t> – larvy </a:t>
            </a:r>
            <a:r>
              <a:rPr lang="cs-CZ" altLang="cs-CZ" sz="1800" dirty="0" err="1">
                <a:solidFill>
                  <a:schemeClr val="bg1"/>
                </a:solidFill>
              </a:rPr>
              <a:t>bichira</a:t>
            </a:r>
            <a:r>
              <a:rPr lang="cs-CZ" altLang="cs-CZ" sz="1800" dirty="0">
                <a:solidFill>
                  <a:schemeClr val="bg1"/>
                </a:solidFill>
              </a:rPr>
              <a:t>, bahníků afrického, amerického, obojživelníků.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 err="1">
                <a:solidFill>
                  <a:schemeClr val="bg1"/>
                </a:solidFill>
              </a:rPr>
              <a:t>Kostěnné</a:t>
            </a:r>
            <a:r>
              <a:rPr lang="cs-CZ" altLang="cs-CZ" sz="1800" u="sng" dirty="0">
                <a:solidFill>
                  <a:schemeClr val="bg1"/>
                </a:solidFill>
              </a:rPr>
              <a:t> a </a:t>
            </a:r>
            <a:r>
              <a:rPr lang="cs-CZ" altLang="cs-CZ" sz="1800" u="sng" dirty="0" err="1">
                <a:solidFill>
                  <a:schemeClr val="bg1"/>
                </a:solidFill>
              </a:rPr>
              <a:t>vaskularizované</a:t>
            </a:r>
            <a:r>
              <a:rPr lang="cs-CZ" altLang="cs-CZ" sz="1800" u="sng" dirty="0">
                <a:solidFill>
                  <a:schemeClr val="bg1"/>
                </a:solidFill>
              </a:rPr>
              <a:t> labyrinty některých ryb</a:t>
            </a:r>
            <a:r>
              <a:rPr lang="cs-CZ" altLang="cs-CZ" sz="1800" dirty="0">
                <a:solidFill>
                  <a:schemeClr val="bg1"/>
                </a:solidFill>
              </a:rPr>
              <a:t> – duplikatury stěny 1. žaberní štěrbiny – menší výběžky s chrupavčitými  lamelami, sliznice bohatě  prokrvena –</a:t>
            </a:r>
            <a:r>
              <a:rPr lang="cs-CZ" altLang="cs-CZ" sz="1800" i="1" dirty="0">
                <a:solidFill>
                  <a:schemeClr val="bg1"/>
                </a:solidFill>
              </a:rPr>
              <a:t> labyrint </a:t>
            </a:r>
            <a:r>
              <a:rPr lang="cs-CZ" altLang="cs-CZ" sz="1800" dirty="0">
                <a:solidFill>
                  <a:schemeClr val="bg1"/>
                </a:solidFill>
              </a:rPr>
              <a:t>(</a:t>
            </a:r>
            <a:r>
              <a:rPr lang="cs-CZ" altLang="cs-CZ" sz="1800" dirty="0" err="1">
                <a:solidFill>
                  <a:schemeClr val="bg1"/>
                </a:solidFill>
              </a:rPr>
              <a:t>lezounovití</a:t>
            </a:r>
            <a:r>
              <a:rPr lang="cs-CZ" altLang="cs-CZ" sz="1800" i="1" dirty="0">
                <a:solidFill>
                  <a:schemeClr val="bg1"/>
                </a:solidFill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</a:rPr>
              <a:t>Anabantidae</a:t>
            </a:r>
            <a:r>
              <a:rPr lang="cs-CZ" altLang="cs-CZ" sz="18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solidFill>
                  <a:schemeClr val="bg1"/>
                </a:solidFill>
              </a:rPr>
              <a:t>Sliznice trávicí soustavy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ústní dutina (paúhoř elektrický – Jižní Amerika (polyká á 2 min),  lezec</a:t>
            </a:r>
            <a:r>
              <a:rPr lang="cs-CZ" altLang="cs-CZ" sz="1800" i="1" dirty="0">
                <a:solidFill>
                  <a:schemeClr val="bg1"/>
                </a:solidFill>
              </a:rPr>
              <a:t> 	</a:t>
            </a:r>
            <a:r>
              <a:rPr lang="cs-CZ" altLang="cs-CZ" sz="1800" i="1" dirty="0" err="1">
                <a:solidFill>
                  <a:schemeClr val="bg1"/>
                </a:solidFill>
              </a:rPr>
              <a:t>Periophthalmus</a:t>
            </a:r>
            <a:r>
              <a:rPr lang="cs-CZ" altLang="cs-CZ" sz="1800" dirty="0">
                <a:solidFill>
                  <a:schemeClr val="bg1"/>
                </a:solidFill>
              </a:rPr>
              <a:t> – (silně prokrvené objemné papily)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hltanové dorzální vaky – horní část žaberní dutiny  (</a:t>
            </a:r>
            <a:r>
              <a:rPr lang="cs-CZ" altLang="cs-CZ" sz="1800" i="1" dirty="0" err="1">
                <a:solidFill>
                  <a:schemeClr val="bg1"/>
                </a:solidFill>
              </a:rPr>
              <a:t>Amphipnous</a:t>
            </a:r>
            <a:r>
              <a:rPr lang="cs-CZ" altLang="cs-CZ" sz="1800" dirty="0">
                <a:solidFill>
                  <a:schemeClr val="bg1"/>
                </a:solidFill>
              </a:rPr>
              <a:t> – Indie)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daleko pod páteří (</a:t>
            </a:r>
            <a:r>
              <a:rPr lang="cs-CZ" altLang="cs-CZ" sz="1800" i="1" dirty="0" err="1">
                <a:solidFill>
                  <a:schemeClr val="bg1"/>
                </a:solidFill>
              </a:rPr>
              <a:t>Saccobranchus</a:t>
            </a:r>
            <a:r>
              <a:rPr lang="cs-CZ" altLang="cs-CZ" sz="1800" dirty="0">
                <a:solidFill>
                  <a:schemeClr val="bg1"/>
                </a:solidFill>
              </a:rPr>
              <a:t> – Asie)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část střeva s jemnou prokrvenou stěnou bez žláz – polknutí  vzduchu, vstřebání 	O</a:t>
            </a:r>
            <a:r>
              <a:rPr lang="cs-CZ" altLang="cs-CZ" sz="1800" baseline="-20000" dirty="0">
                <a:solidFill>
                  <a:schemeClr val="bg1"/>
                </a:solidFill>
              </a:rPr>
              <a:t>2 </a:t>
            </a:r>
            <a:r>
              <a:rPr lang="cs-CZ" altLang="cs-CZ" sz="1800" dirty="0">
                <a:solidFill>
                  <a:schemeClr val="bg1"/>
                </a:solidFill>
              </a:rPr>
              <a:t>ve střevě (piskoř, </a:t>
            </a:r>
            <a:r>
              <a:rPr lang="cs-CZ" altLang="cs-CZ" sz="1800" i="1" dirty="0" err="1">
                <a:solidFill>
                  <a:schemeClr val="bg1"/>
                </a:solidFill>
              </a:rPr>
              <a:t>Haplosternum</a:t>
            </a:r>
            <a:r>
              <a:rPr lang="cs-CZ" altLang="cs-CZ" sz="1800" i="1" dirty="0">
                <a:solidFill>
                  <a:schemeClr val="bg1"/>
                </a:solidFill>
              </a:rPr>
              <a:t> –</a:t>
            </a:r>
            <a:r>
              <a:rPr lang="cs-CZ" altLang="cs-CZ" sz="1800" dirty="0">
                <a:solidFill>
                  <a:schemeClr val="bg1"/>
                </a:solidFill>
              </a:rPr>
              <a:t> Jižní Amerika), řitním  otvorem </a:t>
            </a:r>
            <a:r>
              <a:rPr lang="cs-CZ" altLang="cs-CZ" sz="1800" dirty="0">
                <a:solidFill>
                  <a:schemeClr val="bg1"/>
                </a:solidFill>
                <a:cs typeface="Arial" panose="020B0604020202020204" pitchFamily="34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147681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81200" y="381001"/>
            <a:ext cx="76962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chemeClr val="bg1"/>
                </a:solidFill>
              </a:rPr>
              <a:t>Plicní vaky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Dvojdyšné ryby – fylogenetický význam silur – devon). Podoba s primitivními plícemi stavbou i cévním zásobením (z plicních tepen). Párové vychlípeniny ventrální stěny střeva v oblasti posledního páru žaberního váčku.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chemeClr val="bg1"/>
                </a:solidFill>
              </a:rPr>
              <a:t>Plynový měchýř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Původní vývoj – boční párové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vychlípeniny, splynutí a přesun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na dorzální stranu nad střevo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Nyní – hodnocen jako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entodermální novotvar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nepárová duplikatury dorzální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stěny posledního žaberního váčku,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cévní zásobení z odboček dorzální aorty.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Funkce: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hydrostatická + rezonátor (Weberovy kůstky nebo přímý přenos na perilymfu)</a:t>
            </a:r>
          </a:p>
        </p:txBody>
      </p:sp>
      <p:pic>
        <p:nvPicPr>
          <p:cNvPr id="25603" name="Picture 5" descr="plic va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/>
          <a:stretch>
            <a:fillRect/>
          </a:stretch>
        </p:blipFill>
        <p:spPr bwMode="auto">
          <a:xfrm>
            <a:off x="5562600" y="1828801"/>
            <a:ext cx="51054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574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905000" y="152400"/>
            <a:ext cx="85344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Plíce</a:t>
            </a:r>
            <a:r>
              <a:rPr lang="cs-CZ" altLang="cs-CZ" sz="1800" dirty="0">
                <a:solidFill>
                  <a:schemeClr val="bg1"/>
                </a:solidFill>
              </a:rPr>
              <a:t> (</a:t>
            </a:r>
            <a:r>
              <a:rPr lang="cs-CZ" altLang="cs-CZ" sz="1800" i="1" dirty="0" err="1">
                <a:solidFill>
                  <a:schemeClr val="bg1"/>
                </a:solidFill>
              </a:rPr>
              <a:t>pulmo</a:t>
            </a:r>
            <a:r>
              <a:rPr lang="cs-CZ" altLang="cs-CZ" sz="18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Párové vychlípeniny entodermální stěny posledního páru žaberních váčků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homologie s plicními vaky</a:t>
            </a:r>
            <a:r>
              <a:rPr lang="cs-CZ" altLang="cs-CZ" sz="1800" i="1" dirty="0">
                <a:solidFill>
                  <a:schemeClr val="bg1"/>
                </a:solidFill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</a:rPr>
              <a:t>Rhipidistií</a:t>
            </a:r>
            <a:r>
              <a:rPr lang="cs-CZ" altLang="cs-CZ" sz="18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Nejjednodušší stavba plic – obojživelníci – vakovité, nepatrně členitá stěna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(jako plicní vaky dvojdyšných ryb). U</a:t>
            </a:r>
            <a:r>
              <a:rPr lang="cs-CZ" altLang="cs-CZ" sz="1800" i="1" dirty="0">
                <a:solidFill>
                  <a:schemeClr val="bg1"/>
                </a:solidFill>
              </a:rPr>
              <a:t> Amniot</a:t>
            </a:r>
            <a:r>
              <a:rPr lang="cs-CZ" altLang="cs-CZ" sz="1800" dirty="0">
                <a:solidFill>
                  <a:schemeClr val="bg1"/>
                </a:solidFill>
              </a:rPr>
              <a:t> zvyšování stupně členitosti →  zvětšování respirační plochy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(A – dvojdyšné ryby a </a:t>
            </a:r>
            <a:r>
              <a:rPr lang="cs-CZ" altLang="cs-CZ" sz="1800" dirty="0" err="1">
                <a:solidFill>
                  <a:schemeClr val="bg1"/>
                </a:solidFill>
              </a:rPr>
              <a:t>obojži</a:t>
            </a:r>
            <a:r>
              <a:rPr lang="cs-CZ" altLang="cs-CZ" sz="1800" dirty="0">
                <a:solidFill>
                  <a:schemeClr val="bg1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velníci</a:t>
            </a:r>
            <a:r>
              <a:rPr lang="cs-CZ" altLang="cs-CZ" sz="1800" dirty="0">
                <a:solidFill>
                  <a:schemeClr val="bg1"/>
                </a:solidFill>
              </a:rPr>
              <a:t>, B – plazi, C – savci).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Trubicovité neroztažitelné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plíce ptáků se vzdušnými vaky.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Zavěšení v tělní dutině,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redukce jedné plíce (u protáhlých forem – </a:t>
            </a:r>
            <a:r>
              <a:rPr lang="cs-CZ" altLang="cs-CZ" sz="1800" dirty="0" err="1">
                <a:solidFill>
                  <a:schemeClr val="bg1"/>
                </a:solidFill>
              </a:rPr>
              <a:t>červoři</a:t>
            </a:r>
            <a:r>
              <a:rPr lang="cs-CZ" altLang="cs-CZ" sz="1800" dirty="0">
                <a:solidFill>
                  <a:schemeClr val="bg1"/>
                </a:solidFill>
              </a:rPr>
              <a:t>, hadi). Vychlípeniny plic – varani, chameleoni – změny tvaru, (výstražné postoje), plicní vaky ptáků.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Přívodné (i vývodné) cesty: nozdry →  nosní dutina →  choany →  hrtan s hrtanovým vchodem →  průdušnice →  2 průdušky →  plíce.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 dirty="0">
                <a:solidFill>
                  <a:schemeClr val="bg1"/>
                </a:solidFill>
              </a:rPr>
              <a:t>Hrtan</a:t>
            </a:r>
            <a:r>
              <a:rPr lang="cs-CZ" altLang="cs-CZ" sz="1800" dirty="0">
                <a:solidFill>
                  <a:schemeClr val="bg1"/>
                </a:solidFill>
              </a:rPr>
              <a:t> (</a:t>
            </a:r>
            <a:r>
              <a:rPr lang="cs-CZ" altLang="cs-CZ" sz="1800" i="1" dirty="0">
                <a:solidFill>
                  <a:schemeClr val="bg1"/>
                </a:solidFill>
              </a:rPr>
              <a:t>larynx</a:t>
            </a:r>
            <a:r>
              <a:rPr lang="cs-CZ" altLang="cs-CZ" sz="18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Sídlo hlasu u suchozemských obratlovců – chrupavky branchiálního původu         s modifikovanými branchiálními svaly (regulace lumenu hrtanového vchodu).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Hlasové vazy (</a:t>
            </a:r>
            <a:r>
              <a:rPr lang="cs-CZ" altLang="cs-CZ" sz="1800" i="1" dirty="0" err="1">
                <a:solidFill>
                  <a:schemeClr val="bg1"/>
                </a:solidFill>
              </a:rPr>
              <a:t>ligamenta</a:t>
            </a:r>
            <a:r>
              <a:rPr lang="cs-CZ" altLang="cs-CZ" sz="1800" i="1" dirty="0">
                <a:solidFill>
                  <a:schemeClr val="bg1"/>
                </a:solidFill>
              </a:rPr>
              <a:t> </a:t>
            </a:r>
            <a:r>
              <a:rPr lang="cs-CZ" altLang="cs-CZ" sz="1800" i="1" dirty="0" err="1">
                <a:solidFill>
                  <a:schemeClr val="bg1"/>
                </a:solidFill>
              </a:rPr>
              <a:t>vocalia</a:t>
            </a:r>
            <a:r>
              <a:rPr lang="cs-CZ" altLang="cs-CZ" sz="1800" dirty="0">
                <a:solidFill>
                  <a:schemeClr val="bg1"/>
                </a:solidFill>
              </a:rPr>
              <a:t>) →  chvění – zvuk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	(obojživelníci, plazi: gekoni, chameleoni, savci).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Ptáci – hlasové ústrojí (</a:t>
            </a:r>
            <a:r>
              <a:rPr lang="cs-CZ" altLang="cs-CZ" sz="1800" i="1" dirty="0">
                <a:solidFill>
                  <a:schemeClr val="bg1"/>
                </a:solidFill>
              </a:rPr>
              <a:t>syrinx</a:t>
            </a:r>
            <a:r>
              <a:rPr lang="cs-CZ" altLang="cs-CZ" sz="1800" dirty="0">
                <a:solidFill>
                  <a:schemeClr val="bg1"/>
                </a:solidFill>
              </a:rPr>
              <a:t>) v bifurkaci průdušnice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ve 2 průdušky (tj. mnohem níže).</a:t>
            </a:r>
          </a:p>
        </p:txBody>
      </p:sp>
      <p:pic>
        <p:nvPicPr>
          <p:cNvPr id="26627" name="Picture 5" descr="plí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6029" r="26932" b="30675"/>
          <a:stretch>
            <a:fillRect/>
          </a:stretch>
        </p:blipFill>
        <p:spPr bwMode="auto">
          <a:xfrm>
            <a:off x="5257800" y="1676401"/>
            <a:ext cx="2819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plí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5" r="3938" b="1570"/>
          <a:stretch>
            <a:fillRect/>
          </a:stretch>
        </p:blipFill>
        <p:spPr bwMode="auto">
          <a:xfrm>
            <a:off x="8153400" y="1676400"/>
            <a:ext cx="25146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plí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r="50000" b="82288"/>
          <a:stretch>
            <a:fillRect/>
          </a:stretch>
        </p:blipFill>
        <p:spPr bwMode="auto">
          <a:xfrm>
            <a:off x="8382000" y="5514976"/>
            <a:ext cx="2286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821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667000" y="685801"/>
            <a:ext cx="6629400" cy="44942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DÝCHACÍ soustava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Dýchací orgány: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primárně vodní: žábry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	vnější x vnitřní žábry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	Anatomie a morfologie u jednotlivých tříd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	Přídatné dýchací orgány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		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suchozemští: plíce </a:t>
            </a:r>
            <a:r>
              <a:rPr lang="cs-CZ" altLang="cs-CZ" sz="1800">
                <a:solidFill>
                  <a:schemeClr val="bg1"/>
                </a:solidFill>
              </a:rPr>
              <a:t>(i sekundárně vodní)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		 </a:t>
            </a:r>
            <a:r>
              <a:rPr lang="cs-CZ" altLang="cs-CZ" sz="1800" b="1">
                <a:solidFill>
                  <a:schemeClr val="bg1"/>
                </a:solidFill>
              </a:rPr>
              <a:t>Anatomie a morfologie u jednotlivých tříd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828800" y="174626"/>
            <a:ext cx="851535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Podvěsek mozkový</a:t>
            </a:r>
            <a:r>
              <a:rPr lang="cs-CZ" altLang="cs-CZ" sz="1800">
                <a:solidFill>
                  <a:schemeClr val="bg1"/>
                </a:solidFill>
              </a:rPr>
              <a:t> (stopkatě pod mezimozkem)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U všech obratlovců </a:t>
            </a:r>
            <a:r>
              <a:rPr lang="cs-CZ" altLang="cs-CZ" sz="1800">
                <a:solidFill>
                  <a:schemeClr val="bg1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chemeClr val="bg1"/>
                </a:solidFill>
              </a:rPr>
              <a:t> důležitý, fylogeneticky starý. Histologicky i funkčně 2 části: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A)</a:t>
            </a:r>
            <a:r>
              <a:rPr lang="cs-CZ" altLang="cs-CZ" sz="1800" u="sng">
                <a:solidFill>
                  <a:schemeClr val="bg1"/>
                </a:solidFill>
              </a:rPr>
              <a:t> nervová část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neurohypophysis</a:t>
            </a:r>
            <a:r>
              <a:rPr lang="cs-CZ" altLang="cs-CZ" sz="1800">
                <a:solidFill>
                  <a:schemeClr val="bg1"/>
                </a:solidFill>
              </a:rPr>
              <a:t>) – vychlípenina mezimozku v oblasti hypotalamu, rezervoár hormonů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B)</a:t>
            </a:r>
            <a:r>
              <a:rPr lang="cs-CZ" altLang="cs-CZ" sz="1800" u="sng">
                <a:solidFill>
                  <a:schemeClr val="bg1"/>
                </a:solidFill>
              </a:rPr>
              <a:t> žlazová část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adenohypophysis</a:t>
            </a:r>
            <a:r>
              <a:rPr lang="cs-CZ" altLang="cs-CZ" sz="1800">
                <a:solidFill>
                  <a:schemeClr val="bg1"/>
                </a:solidFill>
              </a:rPr>
              <a:t>) – vychlípenina stropu ústní dutiny. Hormonální činnost je řízena komplexem hypotalamických uvolňovacích faktorů.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Šišinka</a:t>
            </a:r>
            <a:r>
              <a:rPr lang="cs-CZ" altLang="cs-CZ" sz="1800">
                <a:solidFill>
                  <a:schemeClr val="bg1"/>
                </a:solidFill>
              </a:rPr>
              <a:t> (epifýza)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Stopkatá vychlípenina stropu mezimozku (</a:t>
            </a:r>
            <a:r>
              <a:rPr lang="cs-CZ" altLang="cs-CZ" sz="1800" i="1">
                <a:solidFill>
                  <a:schemeClr val="bg1"/>
                </a:solidFill>
              </a:rPr>
              <a:t>epitalamu</a:t>
            </a:r>
            <a:r>
              <a:rPr lang="cs-CZ" altLang="cs-CZ" sz="1800">
                <a:solidFill>
                  <a:schemeClr val="bg1"/>
                </a:solidFill>
              </a:rPr>
              <a:t>) ptáků a savců.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Ryby, obojživelníci a plazi – homologie s pineálním orgánem (původně světločivná funkce). Řízení biologických oscilací,</a:t>
            </a:r>
            <a:r>
              <a:rPr lang="cs-CZ" altLang="cs-CZ" sz="1800" i="1">
                <a:solidFill>
                  <a:schemeClr val="bg1"/>
                </a:solidFill>
              </a:rPr>
              <a:t> melatonin</a:t>
            </a:r>
            <a:r>
              <a:rPr lang="cs-CZ" altLang="cs-CZ" sz="1800">
                <a:solidFill>
                  <a:schemeClr val="bg1"/>
                </a:solidFill>
              </a:rPr>
              <a:t> – ovlivňuje rozmnožování.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Štítná žláza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F0"/>
                </a:solidFill>
              </a:rPr>
              <a:t>Z dna žaberního vaku (?homologie s endostylem?), nepárová u ryb, plazů a savců, u obojživelníků, ještěrek a ptáků ze 2 vaků. U ryb pod žaberním vakem na</a:t>
            </a:r>
            <a:r>
              <a:rPr lang="cs-CZ" altLang="cs-CZ" sz="1800" i="1">
                <a:solidFill>
                  <a:srgbClr val="00B0F0"/>
                </a:solidFill>
              </a:rPr>
              <a:t> aorta ventralis,</a:t>
            </a:r>
            <a:r>
              <a:rPr lang="cs-CZ" altLang="cs-CZ" sz="1800">
                <a:solidFill>
                  <a:srgbClr val="00B0F0"/>
                </a:solidFill>
              </a:rPr>
              <a:t> u tetrapodů ventrálně od průdušnice v oblasti krku. ?Původně exokrinní s vývodem do trávicí trubice.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U savců:</a:t>
            </a:r>
            <a:r>
              <a:rPr lang="cs-CZ" altLang="cs-CZ" sz="1800" i="1">
                <a:solidFill>
                  <a:schemeClr val="bg1"/>
                </a:solidFill>
              </a:rPr>
              <a:t> tyroxin,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 i="1">
                <a:solidFill>
                  <a:schemeClr val="bg1"/>
                </a:solidFill>
              </a:rPr>
              <a:t>trijodtyroxin</a:t>
            </a:r>
            <a:r>
              <a:rPr lang="cs-CZ" altLang="cs-CZ" sz="1800">
                <a:solidFill>
                  <a:schemeClr val="bg1"/>
                </a:solidFill>
              </a:rPr>
              <a:t> a</a:t>
            </a:r>
            <a:r>
              <a:rPr lang="cs-CZ" altLang="cs-CZ" sz="1800" i="1">
                <a:solidFill>
                  <a:schemeClr val="bg1"/>
                </a:solidFill>
              </a:rPr>
              <a:t> kalcitonin</a:t>
            </a:r>
            <a:r>
              <a:rPr lang="cs-CZ" altLang="cs-CZ" sz="1800">
                <a:solidFill>
                  <a:schemeClr val="bg1"/>
                </a:solidFill>
              </a:rPr>
              <a:t> regulují bazální metabolismus.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Příštitné žlázy</a:t>
            </a:r>
            <a:r>
              <a:rPr lang="cs-CZ" altLang="cs-CZ" sz="1800">
                <a:solidFill>
                  <a:schemeClr val="bg1"/>
                </a:solidFill>
              </a:rPr>
              <a:t> – </a:t>
            </a:r>
            <a:r>
              <a:rPr lang="cs-CZ" altLang="cs-CZ" sz="1800" u="sng">
                <a:solidFill>
                  <a:schemeClr val="bg1"/>
                </a:solidFill>
              </a:rPr>
              <a:t>epiteliální tělíska</a:t>
            </a:r>
            <a:r>
              <a:rPr lang="cs-CZ" altLang="cs-CZ" sz="1800">
                <a:solidFill>
                  <a:schemeClr val="bg1"/>
                </a:solidFill>
              </a:rPr>
              <a:t> (tetrapodi)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F0"/>
                </a:solidFill>
              </a:rPr>
              <a:t>Derivát 3. a 4. páru embryonálního hltanového váčku.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F0"/>
                </a:solidFill>
              </a:rPr>
              <a:t>Ocasatí obojživelníci – u druhého tepenného oblouku, u žab pod</a:t>
            </a:r>
            <a:r>
              <a:rPr lang="cs-CZ" altLang="cs-CZ" sz="1800" i="1">
                <a:solidFill>
                  <a:srgbClr val="00B0F0"/>
                </a:solidFill>
              </a:rPr>
              <a:t> vena jugularis externa</a:t>
            </a:r>
            <a:r>
              <a:rPr lang="cs-CZ" altLang="cs-CZ" sz="1800">
                <a:solidFill>
                  <a:srgbClr val="00B0F0"/>
                </a:solidFill>
              </a:rPr>
              <a:t>, u plazů u brzlíku, </a:t>
            </a:r>
            <a:r>
              <a:rPr lang="cs-CZ" altLang="cs-CZ" sz="1800">
                <a:solidFill>
                  <a:schemeClr val="bg1"/>
                </a:solidFill>
              </a:rPr>
              <a:t>u ptáků a savců u štítné žlázy.</a:t>
            </a:r>
            <a:r>
              <a:rPr lang="cs-CZ" altLang="cs-CZ" sz="1800" i="1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Parathormon –</a:t>
            </a:r>
            <a:r>
              <a:rPr lang="cs-CZ" altLang="cs-CZ" sz="1800">
                <a:solidFill>
                  <a:schemeClr val="bg1"/>
                </a:solidFill>
              </a:rPr>
              <a:t> zvyšuje hladinu Ca</a:t>
            </a:r>
            <a:r>
              <a:rPr lang="cs-CZ" altLang="cs-CZ" sz="1800" baseline="36000">
                <a:solidFill>
                  <a:schemeClr val="bg1"/>
                </a:solidFill>
              </a:rPr>
              <a:t>2+</a:t>
            </a:r>
            <a:r>
              <a:rPr lang="cs-CZ" altLang="cs-CZ" sz="1800">
                <a:solidFill>
                  <a:schemeClr val="bg1"/>
                </a:solidFill>
              </a:rPr>
              <a:t> v krvi </a:t>
            </a:r>
          </a:p>
        </p:txBody>
      </p:sp>
    </p:spTree>
    <p:extLst>
      <p:ext uri="{BB962C8B-B14F-4D97-AF65-F5344CB8AC3E}">
        <p14:creationId xmlns:p14="http://schemas.microsoft.com/office/powerpoint/2010/main" val="137661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752600" y="381000"/>
            <a:ext cx="86868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B0F0"/>
                </a:solidFill>
              </a:rPr>
              <a:t>Ultimobranchiální tělíska (</a:t>
            </a:r>
            <a:r>
              <a:rPr lang="cs-CZ" altLang="cs-CZ" sz="1800">
                <a:solidFill>
                  <a:srgbClr val="00B0F0"/>
                </a:solidFill>
              </a:rPr>
              <a:t>ploutvovci)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F0"/>
                </a:solidFill>
              </a:rPr>
              <a:t>Derivát posledního embryonálního hltanového váčku. Paryby, ?kostnaté ryby, obojživelníci. </a:t>
            </a:r>
            <a:r>
              <a:rPr lang="cs-CZ" altLang="cs-CZ" sz="1800">
                <a:solidFill>
                  <a:schemeClr val="bg1"/>
                </a:solidFill>
              </a:rPr>
              <a:t>Savci – inkorporace štítnou žlázou.</a:t>
            </a:r>
            <a:r>
              <a:rPr lang="cs-CZ" altLang="cs-CZ" sz="1800" i="1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00B0F0"/>
                </a:solidFill>
              </a:rPr>
              <a:t>Kalcitonin</a:t>
            </a:r>
            <a:r>
              <a:rPr lang="cs-CZ" altLang="cs-CZ" sz="1800">
                <a:solidFill>
                  <a:srgbClr val="00B0F0"/>
                </a:solidFill>
              </a:rPr>
              <a:t> (antagonista parathormonu).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Nadledviny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Párové čepičky nad ledvinami (u savců), u plazů a ptáků - podélná tělesa u gonád, u obojživelníků v pruzích blízko ledvin, u ryb – ostrůvkovité shluky buněk.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Stavba: savčí – kůra + dřeň, </a:t>
            </a:r>
            <a:r>
              <a:rPr lang="cs-CZ" altLang="cs-CZ" sz="1800">
                <a:solidFill>
                  <a:srgbClr val="00B0F0"/>
                </a:solidFill>
              </a:rPr>
              <a:t>nižší (ploutvovci) – samostatné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 </a:t>
            </a:r>
            <a:r>
              <a:rPr lang="cs-CZ" altLang="cs-CZ" sz="1800">
                <a:solidFill>
                  <a:schemeClr val="bg1"/>
                </a:solidFill>
              </a:rPr>
              <a:t>A)</a:t>
            </a:r>
            <a:r>
              <a:rPr lang="cs-CZ" altLang="cs-CZ" sz="1800" u="sng">
                <a:solidFill>
                  <a:schemeClr val="bg1"/>
                </a:solidFill>
              </a:rPr>
              <a:t> kůra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cortex,</a:t>
            </a:r>
            <a:r>
              <a:rPr lang="cs-CZ" altLang="cs-CZ" sz="1800" i="1" u="sng">
                <a:solidFill>
                  <a:schemeClr val="bg1"/>
                </a:solidFill>
              </a:rPr>
              <a:t> </a:t>
            </a:r>
            <a:r>
              <a:rPr lang="cs-CZ" altLang="cs-CZ" sz="1800" i="1" u="sng">
                <a:solidFill>
                  <a:srgbClr val="00B0F0"/>
                </a:solidFill>
              </a:rPr>
              <a:t>interenální orgán</a:t>
            </a:r>
            <a:r>
              <a:rPr lang="cs-CZ" altLang="cs-CZ" sz="1800">
                <a:solidFill>
                  <a:srgbClr val="00B0F0"/>
                </a:solidFill>
              </a:rPr>
              <a:t> ploutvovců) – mezodermální původ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</a:t>
            </a:r>
            <a:r>
              <a:rPr lang="cs-CZ" altLang="cs-CZ" sz="1800">
                <a:solidFill>
                  <a:schemeClr val="bg1"/>
                </a:solidFill>
              </a:rPr>
              <a:t>-</a:t>
            </a:r>
            <a:r>
              <a:rPr lang="cs-CZ" altLang="cs-CZ" sz="1800" i="1">
                <a:solidFill>
                  <a:schemeClr val="bg1"/>
                </a:solidFill>
              </a:rPr>
              <a:t> mineralo-</a:t>
            </a:r>
            <a:r>
              <a:rPr lang="cs-CZ" altLang="cs-CZ" sz="1800">
                <a:solidFill>
                  <a:schemeClr val="bg1"/>
                </a:solidFill>
              </a:rPr>
              <a:t> a</a:t>
            </a:r>
            <a:r>
              <a:rPr lang="cs-CZ" altLang="cs-CZ" sz="1800" i="1">
                <a:solidFill>
                  <a:schemeClr val="bg1"/>
                </a:solidFill>
              </a:rPr>
              <a:t> glukokortikoidy</a:t>
            </a:r>
            <a:r>
              <a:rPr lang="cs-CZ" altLang="cs-CZ" sz="1800">
                <a:solidFill>
                  <a:schemeClr val="bg1"/>
                </a:solidFill>
              </a:rPr>
              <a:t> – metabolismus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-</a:t>
            </a:r>
            <a:r>
              <a:rPr lang="cs-CZ" altLang="cs-CZ" sz="1800" i="1">
                <a:solidFill>
                  <a:schemeClr val="bg1"/>
                </a:solidFill>
              </a:rPr>
              <a:t> androgeny</a:t>
            </a:r>
            <a:r>
              <a:rPr lang="cs-CZ" altLang="cs-CZ" sz="1800">
                <a:solidFill>
                  <a:schemeClr val="bg1"/>
                </a:solidFill>
              </a:rPr>
              <a:t> – řídí druhotné pohlavní znaky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B)</a:t>
            </a:r>
            <a:r>
              <a:rPr lang="cs-CZ" altLang="cs-CZ" sz="1800" u="sng">
                <a:solidFill>
                  <a:schemeClr val="bg1"/>
                </a:solidFill>
              </a:rPr>
              <a:t> dřeň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medulla,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 i="1" u="sng">
                <a:solidFill>
                  <a:srgbClr val="00B0F0"/>
                </a:solidFill>
              </a:rPr>
              <a:t>suprarenální orgán</a:t>
            </a:r>
            <a:r>
              <a:rPr lang="cs-CZ" altLang="cs-CZ" sz="1800">
                <a:solidFill>
                  <a:srgbClr val="00B0F0"/>
                </a:solidFill>
              </a:rPr>
              <a:t> ryb) – ektodermální původ (chromafinní buňky neurální lišty), ostrůvky buněk (ryby) se druhotně stěhují do interrenálního orgánu (obojživelníci, plazi, ptáci)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-</a:t>
            </a:r>
            <a:r>
              <a:rPr lang="cs-CZ" altLang="cs-CZ" sz="1800" i="1">
                <a:solidFill>
                  <a:schemeClr val="bg1"/>
                </a:solidFill>
              </a:rPr>
              <a:t> adrenalin, noradrenalin –</a:t>
            </a:r>
            <a:r>
              <a:rPr lang="cs-CZ" altLang="cs-CZ" sz="1800">
                <a:solidFill>
                  <a:schemeClr val="bg1"/>
                </a:solidFill>
              </a:rPr>
              <a:t> regulátor metabolismus tuků, glykogenu, krevního tlaku, srdeční akce. Noradrenalin navíc mediátor na synapsích sympatiku.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Langerhansovy ostrůvky </a:t>
            </a:r>
            <a:r>
              <a:rPr lang="cs-CZ" altLang="cs-CZ" sz="1800">
                <a:solidFill>
                  <a:schemeClr val="bg1"/>
                </a:solidFill>
              </a:rPr>
              <a:t>(</a:t>
            </a:r>
            <a:r>
              <a:rPr lang="cs-CZ" altLang="cs-CZ" sz="1800" i="1">
                <a:solidFill>
                  <a:schemeClr val="bg1"/>
                </a:solidFill>
              </a:rPr>
              <a:t>insulae pancreaticae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Shluky buněk ve stěně předního střeva (kruhoústí, kostnaté ryby), parenchymu slinivky břišní (tetrapodi).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-</a:t>
            </a:r>
            <a:r>
              <a:rPr lang="cs-CZ" altLang="cs-CZ" sz="1800" i="1">
                <a:solidFill>
                  <a:schemeClr val="bg1"/>
                </a:solidFill>
              </a:rPr>
              <a:t> inzulín, glukagon –</a:t>
            </a:r>
            <a:r>
              <a:rPr lang="cs-CZ" altLang="cs-CZ" sz="1800">
                <a:solidFill>
                  <a:schemeClr val="bg1"/>
                </a:solidFill>
              </a:rPr>
              <a:t> regulují hladinu krevního cukru</a:t>
            </a:r>
          </a:p>
        </p:txBody>
      </p:sp>
    </p:spTree>
    <p:extLst>
      <p:ext uri="{BB962C8B-B14F-4D97-AF65-F5344CB8AC3E}">
        <p14:creationId xmlns:p14="http://schemas.microsoft.com/office/powerpoint/2010/main" val="274637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752600" y="304800"/>
            <a:ext cx="8077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Gonády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Zdroj pohlavních hormonů (činnost gonád, růst, pohlavní dospívání)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</a:t>
            </a:r>
            <a:r>
              <a:rPr lang="cs-CZ" altLang="cs-CZ" sz="1800" u="sng">
                <a:solidFill>
                  <a:schemeClr val="bg1"/>
                </a:solidFill>
              </a:rPr>
              <a:t>Varlata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testes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	</a:t>
            </a:r>
            <a:r>
              <a:rPr lang="cs-CZ" altLang="cs-CZ" sz="1800" u="sng">
                <a:solidFill>
                  <a:schemeClr val="bg1"/>
                </a:solidFill>
              </a:rPr>
              <a:t>Vaječníky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ovaria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B0F0"/>
                </a:solidFill>
              </a:rPr>
              <a:t>Urofýza</a:t>
            </a:r>
            <a:r>
              <a:rPr lang="cs-CZ" altLang="cs-CZ" sz="1800">
                <a:solidFill>
                  <a:srgbClr val="00B0F0"/>
                </a:solidFill>
              </a:rPr>
              <a:t> (</a:t>
            </a:r>
            <a:r>
              <a:rPr lang="cs-CZ" altLang="cs-CZ" sz="1800" i="1">
                <a:solidFill>
                  <a:srgbClr val="00B0F0"/>
                </a:solidFill>
              </a:rPr>
              <a:t>neurohypophysis spinalis caudalis</a:t>
            </a:r>
            <a:r>
              <a:rPr lang="cs-CZ" altLang="cs-CZ" sz="1800">
                <a:solidFill>
                  <a:srgbClr val="00B0F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B0F0"/>
                </a:solidFill>
              </a:rPr>
              <a:t> Skupiny buněk v kaudální části míchy většiny ryb. Odvod po neuritech, ?složení?, regulace obsahu solí v krvi, sekrece plynů do měchýře.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Brzlík</a:t>
            </a:r>
            <a:r>
              <a:rPr lang="cs-CZ" altLang="cs-CZ" sz="1800">
                <a:solidFill>
                  <a:schemeClr val="bg1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zvláštní (dočasná) žláza, vývoj imunitních reakcí organismu</a:t>
            </a:r>
            <a:r>
              <a:rPr lang="cs-CZ" altLang="cs-CZ" sz="1800"/>
              <a:t>.</a:t>
            </a:r>
          </a:p>
        </p:txBody>
      </p:sp>
      <p:pic>
        <p:nvPicPr>
          <p:cNvPr id="6147" name="Picture 4" descr="Endokrinní žlázy (žlázy s vnitřní sekrecí) - Agropres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427414"/>
            <a:ext cx="4953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Žlázy s vnitřní sekrec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246438"/>
            <a:ext cx="2371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52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905000" y="228600"/>
            <a:ext cx="8458200" cy="63627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778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778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778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778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ENDOKRINNÍ žlázy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 i="1">
                <a:solidFill>
                  <a:schemeClr val="bg1"/>
                </a:solidFill>
              </a:rPr>
              <a:t>(glandulae sine ductibus)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bez vývodu, inkrety (hormony) vyplavovány nebo odváděny po neurosekretorických drahách do krevního řečiště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- samostatné (štítná žláza, nadledvinky,  příštitné žlázy)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- součást jiných orgánů (h., p. m.,  š., L. o.,  g., placenta s., urofýza ryb).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Hypotalamus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hypothalamus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hormony (</a:t>
            </a:r>
            <a:r>
              <a:rPr lang="cs-CZ" altLang="cs-CZ" sz="1800" i="1">
                <a:solidFill>
                  <a:schemeClr val="bg1"/>
                </a:solidFill>
              </a:rPr>
              <a:t>vasopresin a ocytocin</a:t>
            </a:r>
            <a:r>
              <a:rPr lang="cs-CZ" altLang="cs-CZ" sz="1800">
                <a:solidFill>
                  <a:schemeClr val="bg1"/>
                </a:solidFill>
              </a:rPr>
              <a:t>) – do neurohypofýzy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-</a:t>
            </a:r>
            <a:r>
              <a:rPr lang="cs-CZ" altLang="cs-CZ" sz="1800" u="sng">
                <a:solidFill>
                  <a:schemeClr val="bg1"/>
                </a:solidFill>
              </a:rPr>
              <a:t> hypotalamické uvolňovací faktory</a:t>
            </a:r>
            <a:r>
              <a:rPr lang="cs-CZ" altLang="cs-CZ" sz="1800">
                <a:solidFill>
                  <a:schemeClr val="bg1"/>
                </a:solidFill>
              </a:rPr>
              <a:t> </a:t>
            </a:r>
            <a:r>
              <a:rPr lang="cs-CZ" altLang="cs-CZ" sz="1800">
                <a:solidFill>
                  <a:schemeClr val="bg1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chemeClr val="bg1"/>
                </a:solidFill>
              </a:rPr>
              <a:t> do adenohypofýzy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Podvěsek mozkový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hypophysis cerebri, glandula pituitaria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U všech obratlovců, 2 části: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A)</a:t>
            </a:r>
            <a:r>
              <a:rPr lang="cs-CZ" altLang="cs-CZ" sz="1800" u="sng">
                <a:solidFill>
                  <a:schemeClr val="bg1"/>
                </a:solidFill>
              </a:rPr>
              <a:t> nervová část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neurohypophysis</a:t>
            </a:r>
            <a:r>
              <a:rPr lang="cs-CZ" altLang="cs-CZ" sz="1800">
                <a:solidFill>
                  <a:schemeClr val="bg1"/>
                </a:solidFill>
              </a:rPr>
              <a:t>) – rezervoár hormonů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B)</a:t>
            </a:r>
            <a:r>
              <a:rPr lang="cs-CZ" altLang="cs-CZ" sz="1800" u="sng">
                <a:solidFill>
                  <a:schemeClr val="bg1"/>
                </a:solidFill>
              </a:rPr>
              <a:t> žlázová část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adenohypophysis</a:t>
            </a:r>
            <a:r>
              <a:rPr lang="cs-CZ" altLang="cs-CZ" sz="1800">
                <a:solidFill>
                  <a:schemeClr val="bg1"/>
                </a:solidFill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Hormonální činnost je řízena komplexem hypotalam. uvolňovacích faktorů.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Šišinka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epiphysis cerebri, glandula pinealis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 melatonin</a:t>
            </a:r>
            <a:r>
              <a:rPr lang="cs-CZ" altLang="cs-CZ" sz="1800">
                <a:solidFill>
                  <a:schemeClr val="bg1"/>
                </a:solidFill>
              </a:rPr>
              <a:t> – ovlivňuje rytmicitu a tím i rozmnožování.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Štítná žláza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glandula thyreoidea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U savců: </a:t>
            </a:r>
            <a:r>
              <a:rPr lang="cs-CZ" altLang="cs-CZ" sz="1800" i="1">
                <a:solidFill>
                  <a:schemeClr val="bg1"/>
                </a:solidFill>
              </a:rPr>
              <a:t>tyroxin, trijodtyroxin</a:t>
            </a:r>
            <a:r>
              <a:rPr lang="cs-CZ" altLang="cs-CZ" sz="1800">
                <a:solidFill>
                  <a:schemeClr val="bg1"/>
                </a:solidFill>
              </a:rPr>
              <a:t> a</a:t>
            </a:r>
            <a:r>
              <a:rPr lang="cs-CZ" altLang="cs-CZ" sz="1800" i="1">
                <a:solidFill>
                  <a:schemeClr val="bg1"/>
                </a:solidFill>
              </a:rPr>
              <a:t> kalcitonin</a:t>
            </a:r>
            <a:r>
              <a:rPr lang="cs-CZ" altLang="cs-CZ" sz="1800">
                <a:solidFill>
                  <a:schemeClr val="bg1"/>
                </a:solidFill>
              </a:rPr>
              <a:t> regulují bazální metabolismus.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Příštitné žlázy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glandulae parathyreoidea)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ultimobranchiální tělíska – ploutvovci </a:t>
            </a:r>
            <a:r>
              <a:rPr lang="cs-CZ" altLang="cs-CZ" sz="1800">
                <a:solidFill>
                  <a:schemeClr val="bg1"/>
                </a:solidFill>
              </a:rPr>
              <a:t>(až</a:t>
            </a:r>
            <a:r>
              <a:rPr lang="cs-CZ" altLang="cs-CZ" sz="1800" b="1">
                <a:solidFill>
                  <a:schemeClr val="bg1"/>
                </a:solidFill>
              </a:rPr>
              <a:t> </a:t>
            </a:r>
            <a:r>
              <a:rPr lang="cs-CZ" altLang="cs-CZ" sz="1800">
                <a:solidFill>
                  <a:schemeClr val="bg1"/>
                </a:solidFill>
              </a:rPr>
              <a:t>obojživelníci),                              savci – inkorporace štítnou žlázou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epiteliální tělíska – tetrapodi                                                                                    </a:t>
            </a:r>
            <a:r>
              <a:rPr lang="cs-CZ" altLang="cs-CZ" sz="1800" i="1">
                <a:solidFill>
                  <a:schemeClr val="bg1"/>
                </a:solidFill>
              </a:rPr>
              <a:t>Parathormon –</a:t>
            </a:r>
            <a:r>
              <a:rPr lang="cs-CZ" altLang="cs-CZ" sz="1800">
                <a:solidFill>
                  <a:schemeClr val="bg1"/>
                </a:solidFill>
              </a:rPr>
              <a:t> zvyšuje hladinu Ca</a:t>
            </a:r>
            <a:r>
              <a:rPr lang="cs-CZ" altLang="cs-CZ" sz="1800" baseline="36000">
                <a:solidFill>
                  <a:schemeClr val="bg1"/>
                </a:solidFill>
              </a:rPr>
              <a:t>2+</a:t>
            </a:r>
            <a:r>
              <a:rPr lang="cs-CZ" altLang="cs-CZ" sz="1800">
                <a:solidFill>
                  <a:schemeClr val="bg1"/>
                </a:solidFill>
              </a:rPr>
              <a:t> v krvi (antagonista kalcitoninu).</a:t>
            </a:r>
          </a:p>
        </p:txBody>
      </p:sp>
    </p:spTree>
    <p:extLst>
      <p:ext uri="{BB962C8B-B14F-4D97-AF65-F5344CB8AC3E}">
        <p14:creationId xmlns:p14="http://schemas.microsoft.com/office/powerpoint/2010/main" val="426103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981200" y="304800"/>
            <a:ext cx="8382000" cy="64087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Nadledviny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glandulae suprarenales)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Stavba: savčí – kůra + dřeň, nižší (ploutvovci) – samostatné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A)</a:t>
            </a:r>
            <a:r>
              <a:rPr lang="cs-CZ" altLang="cs-CZ" sz="1800" u="sng">
                <a:solidFill>
                  <a:schemeClr val="bg1"/>
                </a:solidFill>
              </a:rPr>
              <a:t> kůra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cortex,</a:t>
            </a:r>
            <a:r>
              <a:rPr lang="cs-CZ" altLang="cs-CZ" sz="1800" i="1" u="sng">
                <a:solidFill>
                  <a:schemeClr val="bg1"/>
                </a:solidFill>
              </a:rPr>
              <a:t> </a:t>
            </a:r>
            <a:r>
              <a:rPr lang="cs-CZ" altLang="cs-CZ" sz="1800" b="1" i="1" u="sng">
                <a:solidFill>
                  <a:schemeClr val="bg1"/>
                </a:solidFill>
              </a:rPr>
              <a:t>interenální orgán</a:t>
            </a:r>
            <a:r>
              <a:rPr lang="cs-CZ" altLang="cs-CZ" sz="1800">
                <a:solidFill>
                  <a:schemeClr val="bg1"/>
                </a:solidFill>
              </a:rPr>
              <a:t> ploutvovců) – mezodermální původ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	-</a:t>
            </a:r>
            <a:r>
              <a:rPr lang="cs-CZ" altLang="cs-CZ" sz="1800" i="1">
                <a:solidFill>
                  <a:schemeClr val="bg1"/>
                </a:solidFill>
              </a:rPr>
              <a:t> mineralo-</a:t>
            </a:r>
            <a:r>
              <a:rPr lang="cs-CZ" altLang="cs-CZ" sz="1800">
                <a:solidFill>
                  <a:schemeClr val="bg1"/>
                </a:solidFill>
              </a:rPr>
              <a:t> a</a:t>
            </a:r>
            <a:r>
              <a:rPr lang="cs-CZ" altLang="cs-CZ" sz="1800" i="1">
                <a:solidFill>
                  <a:schemeClr val="bg1"/>
                </a:solidFill>
              </a:rPr>
              <a:t> glukokortikoidy</a:t>
            </a:r>
            <a:r>
              <a:rPr lang="cs-CZ" altLang="cs-CZ" sz="1800">
                <a:solidFill>
                  <a:schemeClr val="bg1"/>
                </a:solidFill>
              </a:rPr>
              <a:t> – metabolismus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chemeClr val="bg1"/>
                </a:solidFill>
              </a:rPr>
              <a:t>androgeny</a:t>
            </a:r>
            <a:r>
              <a:rPr lang="cs-CZ" altLang="cs-CZ" sz="1800">
                <a:solidFill>
                  <a:schemeClr val="bg1"/>
                </a:solidFill>
              </a:rPr>
              <a:t> – řídí druhotné pohlavní znaky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B)</a:t>
            </a:r>
            <a:r>
              <a:rPr lang="cs-CZ" altLang="cs-CZ" sz="1800" u="sng">
                <a:solidFill>
                  <a:schemeClr val="bg1"/>
                </a:solidFill>
              </a:rPr>
              <a:t> dřeň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medulla,</a:t>
            </a:r>
            <a:r>
              <a:rPr lang="cs-CZ" altLang="cs-CZ" sz="1800" i="1" u="sng">
                <a:solidFill>
                  <a:schemeClr val="bg1"/>
                </a:solidFill>
              </a:rPr>
              <a:t> </a:t>
            </a:r>
            <a:r>
              <a:rPr lang="cs-CZ" altLang="cs-CZ" sz="1800" b="1" i="1" u="sng">
                <a:solidFill>
                  <a:schemeClr val="bg1"/>
                </a:solidFill>
              </a:rPr>
              <a:t>suprarenální orgán</a:t>
            </a:r>
            <a:r>
              <a:rPr lang="cs-CZ" altLang="cs-CZ" sz="1800">
                <a:solidFill>
                  <a:schemeClr val="bg1"/>
                </a:solidFill>
              </a:rPr>
              <a:t> ryb) – ektodermální původ, ostrůvky buněk (ryby) se druhotně stěhují do interrenálního orgánu (obojživelníci, plazi, ptáci) –</a:t>
            </a:r>
            <a:r>
              <a:rPr lang="cs-CZ" altLang="cs-CZ" sz="1800" i="1">
                <a:solidFill>
                  <a:schemeClr val="bg1"/>
                </a:solidFill>
              </a:rPr>
              <a:t> adrenalin, noradrenalin –</a:t>
            </a:r>
            <a:r>
              <a:rPr lang="cs-CZ" altLang="cs-CZ" sz="1800">
                <a:solidFill>
                  <a:schemeClr val="bg1"/>
                </a:solidFill>
              </a:rPr>
              <a:t> reguluje metabolismus tuků, glykogenu, krevního tlaku, srdeční akce. Noradrenalin navíc mediátor na synapsích sympatiku.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Langerhansovy ostrůvky (</a:t>
            </a:r>
            <a:r>
              <a:rPr lang="cs-CZ" altLang="cs-CZ" sz="1800" i="1">
                <a:solidFill>
                  <a:schemeClr val="bg1"/>
                </a:solidFill>
              </a:rPr>
              <a:t>insulae pancreaticae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Shluky buněk ve stěně předního střeva (kruhoústí, kostnaté ryby), parenchymu slinivky břišní (tetrapodi) –</a:t>
            </a:r>
            <a:r>
              <a:rPr lang="cs-CZ" altLang="cs-CZ" sz="1800" i="1">
                <a:solidFill>
                  <a:schemeClr val="bg1"/>
                </a:solidFill>
              </a:rPr>
              <a:t> inzulín, glukagon –</a:t>
            </a:r>
            <a:r>
              <a:rPr lang="cs-CZ" altLang="cs-CZ" sz="1800">
                <a:solidFill>
                  <a:schemeClr val="bg1"/>
                </a:solidFill>
              </a:rPr>
              <a:t> regulují hladinu krevního  cukru</a:t>
            </a: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Gonády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Zdroj pohlavních hormonů (činnost gonád, růst, pohlavní dospívání)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Varlata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testes</a:t>
            </a:r>
            <a:r>
              <a:rPr lang="cs-CZ" altLang="cs-CZ" sz="1800">
                <a:solidFill>
                  <a:schemeClr val="bg1"/>
                </a:solidFill>
              </a:rPr>
              <a:t>) x </a:t>
            </a:r>
            <a:r>
              <a:rPr lang="cs-CZ" altLang="cs-CZ" sz="1800" b="1">
                <a:solidFill>
                  <a:schemeClr val="bg1"/>
                </a:solidFill>
              </a:rPr>
              <a:t>Vaječníky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ovaria</a:t>
            </a:r>
            <a:r>
              <a:rPr lang="cs-CZ" altLang="cs-CZ" sz="1800">
                <a:solidFill>
                  <a:schemeClr val="bg1"/>
                </a:solidFill>
              </a:rPr>
              <a:t>). </a:t>
            </a:r>
            <a:r>
              <a:rPr lang="cs-CZ" altLang="cs-CZ" sz="1800" b="1">
                <a:solidFill>
                  <a:schemeClr val="bg1"/>
                </a:solidFill>
              </a:rPr>
              <a:t>Placenta</a:t>
            </a: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Urofýza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neurohypophysis spinalis caudalis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kaudální část míchy ryb – regulace obsahu solí v krvi, sekrece plynů do měchýře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Brzlík</a:t>
            </a:r>
            <a:r>
              <a:rPr lang="cs-CZ" altLang="cs-CZ" sz="1800">
                <a:solidFill>
                  <a:schemeClr val="bg1"/>
                </a:solidFill>
              </a:rPr>
              <a:t> – vývoj imunitních reakcí organismu.</a:t>
            </a:r>
          </a:p>
        </p:txBody>
      </p:sp>
    </p:spTree>
    <p:extLst>
      <p:ext uri="{BB962C8B-B14F-4D97-AF65-F5344CB8AC3E}">
        <p14:creationId xmlns:p14="http://schemas.microsoft.com/office/powerpoint/2010/main" val="221997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752600" y="685801"/>
            <a:ext cx="8534400" cy="6461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7675" indent="-447675">
              <a:spcBef>
                <a:spcPct val="20000"/>
              </a:spcBef>
              <a:buChar char="•"/>
              <a:tabLst>
                <a:tab pos="1577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77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77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77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DRUHOTNÁ TĚLNÍ dutina</a:t>
            </a:r>
            <a:r>
              <a:rPr lang="cs-CZ" altLang="cs-CZ" sz="1800" dirty="0">
                <a:solidFill>
                  <a:schemeClr val="bg1"/>
                </a:solidFill>
              </a:rPr>
              <a:t> (</a:t>
            </a:r>
            <a:r>
              <a:rPr lang="cs-CZ" altLang="cs-CZ" sz="1800" i="1" dirty="0">
                <a:solidFill>
                  <a:schemeClr val="bg1"/>
                </a:solidFill>
              </a:rPr>
              <a:t>coelom</a:t>
            </a:r>
            <a:r>
              <a:rPr lang="cs-CZ" altLang="cs-CZ" sz="1800" dirty="0">
                <a:solidFill>
                  <a:schemeClr val="bg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219" name="Picture 4" descr="https://www.nicepng.com/png/detail/287-2879198_cuddles-and-rage-feel-empty-inside-m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7810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5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676400" y="228600"/>
            <a:ext cx="86868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chemeClr val="bg1"/>
                </a:solidFill>
              </a:rPr>
              <a:t>DRUHOTNÁ TĚLNÍ DUTINA</a:t>
            </a:r>
            <a:r>
              <a:rPr lang="cs-CZ" altLang="cs-CZ" sz="1800">
                <a:solidFill>
                  <a:schemeClr val="bg1"/>
                </a:solidFill>
              </a:rPr>
              <a:t> (</a:t>
            </a:r>
            <a:r>
              <a:rPr lang="cs-CZ" altLang="cs-CZ" sz="1800" i="1">
                <a:solidFill>
                  <a:schemeClr val="bg1"/>
                </a:solidFill>
              </a:rPr>
              <a:t>coelom</a:t>
            </a:r>
            <a:r>
              <a:rPr lang="cs-CZ" altLang="cs-CZ" sz="180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Fylogeneticky jedna z nejpůvodnějších struktur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již ramenonožci (</a:t>
            </a:r>
            <a:r>
              <a:rPr lang="cs-CZ" altLang="cs-CZ" sz="1800" i="1">
                <a:solidFill>
                  <a:schemeClr val="bg1"/>
                </a:solidFill>
              </a:rPr>
              <a:t>Brachiopoda</a:t>
            </a:r>
            <a:r>
              <a:rPr lang="cs-CZ" altLang="cs-CZ" sz="1800">
                <a:solidFill>
                  <a:schemeClr val="bg1"/>
                </a:solidFill>
              </a:rPr>
              <a:t>) 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spodním karbonu (570 mil. let).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Vzniká</a:t>
            </a:r>
            <a:r>
              <a:rPr lang="cs-CZ" altLang="cs-CZ" sz="1800" i="1">
                <a:solidFill>
                  <a:schemeClr val="bg1"/>
                </a:solidFill>
              </a:rPr>
              <a:t> enterocoelním</a:t>
            </a:r>
            <a:r>
              <a:rPr lang="cs-CZ" altLang="cs-CZ" sz="1800">
                <a:solidFill>
                  <a:schemeClr val="bg1"/>
                </a:solidFill>
              </a:rPr>
              <a:t> vychlípením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izolací</a:t>
            </a:r>
            <a:r>
              <a:rPr lang="cs-CZ" altLang="cs-CZ" sz="1800" i="1">
                <a:solidFill>
                  <a:schemeClr val="bg1"/>
                </a:solidFill>
              </a:rPr>
              <a:t> gastrálních</a:t>
            </a:r>
            <a:r>
              <a:rPr lang="cs-CZ" altLang="cs-CZ" sz="1800">
                <a:solidFill>
                  <a:schemeClr val="bg1"/>
                </a:solidFill>
              </a:rPr>
              <a:t> kapes dutiny žahavců.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Kaudální proliferace kapes →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vznik jednotlivých coelomových váčků.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Výstelka (</a:t>
            </a:r>
            <a:r>
              <a:rPr lang="cs-CZ" altLang="cs-CZ" sz="1800" i="1">
                <a:solidFill>
                  <a:schemeClr val="bg1"/>
                </a:solidFill>
              </a:rPr>
              <a:t>coelothel</a:t>
            </a:r>
            <a:r>
              <a:rPr lang="cs-CZ" altLang="cs-CZ" sz="1800">
                <a:solidFill>
                  <a:schemeClr val="bg1"/>
                </a:solidFill>
              </a:rPr>
              <a:t> mezoderm)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- laterálního (parietálního, somatického) listu </a:t>
            </a:r>
            <a:r>
              <a:rPr lang="cs-CZ" altLang="cs-CZ" sz="1800">
                <a:solidFill>
                  <a:schemeClr val="bg1"/>
                </a:solidFill>
                <a:cs typeface="Arial" panose="020B0604020202020204" pitchFamily="34" charset="0"/>
              </a:rPr>
              <a:t>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	</a:t>
            </a:r>
            <a:r>
              <a:rPr lang="cs-CZ" altLang="cs-CZ" sz="1800" b="1">
                <a:solidFill>
                  <a:schemeClr val="bg1"/>
                </a:solidFill>
              </a:rPr>
              <a:t>svalový vak</a:t>
            </a:r>
            <a:r>
              <a:rPr lang="cs-CZ" altLang="cs-CZ" sz="1800">
                <a:solidFill>
                  <a:schemeClr val="bg1"/>
                </a:solidFill>
              </a:rPr>
              <a:t> (somatopleura obratlovců)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- mediálního (viscerálního) listu →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svalovina a závěsy (</a:t>
            </a:r>
            <a:r>
              <a:rPr lang="cs-CZ" altLang="cs-CZ" sz="1800" i="1">
                <a:solidFill>
                  <a:schemeClr val="bg1"/>
                </a:solidFill>
              </a:rPr>
              <a:t>mesenteria</a:t>
            </a:r>
            <a:r>
              <a:rPr lang="cs-CZ" altLang="cs-CZ" sz="1800">
                <a:solidFill>
                  <a:schemeClr val="bg1"/>
                </a:solidFill>
              </a:rPr>
              <a:t>) střeva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			(splanchnopleura obratlovců)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Typické coelothelové přepážky (dissepimenta) v místě dotyku sousedních váčků. Další orgány coelothelového původu: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	- primární stěna cév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	- proximální část metanefridií (→  ledviny obratlovců)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	- gonády</a:t>
            </a:r>
          </a:p>
        </p:txBody>
      </p:sp>
      <p:pic>
        <p:nvPicPr>
          <p:cNvPr id="10243" name="Picture 5" descr="coelom - vývoj 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4" y="0"/>
            <a:ext cx="36845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7183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3348</Words>
  <Application>Microsoft Office PowerPoint</Application>
  <PresentationFormat>Širokoúhlá obrazovka</PresentationFormat>
  <Paragraphs>349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Smolinský</dc:creator>
  <cp:lastModifiedBy>lektor</cp:lastModifiedBy>
  <cp:revision>13</cp:revision>
  <dcterms:created xsi:type="dcterms:W3CDTF">2021-11-01T12:02:18Z</dcterms:created>
  <dcterms:modified xsi:type="dcterms:W3CDTF">2023-11-15T16:58:19Z</dcterms:modified>
</cp:coreProperties>
</file>