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4"/>
  </p:notesMasterIdLst>
  <p:sldIdLst>
    <p:sldId id="256" r:id="rId2"/>
    <p:sldId id="269" r:id="rId3"/>
    <p:sldId id="290" r:id="rId4"/>
    <p:sldId id="271" r:id="rId5"/>
    <p:sldId id="270" r:id="rId6"/>
    <p:sldId id="273" r:id="rId7"/>
    <p:sldId id="294" r:id="rId8"/>
    <p:sldId id="293" r:id="rId9"/>
    <p:sldId id="300" r:id="rId10"/>
    <p:sldId id="302" r:id="rId11"/>
    <p:sldId id="295" r:id="rId12"/>
    <p:sldId id="296" r:id="rId13"/>
    <p:sldId id="297" r:id="rId14"/>
    <p:sldId id="298" r:id="rId15"/>
    <p:sldId id="299" r:id="rId16"/>
    <p:sldId id="276" r:id="rId17"/>
    <p:sldId id="278" r:id="rId18"/>
    <p:sldId id="279" r:id="rId19"/>
    <p:sldId id="281" r:id="rId20"/>
    <p:sldId id="292" r:id="rId21"/>
    <p:sldId id="282" r:id="rId22"/>
    <p:sldId id="303" r:id="rId23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5" autoAdjust="0"/>
    <p:restoredTop sz="94660"/>
  </p:normalViewPr>
  <p:slideViewPr>
    <p:cSldViewPr>
      <p:cViewPr varScale="1">
        <p:scale>
          <a:sx n="84" d="100"/>
          <a:sy n="84" d="100"/>
        </p:scale>
        <p:origin x="116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29. 11. 2017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29. 11. 2017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29. 11. 2017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29. 11. 2017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29. 11. 2017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29. 11. 2017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29. 11. 2017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29. 11. 2017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29. 11. 2017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29. 11. 2017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29. 11. 2017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29. 11. 2017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29. 11. 2017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Fonetika a fonologie českého jazyka </a:t>
            </a:r>
            <a:r>
              <a:rPr lang="cs-CZ" smtClean="0"/>
              <a:t>- seminář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683568" y="1107428"/>
            <a:ext cx="734481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Slovní </a:t>
            </a:r>
            <a:r>
              <a:rPr lang="cs-CZ" sz="2800" b="1" dirty="0">
                <a:latin typeface="Calibri" panose="020F0502020204030204" pitchFamily="34" charset="0"/>
              </a:rPr>
              <a:t>přízvuk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čeština </a:t>
            </a:r>
            <a:r>
              <a:rPr lang="cs-CZ" sz="2400" dirty="0">
                <a:latin typeface="Calibri" panose="020F0502020204030204" pitchFamily="34" charset="0"/>
              </a:rPr>
              <a:t>má přízvuk </a:t>
            </a:r>
            <a:r>
              <a:rPr lang="cs-CZ" sz="2400" u="sng" dirty="0">
                <a:latin typeface="Calibri" panose="020F0502020204030204" pitchFamily="34" charset="0"/>
              </a:rPr>
              <a:t>stálý</a:t>
            </a:r>
            <a:r>
              <a:rPr lang="cs-CZ" sz="2400" dirty="0">
                <a:latin typeface="Calibri" panose="020F0502020204030204" pitchFamily="34" charset="0"/>
              </a:rPr>
              <a:t>, vždy </a:t>
            </a:r>
            <a:r>
              <a:rPr lang="cs-CZ" sz="2400" u="sng" dirty="0">
                <a:latin typeface="Calibri" panose="020F0502020204030204" pitchFamily="34" charset="0"/>
              </a:rPr>
              <a:t>na první slabice</a:t>
            </a:r>
            <a:r>
              <a:rPr lang="cs-CZ" sz="2400" dirty="0">
                <a:latin typeface="Calibri" panose="020F0502020204030204" pitchFamily="34" charset="0"/>
              </a:rPr>
              <a:t> slova nebo slovního spojení (tj. včetně </a:t>
            </a:r>
            <a:r>
              <a:rPr lang="cs-CZ" sz="2400" dirty="0" smtClean="0">
                <a:latin typeface="Calibri" panose="020F0502020204030204" pitchFamily="34" charset="0"/>
              </a:rPr>
              <a:t>slabičné </a:t>
            </a:r>
            <a:r>
              <a:rPr lang="cs-CZ" sz="2400" dirty="0">
                <a:latin typeface="Calibri" panose="020F0502020204030204" pitchFamily="34" charset="0"/>
              </a:rPr>
              <a:t>předložky ´na západ, ´pro sebe apod.)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český </a:t>
            </a:r>
            <a:r>
              <a:rPr lang="cs-CZ" sz="2400" dirty="0">
                <a:latin typeface="Calibri" panose="020F0502020204030204" pitchFamily="34" charset="0"/>
              </a:rPr>
              <a:t>slovní přízvuk není významotvorný, ale má svou důležitost, protože </a:t>
            </a:r>
            <a:r>
              <a:rPr lang="cs-CZ" sz="2400" u="sng" dirty="0">
                <a:latin typeface="Calibri" panose="020F0502020204030204" pitchFamily="34" charset="0"/>
              </a:rPr>
              <a:t>odlišuje</a:t>
            </a:r>
            <a:r>
              <a:rPr lang="cs-CZ" sz="2400" dirty="0">
                <a:latin typeface="Calibri" panose="020F0502020204030204" pitchFamily="34" charset="0"/>
              </a:rPr>
              <a:t> (jako tzv. hraniční signál) </a:t>
            </a:r>
            <a:r>
              <a:rPr lang="cs-CZ" sz="2400" u="sng" dirty="0">
                <a:latin typeface="Calibri" panose="020F0502020204030204" pitchFamily="34" charset="0"/>
              </a:rPr>
              <a:t>spojení dvou slov od slova jedinéh</a:t>
            </a:r>
            <a:r>
              <a:rPr lang="cs-CZ" sz="2400" dirty="0">
                <a:latin typeface="Calibri" panose="020F0502020204030204" pitchFamily="34" charset="0"/>
              </a:rPr>
              <a:t>o (např. je ´den x ´jeden; to ´pivo x ´topivo; ta ´jemná x ´tajemná)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14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611559" y="667145"/>
            <a:ext cx="741682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400" dirty="0" smtClean="0">
                <a:latin typeface="Calibri" panose="020F0502020204030204" pitchFamily="34" charset="0"/>
              </a:rPr>
              <a:t>Některá slova, obvykle jednoslabičná, přízvuk nemají: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příklonky</a:t>
            </a:r>
            <a:r>
              <a:rPr lang="cs-CZ" sz="2400" dirty="0" smtClean="0">
                <a:latin typeface="Calibri" panose="020F0502020204030204" pitchFamily="34" charset="0"/>
              </a:rPr>
              <a:t> – přiklánějí se ke slovu předcházejícímu a tvoří s ním jeden rytmický celek (např. ´řekl mi; ´viděl ho; ´rád bych; může jich být i více: ´lépe </a:t>
            </a:r>
            <a:r>
              <a:rPr lang="cs-CZ" sz="2400" dirty="0" smtClean="0">
                <a:latin typeface="Calibri" panose="020F0502020204030204" pitchFamily="34" charset="0"/>
              </a:rPr>
              <a:t>jsem si </a:t>
            </a:r>
            <a:r>
              <a:rPr lang="cs-CZ" sz="2400" dirty="0" smtClean="0">
                <a:latin typeface="Calibri" panose="020F0502020204030204" pitchFamily="34" charset="0"/>
              </a:rPr>
              <a:t>to ´rozmyslel)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předklonky</a:t>
            </a:r>
            <a:r>
              <a:rPr lang="cs-CZ" sz="2400" dirty="0" smtClean="0">
                <a:latin typeface="Calibri" panose="020F0502020204030204" pitchFamily="34" charset="0"/>
              </a:rPr>
              <a:t> – nepřízvučná slova, která předcházejí přízvučným (Jak ´ohnivý ´mrak se ´roztáhl.)</a:t>
            </a:r>
          </a:p>
          <a:p>
            <a:pPr marL="800100" lvl="1" indent="-3429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19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683568" y="609364"/>
            <a:ext cx="734481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b="1" dirty="0" smtClean="0">
                <a:latin typeface="Calibri" panose="020F0502020204030204" pitchFamily="34" charset="0"/>
              </a:rPr>
              <a:t>Přizvukování slabičných předložek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přízvuk následujícího slova obvykle přejímá předložka    (´do lesa, ´na pole)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spojení s jednoslabičnou předložkou tvoří jednu těsnou zvukovou jednotku, v tomto smyslu není rozdíl mezi předložkou a předponou (´do stanu; ´dostanu)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400" b="1" dirty="0" smtClean="0">
                <a:latin typeface="Calibri" panose="020F0502020204030204" pitchFamily="34" charset="0"/>
              </a:rPr>
              <a:t>Odchylky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následuje-li sousloví,  sémanticky podstatné slovo, relativně delší slovo</a:t>
            </a:r>
          </a:p>
          <a:p>
            <a:pPr lvl="1" algn="just"/>
            <a:r>
              <a:rPr lang="cs-CZ" sz="2400" dirty="0" smtClean="0">
                <a:latin typeface="Calibri" panose="020F0502020204030204" pitchFamily="34" charset="0"/>
              </a:rPr>
              <a:t>(´Pojede na ´olympijské ´hry.; ´Stanul na ´nejnebezpečnějším ´místě.; ´Dostal se do ´příliš ´nebezpečné ´situace.)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18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37409"/>
            <a:ext cx="748883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Větný přízvuk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ve větě i větném úseku jsou určitá slova zdůrazněna, vytčena, popřípadě postavena do protikladu k jiným slovům ve větě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různé prostředky zdůraznění: slovosled, využití zdůrazňujícího výrazu, zvukové prostředky → </a:t>
            </a:r>
            <a:r>
              <a:rPr lang="cs-CZ" sz="2400" b="1" dirty="0" smtClean="0">
                <a:latin typeface="Calibri" panose="020F0502020204030204" pitchFamily="34" charset="0"/>
              </a:rPr>
              <a:t>větný přízvuk </a:t>
            </a:r>
            <a:r>
              <a:rPr lang="cs-CZ" sz="2400" dirty="0" smtClean="0">
                <a:latin typeface="Calibri" panose="020F0502020204030204" pitchFamily="34" charset="0"/>
              </a:rPr>
              <a:t>(intonační centrum; logický přízvuk; důraz)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dochází zde k zesílení přízvučné slabiky, ke zvýšení (či snížení) tónu této slabiky i k jejímu prodloužení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větný přízvuk je vždy spojen s významovým jádrem výpovědi</a:t>
            </a:r>
          </a:p>
        </p:txBody>
      </p:sp>
    </p:spTree>
    <p:extLst>
      <p:ext uri="{BB962C8B-B14F-4D97-AF65-F5344CB8AC3E}">
        <p14:creationId xmlns:p14="http://schemas.microsoft.com/office/powerpoint/2010/main" val="411948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08720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Calibri" panose="020F0502020204030204" pitchFamily="34" charset="0"/>
              </a:rPr>
              <a:t>- v klidné neutrální větě je větný přízvuk většinou na konci: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Díval se </a:t>
            </a:r>
            <a:r>
              <a:rPr lang="cs-CZ" sz="2400" b="1" dirty="0" smtClean="0">
                <a:latin typeface="Calibri" panose="020F0502020204030204" pitchFamily="34" charset="0"/>
              </a:rPr>
              <a:t>na televizi.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Odešla jsem </a:t>
            </a:r>
            <a:r>
              <a:rPr lang="cs-CZ" sz="2400" b="1" dirty="0" smtClean="0">
                <a:latin typeface="Calibri" panose="020F0502020204030204" pitchFamily="34" charset="0"/>
              </a:rPr>
              <a:t> nakoupit.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Včera hlásili </a:t>
            </a:r>
            <a:r>
              <a:rPr lang="cs-CZ" sz="2400" b="1" dirty="0" smtClean="0">
                <a:latin typeface="Calibri" panose="020F0502020204030204" pitchFamily="34" charset="0"/>
              </a:rPr>
              <a:t>v rozhlase</a:t>
            </a:r>
            <a:r>
              <a:rPr lang="cs-CZ" sz="2400" dirty="0" smtClean="0">
                <a:latin typeface="Calibri" panose="020F0502020204030204" pitchFamily="34" charset="0"/>
              </a:rPr>
              <a:t>, že se zhorší </a:t>
            </a:r>
            <a:r>
              <a:rPr lang="cs-CZ" sz="2400" b="1" dirty="0" smtClean="0">
                <a:latin typeface="Calibri" panose="020F0502020204030204" pitchFamily="34" charset="0"/>
              </a:rPr>
              <a:t>počasí.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změna místa větného přízvuku může změnit smysl věty; často signalizuje i změnu emocionálního postoje mluvčího </a:t>
            </a: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Děti zasadily v parku lípu. </a:t>
            </a:r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 Tu seminární práci mi na anglistice nepřijmou.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200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48883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Intonace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intonací v užším slova smyslu označujeme výškovou, tónovou modulaci v průběhu mluvené řeči; úzce souvisí s melodií řeči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směr </a:t>
            </a:r>
            <a:r>
              <a:rPr lang="cs-CZ" sz="2400" b="1" dirty="0" smtClean="0">
                <a:latin typeface="Calibri" panose="020F0502020204030204" pitchFamily="34" charset="0"/>
              </a:rPr>
              <a:t>vzhůru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b="1" dirty="0" smtClean="0">
                <a:latin typeface="Calibri" panose="020F0502020204030204" pitchFamily="34" charset="0"/>
              </a:rPr>
              <a:t>dolů</a:t>
            </a:r>
            <a:r>
              <a:rPr lang="cs-CZ" sz="2400" dirty="0" smtClean="0">
                <a:latin typeface="Calibri" panose="020F0502020204030204" pitchFamily="34" charset="0"/>
              </a:rPr>
              <a:t>, nebo se výška </a:t>
            </a:r>
            <a:r>
              <a:rPr lang="cs-CZ" sz="2400" b="1" dirty="0" smtClean="0">
                <a:latin typeface="Calibri" panose="020F0502020204030204" pitchFamily="34" charset="0"/>
              </a:rPr>
              <a:t>udržuje na jedné rovině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intonace souvisí s větným členěním, resp. s větnými úseky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rozlišujeme: a) kadenci úseků koncových; b) kadenci úseků nekoncových</a:t>
            </a:r>
          </a:p>
        </p:txBody>
      </p:sp>
    </p:spTree>
    <p:extLst>
      <p:ext uri="{BB962C8B-B14F-4D97-AF65-F5344CB8AC3E}">
        <p14:creationId xmlns:p14="http://schemas.microsoft.com/office/powerpoint/2010/main" val="125510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664" y="816553"/>
            <a:ext cx="6120680" cy="528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38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Základní typy artikulace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cs-CZ" sz="2400" b="1" dirty="0" smtClean="0">
                <a:latin typeface="Calibri" panose="020F0502020204030204" pitchFamily="34" charset="0"/>
              </a:rPr>
              <a:t>artikulace vokalická </a:t>
            </a:r>
            <a:r>
              <a:rPr lang="cs-CZ" sz="2400" dirty="0" smtClean="0">
                <a:latin typeface="Calibri" panose="020F0502020204030204" pitchFamily="34" charset="0"/>
              </a:rPr>
              <a:t>– vokály se tvoří při otevřené štěrbině (glottidě) – APERTURA</a:t>
            </a:r>
          </a:p>
          <a:p>
            <a:pPr marL="514350" indent="-514350">
              <a:buAutoNum type="arabicParenR"/>
            </a:pPr>
            <a:r>
              <a:rPr lang="cs-CZ" sz="2400" b="1" dirty="0" smtClean="0">
                <a:latin typeface="Calibri" panose="020F0502020204030204" pitchFamily="34" charset="0"/>
              </a:rPr>
              <a:t>artikulace konsonantická </a:t>
            </a:r>
            <a:r>
              <a:rPr lang="cs-CZ" sz="2400" dirty="0" smtClean="0">
                <a:latin typeface="Calibri" panose="020F0502020204030204" pitchFamily="34" charset="0"/>
              </a:rPr>
              <a:t>– konsonanty (šumové hlásky) se tvoří vytvořením překážky výdechovému proudu – STRIKTURA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73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Akustický signál řeči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samohlásky 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tón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(periodické zvuky)</a:t>
            </a:r>
          </a:p>
          <a:p>
            <a:pPr marL="285750" lvl="1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ouhlásky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šum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(neperiodické zvuky); Vznikají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buď průchodem výdechového vzduchu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úžinou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náhlým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uvolněním závěru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+ hlásky pomezní (jedinečné):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sonory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l, r ,m, n, ň (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 souhláskami mají společný způsob tvoření, a tím i jistou míru šumu, se samohláskami je spojuje tónová složka vzniklá rezonancí)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hláska klouzavá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ṷ</a:t>
            </a:r>
            <a:endParaRPr 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38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9"/>
            <a:ext cx="763284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Klasifikace samohlásek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tvoření samohlásek ve vztahu k poloze jazyka: a) horizontální hledisko (PŘEDNÍ-STŘEDNÍ-ZADNÍ); 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b) vertikální hledisko (VYSOKÉ-STŘEDOVÉ-NÍZKÉ)</a:t>
            </a: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účasti rtů </a:t>
            </a:r>
            <a:r>
              <a:rPr lang="cs-CZ" sz="2400" dirty="0">
                <a:latin typeface="Calibri" panose="020F0502020204030204" pitchFamily="34" charset="0"/>
              </a:rPr>
              <a:t>(ZAOKROUHLENÁ- </a:t>
            </a:r>
            <a:r>
              <a:rPr lang="cs-CZ" sz="2400" dirty="0" smtClean="0">
                <a:latin typeface="Calibri" panose="020F0502020204030204" pitchFamily="34" charset="0"/>
              </a:rPr>
              <a:t>NEZAOKROUHLENÁ)</a:t>
            </a: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délky (KRÁTKÁ – DLOUHÁ)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8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8"/>
            <a:ext cx="748883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Ortoepie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n</a:t>
            </a:r>
            <a:r>
              <a:rPr lang="cs-CZ" sz="2600" dirty="0" smtClean="0">
                <a:latin typeface="Calibri" pitchFamily="34" charset="0"/>
              </a:rPr>
              <a:t>auka o spisovném užívání správně tvořených hlásek (pravidla, norma spisovné výslovnosti)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norma </a:t>
            </a:r>
            <a:r>
              <a:rPr lang="cs-CZ" sz="2600" dirty="0">
                <a:latin typeface="Calibri" panose="020F0502020204030204" pitchFamily="34" charset="0"/>
              </a:rPr>
              <a:t>existuje přímo v jazyce, jedná se </a:t>
            </a:r>
            <a:r>
              <a:rPr lang="cs-CZ" sz="2600" dirty="0" smtClean="0">
                <a:latin typeface="Calibri" panose="020F0502020204030204" pitchFamily="34" charset="0"/>
              </a:rPr>
              <a:t>o</a:t>
            </a:r>
            <a:r>
              <a:rPr lang="cs-CZ" sz="2800" b="1" dirty="0" smtClean="0"/>
              <a:t> </a:t>
            </a:r>
            <a:r>
              <a:rPr lang="cs-CZ" sz="2600" dirty="0" smtClean="0">
                <a:latin typeface="Calibri" panose="020F0502020204030204" pitchFamily="34" charset="0"/>
              </a:rPr>
              <a:t>soubor </a:t>
            </a:r>
            <a:r>
              <a:rPr lang="cs-CZ" sz="2600" dirty="0">
                <a:latin typeface="Calibri" panose="020F0502020204030204" pitchFamily="34" charset="0"/>
              </a:rPr>
              <a:t>objektivně existujících pravidel, která uživatelé daného jazyka pociťují jako </a:t>
            </a:r>
            <a:r>
              <a:rPr lang="cs-CZ" sz="2600" dirty="0" smtClean="0">
                <a:latin typeface="Calibri" panose="020F0502020204030204" pitchFamily="34" charset="0"/>
              </a:rPr>
              <a:t>závazná</a:t>
            </a:r>
            <a:endParaRPr lang="cs-CZ" sz="26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pravidla </a:t>
            </a:r>
            <a:r>
              <a:rPr lang="cs-CZ" sz="2600" dirty="0">
                <a:latin typeface="Calibri" panose="020F0502020204030204" pitchFamily="34" charset="0"/>
              </a:rPr>
              <a:t>normativní výslovnosti se vztahují jak na výslovnost jednotlivých hlásek, hláskových spojení a na normativní přizvukování, tak na členění souvislé řeči: na frázování (logické a rytmické členění věty), větný (logický) přízvuk a intonaci vět a větných </a:t>
            </a:r>
            <a:r>
              <a:rPr lang="cs-CZ" sz="2600" dirty="0" smtClean="0">
                <a:latin typeface="Calibri" panose="020F0502020204030204" pitchFamily="34" charset="0"/>
              </a:rPr>
              <a:t>úseků</a:t>
            </a:r>
          </a:p>
        </p:txBody>
      </p:sp>
    </p:spTree>
    <p:extLst>
      <p:ext uri="{BB962C8B-B14F-4D97-AF65-F5344CB8AC3E}">
        <p14:creationId xmlns:p14="http://schemas.microsoft.com/office/powerpoint/2010/main" val="415402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5616" y="836712"/>
            <a:ext cx="7128792" cy="5040560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70999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itchFamily="34" charset="0"/>
              </a:rPr>
              <a:t>Klasifikace souhlásek</a:t>
            </a:r>
          </a:p>
          <a:p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1. podle </a:t>
            </a:r>
            <a:r>
              <a:rPr lang="cs-CZ" sz="2400" dirty="0">
                <a:latin typeface="Calibri" pitchFamily="34" charset="0"/>
              </a:rPr>
              <a:t>místa </a:t>
            </a:r>
            <a:r>
              <a:rPr lang="cs-CZ" sz="2400" dirty="0" smtClean="0">
                <a:latin typeface="Calibri" pitchFamily="34" charset="0"/>
              </a:rPr>
              <a:t>tvoření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2. podle </a:t>
            </a:r>
            <a:r>
              <a:rPr lang="cs-CZ" sz="2400" dirty="0">
                <a:latin typeface="Calibri" pitchFamily="34" charset="0"/>
              </a:rPr>
              <a:t>artikulujícího </a:t>
            </a:r>
            <a:r>
              <a:rPr lang="cs-CZ" sz="2400" dirty="0" smtClean="0">
                <a:latin typeface="Calibri" pitchFamily="34" charset="0"/>
              </a:rPr>
              <a:t>orgánu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3. podle </a:t>
            </a:r>
            <a:r>
              <a:rPr lang="cs-CZ" sz="2400" dirty="0">
                <a:latin typeface="Calibri" pitchFamily="34" charset="0"/>
              </a:rPr>
              <a:t>způsobu </a:t>
            </a:r>
            <a:r>
              <a:rPr lang="cs-CZ" sz="2400" dirty="0" smtClean="0">
                <a:latin typeface="Calibri" pitchFamily="34" charset="0"/>
              </a:rPr>
              <a:t>tvoření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4. podle </a:t>
            </a:r>
            <a:r>
              <a:rPr lang="cs-CZ" sz="2400" dirty="0">
                <a:latin typeface="Calibri" pitchFamily="34" charset="0"/>
              </a:rPr>
              <a:t>sluchového </a:t>
            </a:r>
            <a:r>
              <a:rPr lang="cs-CZ" sz="2400" dirty="0" smtClean="0">
                <a:latin typeface="Calibri" pitchFamily="34" charset="0"/>
              </a:rPr>
              <a:t>dojmu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5. podle účasti hlasivek a přítomnosti </a:t>
            </a:r>
            <a:r>
              <a:rPr lang="cs-CZ" sz="2400" dirty="0">
                <a:latin typeface="Calibri" pitchFamily="34" charset="0"/>
              </a:rPr>
              <a:t>základního </a:t>
            </a:r>
            <a:r>
              <a:rPr lang="cs-CZ" sz="2400" dirty="0" smtClean="0">
                <a:latin typeface="Calibri" pitchFamily="34" charset="0"/>
              </a:rPr>
              <a:t>tónu</a:t>
            </a:r>
            <a:endParaRPr lang="cs-CZ" sz="2400" dirty="0">
              <a:latin typeface="Calibri" pitchFamily="34" charset="0"/>
            </a:endParaRPr>
          </a:p>
          <a:p>
            <a:endParaRPr lang="cs-CZ" sz="2800" dirty="0">
              <a:latin typeface="Calibri" pitchFamily="34" charset="0"/>
            </a:endParaRPr>
          </a:p>
          <a:p>
            <a:endParaRPr lang="cs-CZ" sz="2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6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9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+ základní </a:t>
            </a:r>
            <a:r>
              <a:rPr lang="cs-CZ" sz="2800" b="1" smtClean="0">
                <a:latin typeface="Calibri" panose="020F0502020204030204" pitchFamily="34" charset="0"/>
              </a:rPr>
              <a:t>terminologie disciplíny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18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836711"/>
            <a:ext cx="74168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Kodifikace současné spisovné výslovnosti</a:t>
            </a:r>
            <a:endParaRPr lang="cs-CZ" sz="2400" b="1" dirty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výslovnostní norma je diferencovaná; tři výslovnostní styly: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cs-CZ" sz="2400" b="1" dirty="0" smtClean="0">
                <a:latin typeface="Calibri" panose="020F0502020204030204" pitchFamily="34" charset="0"/>
              </a:rPr>
              <a:t>základní</a:t>
            </a:r>
            <a:r>
              <a:rPr lang="cs-CZ" sz="2400" dirty="0" smtClean="0">
                <a:latin typeface="Calibri" panose="020F0502020204030204" pitchFamily="34" charset="0"/>
              </a:rPr>
              <a:t> (neutrální)</a:t>
            </a:r>
          </a:p>
          <a:p>
            <a:pPr marL="342900" indent="-342900">
              <a:buAutoNum type="arabicPeriod"/>
            </a:pPr>
            <a:r>
              <a:rPr lang="cs-CZ" sz="2400" b="1" dirty="0" smtClean="0">
                <a:latin typeface="Calibri" panose="020F0502020204030204" pitchFamily="34" charset="0"/>
              </a:rPr>
              <a:t>vyšší</a:t>
            </a:r>
            <a:r>
              <a:rPr lang="cs-CZ" sz="2400" dirty="0" smtClean="0">
                <a:latin typeface="Calibri" panose="020F0502020204030204" pitchFamily="34" charset="0"/>
              </a:rPr>
              <a:t> (vybraná) – explicitní</a:t>
            </a:r>
          </a:p>
          <a:p>
            <a:pPr marL="342900" indent="-342900">
              <a:buAutoNum type="arabicPeriod"/>
            </a:pPr>
            <a:r>
              <a:rPr lang="cs-CZ" sz="2400" b="1" dirty="0" smtClean="0">
                <a:latin typeface="Calibri" panose="020F0502020204030204" pitchFamily="34" charset="0"/>
              </a:rPr>
              <a:t>nižší</a:t>
            </a:r>
            <a:r>
              <a:rPr lang="cs-CZ" sz="2400" dirty="0" smtClean="0">
                <a:latin typeface="Calibri" panose="020F0502020204030204" pitchFamily="34" charset="0"/>
              </a:rPr>
              <a:t> (zběžná) – implicitní 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+ styly nespisovné:</a:t>
            </a:r>
          </a:p>
          <a:p>
            <a:pPr marL="342900" indent="-342900">
              <a:buAutoNum type="arabicPeriod"/>
            </a:pPr>
            <a:r>
              <a:rPr lang="cs-CZ" sz="2400" dirty="0" smtClean="0">
                <a:latin typeface="Calibri" panose="020F0502020204030204" pitchFamily="34" charset="0"/>
              </a:rPr>
              <a:t>výslovnost nářeční</a:t>
            </a:r>
          </a:p>
          <a:p>
            <a:pPr marL="342900" indent="-342900">
              <a:buAutoNum type="arabicPeriod"/>
            </a:pPr>
            <a:r>
              <a:rPr lang="cs-CZ" sz="2400" dirty="0" smtClean="0">
                <a:latin typeface="Calibri" panose="020F0502020204030204" pitchFamily="34" charset="0"/>
              </a:rPr>
              <a:t>výslovnost nedbalá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72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7848872" cy="4637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600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Zjednodušená fonetická transkripce (pro ČJ) </a:t>
            </a:r>
          </a:p>
          <a:p>
            <a:pPr lvl="1" algn="just"/>
            <a:endParaRPr lang="cs-CZ" sz="26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základem je </a:t>
            </a:r>
            <a:r>
              <a:rPr lang="cs-CZ" sz="2600" dirty="0" smtClean="0">
                <a:latin typeface="Calibri" panose="020F0502020204030204" pitchFamily="34" charset="0"/>
              </a:rPr>
              <a:t>česká </a:t>
            </a:r>
            <a:r>
              <a:rPr lang="cs-CZ" sz="2600" dirty="0">
                <a:latin typeface="Calibri" panose="020F0502020204030204" pitchFamily="34" charset="0"/>
              </a:rPr>
              <a:t>abeceda 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alfabetická </a:t>
            </a:r>
            <a:r>
              <a:rPr lang="cs-CZ" sz="2600" dirty="0">
                <a:latin typeface="Calibri" panose="020F0502020204030204" pitchFamily="34" charset="0"/>
              </a:rPr>
              <a:t>a syntetická 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poměr </a:t>
            </a:r>
            <a:r>
              <a:rPr lang="cs-CZ" sz="2600" dirty="0">
                <a:latin typeface="Calibri" panose="020F0502020204030204" pitchFamily="34" charset="0"/>
              </a:rPr>
              <a:t>1:1 (jednomu znaku odpovídá jedna hláska a jedné hlásce jeden znak</a:t>
            </a:r>
            <a:r>
              <a:rPr lang="cs-CZ" sz="2600" dirty="0" smtClean="0">
                <a:latin typeface="Calibri" panose="020F0502020204030204" pitchFamily="34" charset="0"/>
              </a:rPr>
              <a:t>)</a:t>
            </a:r>
            <a:endParaRPr lang="cs-CZ" sz="26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česká </a:t>
            </a:r>
            <a:r>
              <a:rPr lang="cs-CZ" sz="2600" dirty="0">
                <a:latin typeface="Calibri" panose="020F0502020204030204" pitchFamily="34" charset="0"/>
              </a:rPr>
              <a:t>transkripce uchovává v podstatě diakritický princip českého pravopisu. </a:t>
            </a:r>
            <a:r>
              <a:rPr lang="cs-CZ" sz="2600" dirty="0" smtClean="0">
                <a:latin typeface="Calibri" panose="020F0502020204030204" pitchFamily="34" charset="0"/>
              </a:rPr>
              <a:t>Výjimečně </a:t>
            </a:r>
            <a:r>
              <a:rPr lang="cs-CZ" sz="2600" dirty="0">
                <a:latin typeface="Calibri" panose="020F0502020204030204" pitchFamily="34" charset="0"/>
              </a:rPr>
              <a:t>zavádí česká transkripce znaky, které nejsou v inventáři českých grafémů běžné</a:t>
            </a:r>
          </a:p>
        </p:txBody>
      </p:sp>
    </p:spTree>
    <p:extLst>
      <p:ext uri="{BB962C8B-B14F-4D97-AF65-F5344CB8AC3E}">
        <p14:creationId xmlns:p14="http://schemas.microsoft.com/office/powerpoint/2010/main" val="135877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47740"/>
            <a:ext cx="76328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Fonetická transkripce x pravopis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fonetická transkripce ruší pravopisnou konvenci a odráží přesné znění řeči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pravopis na rozdíl od fonetické transkripce reflektuje i jiné složky než zvukovou (princip fonologický, principy etymologický, princip historický…)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[</a:t>
            </a:r>
            <a:r>
              <a:rPr lang="cs-CZ" sz="2600" dirty="0" err="1" smtClean="0">
                <a:latin typeface="Calibri" panose="020F0502020204030204" pitchFamily="34" charset="0"/>
              </a:rPr>
              <a:t>spjef</a:t>
            </a:r>
            <a:r>
              <a:rPr lang="cs-CZ" sz="2600" dirty="0" smtClean="0">
                <a:latin typeface="Calibri" panose="020F0502020204030204" pitchFamily="34" charset="0"/>
              </a:rPr>
              <a:t>] x zpěv</a:t>
            </a:r>
          </a:p>
          <a:p>
            <a:pPr lvl="1" algn="just"/>
            <a:endParaRPr lang="cs-CZ" sz="2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5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052737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Fonologická transkripce </a:t>
            </a:r>
            <a:r>
              <a:rPr lang="cs-CZ" sz="2800" b="1" dirty="0">
                <a:latin typeface="Calibri" panose="020F0502020204030204" pitchFamily="34" charset="0"/>
              </a:rPr>
              <a:t>(přepis)</a:t>
            </a: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600">
                <a:latin typeface="Calibri" panose="020F0502020204030204" pitchFamily="34" charset="0"/>
              </a:rPr>
              <a:t>z</a:t>
            </a:r>
            <a:r>
              <a:rPr lang="cs-CZ" sz="2600" smtClean="0">
                <a:latin typeface="Calibri" panose="020F0502020204030204" pitchFamily="34" charset="0"/>
              </a:rPr>
              <a:t>áznam těch </a:t>
            </a:r>
            <a:r>
              <a:rPr lang="cs-CZ" sz="2600" dirty="0" smtClean="0">
                <a:latin typeface="Calibri" panose="020F0502020204030204" pitchFamily="34" charset="0"/>
              </a:rPr>
              <a:t>složek zvukové realizace jazyka, které mají fonologickou (rozlišující) funkci</a:t>
            </a: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64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83475" y="908720"/>
            <a:ext cx="7416824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Asimilace (x disimilace)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blížení výslovnosti hlásek za účelem usnadnění výslovnosti hláskové skupiny x disimilace (oddálení výslovnosti)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cs-CZ" sz="2400" dirty="0" smtClean="0">
                <a:latin typeface="Calibri" panose="020F0502020204030204" pitchFamily="34" charset="0"/>
              </a:rPr>
              <a:t>	</a:t>
            </a:r>
            <a:r>
              <a:rPr lang="cs-CZ" sz="2400" u="sng" dirty="0" smtClean="0">
                <a:latin typeface="Calibri" panose="020F0502020204030204" pitchFamily="34" charset="0"/>
              </a:rPr>
              <a:t>Asimilace znělosti</a:t>
            </a:r>
            <a:r>
              <a:rPr lang="cs-CZ" sz="2400" dirty="0" smtClean="0">
                <a:latin typeface="Calibri" panose="020F0502020204030204" pitchFamily="34" charset="0"/>
              </a:rPr>
              <a:t> se  </a:t>
            </a:r>
            <a:r>
              <a:rPr lang="cs-CZ" sz="2400" dirty="0">
                <a:latin typeface="Calibri" panose="020F0502020204030204" pitchFamily="34" charset="0"/>
              </a:rPr>
              <a:t>týká párových souhlásek </a:t>
            </a:r>
            <a:r>
              <a:rPr lang="cs-CZ" sz="2400" dirty="0" smtClean="0">
                <a:latin typeface="Calibri" panose="020F0502020204030204" pitchFamily="34" charset="0"/>
              </a:rPr>
              <a:t>s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výjimkou </a:t>
            </a:r>
            <a:r>
              <a:rPr lang="cs-CZ" sz="2400" i="1" dirty="0">
                <a:latin typeface="Calibri" panose="020F0502020204030204" pitchFamily="34" charset="0"/>
              </a:rPr>
              <a:t>v </a:t>
            </a:r>
            <a:r>
              <a:rPr lang="cs-CZ" sz="2400" dirty="0">
                <a:latin typeface="Calibri" panose="020F0502020204030204" pitchFamily="34" charset="0"/>
              </a:rPr>
              <a:t>– to sice asimilaci podléhá (např. [</a:t>
            </a:r>
            <a:r>
              <a:rPr lang="cs-CZ" sz="2400" dirty="0" err="1">
                <a:latin typeface="Calibri" panose="020F0502020204030204" pitchFamily="34" charset="0"/>
              </a:rPr>
              <a:t>stáfka</a:t>
            </a:r>
            <a:r>
              <a:rPr lang="cs-CZ" sz="2400" dirty="0">
                <a:latin typeface="Calibri" panose="020F0502020204030204" pitchFamily="34" charset="0"/>
              </a:rPr>
              <a:t>] x </a:t>
            </a:r>
            <a:r>
              <a:rPr lang="cs-CZ" sz="2400" dirty="0" err="1">
                <a:latin typeface="Calibri" panose="020F0502020204030204" pitchFamily="34" charset="0"/>
              </a:rPr>
              <a:t>nesp</a:t>
            </a:r>
            <a:r>
              <a:rPr lang="cs-CZ" sz="2400" dirty="0">
                <a:latin typeface="Calibri" panose="020F0502020204030204" pitchFamily="34" charset="0"/>
              </a:rPr>
              <a:t>. [</a:t>
            </a:r>
            <a:r>
              <a:rPr lang="cs-CZ" sz="2400" dirty="0" err="1">
                <a:latin typeface="Calibri" panose="020F0502020204030204" pitchFamily="34" charset="0"/>
              </a:rPr>
              <a:t>tfúj</a:t>
            </a:r>
            <a:r>
              <a:rPr lang="cs-CZ" sz="2400" dirty="0">
                <a:latin typeface="Calibri" panose="020F0502020204030204" pitchFamily="34" charset="0"/>
              </a:rPr>
              <a:t>], ale samo ji nevyvolává (proto [sval] x [zval]; asimilaci nepodléhají </a:t>
            </a:r>
            <a:r>
              <a:rPr lang="cs-CZ" sz="2400" dirty="0" smtClean="0">
                <a:latin typeface="Calibri" panose="020F0502020204030204" pitchFamily="34" charset="0"/>
              </a:rPr>
              <a:t>hlásky jedinečné ([</a:t>
            </a:r>
            <a:r>
              <a:rPr lang="cs-CZ" sz="2400" dirty="0" err="1">
                <a:latin typeface="Calibri" panose="020F0502020204030204" pitchFamily="34" charset="0"/>
              </a:rPr>
              <a:t>zmňena</a:t>
            </a:r>
            <a:r>
              <a:rPr lang="cs-CZ" sz="2400" dirty="0">
                <a:latin typeface="Calibri" panose="020F0502020204030204" pitchFamily="34" charset="0"/>
              </a:rPr>
              <a:t>] x [</a:t>
            </a:r>
            <a:r>
              <a:rPr lang="cs-CZ" sz="2400" dirty="0" err="1">
                <a:latin typeface="Calibri" panose="020F0502020204030204" pitchFamily="34" charset="0"/>
              </a:rPr>
              <a:t>smňena</a:t>
            </a:r>
            <a:r>
              <a:rPr lang="cs-CZ" sz="2400" dirty="0" smtClean="0">
                <a:latin typeface="Calibri" panose="020F0502020204030204" pitchFamily="34" charset="0"/>
              </a:rPr>
              <a:t>]; brát [brát])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A) progresivní (postupná) – [dřít] 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B) regresivní (zpětná) – [</a:t>
            </a:r>
            <a:r>
              <a:rPr lang="cs-CZ" sz="2400" dirty="0" err="1" smtClean="0">
                <a:latin typeface="Calibri" panose="020F0502020204030204" pitchFamily="34" charset="0"/>
              </a:rPr>
              <a:t>zhoda</a:t>
            </a:r>
            <a:r>
              <a:rPr lang="cs-CZ" sz="2400" dirty="0" smtClean="0">
                <a:latin typeface="Calibri" panose="020F0502020204030204" pitchFamily="34" charset="0"/>
              </a:rPr>
              <a:t>] 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2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Ad Znělost x neznělost</a:t>
            </a: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párové souhlásky </a:t>
            </a:r>
            <a:r>
              <a:rPr lang="cs-CZ" sz="2000" b="1" dirty="0" smtClean="0">
                <a:latin typeface="Calibri" panose="020F0502020204030204" pitchFamily="34" charset="0"/>
              </a:rPr>
              <a:t>znělé</a:t>
            </a:r>
            <a:r>
              <a:rPr lang="cs-CZ" sz="2000" dirty="0" smtClean="0">
                <a:latin typeface="Calibri" panose="020F0502020204030204" pitchFamily="34" charset="0"/>
              </a:rPr>
              <a:t>: </a:t>
            </a:r>
            <a:r>
              <a:rPr lang="cs-CZ" sz="2000" i="1" dirty="0" smtClean="0">
                <a:latin typeface="Calibri" panose="020F0502020204030204" pitchFamily="34" charset="0"/>
              </a:rPr>
              <a:t>b, d, ď, g, v, z, ž, h, </a:t>
            </a:r>
            <a:r>
              <a:rPr lang="cs-CZ" sz="2000" i="1" dirty="0">
                <a:latin typeface="Calibri" panose="020F0502020204030204" pitchFamily="34" charset="0"/>
              </a:rPr>
              <a:t>Ȝ, </a:t>
            </a:r>
            <a:r>
              <a:rPr lang="cs-CZ" sz="2000" i="1" dirty="0" smtClean="0">
                <a:latin typeface="Calibri" panose="020F0502020204030204" pitchFamily="34" charset="0"/>
              </a:rPr>
              <a:t>ǯ, (+ znělé ř a ch)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párové </a:t>
            </a:r>
            <a:r>
              <a:rPr lang="cs-CZ" sz="2000" dirty="0">
                <a:latin typeface="Calibri" panose="020F0502020204030204" pitchFamily="34" charset="0"/>
              </a:rPr>
              <a:t>souhlásky </a:t>
            </a:r>
            <a:r>
              <a:rPr lang="cs-CZ" sz="2000" b="1" dirty="0" smtClean="0">
                <a:latin typeface="Calibri" panose="020F0502020204030204" pitchFamily="34" charset="0"/>
              </a:rPr>
              <a:t>neznělé</a:t>
            </a:r>
            <a:r>
              <a:rPr lang="cs-CZ" sz="2000" dirty="0" smtClean="0">
                <a:latin typeface="Calibri" panose="020F0502020204030204" pitchFamily="34" charset="0"/>
              </a:rPr>
              <a:t>: </a:t>
            </a:r>
            <a:r>
              <a:rPr lang="cs-CZ" sz="2000" i="1" dirty="0" smtClean="0">
                <a:latin typeface="Calibri" panose="020F0502020204030204" pitchFamily="34" charset="0"/>
              </a:rPr>
              <a:t>p, t, ť, k, f, s, š, ch, c, </a:t>
            </a:r>
            <a:r>
              <a:rPr lang="cs-CZ" sz="2000" i="1" dirty="0">
                <a:latin typeface="Calibri" panose="020F0502020204030204" pitchFamily="34" charset="0"/>
              </a:rPr>
              <a:t>č </a:t>
            </a:r>
            <a:r>
              <a:rPr lang="cs-CZ" sz="2000" i="1" dirty="0" smtClean="0">
                <a:latin typeface="Calibri" panose="020F0502020204030204" pitchFamily="34" charset="0"/>
              </a:rPr>
              <a:t>(+ </a:t>
            </a:r>
            <a:r>
              <a:rPr lang="cs-CZ" sz="2000" i="1" dirty="0" smtClean="0">
                <a:latin typeface="Calibri" panose="020F0502020204030204" pitchFamily="34" charset="0"/>
              </a:rPr>
              <a:t>neznělé </a:t>
            </a:r>
            <a:r>
              <a:rPr lang="cs-CZ" sz="2000" i="1" dirty="0">
                <a:latin typeface="Calibri" panose="020F0502020204030204" pitchFamily="34" charset="0"/>
              </a:rPr>
              <a:t>ř a ch</a:t>
            </a:r>
            <a:r>
              <a:rPr lang="cs-CZ" sz="2000" i="1" dirty="0" smtClean="0">
                <a:latin typeface="Calibri" panose="020F0502020204030204" pitchFamily="34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setkají-li se párové souhlásky znělé a neznělé, dochází ke spodobě (asimilaci) znělosti, tj. jedna (obvykle přecházející) se přizpůsobí souhlásce druhé (obvykle následující): prosba [</a:t>
            </a:r>
            <a:r>
              <a:rPr lang="cs-CZ" sz="2000" dirty="0" err="1" smtClean="0">
                <a:latin typeface="Calibri" panose="020F0502020204030204" pitchFamily="34" charset="0"/>
              </a:rPr>
              <a:t>prozba</a:t>
            </a:r>
            <a:r>
              <a:rPr lang="cs-CZ" sz="20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!!! ke spodobě znělosti dochází jako k jediné změně i na hranici slov: plot zahrady [plod zahrady]</a:t>
            </a:r>
          </a:p>
          <a:p>
            <a:pPr marL="285750" indent="-285750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p</a:t>
            </a:r>
            <a:r>
              <a:rPr lang="cs-CZ" sz="2000" dirty="0" smtClean="0">
                <a:latin typeface="Calibri" panose="020F0502020204030204" pitchFamily="34" charset="0"/>
              </a:rPr>
              <a:t>okud se setkají více něž 2 souhlásky, znělost celé skupiny se připodobňuje souhlásce poslední: dát sbohem [</a:t>
            </a:r>
            <a:r>
              <a:rPr lang="cs-CZ" sz="2000" dirty="0" err="1" smtClean="0">
                <a:latin typeface="Calibri" panose="020F0502020204030204" pitchFamily="34" charset="0"/>
              </a:rPr>
              <a:t>dád</a:t>
            </a:r>
            <a:r>
              <a:rPr lang="cs-CZ" sz="2000" dirty="0" smtClean="0">
                <a:latin typeface="Calibri" panose="020F0502020204030204" pitchFamily="34" charset="0"/>
              </a:rPr>
              <a:t> </a:t>
            </a:r>
            <a:r>
              <a:rPr lang="cs-CZ" sz="2000" dirty="0" err="1" smtClean="0">
                <a:latin typeface="Calibri" panose="020F0502020204030204" pitchFamily="34" charset="0"/>
              </a:rPr>
              <a:t>zbohem</a:t>
            </a:r>
            <a:r>
              <a:rPr lang="cs-CZ" sz="2000" dirty="0" smtClean="0">
                <a:latin typeface="Calibri" panose="020F0502020204030204" pitchFamily="34" charset="0"/>
              </a:rPr>
              <a:t>]; 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na konci slova a před pauzou mění na neznělou dub [dup]</a:t>
            </a:r>
          </a:p>
          <a:p>
            <a:pPr marL="285750" indent="-285750">
              <a:buFontTx/>
              <a:buChar char="-"/>
            </a:pPr>
            <a:endParaRPr lang="cs-CZ" sz="20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b="1" dirty="0">
                <a:latin typeface="Calibri" panose="020F0502020204030204" pitchFamily="34" charset="0"/>
              </a:rPr>
              <a:t>n</a:t>
            </a:r>
            <a:r>
              <a:rPr lang="cs-CZ" sz="2000" b="1" dirty="0" smtClean="0">
                <a:latin typeface="Calibri" panose="020F0502020204030204" pitchFamily="34" charset="0"/>
              </a:rPr>
              <a:t>epárové</a:t>
            </a:r>
            <a:r>
              <a:rPr lang="cs-CZ" sz="2000" dirty="0" smtClean="0">
                <a:latin typeface="Calibri" panose="020F0502020204030204" pitchFamily="34" charset="0"/>
              </a:rPr>
              <a:t> (jedinečné) souhlásky </a:t>
            </a:r>
            <a:r>
              <a:rPr lang="cs-CZ" sz="2000" i="1" dirty="0" smtClean="0">
                <a:latin typeface="Calibri" panose="020F0502020204030204" pitchFamily="34" charset="0"/>
              </a:rPr>
              <a:t>m, n, ň, l, j, r </a:t>
            </a:r>
            <a:r>
              <a:rPr lang="cs-CZ" sz="2000" dirty="0" smtClean="0">
                <a:latin typeface="Calibri" panose="020F0502020204030204" pitchFamily="34" charset="0"/>
              </a:rPr>
              <a:t>se nepřipodobňují souhlásce sousedící ani nezpůsobují změnu: k jaru [k jaru]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29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755576" y="987980"/>
            <a:ext cx="727280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Slabika (sylaba)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slabiku tvoří slabičné </a:t>
            </a:r>
            <a:r>
              <a:rPr lang="cs-CZ" sz="2400" b="1" dirty="0" smtClean="0">
                <a:latin typeface="Calibri" panose="020F0502020204030204" pitchFamily="34" charset="0"/>
              </a:rPr>
              <a:t>jádro</a:t>
            </a:r>
            <a:r>
              <a:rPr lang="cs-CZ" sz="2400" dirty="0" smtClean="0">
                <a:latin typeface="Calibri" panose="020F0502020204030204" pitchFamily="34" charset="0"/>
              </a:rPr>
              <a:t> (</a:t>
            </a:r>
            <a:r>
              <a:rPr lang="cs-CZ" sz="2400" dirty="0" err="1" smtClean="0">
                <a:latin typeface="Calibri" panose="020F0502020204030204" pitchFamily="34" charset="0"/>
              </a:rPr>
              <a:t>nucleus</a:t>
            </a:r>
            <a:r>
              <a:rPr lang="cs-CZ" sz="2400" dirty="0" smtClean="0">
                <a:latin typeface="Calibri" panose="020F0502020204030204" pitchFamily="34" charset="0"/>
              </a:rPr>
              <a:t>) a </a:t>
            </a:r>
            <a:r>
              <a:rPr lang="cs-CZ" sz="2400" b="1" dirty="0" smtClean="0">
                <a:latin typeface="Calibri" panose="020F0502020204030204" pitchFamily="34" charset="0"/>
              </a:rPr>
              <a:t>svahy</a:t>
            </a:r>
            <a:r>
              <a:rPr lang="cs-CZ" sz="2400" dirty="0" smtClean="0">
                <a:latin typeface="Calibri" panose="020F0502020204030204" pitchFamily="34" charset="0"/>
              </a:rPr>
              <a:t> slabiky (</a:t>
            </a:r>
            <a:r>
              <a:rPr lang="cs-CZ" sz="2400" dirty="0" err="1" smtClean="0">
                <a:latin typeface="Calibri" panose="020F0502020204030204" pitchFamily="34" charset="0"/>
              </a:rPr>
              <a:t>praetura</a:t>
            </a:r>
            <a:r>
              <a:rPr lang="cs-CZ" sz="2400" dirty="0" smtClean="0">
                <a:latin typeface="Calibri" panose="020F0502020204030204" pitchFamily="34" charset="0"/>
              </a:rPr>
              <a:t>; coda)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jádro je vrchol slabiky tvořený samohláskou nebo slabikotvornou souhláskou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češtině se objevují tzv. </a:t>
            </a:r>
            <a:r>
              <a:rPr lang="cs-CZ" sz="2400" b="1" dirty="0" smtClean="0">
                <a:latin typeface="Calibri" panose="020F0502020204030204" pitchFamily="34" charset="0"/>
              </a:rPr>
              <a:t>otevřené slabiky </a:t>
            </a:r>
            <a:r>
              <a:rPr lang="cs-CZ" sz="2400" dirty="0" smtClean="0">
                <a:latin typeface="Calibri" panose="020F0502020204030204" pitchFamily="34" charset="0"/>
              </a:rPr>
              <a:t>(KV); </a:t>
            </a:r>
            <a:r>
              <a:rPr lang="cs-CZ" sz="2400" b="1" dirty="0" smtClean="0">
                <a:latin typeface="Calibri" panose="020F0502020204030204" pitchFamily="34" charset="0"/>
              </a:rPr>
              <a:t>zavřené slabiky</a:t>
            </a:r>
            <a:r>
              <a:rPr lang="cs-CZ" sz="2400" dirty="0" smtClean="0">
                <a:latin typeface="Calibri" panose="020F0502020204030204" pitchFamily="34" charset="0"/>
              </a:rPr>
              <a:t> (KVK) a nejméně časté zavřené slabiky s neobsazenou </a:t>
            </a:r>
            <a:r>
              <a:rPr lang="cs-CZ" sz="2400" dirty="0" err="1" smtClean="0">
                <a:latin typeface="Calibri" panose="020F0502020204030204" pitchFamily="34" charset="0"/>
              </a:rPr>
              <a:t>praeturou</a:t>
            </a:r>
            <a:r>
              <a:rPr lang="cs-CZ" sz="2400" dirty="0" smtClean="0">
                <a:latin typeface="Calibri" panose="020F0502020204030204" pitchFamily="34" charset="0"/>
              </a:rPr>
              <a:t> (VK), které se v</a:t>
            </a:r>
            <a:r>
              <a:rPr lang="cs-CZ" sz="2400" dirty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nespisovném jazyce doplňují konsonantem (K)VK (např. </a:t>
            </a:r>
            <a:r>
              <a:rPr lang="cs-CZ" sz="2400" i="1" dirty="0" err="1" smtClean="0">
                <a:latin typeface="Calibri" panose="020F0502020204030204" pitchFamily="34" charset="0"/>
              </a:rPr>
              <a:t>vokno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83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2308</TotalTime>
  <Words>1033</Words>
  <Application>Microsoft Office PowerPoint</Application>
  <PresentationFormat>Předvádění na obrazovce (4:3)</PresentationFormat>
  <Paragraphs>131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Calibri</vt:lpstr>
      <vt:lpstr>Century Gothic</vt:lpstr>
      <vt:lpstr>Wingdings 2</vt:lpstr>
      <vt:lpstr>Austin</vt:lpstr>
      <vt:lpstr>Fonetika a fonologie českého jazyka - seminář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434</cp:revision>
  <dcterms:created xsi:type="dcterms:W3CDTF">2013-04-13T14:50:58Z</dcterms:created>
  <dcterms:modified xsi:type="dcterms:W3CDTF">2017-11-29T12:12:25Z</dcterms:modified>
</cp:coreProperties>
</file>