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8"/>
  </p:notesMasterIdLst>
  <p:sldIdLst>
    <p:sldId id="452" r:id="rId2"/>
    <p:sldId id="492" r:id="rId3"/>
    <p:sldId id="299" r:id="rId4"/>
    <p:sldId id="300" r:id="rId5"/>
    <p:sldId id="269" r:id="rId6"/>
    <p:sldId id="301" r:id="rId7"/>
    <p:sldId id="509" r:id="rId8"/>
    <p:sldId id="302" r:id="rId9"/>
    <p:sldId id="267" r:id="rId10"/>
    <p:sldId id="276" r:id="rId11"/>
    <p:sldId id="298" r:id="rId12"/>
    <p:sldId id="498" r:id="rId13"/>
    <p:sldId id="294" r:id="rId14"/>
    <p:sldId id="297" r:id="rId15"/>
    <p:sldId id="286" r:id="rId16"/>
    <p:sldId id="288" r:id="rId17"/>
    <p:sldId id="290" r:id="rId18"/>
    <p:sldId id="515" r:id="rId19"/>
    <p:sldId id="273" r:id="rId20"/>
    <p:sldId id="524" r:id="rId21"/>
    <p:sldId id="274" r:id="rId22"/>
    <p:sldId id="271" r:id="rId23"/>
    <p:sldId id="272" r:id="rId24"/>
    <p:sldId id="277" r:id="rId25"/>
    <p:sldId id="268" r:id="rId26"/>
    <p:sldId id="525" r:id="rId27"/>
    <p:sldId id="526" r:id="rId28"/>
    <p:sldId id="527" r:id="rId29"/>
    <p:sldId id="528" r:id="rId30"/>
    <p:sldId id="529" r:id="rId31"/>
    <p:sldId id="530" r:id="rId32"/>
    <p:sldId id="287" r:id="rId33"/>
    <p:sldId id="531" r:id="rId34"/>
    <p:sldId id="316" r:id="rId35"/>
    <p:sldId id="532" r:id="rId36"/>
    <p:sldId id="291" r:id="rId37"/>
    <p:sldId id="533" r:id="rId38"/>
    <p:sldId id="534" r:id="rId39"/>
    <p:sldId id="535" r:id="rId40"/>
    <p:sldId id="289" r:id="rId41"/>
    <p:sldId id="292" r:id="rId42"/>
    <p:sldId id="293" r:id="rId43"/>
    <p:sldId id="295" r:id="rId44"/>
    <p:sldId id="312" r:id="rId45"/>
    <p:sldId id="536" r:id="rId46"/>
    <p:sldId id="296" r:id="rId47"/>
    <p:sldId id="537" r:id="rId48"/>
    <p:sldId id="538" r:id="rId49"/>
    <p:sldId id="539" r:id="rId50"/>
    <p:sldId id="540" r:id="rId51"/>
    <p:sldId id="303" r:id="rId52"/>
    <p:sldId id="304" r:id="rId53"/>
    <p:sldId id="541" r:id="rId54"/>
    <p:sldId id="542" r:id="rId55"/>
    <p:sldId id="543" r:id="rId56"/>
    <p:sldId id="306" r:id="rId57"/>
    <p:sldId id="305" r:id="rId58"/>
    <p:sldId id="258" r:id="rId59"/>
    <p:sldId id="499" r:id="rId60"/>
    <p:sldId id="500" r:id="rId61"/>
    <p:sldId id="501" r:id="rId62"/>
    <p:sldId id="265" r:id="rId63"/>
    <p:sldId id="512" r:id="rId64"/>
    <p:sldId id="278" r:id="rId65"/>
    <p:sldId id="279" r:id="rId66"/>
    <p:sldId id="429" r:id="rId67"/>
    <p:sldId id="489" r:id="rId68"/>
    <p:sldId id="490" r:id="rId69"/>
    <p:sldId id="488" r:id="rId70"/>
    <p:sldId id="523" r:id="rId71"/>
    <p:sldId id="502" r:id="rId72"/>
    <p:sldId id="313" r:id="rId73"/>
    <p:sldId id="280" r:id="rId74"/>
    <p:sldId id="281" r:id="rId75"/>
    <p:sldId id="347" r:id="rId76"/>
    <p:sldId id="344" r:id="rId77"/>
    <p:sldId id="345" r:id="rId78"/>
    <p:sldId id="346" r:id="rId79"/>
    <p:sldId id="521" r:id="rId80"/>
    <p:sldId id="430" r:id="rId81"/>
    <p:sldId id="282" r:id="rId82"/>
    <p:sldId id="511" r:id="rId83"/>
    <p:sldId id="516" r:id="rId84"/>
    <p:sldId id="517" r:id="rId85"/>
    <p:sldId id="283" r:id="rId86"/>
    <p:sldId id="364" r:id="rId87"/>
    <p:sldId id="365" r:id="rId88"/>
    <p:sldId id="519" r:id="rId89"/>
    <p:sldId id="520" r:id="rId90"/>
    <p:sldId id="363" r:id="rId91"/>
    <p:sldId id="284" r:id="rId92"/>
    <p:sldId id="285" r:id="rId93"/>
    <p:sldId id="374" r:id="rId94"/>
    <p:sldId id="368" r:id="rId95"/>
    <p:sldId id="369" r:id="rId96"/>
    <p:sldId id="370" r:id="rId97"/>
    <p:sldId id="371" r:id="rId98"/>
    <p:sldId id="518" r:id="rId99"/>
    <p:sldId id="372" r:id="rId100"/>
    <p:sldId id="373" r:id="rId101"/>
    <p:sldId id="376" r:id="rId102"/>
    <p:sldId id="377" r:id="rId103"/>
    <p:sldId id="375" r:id="rId104"/>
    <p:sldId id="522" r:id="rId105"/>
    <p:sldId id="491" r:id="rId106"/>
    <p:sldId id="545" r:id="rId107"/>
    <p:sldId id="482" r:id="rId108"/>
    <p:sldId id="483" r:id="rId109"/>
    <p:sldId id="440" r:id="rId110"/>
    <p:sldId id="476" r:id="rId111"/>
    <p:sldId id="472" r:id="rId112"/>
    <p:sldId id="466" r:id="rId113"/>
    <p:sldId id="467" r:id="rId114"/>
    <p:sldId id="468" r:id="rId115"/>
    <p:sldId id="469" r:id="rId116"/>
    <p:sldId id="460" r:id="rId117"/>
    <p:sldId id="459" r:id="rId118"/>
    <p:sldId id="433" r:id="rId119"/>
    <p:sldId id="461" r:id="rId120"/>
    <p:sldId id="462" r:id="rId121"/>
    <p:sldId id="463" r:id="rId122"/>
    <p:sldId id="264" r:id="rId123"/>
    <p:sldId id="470" r:id="rId124"/>
    <p:sldId id="445" r:id="rId125"/>
    <p:sldId id="585" r:id="rId126"/>
    <p:sldId id="275" r:id="rId127"/>
    <p:sldId id="434" r:id="rId128"/>
    <p:sldId id="257" r:id="rId129"/>
    <p:sldId id="546" r:id="rId130"/>
    <p:sldId id="259" r:id="rId131"/>
    <p:sldId id="260" r:id="rId132"/>
    <p:sldId id="261" r:id="rId133"/>
    <p:sldId id="262" r:id="rId134"/>
    <p:sldId id="263" r:id="rId135"/>
    <p:sldId id="547" r:id="rId136"/>
    <p:sldId id="548" r:id="rId137"/>
    <p:sldId id="266" r:id="rId138"/>
    <p:sldId id="549" r:id="rId139"/>
    <p:sldId id="550" r:id="rId140"/>
    <p:sldId id="551" r:id="rId141"/>
    <p:sldId id="270" r:id="rId142"/>
    <p:sldId id="552" r:id="rId143"/>
    <p:sldId id="553" r:id="rId144"/>
    <p:sldId id="554" r:id="rId145"/>
    <p:sldId id="555" r:id="rId146"/>
    <p:sldId id="556" r:id="rId147"/>
    <p:sldId id="557" r:id="rId148"/>
    <p:sldId id="558" r:id="rId149"/>
    <p:sldId id="559" r:id="rId150"/>
    <p:sldId id="560" r:id="rId151"/>
    <p:sldId id="561" r:id="rId152"/>
    <p:sldId id="562" r:id="rId153"/>
    <p:sldId id="563" r:id="rId154"/>
    <p:sldId id="564" r:id="rId155"/>
    <p:sldId id="565" r:id="rId156"/>
    <p:sldId id="566" r:id="rId157"/>
    <p:sldId id="567" r:id="rId158"/>
    <p:sldId id="568" r:id="rId159"/>
    <p:sldId id="569" r:id="rId160"/>
    <p:sldId id="582" r:id="rId161"/>
    <p:sldId id="583" r:id="rId162"/>
    <p:sldId id="584" r:id="rId163"/>
    <p:sldId id="317" r:id="rId164"/>
    <p:sldId id="318" r:id="rId165"/>
    <p:sldId id="319" r:id="rId166"/>
    <p:sldId id="320" r:id="rId167"/>
    <p:sldId id="321" r:id="rId168"/>
    <p:sldId id="314" r:id="rId169"/>
    <p:sldId id="315" r:id="rId170"/>
    <p:sldId id="322" r:id="rId171"/>
    <p:sldId id="323" r:id="rId172"/>
    <p:sldId id="342" r:id="rId173"/>
    <p:sldId id="324" r:id="rId174"/>
    <p:sldId id="329" r:id="rId175"/>
    <p:sldId id="325" r:id="rId176"/>
    <p:sldId id="326" r:id="rId177"/>
    <p:sldId id="330" r:id="rId178"/>
    <p:sldId id="331" r:id="rId179"/>
    <p:sldId id="387" r:id="rId180"/>
    <p:sldId id="327" r:id="rId181"/>
    <p:sldId id="328" r:id="rId182"/>
    <p:sldId id="386" r:id="rId183"/>
    <p:sldId id="388" r:id="rId184"/>
    <p:sldId id="389" r:id="rId185"/>
    <p:sldId id="391" r:id="rId186"/>
    <p:sldId id="392" r:id="rId187"/>
    <p:sldId id="393" r:id="rId188"/>
    <p:sldId id="394" r:id="rId189"/>
    <p:sldId id="395" r:id="rId190"/>
    <p:sldId id="417" r:id="rId191"/>
    <p:sldId id="419" r:id="rId192"/>
    <p:sldId id="471" r:id="rId193"/>
    <p:sldId id="397" r:id="rId194"/>
    <p:sldId id="420" r:id="rId195"/>
    <p:sldId id="398" r:id="rId196"/>
    <p:sldId id="421" r:id="rId197"/>
    <p:sldId id="400" r:id="rId198"/>
    <p:sldId id="401" r:id="rId199"/>
    <p:sldId id="402" r:id="rId200"/>
    <p:sldId id="403" r:id="rId201"/>
    <p:sldId id="404" r:id="rId202"/>
    <p:sldId id="405" r:id="rId203"/>
    <p:sldId id="406" r:id="rId204"/>
    <p:sldId id="407" r:id="rId205"/>
    <p:sldId id="408" r:id="rId206"/>
    <p:sldId id="409" r:id="rId207"/>
    <p:sldId id="410" r:id="rId208"/>
    <p:sldId id="411" r:id="rId209"/>
    <p:sldId id="450" r:id="rId210"/>
    <p:sldId id="451" r:id="rId211"/>
    <p:sldId id="412" r:id="rId212"/>
    <p:sldId id="413" r:id="rId213"/>
    <p:sldId id="414" r:id="rId214"/>
    <p:sldId id="422" r:id="rId215"/>
    <p:sldId id="570" r:id="rId216"/>
    <p:sldId id="571" r:id="rId217"/>
    <p:sldId id="572" r:id="rId218"/>
    <p:sldId id="573" r:id="rId219"/>
    <p:sldId id="574" r:id="rId220"/>
    <p:sldId id="575" r:id="rId221"/>
    <p:sldId id="576" r:id="rId222"/>
    <p:sldId id="577" r:id="rId223"/>
    <p:sldId id="578" r:id="rId224"/>
    <p:sldId id="579" r:id="rId225"/>
    <p:sldId id="580" r:id="rId226"/>
    <p:sldId id="581" r:id="rId2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60"/>
  </p:normalViewPr>
  <p:slideViewPr>
    <p:cSldViewPr>
      <p:cViewPr varScale="1">
        <p:scale>
          <a:sx n="78" d="100"/>
          <a:sy n="78" d="100"/>
        </p:scale>
        <p:origin x="173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E6784A-54DA-4588-A961-E1B5CEACEB9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F7B9ECA-155A-492D-8280-B567A4BDEDA8}">
      <dgm:prSet/>
      <dgm:spPr/>
      <dgm:t>
        <a:bodyPr/>
        <a:lstStyle/>
        <a:p>
          <a:r>
            <a:rPr lang="cs-CZ"/>
            <a:t>lat. </a:t>
          </a:r>
          <a:r>
            <a:rPr lang="cs-CZ" i="1"/>
            <a:t>comparó</a:t>
          </a:r>
          <a:r>
            <a:rPr lang="cs-CZ"/>
            <a:t> = srovnávat; angl. </a:t>
          </a:r>
          <a:r>
            <a:rPr lang="cs-CZ" i="1"/>
            <a:t>Comparative literature</a:t>
          </a:r>
          <a:r>
            <a:rPr lang="cs-CZ"/>
            <a:t>; fr. </a:t>
          </a:r>
          <a:r>
            <a:rPr lang="cs-CZ" i="1"/>
            <a:t>La littérature comparée</a:t>
          </a:r>
          <a:endParaRPr lang="en-US"/>
        </a:p>
      </dgm:t>
    </dgm:pt>
    <dgm:pt modelId="{B81A4D3E-08B4-4F18-A50B-6739C7DA591F}" type="parTrans" cxnId="{7AECD834-269C-4D80-BAAF-999B1BDB90F4}">
      <dgm:prSet/>
      <dgm:spPr/>
      <dgm:t>
        <a:bodyPr/>
        <a:lstStyle/>
        <a:p>
          <a:endParaRPr lang="en-US"/>
        </a:p>
      </dgm:t>
    </dgm:pt>
    <dgm:pt modelId="{616F9F74-7B1F-4359-9C5D-6F81CD6A2204}" type="sibTrans" cxnId="{7AECD834-269C-4D80-BAAF-999B1BDB90F4}">
      <dgm:prSet/>
      <dgm:spPr/>
      <dgm:t>
        <a:bodyPr/>
        <a:lstStyle/>
        <a:p>
          <a:endParaRPr lang="en-US"/>
        </a:p>
      </dgm:t>
    </dgm:pt>
    <dgm:pt modelId="{FCD48D31-F50A-4A83-AB65-FE2EA80E8346}">
      <dgm:prSet/>
      <dgm:spPr/>
      <dgm:t>
        <a:bodyPr/>
        <a:lstStyle/>
        <a:p>
          <a:r>
            <a:rPr lang="cs-CZ"/>
            <a:t>Literatura – Co je literatura?</a:t>
          </a:r>
          <a:endParaRPr lang="en-US"/>
        </a:p>
      </dgm:t>
    </dgm:pt>
    <dgm:pt modelId="{C245B8BC-D312-4B08-A152-9E18328F2819}" type="parTrans" cxnId="{A1BA4AB5-71BD-40CC-8A9C-982879958130}">
      <dgm:prSet/>
      <dgm:spPr/>
      <dgm:t>
        <a:bodyPr/>
        <a:lstStyle/>
        <a:p>
          <a:endParaRPr lang="en-US"/>
        </a:p>
      </dgm:t>
    </dgm:pt>
    <dgm:pt modelId="{387BAFB1-D2ED-4A90-9EF1-D5BD08847184}" type="sibTrans" cxnId="{A1BA4AB5-71BD-40CC-8A9C-982879958130}">
      <dgm:prSet/>
      <dgm:spPr/>
      <dgm:t>
        <a:bodyPr/>
        <a:lstStyle/>
        <a:p>
          <a:endParaRPr lang="en-US"/>
        </a:p>
      </dgm:t>
    </dgm:pt>
    <dgm:pt modelId="{D8BA1EFF-2F87-4784-8E31-9B80AD66A417}">
      <dgm:prSet/>
      <dgm:spPr/>
      <dgm:t>
        <a:bodyPr/>
        <a:lstStyle/>
        <a:p>
          <a:r>
            <a:rPr lang="cs-CZ"/>
            <a:t>Komparace – Srovnávání? 	</a:t>
          </a:r>
          <a:endParaRPr lang="en-US"/>
        </a:p>
      </dgm:t>
    </dgm:pt>
    <dgm:pt modelId="{F8281F54-CE73-4695-A334-D58BBDCF273F}" type="parTrans" cxnId="{691DD510-5118-487A-B36F-A364F79CE32B}">
      <dgm:prSet/>
      <dgm:spPr/>
      <dgm:t>
        <a:bodyPr/>
        <a:lstStyle/>
        <a:p>
          <a:endParaRPr lang="en-US"/>
        </a:p>
      </dgm:t>
    </dgm:pt>
    <dgm:pt modelId="{857A8F7E-20E9-4173-93A6-9B3B2DD86FE4}" type="sibTrans" cxnId="{691DD510-5118-487A-B36F-A364F79CE32B}">
      <dgm:prSet/>
      <dgm:spPr/>
      <dgm:t>
        <a:bodyPr/>
        <a:lstStyle/>
        <a:p>
          <a:endParaRPr lang="en-US"/>
        </a:p>
      </dgm:t>
    </dgm:pt>
    <dgm:pt modelId="{0A1F8439-B795-4534-A82B-B64A7BF05CB5}" type="pres">
      <dgm:prSet presAssocID="{56E6784A-54DA-4588-A961-E1B5CEACEB94}" presName="vert0" presStyleCnt="0">
        <dgm:presLayoutVars>
          <dgm:dir/>
          <dgm:animOne val="branch"/>
          <dgm:animLvl val="lvl"/>
        </dgm:presLayoutVars>
      </dgm:prSet>
      <dgm:spPr/>
    </dgm:pt>
    <dgm:pt modelId="{6814C130-372F-427E-9179-C0A78CDA48FF}" type="pres">
      <dgm:prSet presAssocID="{EF7B9ECA-155A-492D-8280-B567A4BDEDA8}" presName="thickLine" presStyleLbl="alignNode1" presStyleIdx="0" presStyleCnt="3"/>
      <dgm:spPr/>
    </dgm:pt>
    <dgm:pt modelId="{48C91D7B-B480-4F21-AFEB-2002655048DD}" type="pres">
      <dgm:prSet presAssocID="{EF7B9ECA-155A-492D-8280-B567A4BDEDA8}" presName="horz1" presStyleCnt="0"/>
      <dgm:spPr/>
    </dgm:pt>
    <dgm:pt modelId="{A999FF23-E18D-47D3-BF46-2F09A6617106}" type="pres">
      <dgm:prSet presAssocID="{EF7B9ECA-155A-492D-8280-B567A4BDEDA8}" presName="tx1" presStyleLbl="revTx" presStyleIdx="0" presStyleCnt="3"/>
      <dgm:spPr/>
    </dgm:pt>
    <dgm:pt modelId="{259B952C-9254-44B1-8BC6-BBFC888781DF}" type="pres">
      <dgm:prSet presAssocID="{EF7B9ECA-155A-492D-8280-B567A4BDEDA8}" presName="vert1" presStyleCnt="0"/>
      <dgm:spPr/>
    </dgm:pt>
    <dgm:pt modelId="{A66D1391-16AA-425C-99D0-8E6785842B4F}" type="pres">
      <dgm:prSet presAssocID="{FCD48D31-F50A-4A83-AB65-FE2EA80E8346}" presName="thickLine" presStyleLbl="alignNode1" presStyleIdx="1" presStyleCnt="3"/>
      <dgm:spPr/>
    </dgm:pt>
    <dgm:pt modelId="{8E89A302-C49C-4904-A2E3-26E5F9C6EC07}" type="pres">
      <dgm:prSet presAssocID="{FCD48D31-F50A-4A83-AB65-FE2EA80E8346}" presName="horz1" presStyleCnt="0"/>
      <dgm:spPr/>
    </dgm:pt>
    <dgm:pt modelId="{11C6B0AF-F2FF-41B9-AAEB-7AECC06A614C}" type="pres">
      <dgm:prSet presAssocID="{FCD48D31-F50A-4A83-AB65-FE2EA80E8346}" presName="tx1" presStyleLbl="revTx" presStyleIdx="1" presStyleCnt="3"/>
      <dgm:spPr/>
    </dgm:pt>
    <dgm:pt modelId="{2FCAD446-BB8E-4997-91F3-E3B149891ED3}" type="pres">
      <dgm:prSet presAssocID="{FCD48D31-F50A-4A83-AB65-FE2EA80E8346}" presName="vert1" presStyleCnt="0"/>
      <dgm:spPr/>
    </dgm:pt>
    <dgm:pt modelId="{E2E3F4DD-94D6-4418-A3A8-2E4451980B03}" type="pres">
      <dgm:prSet presAssocID="{D8BA1EFF-2F87-4784-8E31-9B80AD66A417}" presName="thickLine" presStyleLbl="alignNode1" presStyleIdx="2" presStyleCnt="3"/>
      <dgm:spPr/>
    </dgm:pt>
    <dgm:pt modelId="{50B6EED4-B63F-4630-AC37-1CDEA2F10976}" type="pres">
      <dgm:prSet presAssocID="{D8BA1EFF-2F87-4784-8E31-9B80AD66A417}" presName="horz1" presStyleCnt="0"/>
      <dgm:spPr/>
    </dgm:pt>
    <dgm:pt modelId="{FB656FA8-7935-4A6C-8AC6-74D5C0CB1BAF}" type="pres">
      <dgm:prSet presAssocID="{D8BA1EFF-2F87-4784-8E31-9B80AD66A417}" presName="tx1" presStyleLbl="revTx" presStyleIdx="2" presStyleCnt="3"/>
      <dgm:spPr/>
    </dgm:pt>
    <dgm:pt modelId="{7ECB6CFC-11EA-4477-A699-1BC3E8AD7164}" type="pres">
      <dgm:prSet presAssocID="{D8BA1EFF-2F87-4784-8E31-9B80AD66A417}" presName="vert1" presStyleCnt="0"/>
      <dgm:spPr/>
    </dgm:pt>
  </dgm:ptLst>
  <dgm:cxnLst>
    <dgm:cxn modelId="{691DD510-5118-487A-B36F-A364F79CE32B}" srcId="{56E6784A-54DA-4588-A961-E1B5CEACEB94}" destId="{D8BA1EFF-2F87-4784-8E31-9B80AD66A417}" srcOrd="2" destOrd="0" parTransId="{F8281F54-CE73-4695-A334-D58BBDCF273F}" sibTransId="{857A8F7E-20E9-4173-93A6-9B3B2DD86FE4}"/>
    <dgm:cxn modelId="{CB2CD931-7BBB-40C2-9214-1AE693B92076}" type="presOf" srcId="{EF7B9ECA-155A-492D-8280-B567A4BDEDA8}" destId="{A999FF23-E18D-47D3-BF46-2F09A6617106}" srcOrd="0" destOrd="0" presId="urn:microsoft.com/office/officeart/2008/layout/LinedList"/>
    <dgm:cxn modelId="{7AECD834-269C-4D80-BAAF-999B1BDB90F4}" srcId="{56E6784A-54DA-4588-A961-E1B5CEACEB94}" destId="{EF7B9ECA-155A-492D-8280-B567A4BDEDA8}" srcOrd="0" destOrd="0" parTransId="{B81A4D3E-08B4-4F18-A50B-6739C7DA591F}" sibTransId="{616F9F74-7B1F-4359-9C5D-6F81CD6A2204}"/>
    <dgm:cxn modelId="{BC07B9AB-1630-4896-B632-6ED70031F8F5}" type="presOf" srcId="{FCD48D31-F50A-4A83-AB65-FE2EA80E8346}" destId="{11C6B0AF-F2FF-41B9-AAEB-7AECC06A614C}" srcOrd="0" destOrd="0" presId="urn:microsoft.com/office/officeart/2008/layout/LinedList"/>
    <dgm:cxn modelId="{A1BA4AB5-71BD-40CC-8A9C-982879958130}" srcId="{56E6784A-54DA-4588-A961-E1B5CEACEB94}" destId="{FCD48D31-F50A-4A83-AB65-FE2EA80E8346}" srcOrd="1" destOrd="0" parTransId="{C245B8BC-D312-4B08-A152-9E18328F2819}" sibTransId="{387BAFB1-D2ED-4A90-9EF1-D5BD08847184}"/>
    <dgm:cxn modelId="{9203A4D4-9412-4730-BD7D-5EC097FB5BC4}" type="presOf" srcId="{56E6784A-54DA-4588-A961-E1B5CEACEB94}" destId="{0A1F8439-B795-4534-A82B-B64A7BF05CB5}" srcOrd="0" destOrd="0" presId="urn:microsoft.com/office/officeart/2008/layout/LinedList"/>
    <dgm:cxn modelId="{3763D8F0-19F0-4BC3-B909-2847F2B80527}" type="presOf" srcId="{D8BA1EFF-2F87-4784-8E31-9B80AD66A417}" destId="{FB656FA8-7935-4A6C-8AC6-74D5C0CB1BAF}" srcOrd="0" destOrd="0" presId="urn:microsoft.com/office/officeart/2008/layout/LinedList"/>
    <dgm:cxn modelId="{CAB4E084-2435-4DAC-A687-BA33EFE7C67C}" type="presParOf" srcId="{0A1F8439-B795-4534-A82B-B64A7BF05CB5}" destId="{6814C130-372F-427E-9179-C0A78CDA48FF}" srcOrd="0" destOrd="0" presId="urn:microsoft.com/office/officeart/2008/layout/LinedList"/>
    <dgm:cxn modelId="{E4CDECCE-A273-4908-9124-0487CE630E82}" type="presParOf" srcId="{0A1F8439-B795-4534-A82B-B64A7BF05CB5}" destId="{48C91D7B-B480-4F21-AFEB-2002655048DD}" srcOrd="1" destOrd="0" presId="urn:microsoft.com/office/officeart/2008/layout/LinedList"/>
    <dgm:cxn modelId="{9BFFB250-904D-4C7E-85DB-C343EAF5CA65}" type="presParOf" srcId="{48C91D7B-B480-4F21-AFEB-2002655048DD}" destId="{A999FF23-E18D-47D3-BF46-2F09A6617106}" srcOrd="0" destOrd="0" presId="urn:microsoft.com/office/officeart/2008/layout/LinedList"/>
    <dgm:cxn modelId="{655B9FA3-5256-4903-977F-CD74EFCFA1A4}" type="presParOf" srcId="{48C91D7B-B480-4F21-AFEB-2002655048DD}" destId="{259B952C-9254-44B1-8BC6-BBFC888781DF}" srcOrd="1" destOrd="0" presId="urn:microsoft.com/office/officeart/2008/layout/LinedList"/>
    <dgm:cxn modelId="{6607A0E2-C7B8-47D9-BBCB-238EC9478609}" type="presParOf" srcId="{0A1F8439-B795-4534-A82B-B64A7BF05CB5}" destId="{A66D1391-16AA-425C-99D0-8E6785842B4F}" srcOrd="2" destOrd="0" presId="urn:microsoft.com/office/officeart/2008/layout/LinedList"/>
    <dgm:cxn modelId="{075BF64A-675C-4B23-AA45-1BA3AF07AAF9}" type="presParOf" srcId="{0A1F8439-B795-4534-A82B-B64A7BF05CB5}" destId="{8E89A302-C49C-4904-A2E3-26E5F9C6EC07}" srcOrd="3" destOrd="0" presId="urn:microsoft.com/office/officeart/2008/layout/LinedList"/>
    <dgm:cxn modelId="{30B3D304-950C-483B-AB76-FD2ECF9E0147}" type="presParOf" srcId="{8E89A302-C49C-4904-A2E3-26E5F9C6EC07}" destId="{11C6B0AF-F2FF-41B9-AAEB-7AECC06A614C}" srcOrd="0" destOrd="0" presId="urn:microsoft.com/office/officeart/2008/layout/LinedList"/>
    <dgm:cxn modelId="{DCA18B3F-7271-4D48-BF3C-102985593E43}" type="presParOf" srcId="{8E89A302-C49C-4904-A2E3-26E5F9C6EC07}" destId="{2FCAD446-BB8E-4997-91F3-E3B149891ED3}" srcOrd="1" destOrd="0" presId="urn:microsoft.com/office/officeart/2008/layout/LinedList"/>
    <dgm:cxn modelId="{6AB593ED-E354-4C05-BE38-592B97232416}" type="presParOf" srcId="{0A1F8439-B795-4534-A82B-B64A7BF05CB5}" destId="{E2E3F4DD-94D6-4418-A3A8-2E4451980B03}" srcOrd="4" destOrd="0" presId="urn:microsoft.com/office/officeart/2008/layout/LinedList"/>
    <dgm:cxn modelId="{CB59EDF2-905B-4F4D-9A35-19DCF1866109}" type="presParOf" srcId="{0A1F8439-B795-4534-A82B-B64A7BF05CB5}" destId="{50B6EED4-B63F-4630-AC37-1CDEA2F10976}" srcOrd="5" destOrd="0" presId="urn:microsoft.com/office/officeart/2008/layout/LinedList"/>
    <dgm:cxn modelId="{8D7165F3-A149-4FE8-8ACD-49D69D8A31EA}" type="presParOf" srcId="{50B6EED4-B63F-4630-AC37-1CDEA2F10976}" destId="{FB656FA8-7935-4A6C-8AC6-74D5C0CB1BAF}" srcOrd="0" destOrd="0" presId="urn:microsoft.com/office/officeart/2008/layout/LinedList"/>
    <dgm:cxn modelId="{654FC0F7-5015-4DEA-8886-9AE609C7F22B}" type="presParOf" srcId="{50B6EED4-B63F-4630-AC37-1CDEA2F10976}" destId="{7ECB6CFC-11EA-4477-A699-1BC3E8AD716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482D7-8BFA-4C3E-A4A5-A58EEB707982}"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ED032471-044D-440F-87E4-1B4FF2FAA0E2}">
      <dgm:prSet/>
      <dgm:spPr/>
      <dgm:t>
        <a:bodyPr/>
        <a:lstStyle/>
        <a:p>
          <a:r>
            <a:rPr lang="cs-CZ" b="1" dirty="0"/>
            <a:t>vymezení</a:t>
          </a:r>
          <a:r>
            <a:rPr lang="cs-CZ" dirty="0"/>
            <a:t> se vůči </a:t>
          </a:r>
          <a:r>
            <a:rPr lang="cs-CZ" b="1" dirty="0"/>
            <a:t>úzkému pojetí literatury </a:t>
          </a:r>
          <a:r>
            <a:rPr lang="cs-CZ" dirty="0"/>
            <a:t>a kultury jako národní literatury; představa vlivu a vzájemného působení literárních textů, škol, kultury atd.</a:t>
          </a:r>
          <a:endParaRPr lang="en-US" dirty="0"/>
        </a:p>
      </dgm:t>
    </dgm:pt>
    <dgm:pt modelId="{5CFC4E5B-E264-4CB6-85C7-D4F1A89FF23A}" type="parTrans" cxnId="{69D4229F-01DB-4A06-816A-10C746E2B453}">
      <dgm:prSet/>
      <dgm:spPr/>
      <dgm:t>
        <a:bodyPr/>
        <a:lstStyle/>
        <a:p>
          <a:endParaRPr lang="en-US"/>
        </a:p>
      </dgm:t>
    </dgm:pt>
    <dgm:pt modelId="{303CC8BC-9210-4074-B1A8-0CEE5E8868A1}" type="sibTrans" cxnId="{69D4229F-01DB-4A06-816A-10C746E2B453}">
      <dgm:prSet/>
      <dgm:spPr/>
      <dgm:t>
        <a:bodyPr/>
        <a:lstStyle/>
        <a:p>
          <a:endParaRPr lang="en-US"/>
        </a:p>
      </dgm:t>
    </dgm:pt>
    <dgm:pt modelId="{E52E9C43-5B0D-4BF2-A30F-D1819D280185}">
      <dgm:prSet/>
      <dgm:spPr/>
      <dgm:t>
        <a:bodyPr/>
        <a:lstStyle/>
        <a:p>
          <a:r>
            <a:rPr lang="cs-CZ" b="1" dirty="0"/>
            <a:t>Vznik</a:t>
          </a:r>
          <a:r>
            <a:rPr lang="cs-CZ" dirty="0"/>
            <a:t> vlastně </a:t>
          </a:r>
          <a:r>
            <a:rPr lang="cs-CZ" b="1" dirty="0"/>
            <a:t>přirozený</a:t>
          </a:r>
          <a:r>
            <a:rPr lang="cs-CZ" dirty="0"/>
            <a:t> – již v minulosti (srovnávání textů jako součást ediční a literární praxe; překlady atd.)</a:t>
          </a:r>
          <a:endParaRPr lang="en-US" dirty="0"/>
        </a:p>
      </dgm:t>
    </dgm:pt>
    <dgm:pt modelId="{57209EFD-D41E-49E7-8026-5A318AD96924}" type="parTrans" cxnId="{A1DF70DF-2130-4774-880C-A102134702E7}">
      <dgm:prSet/>
      <dgm:spPr/>
      <dgm:t>
        <a:bodyPr/>
        <a:lstStyle/>
        <a:p>
          <a:endParaRPr lang="en-US"/>
        </a:p>
      </dgm:t>
    </dgm:pt>
    <dgm:pt modelId="{54896FFB-2A07-431A-B9FD-8DC2A5686300}" type="sibTrans" cxnId="{A1DF70DF-2130-4774-880C-A102134702E7}">
      <dgm:prSet/>
      <dgm:spPr/>
      <dgm:t>
        <a:bodyPr/>
        <a:lstStyle/>
        <a:p>
          <a:endParaRPr lang="en-US"/>
        </a:p>
      </dgm:t>
    </dgm:pt>
    <dgm:pt modelId="{B2F2B19E-B719-419D-89DC-A2A4EC390143}">
      <dgm:prSet/>
      <dgm:spPr/>
      <dgm:t>
        <a:bodyPr/>
        <a:lstStyle/>
        <a:p>
          <a:r>
            <a:rPr lang="cs-CZ" dirty="0"/>
            <a:t>Odpovídá to </a:t>
          </a:r>
          <a:r>
            <a:rPr lang="cs-CZ" b="1" dirty="0"/>
            <a:t>lidské potřebě vnímat</a:t>
          </a:r>
          <a:r>
            <a:rPr lang="cs-CZ" dirty="0"/>
            <a:t>, srovnávat, hodnotit (v rámci literatury vliv na literární kritiku a historii).</a:t>
          </a:r>
          <a:endParaRPr lang="en-US" dirty="0"/>
        </a:p>
      </dgm:t>
    </dgm:pt>
    <dgm:pt modelId="{2F76B966-CD64-4772-85F6-6905118346A2}" type="parTrans" cxnId="{5ECC69AB-A056-4DD2-99DA-8005EAB8383A}">
      <dgm:prSet/>
      <dgm:spPr/>
      <dgm:t>
        <a:bodyPr/>
        <a:lstStyle/>
        <a:p>
          <a:endParaRPr lang="en-US"/>
        </a:p>
      </dgm:t>
    </dgm:pt>
    <dgm:pt modelId="{F013A2C4-8211-4ABB-A7B6-6EB13B15D53E}" type="sibTrans" cxnId="{5ECC69AB-A056-4DD2-99DA-8005EAB8383A}">
      <dgm:prSet/>
      <dgm:spPr/>
      <dgm:t>
        <a:bodyPr/>
        <a:lstStyle/>
        <a:p>
          <a:endParaRPr lang="en-US"/>
        </a:p>
      </dgm:t>
    </dgm:pt>
    <dgm:pt modelId="{44753E7C-B29E-4B11-B631-7715A2558215}" type="pres">
      <dgm:prSet presAssocID="{8DF482D7-8BFA-4C3E-A4A5-A58EEB707982}" presName="vert0" presStyleCnt="0">
        <dgm:presLayoutVars>
          <dgm:dir/>
          <dgm:animOne val="branch"/>
          <dgm:animLvl val="lvl"/>
        </dgm:presLayoutVars>
      </dgm:prSet>
      <dgm:spPr/>
    </dgm:pt>
    <dgm:pt modelId="{8AC32066-E1DC-4B96-9FE6-CB312E513A93}" type="pres">
      <dgm:prSet presAssocID="{ED032471-044D-440F-87E4-1B4FF2FAA0E2}" presName="thickLine" presStyleLbl="alignNode1" presStyleIdx="0" presStyleCnt="3"/>
      <dgm:spPr/>
    </dgm:pt>
    <dgm:pt modelId="{6DEC853A-4B37-4147-B9F4-830B35D1A89A}" type="pres">
      <dgm:prSet presAssocID="{ED032471-044D-440F-87E4-1B4FF2FAA0E2}" presName="horz1" presStyleCnt="0"/>
      <dgm:spPr/>
    </dgm:pt>
    <dgm:pt modelId="{4517FB91-A1D1-4372-88E3-42113BD2FD12}" type="pres">
      <dgm:prSet presAssocID="{ED032471-044D-440F-87E4-1B4FF2FAA0E2}" presName="tx1" presStyleLbl="revTx" presStyleIdx="0" presStyleCnt="3"/>
      <dgm:spPr/>
    </dgm:pt>
    <dgm:pt modelId="{C78D9CEF-6EB5-4571-94FF-992C63C9AB3B}" type="pres">
      <dgm:prSet presAssocID="{ED032471-044D-440F-87E4-1B4FF2FAA0E2}" presName="vert1" presStyleCnt="0"/>
      <dgm:spPr/>
    </dgm:pt>
    <dgm:pt modelId="{E9EFC023-BDC9-4E48-93AC-53EC075B2E16}" type="pres">
      <dgm:prSet presAssocID="{E52E9C43-5B0D-4BF2-A30F-D1819D280185}" presName="thickLine" presStyleLbl="alignNode1" presStyleIdx="1" presStyleCnt="3"/>
      <dgm:spPr/>
    </dgm:pt>
    <dgm:pt modelId="{FE6F7F56-35E1-4938-B155-E0DC081598AB}" type="pres">
      <dgm:prSet presAssocID="{E52E9C43-5B0D-4BF2-A30F-D1819D280185}" presName="horz1" presStyleCnt="0"/>
      <dgm:spPr/>
    </dgm:pt>
    <dgm:pt modelId="{AAE71947-F565-42AD-890F-B3B1E10A97CF}" type="pres">
      <dgm:prSet presAssocID="{E52E9C43-5B0D-4BF2-A30F-D1819D280185}" presName="tx1" presStyleLbl="revTx" presStyleIdx="1" presStyleCnt="3"/>
      <dgm:spPr/>
    </dgm:pt>
    <dgm:pt modelId="{9E1C6ABC-D6AA-4C3C-A0E4-0C97409B1E3F}" type="pres">
      <dgm:prSet presAssocID="{E52E9C43-5B0D-4BF2-A30F-D1819D280185}" presName="vert1" presStyleCnt="0"/>
      <dgm:spPr/>
    </dgm:pt>
    <dgm:pt modelId="{56C940A7-E353-43AF-85B3-A62E0706C6DC}" type="pres">
      <dgm:prSet presAssocID="{B2F2B19E-B719-419D-89DC-A2A4EC390143}" presName="thickLine" presStyleLbl="alignNode1" presStyleIdx="2" presStyleCnt="3"/>
      <dgm:spPr/>
    </dgm:pt>
    <dgm:pt modelId="{BCDF2D60-E488-4D48-AE3F-F5CD9CB5F65E}" type="pres">
      <dgm:prSet presAssocID="{B2F2B19E-B719-419D-89DC-A2A4EC390143}" presName="horz1" presStyleCnt="0"/>
      <dgm:spPr/>
    </dgm:pt>
    <dgm:pt modelId="{7E2293FC-6FCC-4028-898B-2B5017914770}" type="pres">
      <dgm:prSet presAssocID="{B2F2B19E-B719-419D-89DC-A2A4EC390143}" presName="tx1" presStyleLbl="revTx" presStyleIdx="2" presStyleCnt="3"/>
      <dgm:spPr/>
    </dgm:pt>
    <dgm:pt modelId="{B129AD86-3F89-48C2-9BE4-4BABC88EE74B}" type="pres">
      <dgm:prSet presAssocID="{B2F2B19E-B719-419D-89DC-A2A4EC390143}" presName="vert1" presStyleCnt="0"/>
      <dgm:spPr/>
    </dgm:pt>
  </dgm:ptLst>
  <dgm:cxnLst>
    <dgm:cxn modelId="{D223372C-D8A1-4485-96D8-5330D2733884}" type="presOf" srcId="{ED032471-044D-440F-87E4-1B4FF2FAA0E2}" destId="{4517FB91-A1D1-4372-88E3-42113BD2FD12}" srcOrd="0" destOrd="0" presId="urn:microsoft.com/office/officeart/2008/layout/LinedList"/>
    <dgm:cxn modelId="{B459862C-EA7C-4FA4-B87F-9E6345A90C39}" type="presOf" srcId="{B2F2B19E-B719-419D-89DC-A2A4EC390143}" destId="{7E2293FC-6FCC-4028-898B-2B5017914770}" srcOrd="0" destOrd="0" presId="urn:microsoft.com/office/officeart/2008/layout/LinedList"/>
    <dgm:cxn modelId="{EE356A81-6CC5-4F52-8098-50200941176C}" type="presOf" srcId="{E52E9C43-5B0D-4BF2-A30F-D1819D280185}" destId="{AAE71947-F565-42AD-890F-B3B1E10A97CF}" srcOrd="0" destOrd="0" presId="urn:microsoft.com/office/officeart/2008/layout/LinedList"/>
    <dgm:cxn modelId="{69D4229F-01DB-4A06-816A-10C746E2B453}" srcId="{8DF482D7-8BFA-4C3E-A4A5-A58EEB707982}" destId="{ED032471-044D-440F-87E4-1B4FF2FAA0E2}" srcOrd="0" destOrd="0" parTransId="{5CFC4E5B-E264-4CB6-85C7-D4F1A89FF23A}" sibTransId="{303CC8BC-9210-4074-B1A8-0CEE5E8868A1}"/>
    <dgm:cxn modelId="{5ECC69AB-A056-4DD2-99DA-8005EAB8383A}" srcId="{8DF482D7-8BFA-4C3E-A4A5-A58EEB707982}" destId="{B2F2B19E-B719-419D-89DC-A2A4EC390143}" srcOrd="2" destOrd="0" parTransId="{2F76B966-CD64-4772-85F6-6905118346A2}" sibTransId="{F013A2C4-8211-4ABB-A7B6-6EB13B15D53E}"/>
    <dgm:cxn modelId="{A1DF70DF-2130-4774-880C-A102134702E7}" srcId="{8DF482D7-8BFA-4C3E-A4A5-A58EEB707982}" destId="{E52E9C43-5B0D-4BF2-A30F-D1819D280185}" srcOrd="1" destOrd="0" parTransId="{57209EFD-D41E-49E7-8026-5A318AD96924}" sibTransId="{54896FFB-2A07-431A-B9FD-8DC2A5686300}"/>
    <dgm:cxn modelId="{F62374F6-4918-4D91-AACD-B58F788CE536}" type="presOf" srcId="{8DF482D7-8BFA-4C3E-A4A5-A58EEB707982}" destId="{44753E7C-B29E-4B11-B631-7715A2558215}" srcOrd="0" destOrd="0" presId="urn:microsoft.com/office/officeart/2008/layout/LinedList"/>
    <dgm:cxn modelId="{87FA078E-F645-49FA-8F8C-ADB66B1BD2BD}" type="presParOf" srcId="{44753E7C-B29E-4B11-B631-7715A2558215}" destId="{8AC32066-E1DC-4B96-9FE6-CB312E513A93}" srcOrd="0" destOrd="0" presId="urn:microsoft.com/office/officeart/2008/layout/LinedList"/>
    <dgm:cxn modelId="{A1439BC7-47B2-49A8-93CB-07B2237CF2BB}" type="presParOf" srcId="{44753E7C-B29E-4B11-B631-7715A2558215}" destId="{6DEC853A-4B37-4147-B9F4-830B35D1A89A}" srcOrd="1" destOrd="0" presId="urn:microsoft.com/office/officeart/2008/layout/LinedList"/>
    <dgm:cxn modelId="{7216400C-D15C-4DC1-BF92-0796B09B5424}" type="presParOf" srcId="{6DEC853A-4B37-4147-B9F4-830B35D1A89A}" destId="{4517FB91-A1D1-4372-88E3-42113BD2FD12}" srcOrd="0" destOrd="0" presId="urn:microsoft.com/office/officeart/2008/layout/LinedList"/>
    <dgm:cxn modelId="{7A2A36CB-D04F-400B-B42D-A58614A58FE6}" type="presParOf" srcId="{6DEC853A-4B37-4147-B9F4-830B35D1A89A}" destId="{C78D9CEF-6EB5-4571-94FF-992C63C9AB3B}" srcOrd="1" destOrd="0" presId="urn:microsoft.com/office/officeart/2008/layout/LinedList"/>
    <dgm:cxn modelId="{65D9075A-F6B4-44C8-879F-2F478658C392}" type="presParOf" srcId="{44753E7C-B29E-4B11-B631-7715A2558215}" destId="{E9EFC023-BDC9-4E48-93AC-53EC075B2E16}" srcOrd="2" destOrd="0" presId="urn:microsoft.com/office/officeart/2008/layout/LinedList"/>
    <dgm:cxn modelId="{3EE78CB5-1CAF-474F-B4C2-75F0E63A290C}" type="presParOf" srcId="{44753E7C-B29E-4B11-B631-7715A2558215}" destId="{FE6F7F56-35E1-4938-B155-E0DC081598AB}" srcOrd="3" destOrd="0" presId="urn:microsoft.com/office/officeart/2008/layout/LinedList"/>
    <dgm:cxn modelId="{4DCF2F70-9EAD-4FED-B233-64715E69D904}" type="presParOf" srcId="{FE6F7F56-35E1-4938-B155-E0DC081598AB}" destId="{AAE71947-F565-42AD-890F-B3B1E10A97CF}" srcOrd="0" destOrd="0" presId="urn:microsoft.com/office/officeart/2008/layout/LinedList"/>
    <dgm:cxn modelId="{85B1F71C-2352-4EE7-A3F9-67AFEAECE652}" type="presParOf" srcId="{FE6F7F56-35E1-4938-B155-E0DC081598AB}" destId="{9E1C6ABC-D6AA-4C3C-A0E4-0C97409B1E3F}" srcOrd="1" destOrd="0" presId="urn:microsoft.com/office/officeart/2008/layout/LinedList"/>
    <dgm:cxn modelId="{22AFF5DC-0C50-453F-BE1A-C52167240718}" type="presParOf" srcId="{44753E7C-B29E-4B11-B631-7715A2558215}" destId="{56C940A7-E353-43AF-85B3-A62E0706C6DC}" srcOrd="4" destOrd="0" presId="urn:microsoft.com/office/officeart/2008/layout/LinedList"/>
    <dgm:cxn modelId="{6FF1034C-76B5-445B-A63C-579204FED33A}" type="presParOf" srcId="{44753E7C-B29E-4B11-B631-7715A2558215}" destId="{BCDF2D60-E488-4D48-AE3F-F5CD9CB5F65E}" srcOrd="5" destOrd="0" presId="urn:microsoft.com/office/officeart/2008/layout/LinedList"/>
    <dgm:cxn modelId="{26E40D6B-04DC-4753-9509-259D7C121451}" type="presParOf" srcId="{BCDF2D60-E488-4D48-AE3F-F5CD9CB5F65E}" destId="{7E2293FC-6FCC-4028-898B-2B5017914770}" srcOrd="0" destOrd="0" presId="urn:microsoft.com/office/officeart/2008/layout/LinedList"/>
    <dgm:cxn modelId="{DDB8E57F-D8BE-4BB2-881C-D10ED1BA49D8}" type="presParOf" srcId="{BCDF2D60-E488-4D48-AE3F-F5CD9CB5F65E}" destId="{B129AD86-3F89-48C2-9BE4-4BABC88EE74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EE5D0A-44C7-4718-9AF5-F20BCB741E5B}"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422C064C-AEA8-49D6-BD07-37CD5A014D38}">
      <dgm:prSet/>
      <dgm:spPr/>
      <dgm:t>
        <a:bodyPr/>
        <a:lstStyle/>
        <a:p>
          <a:r>
            <a:rPr lang="cs-CZ"/>
            <a:t>předmět (co?) a metoda (jak?) srovnávání</a:t>
          </a:r>
          <a:endParaRPr lang="en-US"/>
        </a:p>
      </dgm:t>
    </dgm:pt>
    <dgm:pt modelId="{FD16E2DD-D966-4223-877E-436096048309}" type="parTrans" cxnId="{522C8FFD-B7AB-4888-A8AE-B1F55B910CE2}">
      <dgm:prSet/>
      <dgm:spPr/>
      <dgm:t>
        <a:bodyPr/>
        <a:lstStyle/>
        <a:p>
          <a:endParaRPr lang="en-US"/>
        </a:p>
      </dgm:t>
    </dgm:pt>
    <dgm:pt modelId="{08D623A9-F43D-4EF9-AFDA-5340A1FD5897}" type="sibTrans" cxnId="{522C8FFD-B7AB-4888-A8AE-B1F55B910CE2}">
      <dgm:prSet/>
      <dgm:spPr/>
      <dgm:t>
        <a:bodyPr/>
        <a:lstStyle/>
        <a:p>
          <a:endParaRPr lang="en-US"/>
        </a:p>
      </dgm:t>
    </dgm:pt>
    <dgm:pt modelId="{34AB3914-76DD-4E94-BE05-BEBFC4967FD9}">
      <dgm:prSet/>
      <dgm:spPr/>
      <dgm:t>
        <a:bodyPr/>
        <a:lstStyle/>
        <a:p>
          <a:r>
            <a:rPr lang="cs-CZ"/>
            <a:t>podmínky srovnávání</a:t>
          </a:r>
          <a:endParaRPr lang="en-US"/>
        </a:p>
      </dgm:t>
    </dgm:pt>
    <dgm:pt modelId="{70CB0700-C74A-4D69-8CF3-1E1B83195535}" type="parTrans" cxnId="{A6F735E9-52B4-42C9-A40D-EDDFF35C0991}">
      <dgm:prSet/>
      <dgm:spPr/>
      <dgm:t>
        <a:bodyPr/>
        <a:lstStyle/>
        <a:p>
          <a:endParaRPr lang="en-US"/>
        </a:p>
      </dgm:t>
    </dgm:pt>
    <dgm:pt modelId="{940D5457-F989-47F8-9006-27EFCCDA1871}" type="sibTrans" cxnId="{A6F735E9-52B4-42C9-A40D-EDDFF35C0991}">
      <dgm:prSet/>
      <dgm:spPr/>
      <dgm:t>
        <a:bodyPr/>
        <a:lstStyle/>
        <a:p>
          <a:endParaRPr lang="en-US"/>
        </a:p>
      </dgm:t>
    </dgm:pt>
    <dgm:pt modelId="{34C2C7A5-5E5B-404D-A8CD-CA00A37EBAC8}">
      <dgm:prSet/>
      <dgm:spPr/>
      <dgm:t>
        <a:bodyPr/>
        <a:lstStyle/>
        <a:p>
          <a:r>
            <a:rPr lang="cs-CZ"/>
            <a:t>srovnávat srovnatelné?</a:t>
          </a:r>
          <a:endParaRPr lang="en-US"/>
        </a:p>
      </dgm:t>
    </dgm:pt>
    <dgm:pt modelId="{F4B9D752-857C-47E9-B687-D7E98EDF75CC}" type="parTrans" cxnId="{E53887E7-ACC9-4A9C-8078-27D9DED9315E}">
      <dgm:prSet/>
      <dgm:spPr/>
      <dgm:t>
        <a:bodyPr/>
        <a:lstStyle/>
        <a:p>
          <a:endParaRPr lang="en-US"/>
        </a:p>
      </dgm:t>
    </dgm:pt>
    <dgm:pt modelId="{7F1C86CF-416E-4213-8BCC-CADA6ECBB77F}" type="sibTrans" cxnId="{E53887E7-ACC9-4A9C-8078-27D9DED9315E}">
      <dgm:prSet/>
      <dgm:spPr/>
      <dgm:t>
        <a:bodyPr/>
        <a:lstStyle/>
        <a:p>
          <a:endParaRPr lang="en-US"/>
        </a:p>
      </dgm:t>
    </dgm:pt>
    <dgm:pt modelId="{57240F90-37AC-4F81-9269-3A89B0F3FD4C}">
      <dgm:prSet/>
      <dgm:spPr/>
      <dgm:t>
        <a:bodyPr/>
        <a:lstStyle/>
        <a:p>
          <a:r>
            <a:rPr lang="cs-CZ"/>
            <a:t>srovnávání nesrovnatelného (náboženské texty x současná beletrie?)</a:t>
          </a:r>
          <a:endParaRPr lang="en-US"/>
        </a:p>
      </dgm:t>
    </dgm:pt>
    <dgm:pt modelId="{E3029623-868D-4FC4-BCBA-151A3024AA3C}" type="parTrans" cxnId="{AA63EEE0-133A-4D4F-94DA-A61BB2AD2D03}">
      <dgm:prSet/>
      <dgm:spPr/>
      <dgm:t>
        <a:bodyPr/>
        <a:lstStyle/>
        <a:p>
          <a:endParaRPr lang="en-US"/>
        </a:p>
      </dgm:t>
    </dgm:pt>
    <dgm:pt modelId="{0D58ADBC-834C-4638-B783-FF03A558F168}" type="sibTrans" cxnId="{AA63EEE0-133A-4D4F-94DA-A61BB2AD2D03}">
      <dgm:prSet/>
      <dgm:spPr/>
      <dgm:t>
        <a:bodyPr/>
        <a:lstStyle/>
        <a:p>
          <a:endParaRPr lang="en-US"/>
        </a:p>
      </dgm:t>
    </dgm:pt>
    <dgm:pt modelId="{CCCBAD2C-3912-4FBB-84ED-CEB8426CAAE9}" type="pres">
      <dgm:prSet presAssocID="{3AEE5D0A-44C7-4718-9AF5-F20BCB741E5B}" presName="outerComposite" presStyleCnt="0">
        <dgm:presLayoutVars>
          <dgm:chMax val="5"/>
          <dgm:dir/>
          <dgm:resizeHandles val="exact"/>
        </dgm:presLayoutVars>
      </dgm:prSet>
      <dgm:spPr/>
    </dgm:pt>
    <dgm:pt modelId="{961B6937-EA84-499D-A460-49811AD054EC}" type="pres">
      <dgm:prSet presAssocID="{3AEE5D0A-44C7-4718-9AF5-F20BCB741E5B}" presName="dummyMaxCanvas" presStyleCnt="0">
        <dgm:presLayoutVars/>
      </dgm:prSet>
      <dgm:spPr/>
    </dgm:pt>
    <dgm:pt modelId="{313DD8D1-D013-40AA-AA7A-FFEA812939E7}" type="pres">
      <dgm:prSet presAssocID="{3AEE5D0A-44C7-4718-9AF5-F20BCB741E5B}" presName="FourNodes_1" presStyleLbl="node1" presStyleIdx="0" presStyleCnt="4">
        <dgm:presLayoutVars>
          <dgm:bulletEnabled val="1"/>
        </dgm:presLayoutVars>
      </dgm:prSet>
      <dgm:spPr/>
    </dgm:pt>
    <dgm:pt modelId="{A9253AD7-E7CD-43A3-AF8C-2E4EBB2A054C}" type="pres">
      <dgm:prSet presAssocID="{3AEE5D0A-44C7-4718-9AF5-F20BCB741E5B}" presName="FourNodes_2" presStyleLbl="node1" presStyleIdx="1" presStyleCnt="4">
        <dgm:presLayoutVars>
          <dgm:bulletEnabled val="1"/>
        </dgm:presLayoutVars>
      </dgm:prSet>
      <dgm:spPr/>
    </dgm:pt>
    <dgm:pt modelId="{3F5C592B-B090-492D-9D06-4EB9080B3E11}" type="pres">
      <dgm:prSet presAssocID="{3AEE5D0A-44C7-4718-9AF5-F20BCB741E5B}" presName="FourNodes_3" presStyleLbl="node1" presStyleIdx="2" presStyleCnt="4">
        <dgm:presLayoutVars>
          <dgm:bulletEnabled val="1"/>
        </dgm:presLayoutVars>
      </dgm:prSet>
      <dgm:spPr/>
    </dgm:pt>
    <dgm:pt modelId="{1EE302C9-C980-4918-AE3B-10A411ABD5C2}" type="pres">
      <dgm:prSet presAssocID="{3AEE5D0A-44C7-4718-9AF5-F20BCB741E5B}" presName="FourNodes_4" presStyleLbl="node1" presStyleIdx="3" presStyleCnt="4">
        <dgm:presLayoutVars>
          <dgm:bulletEnabled val="1"/>
        </dgm:presLayoutVars>
      </dgm:prSet>
      <dgm:spPr/>
    </dgm:pt>
    <dgm:pt modelId="{FC70B634-91B1-4436-BBB7-F6081254D206}" type="pres">
      <dgm:prSet presAssocID="{3AEE5D0A-44C7-4718-9AF5-F20BCB741E5B}" presName="FourConn_1-2" presStyleLbl="fgAccFollowNode1" presStyleIdx="0" presStyleCnt="3">
        <dgm:presLayoutVars>
          <dgm:bulletEnabled val="1"/>
        </dgm:presLayoutVars>
      </dgm:prSet>
      <dgm:spPr/>
    </dgm:pt>
    <dgm:pt modelId="{8E208731-2995-4BFE-A1CB-240C398478BE}" type="pres">
      <dgm:prSet presAssocID="{3AEE5D0A-44C7-4718-9AF5-F20BCB741E5B}" presName="FourConn_2-3" presStyleLbl="fgAccFollowNode1" presStyleIdx="1" presStyleCnt="3">
        <dgm:presLayoutVars>
          <dgm:bulletEnabled val="1"/>
        </dgm:presLayoutVars>
      </dgm:prSet>
      <dgm:spPr/>
    </dgm:pt>
    <dgm:pt modelId="{93C4197E-0469-4BF3-8374-BF4CEC7029D2}" type="pres">
      <dgm:prSet presAssocID="{3AEE5D0A-44C7-4718-9AF5-F20BCB741E5B}" presName="FourConn_3-4" presStyleLbl="fgAccFollowNode1" presStyleIdx="2" presStyleCnt="3">
        <dgm:presLayoutVars>
          <dgm:bulletEnabled val="1"/>
        </dgm:presLayoutVars>
      </dgm:prSet>
      <dgm:spPr/>
    </dgm:pt>
    <dgm:pt modelId="{805F2953-E986-46F2-B4BD-C5663C7F10E0}" type="pres">
      <dgm:prSet presAssocID="{3AEE5D0A-44C7-4718-9AF5-F20BCB741E5B}" presName="FourNodes_1_text" presStyleLbl="node1" presStyleIdx="3" presStyleCnt="4">
        <dgm:presLayoutVars>
          <dgm:bulletEnabled val="1"/>
        </dgm:presLayoutVars>
      </dgm:prSet>
      <dgm:spPr/>
    </dgm:pt>
    <dgm:pt modelId="{57183363-B8B3-497E-9F2C-F848E261EA1E}" type="pres">
      <dgm:prSet presAssocID="{3AEE5D0A-44C7-4718-9AF5-F20BCB741E5B}" presName="FourNodes_2_text" presStyleLbl="node1" presStyleIdx="3" presStyleCnt="4">
        <dgm:presLayoutVars>
          <dgm:bulletEnabled val="1"/>
        </dgm:presLayoutVars>
      </dgm:prSet>
      <dgm:spPr/>
    </dgm:pt>
    <dgm:pt modelId="{42306D86-62E6-4684-81F6-DE3FDC03D06F}" type="pres">
      <dgm:prSet presAssocID="{3AEE5D0A-44C7-4718-9AF5-F20BCB741E5B}" presName="FourNodes_3_text" presStyleLbl="node1" presStyleIdx="3" presStyleCnt="4">
        <dgm:presLayoutVars>
          <dgm:bulletEnabled val="1"/>
        </dgm:presLayoutVars>
      </dgm:prSet>
      <dgm:spPr/>
    </dgm:pt>
    <dgm:pt modelId="{2905762B-41E4-438D-8E0E-6187DCD2B5B8}" type="pres">
      <dgm:prSet presAssocID="{3AEE5D0A-44C7-4718-9AF5-F20BCB741E5B}" presName="FourNodes_4_text" presStyleLbl="node1" presStyleIdx="3" presStyleCnt="4">
        <dgm:presLayoutVars>
          <dgm:bulletEnabled val="1"/>
        </dgm:presLayoutVars>
      </dgm:prSet>
      <dgm:spPr/>
    </dgm:pt>
  </dgm:ptLst>
  <dgm:cxnLst>
    <dgm:cxn modelId="{9CD4F309-8204-4BB3-B767-E26052C1AB56}" type="presOf" srcId="{3AEE5D0A-44C7-4718-9AF5-F20BCB741E5B}" destId="{CCCBAD2C-3912-4FBB-84ED-CEB8426CAAE9}" srcOrd="0" destOrd="0" presId="urn:microsoft.com/office/officeart/2005/8/layout/vProcess5"/>
    <dgm:cxn modelId="{0CF27830-12C6-4E6F-B709-9154B19B4417}" type="presOf" srcId="{422C064C-AEA8-49D6-BD07-37CD5A014D38}" destId="{313DD8D1-D013-40AA-AA7A-FFEA812939E7}" srcOrd="0" destOrd="0" presId="urn:microsoft.com/office/officeart/2005/8/layout/vProcess5"/>
    <dgm:cxn modelId="{2CC1E330-6A0B-446C-A5B8-ADB26501DD82}" type="presOf" srcId="{422C064C-AEA8-49D6-BD07-37CD5A014D38}" destId="{805F2953-E986-46F2-B4BD-C5663C7F10E0}" srcOrd="1" destOrd="0" presId="urn:microsoft.com/office/officeart/2005/8/layout/vProcess5"/>
    <dgm:cxn modelId="{803A7E32-F7A9-4209-91A1-A3DF08611F5B}" type="presOf" srcId="{34AB3914-76DD-4E94-BE05-BEBFC4967FD9}" destId="{57183363-B8B3-497E-9F2C-F848E261EA1E}" srcOrd="1" destOrd="0" presId="urn:microsoft.com/office/officeart/2005/8/layout/vProcess5"/>
    <dgm:cxn modelId="{C6A8715E-ADAB-4E45-84A6-47960BC3A10E}" type="presOf" srcId="{940D5457-F989-47F8-9006-27EFCCDA1871}" destId="{8E208731-2995-4BFE-A1CB-240C398478BE}" srcOrd="0" destOrd="0" presId="urn:microsoft.com/office/officeart/2005/8/layout/vProcess5"/>
    <dgm:cxn modelId="{CBF1F04D-D5BC-428F-AD3E-D66D3D47774C}" type="presOf" srcId="{7F1C86CF-416E-4213-8BCC-CADA6ECBB77F}" destId="{93C4197E-0469-4BF3-8374-BF4CEC7029D2}" srcOrd="0" destOrd="0" presId="urn:microsoft.com/office/officeart/2005/8/layout/vProcess5"/>
    <dgm:cxn modelId="{1C9F6973-FC77-4770-876D-DD4AEB3A6172}" type="presOf" srcId="{08D623A9-F43D-4EF9-AFDA-5340A1FD5897}" destId="{FC70B634-91B1-4436-BBB7-F6081254D206}" srcOrd="0" destOrd="0" presId="urn:microsoft.com/office/officeart/2005/8/layout/vProcess5"/>
    <dgm:cxn modelId="{60B79881-17E5-4767-929B-F1BEB327AF37}" type="presOf" srcId="{34C2C7A5-5E5B-404D-A8CD-CA00A37EBAC8}" destId="{3F5C592B-B090-492D-9D06-4EB9080B3E11}" srcOrd="0" destOrd="0" presId="urn:microsoft.com/office/officeart/2005/8/layout/vProcess5"/>
    <dgm:cxn modelId="{83628682-D801-46D9-8C69-15EB6EE8A8DE}" type="presOf" srcId="{34C2C7A5-5E5B-404D-A8CD-CA00A37EBAC8}" destId="{42306D86-62E6-4684-81F6-DE3FDC03D06F}" srcOrd="1" destOrd="0" presId="urn:microsoft.com/office/officeart/2005/8/layout/vProcess5"/>
    <dgm:cxn modelId="{55CD68A1-D321-410F-BB65-EA9DE0EAEE6B}" type="presOf" srcId="{57240F90-37AC-4F81-9269-3A89B0F3FD4C}" destId="{2905762B-41E4-438D-8E0E-6187DCD2B5B8}" srcOrd="1" destOrd="0" presId="urn:microsoft.com/office/officeart/2005/8/layout/vProcess5"/>
    <dgm:cxn modelId="{C15E8BC8-7713-42A7-B2BA-0921EFB4A9BF}" type="presOf" srcId="{34AB3914-76DD-4E94-BE05-BEBFC4967FD9}" destId="{A9253AD7-E7CD-43A3-AF8C-2E4EBB2A054C}" srcOrd="0" destOrd="0" presId="urn:microsoft.com/office/officeart/2005/8/layout/vProcess5"/>
    <dgm:cxn modelId="{B85180DB-CB03-4787-8319-B8A2F660732A}" type="presOf" srcId="{57240F90-37AC-4F81-9269-3A89B0F3FD4C}" destId="{1EE302C9-C980-4918-AE3B-10A411ABD5C2}" srcOrd="0" destOrd="0" presId="urn:microsoft.com/office/officeart/2005/8/layout/vProcess5"/>
    <dgm:cxn modelId="{AA63EEE0-133A-4D4F-94DA-A61BB2AD2D03}" srcId="{3AEE5D0A-44C7-4718-9AF5-F20BCB741E5B}" destId="{57240F90-37AC-4F81-9269-3A89B0F3FD4C}" srcOrd="3" destOrd="0" parTransId="{E3029623-868D-4FC4-BCBA-151A3024AA3C}" sibTransId="{0D58ADBC-834C-4638-B783-FF03A558F168}"/>
    <dgm:cxn modelId="{E53887E7-ACC9-4A9C-8078-27D9DED9315E}" srcId="{3AEE5D0A-44C7-4718-9AF5-F20BCB741E5B}" destId="{34C2C7A5-5E5B-404D-A8CD-CA00A37EBAC8}" srcOrd="2" destOrd="0" parTransId="{F4B9D752-857C-47E9-B687-D7E98EDF75CC}" sibTransId="{7F1C86CF-416E-4213-8BCC-CADA6ECBB77F}"/>
    <dgm:cxn modelId="{A6F735E9-52B4-42C9-A40D-EDDFF35C0991}" srcId="{3AEE5D0A-44C7-4718-9AF5-F20BCB741E5B}" destId="{34AB3914-76DD-4E94-BE05-BEBFC4967FD9}" srcOrd="1" destOrd="0" parTransId="{70CB0700-C74A-4D69-8CF3-1E1B83195535}" sibTransId="{940D5457-F989-47F8-9006-27EFCCDA1871}"/>
    <dgm:cxn modelId="{522C8FFD-B7AB-4888-A8AE-B1F55B910CE2}" srcId="{3AEE5D0A-44C7-4718-9AF5-F20BCB741E5B}" destId="{422C064C-AEA8-49D6-BD07-37CD5A014D38}" srcOrd="0" destOrd="0" parTransId="{FD16E2DD-D966-4223-877E-436096048309}" sibTransId="{08D623A9-F43D-4EF9-AFDA-5340A1FD5897}"/>
    <dgm:cxn modelId="{55B02C88-1E78-4707-A0CB-A0ECD10C40D4}" type="presParOf" srcId="{CCCBAD2C-3912-4FBB-84ED-CEB8426CAAE9}" destId="{961B6937-EA84-499D-A460-49811AD054EC}" srcOrd="0" destOrd="0" presId="urn:microsoft.com/office/officeart/2005/8/layout/vProcess5"/>
    <dgm:cxn modelId="{260E2EAA-1046-46CD-937B-0E0C19537F9A}" type="presParOf" srcId="{CCCBAD2C-3912-4FBB-84ED-CEB8426CAAE9}" destId="{313DD8D1-D013-40AA-AA7A-FFEA812939E7}" srcOrd="1" destOrd="0" presId="urn:microsoft.com/office/officeart/2005/8/layout/vProcess5"/>
    <dgm:cxn modelId="{0DFE62DD-20CC-43C0-962F-B415D13904E6}" type="presParOf" srcId="{CCCBAD2C-3912-4FBB-84ED-CEB8426CAAE9}" destId="{A9253AD7-E7CD-43A3-AF8C-2E4EBB2A054C}" srcOrd="2" destOrd="0" presId="urn:microsoft.com/office/officeart/2005/8/layout/vProcess5"/>
    <dgm:cxn modelId="{C6509F4D-82B6-4693-9160-35D52349655A}" type="presParOf" srcId="{CCCBAD2C-3912-4FBB-84ED-CEB8426CAAE9}" destId="{3F5C592B-B090-492D-9D06-4EB9080B3E11}" srcOrd="3" destOrd="0" presId="urn:microsoft.com/office/officeart/2005/8/layout/vProcess5"/>
    <dgm:cxn modelId="{B1ACEC64-9AEB-4A44-B406-A221B5ED2EFC}" type="presParOf" srcId="{CCCBAD2C-3912-4FBB-84ED-CEB8426CAAE9}" destId="{1EE302C9-C980-4918-AE3B-10A411ABD5C2}" srcOrd="4" destOrd="0" presId="urn:microsoft.com/office/officeart/2005/8/layout/vProcess5"/>
    <dgm:cxn modelId="{838B2A34-0F62-43AC-A757-02BB43FDDB10}" type="presParOf" srcId="{CCCBAD2C-3912-4FBB-84ED-CEB8426CAAE9}" destId="{FC70B634-91B1-4436-BBB7-F6081254D206}" srcOrd="5" destOrd="0" presId="urn:microsoft.com/office/officeart/2005/8/layout/vProcess5"/>
    <dgm:cxn modelId="{4EAC2057-F268-41CB-BDD7-39256B09C3C8}" type="presParOf" srcId="{CCCBAD2C-3912-4FBB-84ED-CEB8426CAAE9}" destId="{8E208731-2995-4BFE-A1CB-240C398478BE}" srcOrd="6" destOrd="0" presId="urn:microsoft.com/office/officeart/2005/8/layout/vProcess5"/>
    <dgm:cxn modelId="{44D31A9B-230F-4468-93CB-30BC631B1FAC}" type="presParOf" srcId="{CCCBAD2C-3912-4FBB-84ED-CEB8426CAAE9}" destId="{93C4197E-0469-4BF3-8374-BF4CEC7029D2}" srcOrd="7" destOrd="0" presId="urn:microsoft.com/office/officeart/2005/8/layout/vProcess5"/>
    <dgm:cxn modelId="{72709515-3B9D-43C7-B529-55873755D739}" type="presParOf" srcId="{CCCBAD2C-3912-4FBB-84ED-CEB8426CAAE9}" destId="{805F2953-E986-46F2-B4BD-C5663C7F10E0}" srcOrd="8" destOrd="0" presId="urn:microsoft.com/office/officeart/2005/8/layout/vProcess5"/>
    <dgm:cxn modelId="{DFB66E19-78C9-44F3-9462-D3288D0487A1}" type="presParOf" srcId="{CCCBAD2C-3912-4FBB-84ED-CEB8426CAAE9}" destId="{57183363-B8B3-497E-9F2C-F848E261EA1E}" srcOrd="9" destOrd="0" presId="urn:microsoft.com/office/officeart/2005/8/layout/vProcess5"/>
    <dgm:cxn modelId="{8E23AF25-96BF-4DBB-AE2C-5BD84954E325}" type="presParOf" srcId="{CCCBAD2C-3912-4FBB-84ED-CEB8426CAAE9}" destId="{42306D86-62E6-4684-81F6-DE3FDC03D06F}" srcOrd="10" destOrd="0" presId="urn:microsoft.com/office/officeart/2005/8/layout/vProcess5"/>
    <dgm:cxn modelId="{86307323-0DEF-4BFE-9343-959EA46B8FB7}" type="presParOf" srcId="{CCCBAD2C-3912-4FBB-84ED-CEB8426CAAE9}" destId="{2905762B-41E4-438D-8E0E-6187DCD2B5B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19CB6-467A-4C5D-B41D-3A54AAC8428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673D68E-66FF-4BCC-8BA4-4257D06920B0}">
      <dgm:prSet/>
      <dgm:spPr/>
      <dgm:t>
        <a:bodyPr/>
        <a:lstStyle/>
        <a:p>
          <a:r>
            <a:rPr lang="cs-CZ"/>
            <a:t>Literární komparatistika</a:t>
          </a:r>
          <a:endParaRPr lang="en-US"/>
        </a:p>
      </dgm:t>
    </dgm:pt>
    <dgm:pt modelId="{8182FB75-60D9-4EF9-AEF3-001A85D286D1}" type="parTrans" cxnId="{1FC5A3AC-2C1B-4C6A-909A-F8D03EB2D189}">
      <dgm:prSet/>
      <dgm:spPr/>
      <dgm:t>
        <a:bodyPr/>
        <a:lstStyle/>
        <a:p>
          <a:endParaRPr lang="en-US"/>
        </a:p>
      </dgm:t>
    </dgm:pt>
    <dgm:pt modelId="{4B382628-5B04-474A-9BBA-AA8AAC89B305}" type="sibTrans" cxnId="{1FC5A3AC-2C1B-4C6A-909A-F8D03EB2D189}">
      <dgm:prSet/>
      <dgm:spPr/>
      <dgm:t>
        <a:bodyPr/>
        <a:lstStyle/>
        <a:p>
          <a:endParaRPr lang="en-US"/>
        </a:p>
      </dgm:t>
    </dgm:pt>
    <dgm:pt modelId="{29189AD5-5EA3-46CD-B3E0-863FD0299A29}">
      <dgm:prSet/>
      <dgm:spPr/>
      <dgm:t>
        <a:bodyPr/>
        <a:lstStyle/>
        <a:p>
          <a:r>
            <a:rPr lang="cs-CZ"/>
            <a:t>Srovnávací literatura / srovnávací literární věda</a:t>
          </a:r>
          <a:endParaRPr lang="en-US"/>
        </a:p>
      </dgm:t>
    </dgm:pt>
    <dgm:pt modelId="{1D73FCC0-E042-454A-8114-12347BF79F8A}" type="parTrans" cxnId="{8D460574-3754-4329-982E-12DBFB8663C6}">
      <dgm:prSet/>
      <dgm:spPr/>
      <dgm:t>
        <a:bodyPr/>
        <a:lstStyle/>
        <a:p>
          <a:endParaRPr lang="en-US"/>
        </a:p>
      </dgm:t>
    </dgm:pt>
    <dgm:pt modelId="{1235C885-FE9C-4155-A793-C41DB60F1E0A}" type="sibTrans" cxnId="{8D460574-3754-4329-982E-12DBFB8663C6}">
      <dgm:prSet/>
      <dgm:spPr/>
      <dgm:t>
        <a:bodyPr/>
        <a:lstStyle/>
        <a:p>
          <a:endParaRPr lang="en-US"/>
        </a:p>
      </dgm:t>
    </dgm:pt>
    <dgm:pt modelId="{C58BCCAE-9B0A-44B7-8641-29DC567251DA}">
      <dgm:prSet/>
      <dgm:spPr/>
      <dgm:t>
        <a:bodyPr/>
        <a:lstStyle/>
        <a:p>
          <a:r>
            <a:rPr lang="cs-CZ"/>
            <a:t>Obecná literatura</a:t>
          </a:r>
          <a:endParaRPr lang="en-US"/>
        </a:p>
      </dgm:t>
    </dgm:pt>
    <dgm:pt modelId="{678FEF39-9FBE-480C-B9D4-85C49B667775}" type="parTrans" cxnId="{0582C163-38C2-4C9B-A0CF-37E88AB00416}">
      <dgm:prSet/>
      <dgm:spPr/>
      <dgm:t>
        <a:bodyPr/>
        <a:lstStyle/>
        <a:p>
          <a:endParaRPr lang="en-US"/>
        </a:p>
      </dgm:t>
    </dgm:pt>
    <dgm:pt modelId="{93F35876-863C-4C50-A90E-C998210C9C38}" type="sibTrans" cxnId="{0582C163-38C2-4C9B-A0CF-37E88AB00416}">
      <dgm:prSet/>
      <dgm:spPr/>
      <dgm:t>
        <a:bodyPr/>
        <a:lstStyle/>
        <a:p>
          <a:endParaRPr lang="en-US"/>
        </a:p>
      </dgm:t>
    </dgm:pt>
    <dgm:pt modelId="{429A4AAC-609C-4CFB-A1D4-07BEC84C7C20}" type="pres">
      <dgm:prSet presAssocID="{2B919CB6-467A-4C5D-B41D-3A54AAC84289}" presName="linear" presStyleCnt="0">
        <dgm:presLayoutVars>
          <dgm:animLvl val="lvl"/>
          <dgm:resizeHandles val="exact"/>
        </dgm:presLayoutVars>
      </dgm:prSet>
      <dgm:spPr/>
    </dgm:pt>
    <dgm:pt modelId="{145DAE65-D2DE-4485-9649-E1B50657E9CB}" type="pres">
      <dgm:prSet presAssocID="{1673D68E-66FF-4BCC-8BA4-4257D06920B0}" presName="parentText" presStyleLbl="node1" presStyleIdx="0" presStyleCnt="3">
        <dgm:presLayoutVars>
          <dgm:chMax val="0"/>
          <dgm:bulletEnabled val="1"/>
        </dgm:presLayoutVars>
      </dgm:prSet>
      <dgm:spPr/>
    </dgm:pt>
    <dgm:pt modelId="{7BF3FA59-1F52-4107-90E7-959225B9FB27}" type="pres">
      <dgm:prSet presAssocID="{4B382628-5B04-474A-9BBA-AA8AAC89B305}" presName="spacer" presStyleCnt="0"/>
      <dgm:spPr/>
    </dgm:pt>
    <dgm:pt modelId="{1AD0E3DA-EDFC-4414-B224-1265607203C5}" type="pres">
      <dgm:prSet presAssocID="{29189AD5-5EA3-46CD-B3E0-863FD0299A29}" presName="parentText" presStyleLbl="node1" presStyleIdx="1" presStyleCnt="3">
        <dgm:presLayoutVars>
          <dgm:chMax val="0"/>
          <dgm:bulletEnabled val="1"/>
        </dgm:presLayoutVars>
      </dgm:prSet>
      <dgm:spPr/>
    </dgm:pt>
    <dgm:pt modelId="{3C876562-5186-403D-B73B-D7F5E03D1F65}" type="pres">
      <dgm:prSet presAssocID="{1235C885-FE9C-4155-A793-C41DB60F1E0A}" presName="spacer" presStyleCnt="0"/>
      <dgm:spPr/>
    </dgm:pt>
    <dgm:pt modelId="{CFD3B64B-03BF-42C5-8B47-90DD630A4207}" type="pres">
      <dgm:prSet presAssocID="{C58BCCAE-9B0A-44B7-8641-29DC567251DA}" presName="parentText" presStyleLbl="node1" presStyleIdx="2" presStyleCnt="3">
        <dgm:presLayoutVars>
          <dgm:chMax val="0"/>
          <dgm:bulletEnabled val="1"/>
        </dgm:presLayoutVars>
      </dgm:prSet>
      <dgm:spPr/>
    </dgm:pt>
  </dgm:ptLst>
  <dgm:cxnLst>
    <dgm:cxn modelId="{0B267A07-F2E6-445F-BE88-36E4325CADCF}" type="presOf" srcId="{29189AD5-5EA3-46CD-B3E0-863FD0299A29}" destId="{1AD0E3DA-EDFC-4414-B224-1265607203C5}" srcOrd="0" destOrd="0" presId="urn:microsoft.com/office/officeart/2005/8/layout/vList2"/>
    <dgm:cxn modelId="{492E4319-7C6A-4743-B839-7D010060F78E}" type="presOf" srcId="{2B919CB6-467A-4C5D-B41D-3A54AAC84289}" destId="{429A4AAC-609C-4CFB-A1D4-07BEC84C7C20}" srcOrd="0" destOrd="0" presId="urn:microsoft.com/office/officeart/2005/8/layout/vList2"/>
    <dgm:cxn modelId="{0582C163-38C2-4C9B-A0CF-37E88AB00416}" srcId="{2B919CB6-467A-4C5D-B41D-3A54AAC84289}" destId="{C58BCCAE-9B0A-44B7-8641-29DC567251DA}" srcOrd="2" destOrd="0" parTransId="{678FEF39-9FBE-480C-B9D4-85C49B667775}" sibTransId="{93F35876-863C-4C50-A90E-C998210C9C38}"/>
    <dgm:cxn modelId="{8D460574-3754-4329-982E-12DBFB8663C6}" srcId="{2B919CB6-467A-4C5D-B41D-3A54AAC84289}" destId="{29189AD5-5EA3-46CD-B3E0-863FD0299A29}" srcOrd="1" destOrd="0" parTransId="{1D73FCC0-E042-454A-8114-12347BF79F8A}" sibTransId="{1235C885-FE9C-4155-A793-C41DB60F1E0A}"/>
    <dgm:cxn modelId="{B91F928A-BDA5-4B0B-8DC1-2D05564B836D}" type="presOf" srcId="{C58BCCAE-9B0A-44B7-8641-29DC567251DA}" destId="{CFD3B64B-03BF-42C5-8B47-90DD630A4207}" srcOrd="0" destOrd="0" presId="urn:microsoft.com/office/officeart/2005/8/layout/vList2"/>
    <dgm:cxn modelId="{1FC5A3AC-2C1B-4C6A-909A-F8D03EB2D189}" srcId="{2B919CB6-467A-4C5D-B41D-3A54AAC84289}" destId="{1673D68E-66FF-4BCC-8BA4-4257D06920B0}" srcOrd="0" destOrd="0" parTransId="{8182FB75-60D9-4EF9-AEF3-001A85D286D1}" sibTransId="{4B382628-5B04-474A-9BBA-AA8AAC89B305}"/>
    <dgm:cxn modelId="{677912F0-219C-4E3F-870F-A7EFD9A5148A}" type="presOf" srcId="{1673D68E-66FF-4BCC-8BA4-4257D06920B0}" destId="{145DAE65-D2DE-4485-9649-E1B50657E9CB}" srcOrd="0" destOrd="0" presId="urn:microsoft.com/office/officeart/2005/8/layout/vList2"/>
    <dgm:cxn modelId="{2C21BD81-0CEB-40B9-87CF-40B6F6E605B3}" type="presParOf" srcId="{429A4AAC-609C-4CFB-A1D4-07BEC84C7C20}" destId="{145DAE65-D2DE-4485-9649-E1B50657E9CB}" srcOrd="0" destOrd="0" presId="urn:microsoft.com/office/officeart/2005/8/layout/vList2"/>
    <dgm:cxn modelId="{0894D31A-EB57-4B89-AC6A-93E982917D97}" type="presParOf" srcId="{429A4AAC-609C-4CFB-A1D4-07BEC84C7C20}" destId="{7BF3FA59-1F52-4107-90E7-959225B9FB27}" srcOrd="1" destOrd="0" presId="urn:microsoft.com/office/officeart/2005/8/layout/vList2"/>
    <dgm:cxn modelId="{CEE0EF07-F106-4425-B008-E58D8DAC065C}" type="presParOf" srcId="{429A4AAC-609C-4CFB-A1D4-07BEC84C7C20}" destId="{1AD0E3DA-EDFC-4414-B224-1265607203C5}" srcOrd="2" destOrd="0" presId="urn:microsoft.com/office/officeart/2005/8/layout/vList2"/>
    <dgm:cxn modelId="{B8DDC0DB-E4DA-4EC1-8085-B2ACC3D5B222}" type="presParOf" srcId="{429A4AAC-609C-4CFB-A1D4-07BEC84C7C20}" destId="{3C876562-5186-403D-B73B-D7F5E03D1F65}" srcOrd="3" destOrd="0" presId="urn:microsoft.com/office/officeart/2005/8/layout/vList2"/>
    <dgm:cxn modelId="{1234EC72-C8E1-4119-8833-4BB98DB69C42}" type="presParOf" srcId="{429A4AAC-609C-4CFB-A1D4-07BEC84C7C20}" destId="{CFD3B64B-03BF-42C5-8B47-90DD630A420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626594-8443-4108-9795-3D92E73DB5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B3601FD-F93B-4E04-A180-441438C8E4DF}">
      <dgm:prSet/>
      <dgm:spPr/>
      <dgm:t>
        <a:bodyPr/>
        <a:lstStyle/>
        <a:p>
          <a:r>
            <a:rPr lang="cs-CZ"/>
            <a:t>vertikální osa /obecná poetika/ </a:t>
          </a:r>
          <a:endParaRPr lang="en-US"/>
        </a:p>
      </dgm:t>
    </dgm:pt>
    <dgm:pt modelId="{246BAE45-D6BD-4A56-A102-5D7F70CB419B}" type="parTrans" cxnId="{59ABA28A-B128-4C1F-B8F5-116664CD5A7D}">
      <dgm:prSet/>
      <dgm:spPr/>
      <dgm:t>
        <a:bodyPr/>
        <a:lstStyle/>
        <a:p>
          <a:endParaRPr lang="en-US"/>
        </a:p>
      </dgm:t>
    </dgm:pt>
    <dgm:pt modelId="{9B3A02F1-D4BE-4246-8EFE-B6CCA082ADC7}" type="sibTrans" cxnId="{59ABA28A-B128-4C1F-B8F5-116664CD5A7D}">
      <dgm:prSet/>
      <dgm:spPr/>
      <dgm:t>
        <a:bodyPr/>
        <a:lstStyle/>
        <a:p>
          <a:endParaRPr lang="en-US"/>
        </a:p>
      </dgm:t>
    </dgm:pt>
    <dgm:pt modelId="{1E24F89E-BF0B-4ED7-B98F-0A003899B3E3}">
      <dgm:prSet/>
      <dgm:spPr/>
      <dgm:t>
        <a:bodyPr/>
        <a:lstStyle/>
        <a:p>
          <a:r>
            <a:rPr lang="cs-CZ"/>
            <a:t>x</a:t>
          </a:r>
          <a:endParaRPr lang="en-US"/>
        </a:p>
      </dgm:t>
    </dgm:pt>
    <dgm:pt modelId="{84D8FE22-6A55-47F0-B248-C0E9D9E7EA6E}" type="parTrans" cxnId="{872185B2-C097-4CFB-9C73-B3011AF2CF23}">
      <dgm:prSet/>
      <dgm:spPr/>
      <dgm:t>
        <a:bodyPr/>
        <a:lstStyle/>
        <a:p>
          <a:endParaRPr lang="en-US"/>
        </a:p>
      </dgm:t>
    </dgm:pt>
    <dgm:pt modelId="{1AA84448-7560-4DD0-ACFA-21B365A855A7}" type="sibTrans" cxnId="{872185B2-C097-4CFB-9C73-B3011AF2CF23}">
      <dgm:prSet/>
      <dgm:spPr/>
      <dgm:t>
        <a:bodyPr/>
        <a:lstStyle/>
        <a:p>
          <a:endParaRPr lang="en-US"/>
        </a:p>
      </dgm:t>
    </dgm:pt>
    <dgm:pt modelId="{C62FCBA9-ABA8-4712-B69E-CE91D51E3A52}">
      <dgm:prSet/>
      <dgm:spPr/>
      <dgm:t>
        <a:bodyPr/>
        <a:lstStyle/>
        <a:p>
          <a:r>
            <a:rPr lang="cs-CZ"/>
            <a:t>horizontální osa /srovnání v čase; vývojové hledisko/</a:t>
          </a:r>
          <a:endParaRPr lang="en-US"/>
        </a:p>
      </dgm:t>
    </dgm:pt>
    <dgm:pt modelId="{EF293E1B-A281-458A-8FA6-AAEB39CCBC54}" type="parTrans" cxnId="{AA71DCE9-273B-4B31-B64F-FC558FA765E8}">
      <dgm:prSet/>
      <dgm:spPr/>
      <dgm:t>
        <a:bodyPr/>
        <a:lstStyle/>
        <a:p>
          <a:endParaRPr lang="en-US"/>
        </a:p>
      </dgm:t>
    </dgm:pt>
    <dgm:pt modelId="{124D05DD-EB79-40CA-BE7A-0C9B06FC048A}" type="sibTrans" cxnId="{AA71DCE9-273B-4B31-B64F-FC558FA765E8}">
      <dgm:prSet/>
      <dgm:spPr/>
      <dgm:t>
        <a:bodyPr/>
        <a:lstStyle/>
        <a:p>
          <a:endParaRPr lang="en-US"/>
        </a:p>
      </dgm:t>
    </dgm:pt>
    <dgm:pt modelId="{2F69978D-3786-4D4E-8E26-6B8AA80DE975}" type="pres">
      <dgm:prSet presAssocID="{FB626594-8443-4108-9795-3D92E73DB5D3}" presName="linear" presStyleCnt="0">
        <dgm:presLayoutVars>
          <dgm:animLvl val="lvl"/>
          <dgm:resizeHandles val="exact"/>
        </dgm:presLayoutVars>
      </dgm:prSet>
      <dgm:spPr/>
    </dgm:pt>
    <dgm:pt modelId="{F200DE85-8B46-4FDF-9265-74747BC582E8}" type="pres">
      <dgm:prSet presAssocID="{5B3601FD-F93B-4E04-A180-441438C8E4DF}" presName="parentText" presStyleLbl="node1" presStyleIdx="0" presStyleCnt="3">
        <dgm:presLayoutVars>
          <dgm:chMax val="0"/>
          <dgm:bulletEnabled val="1"/>
        </dgm:presLayoutVars>
      </dgm:prSet>
      <dgm:spPr/>
    </dgm:pt>
    <dgm:pt modelId="{643A9AA3-A8E5-444F-8233-0524780A949F}" type="pres">
      <dgm:prSet presAssocID="{9B3A02F1-D4BE-4246-8EFE-B6CCA082ADC7}" presName="spacer" presStyleCnt="0"/>
      <dgm:spPr/>
    </dgm:pt>
    <dgm:pt modelId="{915E6C07-85F7-4AEA-BB5B-2F396F7D4E50}" type="pres">
      <dgm:prSet presAssocID="{1E24F89E-BF0B-4ED7-B98F-0A003899B3E3}" presName="parentText" presStyleLbl="node1" presStyleIdx="1" presStyleCnt="3">
        <dgm:presLayoutVars>
          <dgm:chMax val="0"/>
          <dgm:bulletEnabled val="1"/>
        </dgm:presLayoutVars>
      </dgm:prSet>
      <dgm:spPr/>
    </dgm:pt>
    <dgm:pt modelId="{0AA65A2B-7E70-4782-81B1-2240DFD7EFF3}" type="pres">
      <dgm:prSet presAssocID="{1AA84448-7560-4DD0-ACFA-21B365A855A7}" presName="spacer" presStyleCnt="0"/>
      <dgm:spPr/>
    </dgm:pt>
    <dgm:pt modelId="{A63312EC-B8A7-4A9D-BBE0-18A2B86F8D6F}" type="pres">
      <dgm:prSet presAssocID="{C62FCBA9-ABA8-4712-B69E-CE91D51E3A52}" presName="parentText" presStyleLbl="node1" presStyleIdx="2" presStyleCnt="3">
        <dgm:presLayoutVars>
          <dgm:chMax val="0"/>
          <dgm:bulletEnabled val="1"/>
        </dgm:presLayoutVars>
      </dgm:prSet>
      <dgm:spPr/>
    </dgm:pt>
  </dgm:ptLst>
  <dgm:cxnLst>
    <dgm:cxn modelId="{20A21401-6A30-4ACC-AA27-B18D2B787B63}" type="presOf" srcId="{5B3601FD-F93B-4E04-A180-441438C8E4DF}" destId="{F200DE85-8B46-4FDF-9265-74747BC582E8}" srcOrd="0" destOrd="0" presId="urn:microsoft.com/office/officeart/2005/8/layout/vList2"/>
    <dgm:cxn modelId="{D9D32928-7C65-4C90-AB4F-80AF8AAD1411}" type="presOf" srcId="{C62FCBA9-ABA8-4712-B69E-CE91D51E3A52}" destId="{A63312EC-B8A7-4A9D-BBE0-18A2B86F8D6F}" srcOrd="0" destOrd="0" presId="urn:microsoft.com/office/officeart/2005/8/layout/vList2"/>
    <dgm:cxn modelId="{59ABA28A-B128-4C1F-B8F5-116664CD5A7D}" srcId="{FB626594-8443-4108-9795-3D92E73DB5D3}" destId="{5B3601FD-F93B-4E04-A180-441438C8E4DF}" srcOrd="0" destOrd="0" parTransId="{246BAE45-D6BD-4A56-A102-5D7F70CB419B}" sibTransId="{9B3A02F1-D4BE-4246-8EFE-B6CCA082ADC7}"/>
    <dgm:cxn modelId="{73841696-7EFF-4F69-B8CA-C5717D4F3838}" type="presOf" srcId="{FB626594-8443-4108-9795-3D92E73DB5D3}" destId="{2F69978D-3786-4D4E-8E26-6B8AA80DE975}" srcOrd="0" destOrd="0" presId="urn:microsoft.com/office/officeart/2005/8/layout/vList2"/>
    <dgm:cxn modelId="{33B8FDA8-B7FB-499B-ACA3-D2AB6C9717FA}" type="presOf" srcId="{1E24F89E-BF0B-4ED7-B98F-0A003899B3E3}" destId="{915E6C07-85F7-4AEA-BB5B-2F396F7D4E50}" srcOrd="0" destOrd="0" presId="urn:microsoft.com/office/officeart/2005/8/layout/vList2"/>
    <dgm:cxn modelId="{872185B2-C097-4CFB-9C73-B3011AF2CF23}" srcId="{FB626594-8443-4108-9795-3D92E73DB5D3}" destId="{1E24F89E-BF0B-4ED7-B98F-0A003899B3E3}" srcOrd="1" destOrd="0" parTransId="{84D8FE22-6A55-47F0-B248-C0E9D9E7EA6E}" sibTransId="{1AA84448-7560-4DD0-ACFA-21B365A855A7}"/>
    <dgm:cxn modelId="{AA71DCE9-273B-4B31-B64F-FC558FA765E8}" srcId="{FB626594-8443-4108-9795-3D92E73DB5D3}" destId="{C62FCBA9-ABA8-4712-B69E-CE91D51E3A52}" srcOrd="2" destOrd="0" parTransId="{EF293E1B-A281-458A-8FA6-AAEB39CCBC54}" sibTransId="{124D05DD-EB79-40CA-BE7A-0C9B06FC048A}"/>
    <dgm:cxn modelId="{7A938D2D-190C-4443-9BF1-CAE019C863A9}" type="presParOf" srcId="{2F69978D-3786-4D4E-8E26-6B8AA80DE975}" destId="{F200DE85-8B46-4FDF-9265-74747BC582E8}" srcOrd="0" destOrd="0" presId="urn:microsoft.com/office/officeart/2005/8/layout/vList2"/>
    <dgm:cxn modelId="{65501E58-56BE-4187-887C-1C0E271BE4AF}" type="presParOf" srcId="{2F69978D-3786-4D4E-8E26-6B8AA80DE975}" destId="{643A9AA3-A8E5-444F-8233-0524780A949F}" srcOrd="1" destOrd="0" presId="urn:microsoft.com/office/officeart/2005/8/layout/vList2"/>
    <dgm:cxn modelId="{E4501602-37B1-4C46-9906-D6DB1F01C7FE}" type="presParOf" srcId="{2F69978D-3786-4D4E-8E26-6B8AA80DE975}" destId="{915E6C07-85F7-4AEA-BB5B-2F396F7D4E50}" srcOrd="2" destOrd="0" presId="urn:microsoft.com/office/officeart/2005/8/layout/vList2"/>
    <dgm:cxn modelId="{A213FBD5-F278-4A15-A380-F7C588DBC630}" type="presParOf" srcId="{2F69978D-3786-4D4E-8E26-6B8AA80DE975}" destId="{0AA65A2B-7E70-4782-81B1-2240DFD7EFF3}" srcOrd="3" destOrd="0" presId="urn:microsoft.com/office/officeart/2005/8/layout/vList2"/>
    <dgm:cxn modelId="{48BB8B3D-730D-4ACE-96E5-D62AFC95B22B}" type="presParOf" srcId="{2F69978D-3786-4D4E-8E26-6B8AA80DE975}" destId="{A63312EC-B8A7-4A9D-BBE0-18A2B86F8D6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2A2180-529D-42BC-A59C-FD6BAF5848D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523EBE0-D2A4-4EB1-B57E-3EAE286709E5}">
      <dgm:prSet/>
      <dgm:spPr/>
      <dgm:t>
        <a:bodyPr/>
        <a:lstStyle/>
        <a:p>
          <a:r>
            <a:rPr lang="cs-CZ"/>
            <a:t>LÁTKA</a:t>
          </a:r>
          <a:endParaRPr lang="en-US"/>
        </a:p>
      </dgm:t>
    </dgm:pt>
    <dgm:pt modelId="{209D2E53-7AF9-41C5-A92B-693054AC1602}" type="parTrans" cxnId="{1107CBC0-A72D-47F0-9844-41868CCE7AE7}">
      <dgm:prSet/>
      <dgm:spPr/>
      <dgm:t>
        <a:bodyPr/>
        <a:lstStyle/>
        <a:p>
          <a:endParaRPr lang="en-US"/>
        </a:p>
      </dgm:t>
    </dgm:pt>
    <dgm:pt modelId="{D578DB3F-C2F1-426B-AC07-B97AFA4B455E}" type="sibTrans" cxnId="{1107CBC0-A72D-47F0-9844-41868CCE7AE7}">
      <dgm:prSet/>
      <dgm:spPr/>
      <dgm:t>
        <a:bodyPr/>
        <a:lstStyle/>
        <a:p>
          <a:endParaRPr lang="en-US"/>
        </a:p>
      </dgm:t>
    </dgm:pt>
    <dgm:pt modelId="{5A88876E-F006-4B53-AA34-C7D907FF02DC}">
      <dgm:prSet/>
      <dgm:spPr/>
      <dgm:t>
        <a:bodyPr/>
        <a:lstStyle/>
        <a:p>
          <a:r>
            <a:rPr lang="cs-CZ"/>
            <a:t>MOTIV</a:t>
          </a:r>
          <a:endParaRPr lang="en-US"/>
        </a:p>
      </dgm:t>
    </dgm:pt>
    <dgm:pt modelId="{2637DA6B-B271-4B75-B569-40401583CB23}" type="parTrans" cxnId="{A13A5392-F145-4A82-9B55-F05458B854B2}">
      <dgm:prSet/>
      <dgm:spPr/>
      <dgm:t>
        <a:bodyPr/>
        <a:lstStyle/>
        <a:p>
          <a:endParaRPr lang="en-US"/>
        </a:p>
      </dgm:t>
    </dgm:pt>
    <dgm:pt modelId="{16717608-031D-4C0F-A9E2-7981365B25D7}" type="sibTrans" cxnId="{A13A5392-F145-4A82-9B55-F05458B854B2}">
      <dgm:prSet/>
      <dgm:spPr/>
      <dgm:t>
        <a:bodyPr/>
        <a:lstStyle/>
        <a:p>
          <a:endParaRPr lang="en-US"/>
        </a:p>
      </dgm:t>
    </dgm:pt>
    <dgm:pt modelId="{C399D6AE-B4AB-4C3A-ADD6-ADBFFD1F6512}">
      <dgm:prSet/>
      <dgm:spPr/>
      <dgm:t>
        <a:bodyPr/>
        <a:lstStyle/>
        <a:p>
          <a:r>
            <a:rPr lang="cs-CZ"/>
            <a:t>PRAMEN</a:t>
          </a:r>
          <a:endParaRPr lang="en-US"/>
        </a:p>
      </dgm:t>
    </dgm:pt>
    <dgm:pt modelId="{0C8EA829-65EB-4896-A5CF-7086B1D0EA80}" type="parTrans" cxnId="{03DB8095-6C57-4088-A18E-2D30F25DB5F8}">
      <dgm:prSet/>
      <dgm:spPr/>
      <dgm:t>
        <a:bodyPr/>
        <a:lstStyle/>
        <a:p>
          <a:endParaRPr lang="en-US"/>
        </a:p>
      </dgm:t>
    </dgm:pt>
    <dgm:pt modelId="{7F9E5A8E-0801-45F6-BA79-88186029C059}" type="sibTrans" cxnId="{03DB8095-6C57-4088-A18E-2D30F25DB5F8}">
      <dgm:prSet/>
      <dgm:spPr/>
      <dgm:t>
        <a:bodyPr/>
        <a:lstStyle/>
        <a:p>
          <a:endParaRPr lang="en-US"/>
        </a:p>
      </dgm:t>
    </dgm:pt>
    <dgm:pt modelId="{C367FE20-88BB-4FCC-A9C0-57309259D62C}">
      <dgm:prSet/>
      <dgm:spPr/>
      <dgm:t>
        <a:bodyPr/>
        <a:lstStyle/>
        <a:p>
          <a:r>
            <a:rPr lang="cs-CZ"/>
            <a:t>ZPROSTŘEDKOVATEL</a:t>
          </a:r>
          <a:endParaRPr lang="en-US"/>
        </a:p>
      </dgm:t>
    </dgm:pt>
    <dgm:pt modelId="{81C31006-64B0-45CD-94E3-B7686B6B7582}" type="parTrans" cxnId="{CB4F1066-DF03-4763-96B7-3883EDCA7874}">
      <dgm:prSet/>
      <dgm:spPr/>
      <dgm:t>
        <a:bodyPr/>
        <a:lstStyle/>
        <a:p>
          <a:endParaRPr lang="en-US"/>
        </a:p>
      </dgm:t>
    </dgm:pt>
    <dgm:pt modelId="{31B0F460-9AF3-487D-B141-28D65BD7BF87}" type="sibTrans" cxnId="{CB4F1066-DF03-4763-96B7-3883EDCA7874}">
      <dgm:prSet/>
      <dgm:spPr/>
      <dgm:t>
        <a:bodyPr/>
        <a:lstStyle/>
        <a:p>
          <a:endParaRPr lang="en-US"/>
        </a:p>
      </dgm:t>
    </dgm:pt>
    <dgm:pt modelId="{E72D71A7-100C-42AC-B3C8-D4974DBE9699}">
      <dgm:prSet/>
      <dgm:spPr/>
      <dgm:t>
        <a:bodyPr/>
        <a:lstStyle/>
        <a:p>
          <a:r>
            <a:rPr lang="cs-CZ"/>
            <a:t>RECIPIENT</a:t>
          </a:r>
          <a:endParaRPr lang="en-US"/>
        </a:p>
      </dgm:t>
    </dgm:pt>
    <dgm:pt modelId="{5B9E3ACF-8ADB-49E9-A0BD-54BDD46E138C}" type="parTrans" cxnId="{CE9F9BCA-23B5-4E2D-BAA0-3DC2DE420DAA}">
      <dgm:prSet/>
      <dgm:spPr/>
      <dgm:t>
        <a:bodyPr/>
        <a:lstStyle/>
        <a:p>
          <a:endParaRPr lang="en-US"/>
        </a:p>
      </dgm:t>
    </dgm:pt>
    <dgm:pt modelId="{11E264AE-0629-4E3D-A502-292F1F672CCB}" type="sibTrans" cxnId="{CE9F9BCA-23B5-4E2D-BAA0-3DC2DE420DAA}">
      <dgm:prSet/>
      <dgm:spPr/>
      <dgm:t>
        <a:bodyPr/>
        <a:lstStyle/>
        <a:p>
          <a:endParaRPr lang="en-US"/>
        </a:p>
      </dgm:t>
    </dgm:pt>
    <dgm:pt modelId="{3A299B94-53C1-4FAF-93EE-40DE0F6F614B}" type="pres">
      <dgm:prSet presAssocID="{A82A2180-529D-42BC-A59C-FD6BAF5848D3}" presName="linear" presStyleCnt="0">
        <dgm:presLayoutVars>
          <dgm:animLvl val="lvl"/>
          <dgm:resizeHandles val="exact"/>
        </dgm:presLayoutVars>
      </dgm:prSet>
      <dgm:spPr/>
    </dgm:pt>
    <dgm:pt modelId="{D7CAF37B-7D89-4873-AC08-2EEF9CC6A77C}" type="pres">
      <dgm:prSet presAssocID="{4523EBE0-D2A4-4EB1-B57E-3EAE286709E5}" presName="parentText" presStyleLbl="node1" presStyleIdx="0" presStyleCnt="5">
        <dgm:presLayoutVars>
          <dgm:chMax val="0"/>
          <dgm:bulletEnabled val="1"/>
        </dgm:presLayoutVars>
      </dgm:prSet>
      <dgm:spPr/>
    </dgm:pt>
    <dgm:pt modelId="{5D040798-A7E8-4DF9-A099-1C5B8669E74C}" type="pres">
      <dgm:prSet presAssocID="{D578DB3F-C2F1-426B-AC07-B97AFA4B455E}" presName="spacer" presStyleCnt="0"/>
      <dgm:spPr/>
    </dgm:pt>
    <dgm:pt modelId="{12742532-16E5-4182-A0D9-59C3D6635EF9}" type="pres">
      <dgm:prSet presAssocID="{5A88876E-F006-4B53-AA34-C7D907FF02DC}" presName="parentText" presStyleLbl="node1" presStyleIdx="1" presStyleCnt="5">
        <dgm:presLayoutVars>
          <dgm:chMax val="0"/>
          <dgm:bulletEnabled val="1"/>
        </dgm:presLayoutVars>
      </dgm:prSet>
      <dgm:spPr/>
    </dgm:pt>
    <dgm:pt modelId="{03955C8E-E4F1-49C6-99FC-3A2CFED4F923}" type="pres">
      <dgm:prSet presAssocID="{16717608-031D-4C0F-A9E2-7981365B25D7}" presName="spacer" presStyleCnt="0"/>
      <dgm:spPr/>
    </dgm:pt>
    <dgm:pt modelId="{BB014D59-2246-4305-B375-13BFE71A897D}" type="pres">
      <dgm:prSet presAssocID="{C399D6AE-B4AB-4C3A-ADD6-ADBFFD1F6512}" presName="parentText" presStyleLbl="node1" presStyleIdx="2" presStyleCnt="5">
        <dgm:presLayoutVars>
          <dgm:chMax val="0"/>
          <dgm:bulletEnabled val="1"/>
        </dgm:presLayoutVars>
      </dgm:prSet>
      <dgm:spPr/>
    </dgm:pt>
    <dgm:pt modelId="{5DE67726-9CFA-4475-B7D8-2EE09B85CDB6}" type="pres">
      <dgm:prSet presAssocID="{7F9E5A8E-0801-45F6-BA79-88186029C059}" presName="spacer" presStyleCnt="0"/>
      <dgm:spPr/>
    </dgm:pt>
    <dgm:pt modelId="{C2E3282E-3976-4613-83C5-9EFDAEEB986B}" type="pres">
      <dgm:prSet presAssocID="{C367FE20-88BB-4FCC-A9C0-57309259D62C}" presName="parentText" presStyleLbl="node1" presStyleIdx="3" presStyleCnt="5">
        <dgm:presLayoutVars>
          <dgm:chMax val="0"/>
          <dgm:bulletEnabled val="1"/>
        </dgm:presLayoutVars>
      </dgm:prSet>
      <dgm:spPr/>
    </dgm:pt>
    <dgm:pt modelId="{3D3E643B-6978-45B5-81DE-2CCA4CC521DB}" type="pres">
      <dgm:prSet presAssocID="{31B0F460-9AF3-487D-B141-28D65BD7BF87}" presName="spacer" presStyleCnt="0"/>
      <dgm:spPr/>
    </dgm:pt>
    <dgm:pt modelId="{47B89F61-7326-4CDF-8939-23A5A515719F}" type="pres">
      <dgm:prSet presAssocID="{E72D71A7-100C-42AC-B3C8-D4974DBE9699}" presName="parentText" presStyleLbl="node1" presStyleIdx="4" presStyleCnt="5">
        <dgm:presLayoutVars>
          <dgm:chMax val="0"/>
          <dgm:bulletEnabled val="1"/>
        </dgm:presLayoutVars>
      </dgm:prSet>
      <dgm:spPr/>
    </dgm:pt>
  </dgm:ptLst>
  <dgm:cxnLst>
    <dgm:cxn modelId="{CEA20929-9C08-4AE0-88F8-A7275D898648}" type="presOf" srcId="{C399D6AE-B4AB-4C3A-ADD6-ADBFFD1F6512}" destId="{BB014D59-2246-4305-B375-13BFE71A897D}" srcOrd="0" destOrd="0" presId="urn:microsoft.com/office/officeart/2005/8/layout/vList2"/>
    <dgm:cxn modelId="{6F99963E-3812-459E-939A-CB3F3CED6556}" type="presOf" srcId="{C367FE20-88BB-4FCC-A9C0-57309259D62C}" destId="{C2E3282E-3976-4613-83C5-9EFDAEEB986B}" srcOrd="0" destOrd="0" presId="urn:microsoft.com/office/officeart/2005/8/layout/vList2"/>
    <dgm:cxn modelId="{6D400845-6DD6-4D1A-8E5C-F505ED560DF1}" type="presOf" srcId="{E72D71A7-100C-42AC-B3C8-D4974DBE9699}" destId="{47B89F61-7326-4CDF-8939-23A5A515719F}" srcOrd="0" destOrd="0" presId="urn:microsoft.com/office/officeart/2005/8/layout/vList2"/>
    <dgm:cxn modelId="{CB4F1066-DF03-4763-96B7-3883EDCA7874}" srcId="{A82A2180-529D-42BC-A59C-FD6BAF5848D3}" destId="{C367FE20-88BB-4FCC-A9C0-57309259D62C}" srcOrd="3" destOrd="0" parTransId="{81C31006-64B0-45CD-94E3-B7686B6B7582}" sibTransId="{31B0F460-9AF3-487D-B141-28D65BD7BF87}"/>
    <dgm:cxn modelId="{A13A5392-F145-4A82-9B55-F05458B854B2}" srcId="{A82A2180-529D-42BC-A59C-FD6BAF5848D3}" destId="{5A88876E-F006-4B53-AA34-C7D907FF02DC}" srcOrd="1" destOrd="0" parTransId="{2637DA6B-B271-4B75-B569-40401583CB23}" sibTransId="{16717608-031D-4C0F-A9E2-7981365B25D7}"/>
    <dgm:cxn modelId="{03DB8095-6C57-4088-A18E-2D30F25DB5F8}" srcId="{A82A2180-529D-42BC-A59C-FD6BAF5848D3}" destId="{C399D6AE-B4AB-4C3A-ADD6-ADBFFD1F6512}" srcOrd="2" destOrd="0" parTransId="{0C8EA829-65EB-4896-A5CF-7086B1D0EA80}" sibTransId="{7F9E5A8E-0801-45F6-BA79-88186029C059}"/>
    <dgm:cxn modelId="{6B9655B9-9BF6-45C8-9963-7DB36DD192BC}" type="presOf" srcId="{5A88876E-F006-4B53-AA34-C7D907FF02DC}" destId="{12742532-16E5-4182-A0D9-59C3D6635EF9}" srcOrd="0" destOrd="0" presId="urn:microsoft.com/office/officeart/2005/8/layout/vList2"/>
    <dgm:cxn modelId="{1107CBC0-A72D-47F0-9844-41868CCE7AE7}" srcId="{A82A2180-529D-42BC-A59C-FD6BAF5848D3}" destId="{4523EBE0-D2A4-4EB1-B57E-3EAE286709E5}" srcOrd="0" destOrd="0" parTransId="{209D2E53-7AF9-41C5-A92B-693054AC1602}" sibTransId="{D578DB3F-C2F1-426B-AC07-B97AFA4B455E}"/>
    <dgm:cxn modelId="{CE9F9BCA-23B5-4E2D-BAA0-3DC2DE420DAA}" srcId="{A82A2180-529D-42BC-A59C-FD6BAF5848D3}" destId="{E72D71A7-100C-42AC-B3C8-D4974DBE9699}" srcOrd="4" destOrd="0" parTransId="{5B9E3ACF-8ADB-49E9-A0BD-54BDD46E138C}" sibTransId="{11E264AE-0629-4E3D-A502-292F1F672CCB}"/>
    <dgm:cxn modelId="{15A86FF4-039F-43B6-B999-C7A9500BB71E}" type="presOf" srcId="{4523EBE0-D2A4-4EB1-B57E-3EAE286709E5}" destId="{D7CAF37B-7D89-4873-AC08-2EEF9CC6A77C}" srcOrd="0" destOrd="0" presId="urn:microsoft.com/office/officeart/2005/8/layout/vList2"/>
    <dgm:cxn modelId="{0565ADF7-ECDE-490E-8A2B-2B3E9B125EFB}" type="presOf" srcId="{A82A2180-529D-42BC-A59C-FD6BAF5848D3}" destId="{3A299B94-53C1-4FAF-93EE-40DE0F6F614B}" srcOrd="0" destOrd="0" presId="urn:microsoft.com/office/officeart/2005/8/layout/vList2"/>
    <dgm:cxn modelId="{E7646C64-BCAF-400E-A2B2-83D94D1D88C3}" type="presParOf" srcId="{3A299B94-53C1-4FAF-93EE-40DE0F6F614B}" destId="{D7CAF37B-7D89-4873-AC08-2EEF9CC6A77C}" srcOrd="0" destOrd="0" presId="urn:microsoft.com/office/officeart/2005/8/layout/vList2"/>
    <dgm:cxn modelId="{EAD0556A-4341-47CE-ACB9-34E38D3BA6D2}" type="presParOf" srcId="{3A299B94-53C1-4FAF-93EE-40DE0F6F614B}" destId="{5D040798-A7E8-4DF9-A099-1C5B8669E74C}" srcOrd="1" destOrd="0" presId="urn:microsoft.com/office/officeart/2005/8/layout/vList2"/>
    <dgm:cxn modelId="{385DD9F8-864C-4828-8889-6CA0DBD8ECDF}" type="presParOf" srcId="{3A299B94-53C1-4FAF-93EE-40DE0F6F614B}" destId="{12742532-16E5-4182-A0D9-59C3D6635EF9}" srcOrd="2" destOrd="0" presId="urn:microsoft.com/office/officeart/2005/8/layout/vList2"/>
    <dgm:cxn modelId="{F9B11B1D-AE00-47A2-A7CA-AFD3D98B0690}" type="presParOf" srcId="{3A299B94-53C1-4FAF-93EE-40DE0F6F614B}" destId="{03955C8E-E4F1-49C6-99FC-3A2CFED4F923}" srcOrd="3" destOrd="0" presId="urn:microsoft.com/office/officeart/2005/8/layout/vList2"/>
    <dgm:cxn modelId="{15663D7E-DA6B-4068-B99D-F5AEADD26CE7}" type="presParOf" srcId="{3A299B94-53C1-4FAF-93EE-40DE0F6F614B}" destId="{BB014D59-2246-4305-B375-13BFE71A897D}" srcOrd="4" destOrd="0" presId="urn:microsoft.com/office/officeart/2005/8/layout/vList2"/>
    <dgm:cxn modelId="{5745CD39-05D3-4C52-9C7F-C2C7B4CBB5D2}" type="presParOf" srcId="{3A299B94-53C1-4FAF-93EE-40DE0F6F614B}" destId="{5DE67726-9CFA-4475-B7D8-2EE09B85CDB6}" srcOrd="5" destOrd="0" presId="urn:microsoft.com/office/officeart/2005/8/layout/vList2"/>
    <dgm:cxn modelId="{7D1CA87E-78EF-4469-837C-E704DCFACB98}" type="presParOf" srcId="{3A299B94-53C1-4FAF-93EE-40DE0F6F614B}" destId="{C2E3282E-3976-4613-83C5-9EFDAEEB986B}" srcOrd="6" destOrd="0" presId="urn:microsoft.com/office/officeart/2005/8/layout/vList2"/>
    <dgm:cxn modelId="{129E1F9B-F9A7-48C6-A3DD-D54478B25768}" type="presParOf" srcId="{3A299B94-53C1-4FAF-93EE-40DE0F6F614B}" destId="{3D3E643B-6978-45B5-81DE-2CCA4CC521DB}" srcOrd="7" destOrd="0" presId="urn:microsoft.com/office/officeart/2005/8/layout/vList2"/>
    <dgm:cxn modelId="{BA9A0D69-375F-498D-A378-01ECAF32C096}" type="presParOf" srcId="{3A299B94-53C1-4FAF-93EE-40DE0F6F614B}" destId="{47B89F61-7326-4CDF-8939-23A5A515719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4C130-372F-427E-9179-C0A78CDA48FF}">
      <dsp:nvSpPr>
        <dsp:cNvPr id="0" name=""/>
        <dsp:cNvSpPr/>
      </dsp:nvSpPr>
      <dsp:spPr>
        <a:xfrm>
          <a:off x="0" y="2027"/>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9FF23-E18D-47D3-BF46-2F09A6617106}">
      <dsp:nvSpPr>
        <dsp:cNvPr id="0" name=""/>
        <dsp:cNvSpPr/>
      </dsp:nvSpPr>
      <dsp:spPr>
        <a:xfrm>
          <a:off x="0" y="2027"/>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cs-CZ" sz="2700" kern="1200"/>
            <a:t>lat. </a:t>
          </a:r>
          <a:r>
            <a:rPr lang="cs-CZ" sz="2700" i="1" kern="1200"/>
            <a:t>comparó</a:t>
          </a:r>
          <a:r>
            <a:rPr lang="cs-CZ" sz="2700" kern="1200"/>
            <a:t> = srovnávat; angl. </a:t>
          </a:r>
          <a:r>
            <a:rPr lang="cs-CZ" sz="2700" i="1" kern="1200"/>
            <a:t>Comparative literature</a:t>
          </a:r>
          <a:r>
            <a:rPr lang="cs-CZ" sz="2700" kern="1200"/>
            <a:t>; fr. </a:t>
          </a:r>
          <a:r>
            <a:rPr lang="cs-CZ" sz="2700" i="1" kern="1200"/>
            <a:t>La littérature comparée</a:t>
          </a:r>
          <a:endParaRPr lang="en-US" sz="2700" kern="1200"/>
        </a:p>
      </dsp:txBody>
      <dsp:txXfrm>
        <a:off x="0" y="2027"/>
        <a:ext cx="5175384" cy="1382683"/>
      </dsp:txXfrm>
    </dsp:sp>
    <dsp:sp modelId="{A66D1391-16AA-425C-99D0-8E6785842B4F}">
      <dsp:nvSpPr>
        <dsp:cNvPr id="0" name=""/>
        <dsp:cNvSpPr/>
      </dsp:nvSpPr>
      <dsp:spPr>
        <a:xfrm>
          <a:off x="0" y="1384711"/>
          <a:ext cx="5175384"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6B0AF-F2FF-41B9-AAEB-7AECC06A614C}">
      <dsp:nvSpPr>
        <dsp:cNvPr id="0" name=""/>
        <dsp:cNvSpPr/>
      </dsp:nvSpPr>
      <dsp:spPr>
        <a:xfrm>
          <a:off x="0" y="1384711"/>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cs-CZ" sz="2700" kern="1200"/>
            <a:t>Literatura – Co je literatura?</a:t>
          </a:r>
          <a:endParaRPr lang="en-US" sz="2700" kern="1200"/>
        </a:p>
      </dsp:txBody>
      <dsp:txXfrm>
        <a:off x="0" y="1384711"/>
        <a:ext cx="5175384" cy="1382683"/>
      </dsp:txXfrm>
    </dsp:sp>
    <dsp:sp modelId="{E2E3F4DD-94D6-4418-A3A8-2E4451980B03}">
      <dsp:nvSpPr>
        <dsp:cNvPr id="0" name=""/>
        <dsp:cNvSpPr/>
      </dsp:nvSpPr>
      <dsp:spPr>
        <a:xfrm>
          <a:off x="0" y="2767394"/>
          <a:ext cx="5175384"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656FA8-7935-4A6C-8AC6-74D5C0CB1BAF}">
      <dsp:nvSpPr>
        <dsp:cNvPr id="0" name=""/>
        <dsp:cNvSpPr/>
      </dsp:nvSpPr>
      <dsp:spPr>
        <a:xfrm>
          <a:off x="0" y="2767394"/>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cs-CZ" sz="2700" kern="1200"/>
            <a:t>Komparace – Srovnávání? 	</a:t>
          </a:r>
          <a:endParaRPr lang="en-US" sz="2700" kern="1200"/>
        </a:p>
      </dsp:txBody>
      <dsp:txXfrm>
        <a:off x="0" y="2767394"/>
        <a:ext cx="5175384" cy="1382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32066-E1DC-4B96-9FE6-CB312E513A93}">
      <dsp:nvSpPr>
        <dsp:cNvPr id="0" name=""/>
        <dsp:cNvSpPr/>
      </dsp:nvSpPr>
      <dsp:spPr>
        <a:xfrm>
          <a:off x="0" y="2703"/>
          <a:ext cx="690051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7FB91-A1D1-4372-88E3-42113BD2FD12}">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b="1" kern="1200" dirty="0"/>
            <a:t>vymezení</a:t>
          </a:r>
          <a:r>
            <a:rPr lang="cs-CZ" sz="2900" kern="1200" dirty="0"/>
            <a:t> se vůči </a:t>
          </a:r>
          <a:r>
            <a:rPr lang="cs-CZ" sz="2900" b="1" kern="1200" dirty="0"/>
            <a:t>úzkému pojetí literatury </a:t>
          </a:r>
          <a:r>
            <a:rPr lang="cs-CZ" sz="2900" kern="1200" dirty="0"/>
            <a:t>a kultury jako národní literatury; představa vlivu a vzájemného působení literárních textů, škol, kultury atd.</a:t>
          </a:r>
          <a:endParaRPr lang="en-US" sz="2900" kern="1200" dirty="0"/>
        </a:p>
      </dsp:txBody>
      <dsp:txXfrm>
        <a:off x="0" y="2703"/>
        <a:ext cx="6900512" cy="1843578"/>
      </dsp:txXfrm>
    </dsp:sp>
    <dsp:sp modelId="{E9EFC023-BDC9-4E48-93AC-53EC075B2E16}">
      <dsp:nvSpPr>
        <dsp:cNvPr id="0" name=""/>
        <dsp:cNvSpPr/>
      </dsp:nvSpPr>
      <dsp:spPr>
        <a:xfrm>
          <a:off x="0" y="1846281"/>
          <a:ext cx="690051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E71947-F565-42AD-890F-B3B1E10A97CF}">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b="1" kern="1200" dirty="0"/>
            <a:t>Vznik</a:t>
          </a:r>
          <a:r>
            <a:rPr lang="cs-CZ" sz="2900" kern="1200" dirty="0"/>
            <a:t> vlastně </a:t>
          </a:r>
          <a:r>
            <a:rPr lang="cs-CZ" sz="2900" b="1" kern="1200" dirty="0"/>
            <a:t>přirozený</a:t>
          </a:r>
          <a:r>
            <a:rPr lang="cs-CZ" sz="2900" kern="1200" dirty="0"/>
            <a:t> – již v minulosti (srovnávání textů jako součást ediční a literární praxe; překlady atd.)</a:t>
          </a:r>
          <a:endParaRPr lang="en-US" sz="2900" kern="1200" dirty="0"/>
        </a:p>
      </dsp:txBody>
      <dsp:txXfrm>
        <a:off x="0" y="1846281"/>
        <a:ext cx="6900512" cy="1843578"/>
      </dsp:txXfrm>
    </dsp:sp>
    <dsp:sp modelId="{56C940A7-E353-43AF-85B3-A62E0706C6DC}">
      <dsp:nvSpPr>
        <dsp:cNvPr id="0" name=""/>
        <dsp:cNvSpPr/>
      </dsp:nvSpPr>
      <dsp:spPr>
        <a:xfrm>
          <a:off x="0" y="3689859"/>
          <a:ext cx="690051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2293FC-6FCC-4028-898B-2B5017914770}">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t>Odpovídá to </a:t>
          </a:r>
          <a:r>
            <a:rPr lang="cs-CZ" sz="2900" b="1" kern="1200" dirty="0"/>
            <a:t>lidské potřebě vnímat</a:t>
          </a:r>
          <a:r>
            <a:rPr lang="cs-CZ" sz="2900" kern="1200" dirty="0"/>
            <a:t>, srovnávat, hodnotit (v rámci literatury vliv na literární kritiku a historii).</a:t>
          </a:r>
          <a:endParaRPr lang="en-US" sz="2900" kern="1200" dirty="0"/>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D8D1-D013-40AA-AA7A-FFEA812939E7}">
      <dsp:nvSpPr>
        <dsp:cNvPr id="0" name=""/>
        <dsp:cNvSpPr/>
      </dsp:nvSpPr>
      <dsp:spPr>
        <a:xfrm>
          <a:off x="0" y="0"/>
          <a:ext cx="8412480" cy="9575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předmět (co?) a metoda (jak?) srovnávání</a:t>
          </a:r>
          <a:endParaRPr lang="en-US" sz="2500" kern="1200"/>
        </a:p>
      </dsp:txBody>
      <dsp:txXfrm>
        <a:off x="28046" y="28046"/>
        <a:ext cx="7298284" cy="901467"/>
      </dsp:txXfrm>
    </dsp:sp>
    <dsp:sp modelId="{A9253AD7-E7CD-43A3-AF8C-2E4EBB2A054C}">
      <dsp:nvSpPr>
        <dsp:cNvPr id="0" name=""/>
        <dsp:cNvSpPr/>
      </dsp:nvSpPr>
      <dsp:spPr>
        <a:xfrm>
          <a:off x="704545" y="1131661"/>
          <a:ext cx="8412480" cy="957559"/>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podmínky srovnávání</a:t>
          </a:r>
          <a:endParaRPr lang="en-US" sz="2500" kern="1200"/>
        </a:p>
      </dsp:txBody>
      <dsp:txXfrm>
        <a:off x="732591" y="1159707"/>
        <a:ext cx="7029429" cy="901467"/>
      </dsp:txXfrm>
    </dsp:sp>
    <dsp:sp modelId="{3F5C592B-B090-492D-9D06-4EB9080B3E11}">
      <dsp:nvSpPr>
        <dsp:cNvPr id="0" name=""/>
        <dsp:cNvSpPr/>
      </dsp:nvSpPr>
      <dsp:spPr>
        <a:xfrm>
          <a:off x="1398574" y="2263322"/>
          <a:ext cx="8412480" cy="957559"/>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srovnávat srovnatelné?</a:t>
          </a:r>
          <a:endParaRPr lang="en-US" sz="2500" kern="1200"/>
        </a:p>
      </dsp:txBody>
      <dsp:txXfrm>
        <a:off x="1426620" y="2291368"/>
        <a:ext cx="7039944" cy="901467"/>
      </dsp:txXfrm>
    </dsp:sp>
    <dsp:sp modelId="{1EE302C9-C980-4918-AE3B-10A411ABD5C2}">
      <dsp:nvSpPr>
        <dsp:cNvPr id="0" name=""/>
        <dsp:cNvSpPr/>
      </dsp:nvSpPr>
      <dsp:spPr>
        <a:xfrm>
          <a:off x="2103119" y="3394984"/>
          <a:ext cx="8412480" cy="957559"/>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srovnávání nesrovnatelného (náboženské texty x současná beletrie?)</a:t>
          </a:r>
          <a:endParaRPr lang="en-US" sz="2500" kern="1200"/>
        </a:p>
      </dsp:txBody>
      <dsp:txXfrm>
        <a:off x="2131165" y="3423030"/>
        <a:ext cx="7029429" cy="901467"/>
      </dsp:txXfrm>
    </dsp:sp>
    <dsp:sp modelId="{FC70B634-91B1-4436-BBB7-F6081254D206}">
      <dsp:nvSpPr>
        <dsp:cNvPr id="0" name=""/>
        <dsp:cNvSpPr/>
      </dsp:nvSpPr>
      <dsp:spPr>
        <a:xfrm>
          <a:off x="7790066" y="733403"/>
          <a:ext cx="622413" cy="622413"/>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109" y="733403"/>
        <a:ext cx="342327" cy="468366"/>
      </dsp:txXfrm>
    </dsp:sp>
    <dsp:sp modelId="{8E208731-2995-4BFE-A1CB-240C398478BE}">
      <dsp:nvSpPr>
        <dsp:cNvPr id="0" name=""/>
        <dsp:cNvSpPr/>
      </dsp:nvSpPr>
      <dsp:spPr>
        <a:xfrm>
          <a:off x="8494611" y="1865065"/>
          <a:ext cx="622413" cy="622413"/>
        </a:xfrm>
        <a:prstGeom prst="downArrow">
          <a:avLst>
            <a:gd name="adj1" fmla="val 55000"/>
            <a:gd name="adj2" fmla="val 45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654" y="1865065"/>
        <a:ext cx="342327" cy="468366"/>
      </dsp:txXfrm>
    </dsp:sp>
    <dsp:sp modelId="{93C4197E-0469-4BF3-8374-BF4CEC7029D2}">
      <dsp:nvSpPr>
        <dsp:cNvPr id="0" name=""/>
        <dsp:cNvSpPr/>
      </dsp:nvSpPr>
      <dsp:spPr>
        <a:xfrm>
          <a:off x="9188641" y="2996726"/>
          <a:ext cx="622413" cy="622413"/>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684" y="2996726"/>
        <a:ext cx="342327" cy="4683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DAE65-D2DE-4485-9649-E1B50657E9CB}">
      <dsp:nvSpPr>
        <dsp:cNvPr id="0" name=""/>
        <dsp:cNvSpPr/>
      </dsp:nvSpPr>
      <dsp:spPr>
        <a:xfrm>
          <a:off x="0" y="19490"/>
          <a:ext cx="6900512" cy="174790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cs-CZ" sz="4400" kern="1200"/>
            <a:t>Literární komparatistika</a:t>
          </a:r>
          <a:endParaRPr lang="en-US" sz="4400" kern="1200"/>
        </a:p>
      </dsp:txBody>
      <dsp:txXfrm>
        <a:off x="85326" y="104816"/>
        <a:ext cx="6729860" cy="1577254"/>
      </dsp:txXfrm>
    </dsp:sp>
    <dsp:sp modelId="{1AD0E3DA-EDFC-4414-B224-1265607203C5}">
      <dsp:nvSpPr>
        <dsp:cNvPr id="0" name=""/>
        <dsp:cNvSpPr/>
      </dsp:nvSpPr>
      <dsp:spPr>
        <a:xfrm>
          <a:off x="0" y="1894117"/>
          <a:ext cx="6900512" cy="1747906"/>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cs-CZ" sz="4400" kern="1200"/>
            <a:t>Srovnávací literatura / srovnávací literární věda</a:t>
          </a:r>
          <a:endParaRPr lang="en-US" sz="4400" kern="1200"/>
        </a:p>
      </dsp:txBody>
      <dsp:txXfrm>
        <a:off x="85326" y="1979443"/>
        <a:ext cx="6729860" cy="1577254"/>
      </dsp:txXfrm>
    </dsp:sp>
    <dsp:sp modelId="{CFD3B64B-03BF-42C5-8B47-90DD630A4207}">
      <dsp:nvSpPr>
        <dsp:cNvPr id="0" name=""/>
        <dsp:cNvSpPr/>
      </dsp:nvSpPr>
      <dsp:spPr>
        <a:xfrm>
          <a:off x="0" y="3768743"/>
          <a:ext cx="6900512" cy="1747906"/>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cs-CZ" sz="4400" kern="1200"/>
            <a:t>Obecná literatura</a:t>
          </a:r>
          <a:endParaRPr lang="en-US" sz="4400" kern="1200"/>
        </a:p>
      </dsp:txBody>
      <dsp:txXfrm>
        <a:off x="85326" y="3854069"/>
        <a:ext cx="6729860" cy="1577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0DE85-8B46-4FDF-9265-74747BC582E8}">
      <dsp:nvSpPr>
        <dsp:cNvPr id="0" name=""/>
        <dsp:cNvSpPr/>
      </dsp:nvSpPr>
      <dsp:spPr>
        <a:xfrm>
          <a:off x="0" y="48969"/>
          <a:ext cx="5558489" cy="1352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cs-CZ" sz="3400" kern="1200"/>
            <a:t>vertikální osa /obecná poetika/ </a:t>
          </a:r>
          <a:endParaRPr lang="en-US" sz="3400" kern="1200"/>
        </a:p>
      </dsp:txBody>
      <dsp:txXfrm>
        <a:off x="66025" y="114994"/>
        <a:ext cx="5426439" cy="1220470"/>
      </dsp:txXfrm>
    </dsp:sp>
    <dsp:sp modelId="{915E6C07-85F7-4AEA-BB5B-2F396F7D4E50}">
      <dsp:nvSpPr>
        <dsp:cNvPr id="0" name=""/>
        <dsp:cNvSpPr/>
      </dsp:nvSpPr>
      <dsp:spPr>
        <a:xfrm>
          <a:off x="0" y="1499409"/>
          <a:ext cx="5558489" cy="1352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cs-CZ" sz="3400" kern="1200"/>
            <a:t>x</a:t>
          </a:r>
          <a:endParaRPr lang="en-US" sz="3400" kern="1200"/>
        </a:p>
      </dsp:txBody>
      <dsp:txXfrm>
        <a:off x="66025" y="1565434"/>
        <a:ext cx="5426439" cy="1220470"/>
      </dsp:txXfrm>
    </dsp:sp>
    <dsp:sp modelId="{A63312EC-B8A7-4A9D-BBE0-18A2B86F8D6F}">
      <dsp:nvSpPr>
        <dsp:cNvPr id="0" name=""/>
        <dsp:cNvSpPr/>
      </dsp:nvSpPr>
      <dsp:spPr>
        <a:xfrm>
          <a:off x="0" y="2949848"/>
          <a:ext cx="5558489" cy="1352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cs-CZ" sz="3400" kern="1200"/>
            <a:t>horizontální osa /srovnání v čase; vývojové hledisko/</a:t>
          </a:r>
          <a:endParaRPr lang="en-US" sz="3400" kern="1200"/>
        </a:p>
      </dsp:txBody>
      <dsp:txXfrm>
        <a:off x="66025" y="3015873"/>
        <a:ext cx="5426439" cy="1220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AF37B-7D89-4873-AC08-2EEF9CC6A77C}">
      <dsp:nvSpPr>
        <dsp:cNvPr id="0" name=""/>
        <dsp:cNvSpPr/>
      </dsp:nvSpPr>
      <dsp:spPr>
        <a:xfrm>
          <a:off x="0" y="45136"/>
          <a:ext cx="4977578" cy="6475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LÁTKA</a:t>
          </a:r>
          <a:endParaRPr lang="en-US" sz="2700" kern="1200"/>
        </a:p>
      </dsp:txBody>
      <dsp:txXfrm>
        <a:off x="31613" y="76749"/>
        <a:ext cx="4914352" cy="584369"/>
      </dsp:txXfrm>
    </dsp:sp>
    <dsp:sp modelId="{12742532-16E5-4182-A0D9-59C3D6635EF9}">
      <dsp:nvSpPr>
        <dsp:cNvPr id="0" name=""/>
        <dsp:cNvSpPr/>
      </dsp:nvSpPr>
      <dsp:spPr>
        <a:xfrm>
          <a:off x="0" y="770491"/>
          <a:ext cx="4977578" cy="64759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MOTIV</a:t>
          </a:r>
          <a:endParaRPr lang="en-US" sz="2700" kern="1200"/>
        </a:p>
      </dsp:txBody>
      <dsp:txXfrm>
        <a:off x="31613" y="802104"/>
        <a:ext cx="4914352" cy="584369"/>
      </dsp:txXfrm>
    </dsp:sp>
    <dsp:sp modelId="{BB014D59-2246-4305-B375-13BFE71A897D}">
      <dsp:nvSpPr>
        <dsp:cNvPr id="0" name=""/>
        <dsp:cNvSpPr/>
      </dsp:nvSpPr>
      <dsp:spPr>
        <a:xfrm>
          <a:off x="0" y="1495847"/>
          <a:ext cx="4977578" cy="64759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PRAMEN</a:t>
          </a:r>
          <a:endParaRPr lang="en-US" sz="2700" kern="1200"/>
        </a:p>
      </dsp:txBody>
      <dsp:txXfrm>
        <a:off x="31613" y="1527460"/>
        <a:ext cx="4914352" cy="584369"/>
      </dsp:txXfrm>
    </dsp:sp>
    <dsp:sp modelId="{C2E3282E-3976-4613-83C5-9EFDAEEB986B}">
      <dsp:nvSpPr>
        <dsp:cNvPr id="0" name=""/>
        <dsp:cNvSpPr/>
      </dsp:nvSpPr>
      <dsp:spPr>
        <a:xfrm>
          <a:off x="0" y="2221202"/>
          <a:ext cx="4977578" cy="64759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ZPROSTŘEDKOVATEL</a:t>
          </a:r>
          <a:endParaRPr lang="en-US" sz="2700" kern="1200"/>
        </a:p>
      </dsp:txBody>
      <dsp:txXfrm>
        <a:off x="31613" y="2252815"/>
        <a:ext cx="4914352" cy="584369"/>
      </dsp:txXfrm>
    </dsp:sp>
    <dsp:sp modelId="{47B89F61-7326-4CDF-8939-23A5A515719F}">
      <dsp:nvSpPr>
        <dsp:cNvPr id="0" name=""/>
        <dsp:cNvSpPr/>
      </dsp:nvSpPr>
      <dsp:spPr>
        <a:xfrm>
          <a:off x="0" y="2946557"/>
          <a:ext cx="4977578" cy="64759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RECIPIENT</a:t>
          </a:r>
          <a:endParaRPr lang="en-US" sz="2700" kern="1200"/>
        </a:p>
      </dsp:txBody>
      <dsp:txXfrm>
        <a:off x="31613" y="2978170"/>
        <a:ext cx="4914352" cy="5843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716E1-3FE8-40DD-A097-E6560D420A1A}" type="datetimeFigureOut">
              <a:rPr lang="cs-CZ" smtClean="0"/>
              <a:t>28.11.2024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B4986-24A2-43EA-BF01-1E6CDF3A1CC3}" type="slidenum">
              <a:rPr lang="cs-CZ" smtClean="0"/>
              <a:t>‹#›</a:t>
            </a:fld>
            <a:endParaRPr lang="cs-CZ"/>
          </a:p>
        </p:txBody>
      </p:sp>
    </p:spTree>
    <p:extLst>
      <p:ext uri="{BB962C8B-B14F-4D97-AF65-F5344CB8AC3E}">
        <p14:creationId xmlns:p14="http://schemas.microsoft.com/office/powerpoint/2010/main" val="79764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F6B4986-24A2-43EA-BF01-1E6CDF3A1CC3}" type="slidenum">
              <a:rPr lang="cs-CZ" smtClean="0"/>
              <a:t>181</a:t>
            </a:fld>
            <a:endParaRPr lang="cs-CZ"/>
          </a:p>
        </p:txBody>
      </p:sp>
    </p:spTree>
    <p:extLst>
      <p:ext uri="{BB962C8B-B14F-4D97-AF65-F5344CB8AC3E}">
        <p14:creationId xmlns:p14="http://schemas.microsoft.com/office/powerpoint/2010/main" val="35329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8582CE5-D3DE-4028-9490-5CC9BC5DE969}"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8582CE5-D3DE-4028-9490-5CC9BC5DE969}" type="datetimeFigureOut">
              <a:rPr lang="cs-CZ" smtClean="0"/>
              <a:t>28.11.2024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08582CE5-D3DE-4028-9490-5CC9BC5DE969}" type="datetimeFigureOut">
              <a:rPr lang="cs-CZ" smtClean="0"/>
              <a:t>28.11.2024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8582CE5-D3DE-4028-9490-5CC9BC5DE969}" type="datetimeFigureOut">
              <a:rPr lang="cs-CZ" smtClean="0"/>
              <a:t>28.11.2024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08582CE5-D3DE-4028-9490-5CC9BC5DE969}"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08582CE5-D3DE-4028-9490-5CC9BC5DE969}"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C262AAB-B77A-4D0F-8AB4-D2512E014D82}"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82CE5-D3DE-4028-9490-5CC9BC5DE969}" type="datetimeFigureOut">
              <a:rPr lang="cs-CZ" smtClean="0"/>
              <a:t>28.11.2024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62AAB-B77A-4D0F-8AB4-D2512E014D82}"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vetliteratury.ff.cuni.cz/"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hyperlink" Target="http://www.ucl.cas.cz/"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28471D-EA1D-B65B-C2EB-F9A368E837AE}"/>
              </a:ext>
            </a:extLst>
          </p:cNvPr>
          <p:cNvSpPr>
            <a:spLocks noGrp="1"/>
          </p:cNvSpPr>
          <p:nvPr>
            <p:ph type="title"/>
          </p:nvPr>
        </p:nvSpPr>
        <p:spPr/>
        <p:txBody>
          <a:bodyPr>
            <a:normAutofit fontScale="90000"/>
          </a:bodyPr>
          <a:lstStyle/>
          <a:p>
            <a:r>
              <a:rPr lang="cs-CZ" b="1" dirty="0">
                <a:solidFill>
                  <a:srgbClr val="C00000"/>
                </a:solidFill>
              </a:rPr>
              <a:t>Úvod do studia literatury a literární vědy</a:t>
            </a:r>
            <a:endParaRPr lang="en-GB" dirty="0">
              <a:solidFill>
                <a:srgbClr val="C00000"/>
              </a:solidFill>
            </a:endParaRPr>
          </a:p>
        </p:txBody>
      </p:sp>
      <p:sp>
        <p:nvSpPr>
          <p:cNvPr id="4" name="Zástupný obsah 3">
            <a:extLst>
              <a:ext uri="{FF2B5EF4-FFF2-40B4-BE49-F238E27FC236}">
                <a16:creationId xmlns:a16="http://schemas.microsoft.com/office/drawing/2014/main" id="{4933ACB1-618C-516F-5DD9-5D2A018CC934}"/>
              </a:ext>
            </a:extLst>
          </p:cNvPr>
          <p:cNvSpPr>
            <a:spLocks noGrp="1"/>
          </p:cNvSpPr>
          <p:nvPr>
            <p:ph sz="half" idx="2"/>
          </p:nvPr>
        </p:nvSpPr>
        <p:spPr>
          <a:xfrm>
            <a:off x="4644008" y="3356992"/>
            <a:ext cx="4042792" cy="2769171"/>
          </a:xfrm>
        </p:spPr>
        <p:txBody>
          <a:bodyPr>
            <a:normAutofit/>
          </a:bodyPr>
          <a:lstStyle/>
          <a:p>
            <a:pPr marL="0" indent="0">
              <a:buNone/>
            </a:pPr>
            <a:r>
              <a:rPr lang="cs-CZ" sz="2600" dirty="0"/>
              <a:t>Interní studijní materiál</a:t>
            </a:r>
          </a:p>
          <a:p>
            <a:pPr marL="0" indent="0">
              <a:buNone/>
            </a:pPr>
            <a:r>
              <a:rPr lang="cs-CZ" sz="2600" dirty="0"/>
              <a:t>KČJL </a:t>
            </a:r>
            <a:r>
              <a:rPr lang="cs-CZ" sz="2600" dirty="0" err="1"/>
              <a:t>PdF</a:t>
            </a:r>
            <a:r>
              <a:rPr lang="cs-CZ" sz="2600" dirty="0"/>
              <a:t> MU, Brno</a:t>
            </a:r>
          </a:p>
          <a:p>
            <a:endParaRPr lang="cs-CZ" dirty="0"/>
          </a:p>
          <a:p>
            <a:pPr marL="0" indent="0">
              <a:buNone/>
            </a:pPr>
            <a:r>
              <a:rPr lang="cs-CZ" sz="2000" dirty="0"/>
              <a:t>doc. dr. O. Sládek, Ph.D.</a:t>
            </a:r>
            <a:endParaRPr lang="en-GB" sz="2000" dirty="0"/>
          </a:p>
        </p:txBody>
      </p:sp>
      <p:pic>
        <p:nvPicPr>
          <p:cNvPr id="5" name="Picture 2" descr="Moje Veličenstvo kniha - Cyrilometodějské gymnázium a střední odborná škola  pedagogická Brno">
            <a:extLst>
              <a:ext uri="{FF2B5EF4-FFF2-40B4-BE49-F238E27FC236}">
                <a16:creationId xmlns:a16="http://schemas.microsoft.com/office/drawing/2014/main" id="{717E3BE3-9B8E-C2F4-AF56-EBE20279ED4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52512" y="3063081"/>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ndrej\Desktop\Literatura foto\Lit010.jpg"/>
          <p:cNvPicPr>
            <a:picLocks noChangeAspect="1" noChangeArrowheads="1"/>
          </p:cNvPicPr>
          <p:nvPr/>
        </p:nvPicPr>
        <p:blipFill>
          <a:blip r:embed="rId2"/>
          <a:stretch>
            <a:fillRect/>
          </a:stretch>
        </p:blipFill>
        <p:spPr bwMode="auto">
          <a:xfrm>
            <a:off x="1525605" y="1339850"/>
            <a:ext cx="2935255" cy="4178300"/>
          </a:xfrm>
          <a:prstGeom prst="rect">
            <a:avLst/>
          </a:prstGeom>
          <a:noFill/>
        </p:spPr>
      </p:pic>
      <p:pic>
        <p:nvPicPr>
          <p:cNvPr id="2050" name="Picture 2" descr="VÃ½sledek obrÃ¡zku pro Ãºvod do teorie verÅ¡e, hrabÃ¡k">
            <a:extLst>
              <a:ext uri="{FF2B5EF4-FFF2-40B4-BE49-F238E27FC236}">
                <a16:creationId xmlns:a16="http://schemas.microsoft.com/office/drawing/2014/main" id="{0838BF1E-12A4-4EE3-BFBD-E928B5BF24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487" y="1353240"/>
            <a:ext cx="2976563" cy="415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2435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D84CFB-40A1-4EC2-ABE3-182A58CEEDD5}"/>
              </a:ext>
            </a:extLst>
          </p:cNvPr>
          <p:cNvSpPr>
            <a:spLocks noGrp="1"/>
          </p:cNvSpPr>
          <p:nvPr>
            <p:ph type="title"/>
          </p:nvPr>
        </p:nvSpPr>
        <p:spPr/>
        <p:txBody>
          <a:bodyPr>
            <a:normAutofit fontScale="90000"/>
          </a:bodyPr>
          <a:lstStyle/>
          <a:p>
            <a:r>
              <a:rPr lang="cs-CZ" sz="3700" b="1" dirty="0">
                <a:solidFill>
                  <a:srgbClr val="C00000"/>
                </a:solidFill>
              </a:rPr>
              <a:t>Vypravěč</a:t>
            </a:r>
            <a:br>
              <a:rPr lang="cs-CZ" dirty="0"/>
            </a:br>
            <a:endParaRPr lang="cs-CZ" dirty="0"/>
          </a:p>
        </p:txBody>
      </p:sp>
      <p:sp>
        <p:nvSpPr>
          <p:cNvPr id="3" name="Zástupný symbol pro obsah 2">
            <a:extLst>
              <a:ext uri="{FF2B5EF4-FFF2-40B4-BE49-F238E27FC236}">
                <a16:creationId xmlns:a16="http://schemas.microsoft.com/office/drawing/2014/main" id="{4B1CD494-5058-46FD-9118-779A9B0CD621}"/>
              </a:ext>
            </a:extLst>
          </p:cNvPr>
          <p:cNvSpPr>
            <a:spLocks noGrp="1"/>
          </p:cNvSpPr>
          <p:nvPr>
            <p:ph idx="1"/>
          </p:nvPr>
        </p:nvSpPr>
        <p:spPr/>
        <p:txBody>
          <a:bodyPr>
            <a:normAutofit fontScale="70000" lnSpcReduction="20000"/>
          </a:bodyPr>
          <a:lstStyle/>
          <a:p>
            <a:r>
              <a:rPr lang="cs-CZ" dirty="0"/>
              <a:t>Základní vymezení kategorie vypravěče: jde o textovou strategii.</a:t>
            </a:r>
          </a:p>
          <a:p>
            <a:r>
              <a:rPr lang="cs-CZ" dirty="0" err="1"/>
              <a:t>Genette</a:t>
            </a:r>
            <a:r>
              <a:rPr lang="cs-CZ" dirty="0"/>
              <a:t>: vypravěč má různé funkce: </a:t>
            </a:r>
            <a:r>
              <a:rPr lang="cs-CZ" i="1" dirty="0"/>
              <a:t>narativní, režijní, komunikační, stvrzovací, ideologickou.</a:t>
            </a:r>
          </a:p>
          <a:p>
            <a:endParaRPr lang="cs-CZ" i="1" dirty="0"/>
          </a:p>
          <a:p>
            <a:pPr marL="0" indent="0">
              <a:buNone/>
            </a:pPr>
            <a:r>
              <a:rPr lang="cs-CZ" b="1" i="1" dirty="0" err="1"/>
              <a:t>Genette</a:t>
            </a:r>
            <a:r>
              <a:rPr lang="cs-CZ" b="1" i="1" dirty="0"/>
              <a:t> rozlišil: </a:t>
            </a:r>
          </a:p>
          <a:p>
            <a:r>
              <a:rPr lang="cs-CZ" dirty="0"/>
              <a:t>1. vypravěč mimo příběh, který vypravuje = </a:t>
            </a:r>
            <a:r>
              <a:rPr lang="cs-CZ" dirty="0" err="1">
                <a:solidFill>
                  <a:srgbClr val="C00000"/>
                </a:solidFill>
              </a:rPr>
              <a:t>heterodiegetický</a:t>
            </a:r>
            <a:r>
              <a:rPr lang="cs-CZ" dirty="0">
                <a:solidFill>
                  <a:srgbClr val="C00000"/>
                </a:solidFill>
              </a:rPr>
              <a:t> vypravěč</a:t>
            </a:r>
            <a:r>
              <a:rPr lang="cs-CZ" dirty="0"/>
              <a:t> /</a:t>
            </a:r>
            <a:r>
              <a:rPr lang="cs-CZ" dirty="0">
                <a:solidFill>
                  <a:srgbClr val="0070C0"/>
                </a:solidFill>
              </a:rPr>
              <a:t>nadosobní / vševědoucí</a:t>
            </a:r>
          </a:p>
          <a:p>
            <a:pPr marL="0" indent="0">
              <a:buNone/>
            </a:pPr>
            <a:endParaRPr lang="cs-CZ" dirty="0">
              <a:solidFill>
                <a:srgbClr val="0070C0"/>
              </a:solidFill>
            </a:endParaRPr>
          </a:p>
          <a:p>
            <a:r>
              <a:rPr lang="cs-CZ" dirty="0"/>
              <a:t>2. vypravěč ztotožněn s postavou v příběhu = </a:t>
            </a:r>
            <a:r>
              <a:rPr lang="cs-CZ" dirty="0" err="1">
                <a:solidFill>
                  <a:srgbClr val="C00000"/>
                </a:solidFill>
              </a:rPr>
              <a:t>homodiegetický</a:t>
            </a:r>
            <a:r>
              <a:rPr lang="cs-CZ" dirty="0">
                <a:solidFill>
                  <a:srgbClr val="C00000"/>
                </a:solidFill>
              </a:rPr>
              <a:t> vypravěč / </a:t>
            </a:r>
            <a:r>
              <a:rPr lang="cs-CZ" dirty="0">
                <a:solidFill>
                  <a:srgbClr val="0070C0"/>
                </a:solidFill>
              </a:rPr>
              <a:t>osobní / personální / přímý</a:t>
            </a:r>
            <a:endParaRPr lang="cs-CZ" dirty="0">
              <a:solidFill>
                <a:srgbClr val="C00000"/>
              </a:solidFill>
            </a:endParaRPr>
          </a:p>
          <a:p>
            <a:endParaRPr lang="cs-CZ" dirty="0">
              <a:solidFill>
                <a:srgbClr val="C00000"/>
              </a:solidFill>
            </a:endParaRPr>
          </a:p>
          <a:p>
            <a:r>
              <a:rPr lang="cs-CZ" dirty="0" err="1">
                <a:solidFill>
                  <a:srgbClr val="C00000"/>
                </a:solidFill>
              </a:rPr>
              <a:t>Extradiegetický</a:t>
            </a:r>
            <a:r>
              <a:rPr lang="cs-CZ" dirty="0">
                <a:solidFill>
                  <a:srgbClr val="002060"/>
                </a:solidFill>
              </a:rPr>
              <a:t> (nikdo jej nevypravuje)</a:t>
            </a:r>
          </a:p>
          <a:p>
            <a:r>
              <a:rPr lang="cs-CZ" dirty="0" err="1">
                <a:solidFill>
                  <a:srgbClr val="C00000"/>
                </a:solidFill>
              </a:rPr>
              <a:t>Intradiegetický</a:t>
            </a:r>
            <a:r>
              <a:rPr lang="cs-CZ" dirty="0">
                <a:solidFill>
                  <a:srgbClr val="002060"/>
                </a:solidFill>
              </a:rPr>
              <a:t> (vložené vyprávění; Babička, zde příběh Viktorky).</a:t>
            </a:r>
          </a:p>
          <a:p>
            <a:endParaRPr lang="cs-CZ" dirty="0">
              <a:solidFill>
                <a:srgbClr val="C00000"/>
              </a:solidFill>
            </a:endParaRPr>
          </a:p>
        </p:txBody>
      </p:sp>
    </p:spTree>
    <p:extLst>
      <p:ext uri="{BB962C8B-B14F-4D97-AF65-F5344CB8AC3E}">
        <p14:creationId xmlns:p14="http://schemas.microsoft.com/office/powerpoint/2010/main" val="706889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C6BB8-81D3-4652-BFE4-93D870170E75}"/>
              </a:ext>
            </a:extLst>
          </p:cNvPr>
          <p:cNvSpPr>
            <a:spLocks noGrp="1"/>
          </p:cNvSpPr>
          <p:nvPr>
            <p:ph type="title"/>
          </p:nvPr>
        </p:nvSpPr>
        <p:spPr/>
        <p:txBody>
          <a:bodyPr/>
          <a:lstStyle/>
          <a:p>
            <a:r>
              <a:rPr lang="cs-CZ" b="1" dirty="0">
                <a:solidFill>
                  <a:srgbClr val="C00000"/>
                </a:solidFill>
              </a:rPr>
              <a:t>Typy vypravěčů</a:t>
            </a:r>
          </a:p>
        </p:txBody>
      </p:sp>
      <p:sp>
        <p:nvSpPr>
          <p:cNvPr id="3" name="Zástupný symbol pro obsah 2">
            <a:extLst>
              <a:ext uri="{FF2B5EF4-FFF2-40B4-BE49-F238E27FC236}">
                <a16:creationId xmlns:a16="http://schemas.microsoft.com/office/drawing/2014/main" id="{FA83300C-A4B7-4D44-ACC2-CCD17E6823E8}"/>
              </a:ext>
            </a:extLst>
          </p:cNvPr>
          <p:cNvSpPr>
            <a:spLocks noGrp="1"/>
          </p:cNvSpPr>
          <p:nvPr>
            <p:ph idx="1"/>
          </p:nvPr>
        </p:nvSpPr>
        <p:spPr/>
        <p:txBody>
          <a:bodyPr>
            <a:normAutofit fontScale="77500" lnSpcReduction="20000"/>
          </a:bodyPr>
          <a:lstStyle/>
          <a:p>
            <a:endParaRPr lang="cs-CZ" dirty="0"/>
          </a:p>
          <a:p>
            <a:r>
              <a:rPr lang="cs-CZ" b="1" i="1" dirty="0"/>
              <a:t>Jaké to jsou typy?</a:t>
            </a:r>
          </a:p>
          <a:p>
            <a:endParaRPr lang="cs-CZ" dirty="0"/>
          </a:p>
          <a:p>
            <a:r>
              <a:rPr lang="cs-CZ" dirty="0"/>
              <a:t>Myslím na Tomáše už řadu let, ale teprve ve světle této úvahy jsem ho uviděl jasně. Viděl jsem ho, jak stojí u okna svého bytu a dívá se přes dvůr na zeď protějšího činžáku a neví, co má dělat. (Kundera)</a:t>
            </a:r>
          </a:p>
          <a:p>
            <a:endParaRPr lang="cs-CZ" dirty="0"/>
          </a:p>
          <a:p>
            <a:r>
              <a:rPr lang="cs-CZ" dirty="0"/>
              <a:t>Před několika dny se mu znovu zapsala do mysli: vracela se ráno jako vždycky domů s mlékem, a když jí otevřel, tiskla k </a:t>
            </a:r>
            <a:r>
              <a:rPr lang="cs-CZ" dirty="0" err="1"/>
              <a:t>prsoum</a:t>
            </a:r>
            <a:r>
              <a:rPr lang="cs-CZ" dirty="0"/>
              <a:t> vránu zahalenou do rudé šály. Cikánky takhle drží v náručí své děti. Nikdy to nezapomene: obrovský žalující zobák vedle její tváře. ( Kundera)</a:t>
            </a:r>
          </a:p>
          <a:p>
            <a:endParaRPr lang="cs-CZ" dirty="0"/>
          </a:p>
          <a:p>
            <a:endParaRPr lang="cs-CZ" dirty="0"/>
          </a:p>
        </p:txBody>
      </p:sp>
    </p:spTree>
    <p:extLst>
      <p:ext uri="{BB962C8B-B14F-4D97-AF65-F5344CB8AC3E}">
        <p14:creationId xmlns:p14="http://schemas.microsoft.com/office/powerpoint/2010/main" val="1534998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DCB2C-DEEF-4349-9D59-ADADF93F6475}"/>
              </a:ext>
            </a:extLst>
          </p:cNvPr>
          <p:cNvSpPr>
            <a:spLocks noGrp="1"/>
          </p:cNvSpPr>
          <p:nvPr>
            <p:ph type="title"/>
          </p:nvPr>
        </p:nvSpPr>
        <p:spPr/>
        <p:txBody>
          <a:bodyPr>
            <a:normAutofit/>
          </a:bodyPr>
          <a:lstStyle/>
          <a:p>
            <a:r>
              <a:rPr lang="cs-CZ" sz="3300" b="1" dirty="0">
                <a:solidFill>
                  <a:srgbClr val="C00000"/>
                </a:solidFill>
              </a:rPr>
              <a:t>Typy vypravěčů</a:t>
            </a:r>
          </a:p>
        </p:txBody>
      </p:sp>
      <p:sp>
        <p:nvSpPr>
          <p:cNvPr id="3" name="Zástupný symbol pro obsah 2">
            <a:extLst>
              <a:ext uri="{FF2B5EF4-FFF2-40B4-BE49-F238E27FC236}">
                <a16:creationId xmlns:a16="http://schemas.microsoft.com/office/drawing/2014/main" id="{F5A78F11-7BEA-45C1-9399-F9A4F19987D8}"/>
              </a:ext>
            </a:extLst>
          </p:cNvPr>
          <p:cNvSpPr>
            <a:spLocks noGrp="1"/>
          </p:cNvSpPr>
          <p:nvPr>
            <p:ph idx="1"/>
          </p:nvPr>
        </p:nvSpPr>
        <p:spPr>
          <a:xfrm>
            <a:off x="457200" y="1600200"/>
            <a:ext cx="8229600" cy="5069160"/>
          </a:xfrm>
        </p:spPr>
        <p:txBody>
          <a:bodyPr>
            <a:normAutofit fontScale="55000" lnSpcReduction="20000"/>
          </a:bodyPr>
          <a:lstStyle/>
          <a:p>
            <a:r>
              <a:rPr lang="cs-CZ" i="1" dirty="0"/>
              <a:t>Autorský (</a:t>
            </a:r>
            <a:r>
              <a:rPr lang="cs-CZ" i="1" dirty="0" err="1"/>
              <a:t>auktoriální</a:t>
            </a:r>
            <a:r>
              <a:rPr lang="cs-CZ" i="1" dirty="0"/>
              <a:t>) vypravěč </a:t>
            </a:r>
            <a:r>
              <a:rPr lang="cs-CZ" dirty="0"/>
              <a:t>(komentující děj)</a:t>
            </a:r>
          </a:p>
          <a:p>
            <a:r>
              <a:rPr lang="cs-CZ" i="1" dirty="0"/>
              <a:t>Nespolehlivý vypravěč</a:t>
            </a:r>
          </a:p>
          <a:p>
            <a:r>
              <a:rPr lang="cs-CZ" i="1" dirty="0"/>
              <a:t>Neosobní vypravěč </a:t>
            </a:r>
            <a:r>
              <a:rPr lang="cs-CZ" dirty="0"/>
              <a:t>(oko kamery)</a:t>
            </a:r>
          </a:p>
          <a:p>
            <a:r>
              <a:rPr lang="cs-CZ" i="1" dirty="0"/>
              <a:t>Reflektor </a:t>
            </a:r>
            <a:r>
              <a:rPr lang="cs-CZ" dirty="0"/>
              <a:t>(opak oka kamery, pohled zevnitř)</a:t>
            </a:r>
          </a:p>
          <a:p>
            <a:pPr marL="0" indent="0">
              <a:buNone/>
            </a:pPr>
            <a:endParaRPr lang="cs-CZ" b="1" i="1" dirty="0"/>
          </a:p>
          <a:p>
            <a:pPr marL="0" indent="0">
              <a:buNone/>
            </a:pPr>
            <a:r>
              <a:rPr lang="cs-CZ" b="1" i="1" dirty="0"/>
              <a:t>Vševědoucí vypravěč: </a:t>
            </a:r>
            <a:r>
              <a:rPr lang="cs-CZ" b="1" i="1" dirty="0" err="1"/>
              <a:t>deskriptní</a:t>
            </a:r>
            <a:r>
              <a:rPr lang="cs-CZ" b="1" i="1" dirty="0"/>
              <a:t> pauza</a:t>
            </a:r>
          </a:p>
          <a:p>
            <a:pPr marL="0" indent="0">
              <a:buNone/>
            </a:pPr>
            <a:r>
              <a:rPr lang="cs-CZ" dirty="0"/>
              <a:t>Dvouramenný lustr plynový nejjednodušší konstrukce osvětluje dvěma mírně plápolavými plameny místnost asi osm kroků dlouhou a tolikéž kroků širokou. </a:t>
            </a:r>
          </a:p>
          <a:p>
            <a:pPr marL="0" indent="0">
              <a:buNone/>
            </a:pPr>
            <a:r>
              <a:rPr lang="cs-CZ" dirty="0"/>
              <a:t>Stěny jsou moderně malovány na dvě patrony; místy však jest malba vlhkem a plísní </a:t>
            </a:r>
            <a:r>
              <a:rPr lang="cs-CZ" dirty="0" err="1"/>
              <a:t>nerozeznatelna</a:t>
            </a:r>
            <a:r>
              <a:rPr lang="cs-CZ" dirty="0"/>
              <a:t>. Klenutý strop jest natřen temně hnědou barvou a ve středu jeho, kde sbíhá se klenutí v jeden bod, viděti primitivní </a:t>
            </a:r>
            <a:r>
              <a:rPr lang="cs-CZ" dirty="0" err="1"/>
              <a:t>začmoudlou</a:t>
            </a:r>
            <a:r>
              <a:rPr lang="cs-CZ" dirty="0"/>
              <a:t> arabesku nejnevkusnějšího tvaru.</a:t>
            </a:r>
          </a:p>
          <a:p>
            <a:pPr marL="0" indent="0">
              <a:buNone/>
            </a:pPr>
            <a:r>
              <a:rPr lang="cs-CZ" dirty="0"/>
              <a:t>Čtvero podlouhlých stolů jest rozestaveno podle stěn, podle kterých jsou připevněny lavice, jejichž pozadí jest kryto dřevěným přepažením na stěně, aby hosté zády svými stěnu neotřeli.</a:t>
            </a:r>
          </a:p>
          <a:p>
            <a:pPr marL="0" indent="0">
              <a:buNone/>
            </a:pPr>
            <a:r>
              <a:rPr lang="cs-CZ" dirty="0"/>
              <a:t>Pátý, čtverhranný stolek stojí uprostřed jizby, šestý nalevo ode dveří, kdežto napravo od nich viděti prostou kredenci s několika kávovými, punčovými a pivními sklenicemi, plechovými tácky, malými lžičkami a mističkami na cukr. (Arbes 1969)</a:t>
            </a:r>
          </a:p>
        </p:txBody>
      </p:sp>
    </p:spTree>
    <p:extLst>
      <p:ext uri="{BB962C8B-B14F-4D97-AF65-F5344CB8AC3E}">
        <p14:creationId xmlns:p14="http://schemas.microsoft.com/office/powerpoint/2010/main" val="17629661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0801A4-BC47-42B9-B53D-B8B7B4FF6E86}"/>
              </a:ext>
            </a:extLst>
          </p:cNvPr>
          <p:cNvSpPr>
            <a:spLocks noGrp="1"/>
          </p:cNvSpPr>
          <p:nvPr>
            <p:ph type="title"/>
          </p:nvPr>
        </p:nvSpPr>
        <p:spPr/>
        <p:txBody>
          <a:bodyPr>
            <a:normAutofit/>
          </a:bodyPr>
          <a:lstStyle/>
          <a:p>
            <a:r>
              <a:rPr lang="cs-CZ" sz="3300" b="1" dirty="0" err="1">
                <a:solidFill>
                  <a:srgbClr val="C00000"/>
                </a:solidFill>
              </a:rPr>
              <a:t>Fokalizace</a:t>
            </a:r>
            <a:r>
              <a:rPr lang="cs-CZ" sz="3300" b="1" dirty="0">
                <a:solidFill>
                  <a:srgbClr val="C00000"/>
                </a:solidFill>
              </a:rPr>
              <a:t> / hledisko = perspektiva</a:t>
            </a:r>
          </a:p>
        </p:txBody>
      </p:sp>
      <p:sp>
        <p:nvSpPr>
          <p:cNvPr id="3" name="Zástupný symbol pro obsah 2">
            <a:extLst>
              <a:ext uri="{FF2B5EF4-FFF2-40B4-BE49-F238E27FC236}">
                <a16:creationId xmlns:a16="http://schemas.microsoft.com/office/drawing/2014/main" id="{6579A1C0-FD80-4107-8362-C2DD3F45B62B}"/>
              </a:ext>
            </a:extLst>
          </p:cNvPr>
          <p:cNvSpPr>
            <a:spLocks noGrp="1"/>
          </p:cNvSpPr>
          <p:nvPr>
            <p:ph idx="1"/>
          </p:nvPr>
        </p:nvSpPr>
        <p:spPr/>
        <p:txBody>
          <a:bodyPr>
            <a:normAutofit fontScale="92500" lnSpcReduction="20000"/>
          </a:bodyPr>
          <a:lstStyle/>
          <a:p>
            <a:r>
              <a:rPr lang="cs-CZ" sz="2900" dirty="0"/>
              <a:t>Terminologická varianta spojení: úhel pohledu (point </a:t>
            </a:r>
            <a:r>
              <a:rPr lang="cs-CZ" sz="2900" dirty="0" err="1"/>
              <a:t>of</a:t>
            </a:r>
            <a:r>
              <a:rPr lang="cs-CZ" sz="2900" dirty="0"/>
              <a:t> </a:t>
            </a:r>
            <a:r>
              <a:rPr lang="cs-CZ" sz="2900" dirty="0" err="1"/>
              <a:t>view</a:t>
            </a:r>
            <a:r>
              <a:rPr lang="cs-CZ" sz="2900" dirty="0"/>
              <a:t>), zaostření</a:t>
            </a:r>
          </a:p>
          <a:p>
            <a:r>
              <a:rPr lang="cs-CZ" sz="2900" dirty="0"/>
              <a:t>„Kdo vidí?“</a:t>
            </a:r>
          </a:p>
          <a:p>
            <a:pPr marL="0" indent="0">
              <a:buNone/>
            </a:pPr>
            <a:endParaRPr lang="cs-CZ" sz="2900" b="1" dirty="0">
              <a:solidFill>
                <a:srgbClr val="C00000"/>
              </a:solidFill>
            </a:endParaRPr>
          </a:p>
          <a:p>
            <a:pPr marL="0" indent="0">
              <a:buNone/>
            </a:pPr>
            <a:r>
              <a:rPr lang="cs-CZ" sz="2900" b="1" dirty="0" err="1">
                <a:solidFill>
                  <a:srgbClr val="C00000"/>
                </a:solidFill>
              </a:rPr>
              <a:t>Fokalizace</a:t>
            </a:r>
            <a:r>
              <a:rPr lang="cs-CZ" sz="2900" b="1" dirty="0">
                <a:solidFill>
                  <a:srgbClr val="C00000"/>
                </a:solidFill>
              </a:rPr>
              <a:t>: </a:t>
            </a:r>
          </a:p>
          <a:p>
            <a:r>
              <a:rPr lang="cs-CZ" sz="2900" b="1" i="1" dirty="0"/>
              <a:t>Nulová</a:t>
            </a:r>
            <a:r>
              <a:rPr lang="cs-CZ" sz="2900" dirty="0"/>
              <a:t> (vševědoucí vypravěč, úhel pohledu není ničím omezený).</a:t>
            </a:r>
          </a:p>
          <a:p>
            <a:r>
              <a:rPr lang="cs-CZ" sz="2900" b="1" i="1" dirty="0"/>
              <a:t>Vnitřní</a:t>
            </a:r>
            <a:r>
              <a:rPr lang="cs-CZ" sz="2900" dirty="0"/>
              <a:t> (pohledem zevnitř, prostřednictvím postav)</a:t>
            </a:r>
          </a:p>
          <a:p>
            <a:r>
              <a:rPr lang="cs-CZ" sz="2900" b="1" i="1" dirty="0"/>
              <a:t>Vnější</a:t>
            </a:r>
            <a:r>
              <a:rPr lang="cs-CZ" sz="2900" dirty="0"/>
              <a:t> (zdá se, že vypravěč ví méně, než postavy v příběhu; dobrodružné příběhy – nenahlíží se do nitra postav).</a:t>
            </a:r>
          </a:p>
          <a:p>
            <a:endParaRPr lang="cs-CZ" dirty="0"/>
          </a:p>
        </p:txBody>
      </p:sp>
    </p:spTree>
    <p:extLst>
      <p:ext uri="{BB962C8B-B14F-4D97-AF65-F5344CB8AC3E}">
        <p14:creationId xmlns:p14="http://schemas.microsoft.com/office/powerpoint/2010/main" val="14781871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27653E-41B5-0B4F-EE43-B005C700A180}"/>
              </a:ext>
            </a:extLst>
          </p:cNvPr>
          <p:cNvSpPr>
            <a:spLocks noGrp="1"/>
          </p:cNvSpPr>
          <p:nvPr>
            <p:ph type="title"/>
          </p:nvPr>
        </p:nvSpPr>
        <p:spPr>
          <a:xfrm>
            <a:off x="457200" y="274638"/>
            <a:ext cx="8229600" cy="457199"/>
          </a:xfrm>
        </p:spPr>
        <p:txBody>
          <a:bodyPr>
            <a:normAutofit fontScale="90000"/>
          </a:bodyPr>
          <a:lstStyle/>
          <a:p>
            <a:endParaRPr lang="cs-CZ" dirty="0"/>
          </a:p>
        </p:txBody>
      </p:sp>
      <p:sp>
        <p:nvSpPr>
          <p:cNvPr id="3" name="Zástupný obsah 2">
            <a:extLst>
              <a:ext uri="{FF2B5EF4-FFF2-40B4-BE49-F238E27FC236}">
                <a16:creationId xmlns:a16="http://schemas.microsoft.com/office/drawing/2014/main" id="{032B0F38-2AD1-4976-2384-F51DB3358E03}"/>
              </a:ext>
            </a:extLst>
          </p:cNvPr>
          <p:cNvSpPr>
            <a:spLocks noGrp="1"/>
          </p:cNvSpPr>
          <p:nvPr>
            <p:ph idx="1"/>
          </p:nvPr>
        </p:nvSpPr>
        <p:spPr/>
        <p:txBody>
          <a:bodyPr>
            <a:normAutofit fontScale="92500" lnSpcReduction="20000"/>
          </a:bodyPr>
          <a:lstStyle/>
          <a:p>
            <a:pPr marL="0" indent="0" algn="just">
              <a:buNone/>
            </a:pPr>
            <a:r>
              <a:rPr lang="cs-CZ" sz="1800" dirty="0">
                <a:effectLst/>
                <a:latin typeface="Times New Roman" panose="02020603050405020304" pitchFamily="18" charset="0"/>
                <a:ea typeface="Times New Roman" panose="02020603050405020304" pitchFamily="18" charset="0"/>
              </a:rPr>
              <a:t>Dítě, jež na dně starého lomu si hrálo s kalužemi po včerejším lijáku a stavělo stružkám hráze, našlo pod skalní stěnou mrtvolu muže s roztříštěnou hlavou. Ač neznalo smrti, pocítilo bázeň a běželo skrýt se do klína maminčina. Teď už má v náručí kočku a neví, proč tatínek odhodil práci a vyběhl ven. Kočka je lepší než kaluže. </a:t>
            </a:r>
          </a:p>
          <a:p>
            <a:pPr marL="0" indent="0" algn="just">
              <a:buNone/>
            </a:pPr>
            <a:r>
              <a:rPr lang="cs-CZ" sz="1800" dirty="0">
                <a:effectLst/>
                <a:latin typeface="Times New Roman" panose="02020603050405020304" pitchFamily="18" charset="0"/>
                <a:ea typeface="Times New Roman" panose="02020603050405020304" pitchFamily="18" charset="0"/>
              </a:rPr>
              <a:t>Kdo by stál nahoře nad lomy, viděl by celou ves jako na dlani; viděl by dítě, jež křičíc a vzlykajíc utíká domů; viděl by vyběhnout drobnou mužskou postavu a spěchati po vsi s rozčileným chvatem mravence. A najednou hemží se plno figurek, jež mávají rukama a běží jedním směrem, potrhaným řádkem dolů do lomů. Tu ten, kdo by stál nahoře, by se zasmál tomuto čilému honu zkratek. </a:t>
            </a:r>
          </a:p>
          <a:p>
            <a:pPr marL="0" indent="0" algn="just">
              <a:buNone/>
            </a:pPr>
            <a:r>
              <a:rPr lang="cs-CZ" sz="1800" dirty="0">
                <a:effectLst/>
                <a:latin typeface="Times New Roman" panose="02020603050405020304" pitchFamily="18" charset="0"/>
                <a:ea typeface="Times New Roman" panose="02020603050405020304" pitchFamily="18" charset="0"/>
              </a:rPr>
              <a:t>Ale kdyby stál dole v zástupu, pocítil by zamrazení hrůzy a pobožnosti, a zvedaje oči od mrtvého muže měřil by strašnou výšku skály až nahoru k temeni, kde běží cesta za nízkým zábradlím, a plouhavě táhne se mračné nebe; tu stál by tich s ostatními, podivně poután a váhaje odejít. – Té chvíle šel Slavík podle lomu; cítil se sirý mezi oblohou a zemí, mezi stráněmi a domky, kde bylo mu prožíti dobu dešťů. „Pane,“ volali na něj lidé, „je tu zabitý“. Šel se tedy podívat. – </a:t>
            </a:r>
          </a:p>
          <a:p>
            <a:pPr marL="0" indent="0">
              <a:buNone/>
            </a:pPr>
            <a:r>
              <a:rPr lang="cs-CZ" sz="1800" dirty="0">
                <a:effectLst/>
                <a:latin typeface="Times New Roman" panose="02020603050405020304" pitchFamily="18" charset="0"/>
                <a:ea typeface="Times New Roman" panose="02020603050405020304" pitchFamily="18" charset="0"/>
              </a:rPr>
              <a:t>Zamyšlen vracel se Slavík domů; ale i doma stál u okna a díval se k lomům, jež zely jako otevřená rána v boku hory. Zdály se mu hrozné a skoro záhadné. </a:t>
            </a:r>
          </a:p>
          <a:p>
            <a:pPr marL="0" indent="0">
              <a:buNone/>
            </a:pPr>
            <a:endParaRPr lang="cs-CZ" sz="1800" dirty="0">
              <a:latin typeface="Times New Roman" panose="02020603050405020304" pitchFamily="18" charset="0"/>
              <a:ea typeface="Times New Roman" panose="02020603050405020304" pitchFamily="18" charset="0"/>
            </a:endParaRPr>
          </a:p>
          <a:p>
            <a:pPr marL="0" indent="0">
              <a:buNone/>
            </a:pPr>
            <a:r>
              <a:rPr lang="cs-CZ" sz="1800" dirty="0">
                <a:effectLst/>
                <a:latin typeface="Times New Roman" panose="02020603050405020304" pitchFamily="18" charset="0"/>
                <a:ea typeface="Times New Roman" panose="02020603050405020304" pitchFamily="18" charset="0"/>
              </a:rPr>
              <a:t>Čapek, Karel: „Hora“, in: Čapek, K.: </a:t>
            </a:r>
            <a:r>
              <a:rPr lang="cs-CZ" sz="1800" i="1" dirty="0">
                <a:effectLst/>
                <a:latin typeface="Times New Roman" panose="02020603050405020304" pitchFamily="18" charset="0"/>
                <a:ea typeface="Times New Roman" panose="02020603050405020304" pitchFamily="18" charset="0"/>
              </a:rPr>
              <a:t>Boží muka. Trapné povídky. Spisy Karla Čapka</a:t>
            </a:r>
            <a:r>
              <a:rPr lang="cs-CZ" sz="1800" dirty="0">
                <a:effectLst/>
                <a:latin typeface="Times New Roman" panose="02020603050405020304" pitchFamily="18" charset="0"/>
                <a:ea typeface="Times New Roman" panose="02020603050405020304" pitchFamily="18" charset="0"/>
              </a:rPr>
              <a:t>, sv. 1, </a:t>
            </a:r>
            <a:r>
              <a:rPr lang="cs-CZ" sz="1800" dirty="0" err="1">
                <a:effectLst/>
                <a:latin typeface="Times New Roman" panose="02020603050405020304" pitchFamily="18" charset="0"/>
                <a:ea typeface="Times New Roman" panose="02020603050405020304" pitchFamily="18" charset="0"/>
              </a:rPr>
              <a:t>ed</a:t>
            </a:r>
            <a:r>
              <a:rPr lang="cs-CZ" sz="1800" dirty="0">
                <a:effectLst/>
                <a:latin typeface="Times New Roman" panose="02020603050405020304" pitchFamily="18" charset="0"/>
                <a:ea typeface="Times New Roman" panose="02020603050405020304" pitchFamily="18" charset="0"/>
              </a:rPr>
              <a:t>. Jarmila Víšková, Praha: Československý spisovatel 1981, s. 32.</a:t>
            </a:r>
          </a:p>
          <a:p>
            <a:endParaRPr lang="cs-CZ" dirty="0"/>
          </a:p>
        </p:txBody>
      </p:sp>
    </p:spTree>
    <p:extLst>
      <p:ext uri="{BB962C8B-B14F-4D97-AF65-F5344CB8AC3E}">
        <p14:creationId xmlns:p14="http://schemas.microsoft.com/office/powerpoint/2010/main" val="40234401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80858D-0C51-C004-D9D0-787E3D61E910}"/>
              </a:ext>
            </a:extLst>
          </p:cNvPr>
          <p:cNvSpPr>
            <a:spLocks noGrp="1"/>
          </p:cNvSpPr>
          <p:nvPr>
            <p:ph type="title"/>
          </p:nvPr>
        </p:nvSpPr>
        <p:spPr/>
        <p:txBody>
          <a:bodyPr>
            <a:normAutofit/>
          </a:bodyPr>
          <a:lstStyle/>
          <a:p>
            <a:r>
              <a:rPr lang="cs-CZ" sz="3300" b="1" dirty="0">
                <a:solidFill>
                  <a:srgbClr val="FF0000"/>
                </a:solidFill>
              </a:rPr>
              <a:t>(4) Plán sémantický</a:t>
            </a:r>
          </a:p>
        </p:txBody>
      </p:sp>
      <p:sp>
        <p:nvSpPr>
          <p:cNvPr id="3" name="Zástupný obsah 2">
            <a:extLst>
              <a:ext uri="{FF2B5EF4-FFF2-40B4-BE49-F238E27FC236}">
                <a16:creationId xmlns:a16="http://schemas.microsoft.com/office/drawing/2014/main" id="{770FB803-2B67-0C7B-0200-94B898DD03B5}"/>
              </a:ext>
            </a:extLst>
          </p:cNvPr>
          <p:cNvSpPr>
            <a:spLocks noGrp="1"/>
          </p:cNvSpPr>
          <p:nvPr>
            <p:ph idx="1"/>
          </p:nvPr>
        </p:nvSpPr>
        <p:spPr/>
        <p:txBody>
          <a:bodyPr>
            <a:normAutofit lnSpcReduction="10000"/>
          </a:bodyPr>
          <a:lstStyle/>
          <a:p>
            <a:r>
              <a:rPr lang="cs-CZ" sz="2700" dirty="0">
                <a:solidFill>
                  <a:srgbClr val="FF0000"/>
                </a:solidFill>
              </a:rPr>
              <a:t>Plán prostupuje všechny ostatní plány literárního díla (tj. jazykový, tematický a kompoziční plán).</a:t>
            </a:r>
          </a:p>
          <a:p>
            <a:endParaRPr lang="cs-CZ" sz="2700" dirty="0">
              <a:solidFill>
                <a:srgbClr val="FF0000"/>
              </a:solidFill>
            </a:endParaRPr>
          </a:p>
          <a:p>
            <a:r>
              <a:rPr lang="cs-CZ" sz="2700" dirty="0">
                <a:solidFill>
                  <a:srgbClr val="0070C0"/>
                </a:solidFill>
              </a:rPr>
              <a:t>Problematika významu a smyslu daného literárního díla (nebo jeho části/částí).</a:t>
            </a:r>
            <a:endParaRPr lang="cs-CZ" sz="2700" dirty="0">
              <a:solidFill>
                <a:srgbClr val="FF0000"/>
              </a:solidFill>
            </a:endParaRPr>
          </a:p>
          <a:p>
            <a:endParaRPr lang="cs-CZ" sz="2700" dirty="0">
              <a:solidFill>
                <a:srgbClr val="FF0000"/>
              </a:solidFill>
            </a:endParaRPr>
          </a:p>
          <a:p>
            <a:r>
              <a:rPr lang="cs-CZ" sz="2700" dirty="0">
                <a:solidFill>
                  <a:srgbClr val="FF0000"/>
                </a:solidFill>
              </a:rPr>
              <a:t>Význam</a:t>
            </a:r>
            <a:r>
              <a:rPr lang="cs-CZ" sz="2700" dirty="0"/>
              <a:t> (slov, vět, odstavců)</a:t>
            </a:r>
          </a:p>
          <a:p>
            <a:r>
              <a:rPr lang="cs-CZ" sz="2700" dirty="0">
                <a:solidFill>
                  <a:srgbClr val="FF0000"/>
                </a:solidFill>
              </a:rPr>
              <a:t>Smysl</a:t>
            </a:r>
            <a:r>
              <a:rPr lang="cs-CZ" sz="2700" dirty="0"/>
              <a:t> (kontext celku, významová jednota)</a:t>
            </a:r>
          </a:p>
          <a:p>
            <a:r>
              <a:rPr lang="cs-CZ" sz="2700" dirty="0">
                <a:solidFill>
                  <a:srgbClr val="FF0000"/>
                </a:solidFill>
              </a:rPr>
              <a:t>Sémantické gesto </a:t>
            </a:r>
            <a:r>
              <a:rPr lang="cs-CZ" sz="2700" dirty="0"/>
              <a:t>(významová jednota)</a:t>
            </a:r>
          </a:p>
          <a:p>
            <a:r>
              <a:rPr lang="cs-CZ" sz="2700" dirty="0">
                <a:solidFill>
                  <a:srgbClr val="FF0000"/>
                </a:solidFill>
              </a:rPr>
              <a:t>Dění smyslu </a:t>
            </a:r>
            <a:r>
              <a:rPr lang="cs-CZ" sz="2700" dirty="0"/>
              <a:t>(M. Jankovič)</a:t>
            </a:r>
          </a:p>
          <a:p>
            <a:endParaRPr lang="cs-CZ" dirty="0"/>
          </a:p>
        </p:txBody>
      </p:sp>
    </p:spTree>
    <p:extLst>
      <p:ext uri="{BB962C8B-B14F-4D97-AF65-F5344CB8AC3E}">
        <p14:creationId xmlns:p14="http://schemas.microsoft.com/office/powerpoint/2010/main" val="20787173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1F021-01FD-D21F-E302-9AB1A867C95D}"/>
            </a:ext>
          </a:extLst>
        </p:cNvPr>
        <p:cNvGrpSpPr/>
        <p:nvPr/>
      </p:nvGrpSpPr>
      <p:grpSpPr>
        <a:xfrm>
          <a:off x="0" y="0"/>
          <a:ext cx="0" cy="0"/>
          <a:chOff x="0" y="0"/>
          <a:chExt cx="0" cy="0"/>
        </a:xfrm>
      </p:grpSpPr>
      <p:pic>
        <p:nvPicPr>
          <p:cNvPr id="10" name="Zástupný obsah 9">
            <a:extLst>
              <a:ext uri="{FF2B5EF4-FFF2-40B4-BE49-F238E27FC236}">
                <a16:creationId xmlns:a16="http://schemas.microsoft.com/office/drawing/2014/main" id="{0409F5E0-EDD5-60CF-9489-331ABCC75F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2125266"/>
            <a:ext cx="8286750" cy="2653070"/>
          </a:xfrm>
        </p:spPr>
      </p:pic>
    </p:spTree>
    <p:extLst>
      <p:ext uri="{BB962C8B-B14F-4D97-AF65-F5344CB8AC3E}">
        <p14:creationId xmlns:p14="http://schemas.microsoft.com/office/powerpoint/2010/main" val="20160770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82CDE-368D-3D75-9A16-D8CDDE57E37E}"/>
              </a:ext>
            </a:extLst>
          </p:cNvPr>
          <p:cNvSpPr>
            <a:spLocks noGrp="1"/>
          </p:cNvSpPr>
          <p:nvPr>
            <p:ph type="title"/>
          </p:nvPr>
        </p:nvSpPr>
        <p:spPr/>
        <p:txBody>
          <a:bodyPr/>
          <a:lstStyle/>
          <a:p>
            <a:r>
              <a:rPr lang="cs-CZ" dirty="0">
                <a:solidFill>
                  <a:srgbClr val="C00000"/>
                </a:solidFill>
              </a:rPr>
              <a:t>Sémiotika</a:t>
            </a:r>
          </a:p>
        </p:txBody>
      </p:sp>
      <p:pic>
        <p:nvPicPr>
          <p:cNvPr id="4100" name="Picture 4" descr="Živelná pohroma nebo stávkující piloti? Kdy a na co máte nárok, když se vám  zpozdí či zruší let | Srovnejto.cz">
            <a:extLst>
              <a:ext uri="{FF2B5EF4-FFF2-40B4-BE49-F238E27FC236}">
                <a16:creationId xmlns:a16="http://schemas.microsoft.com/office/drawing/2014/main" id="{E2D597D4-562F-9557-92E1-171B798016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556792"/>
            <a:ext cx="6624884" cy="441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5490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isterciácký znakový systém - Kabinet Kuriozit">
            <a:extLst>
              <a:ext uri="{FF2B5EF4-FFF2-40B4-BE49-F238E27FC236}">
                <a16:creationId xmlns:a16="http://schemas.microsoft.com/office/drawing/2014/main" id="{1FD32F86-FC47-3C01-4A41-8D0EC00B5D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476672"/>
            <a:ext cx="2232248" cy="23029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nakový jazyk v dětství a v dospělosti - iDětskýSluch.cz">
            <a:extLst>
              <a:ext uri="{FF2B5EF4-FFF2-40B4-BE49-F238E27FC236}">
                <a16:creationId xmlns:a16="http://schemas.microsoft.com/office/drawing/2014/main" id="{9083E653-219D-2567-0EC5-12CA064A7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81767"/>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rvní divadlo s otáčivým jevištěm - Bejvávalo.cz">
            <a:extLst>
              <a:ext uri="{FF2B5EF4-FFF2-40B4-BE49-F238E27FC236}">
                <a16:creationId xmlns:a16="http://schemas.microsoft.com/office/drawing/2014/main" id="{A16B5559-96D1-CA53-6220-EE3F9211C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248" y="2567248"/>
            <a:ext cx="3270899" cy="22945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xační polštář Staré otevřená kniha s brkem - PIXERS.CZ">
            <a:extLst>
              <a:ext uri="{FF2B5EF4-FFF2-40B4-BE49-F238E27FC236}">
                <a16:creationId xmlns:a16="http://schemas.microsoft.com/office/drawing/2014/main" id="{AC5B6948-FDD3-62D6-118C-AADF18B31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284984"/>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330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15C06A-8D4D-418E-B28A-400363991BAD}"/>
              </a:ext>
            </a:extLst>
          </p:cNvPr>
          <p:cNvSpPr>
            <a:spLocks noGrp="1"/>
          </p:cNvSpPr>
          <p:nvPr>
            <p:ph type="title"/>
          </p:nvPr>
        </p:nvSpPr>
        <p:spPr/>
        <p:txBody>
          <a:bodyPr>
            <a:normAutofit fontScale="90000"/>
          </a:bodyPr>
          <a:lstStyle/>
          <a:p>
            <a:r>
              <a:rPr lang="cs-CZ" b="1" dirty="0">
                <a:solidFill>
                  <a:srgbClr val="C00000"/>
                </a:solidFill>
              </a:rPr>
              <a:t>Sémiotika</a:t>
            </a:r>
            <a:br>
              <a:rPr lang="cs-CZ" b="1" dirty="0">
                <a:solidFill>
                  <a:srgbClr val="C00000"/>
                </a:solidFill>
              </a:rPr>
            </a:br>
            <a:r>
              <a:rPr lang="cs-CZ" sz="3300" dirty="0">
                <a:solidFill>
                  <a:srgbClr val="C00000"/>
                </a:solidFill>
              </a:rPr>
              <a:t>(nástin problematiky)</a:t>
            </a:r>
          </a:p>
        </p:txBody>
      </p:sp>
      <p:sp>
        <p:nvSpPr>
          <p:cNvPr id="3" name="Zástupný obsah 2">
            <a:extLst>
              <a:ext uri="{FF2B5EF4-FFF2-40B4-BE49-F238E27FC236}">
                <a16:creationId xmlns:a16="http://schemas.microsoft.com/office/drawing/2014/main" id="{B7B15D80-19CE-48E2-A54C-305E9B34B7EC}"/>
              </a:ext>
            </a:extLst>
          </p:cNvPr>
          <p:cNvSpPr>
            <a:spLocks noGrp="1"/>
          </p:cNvSpPr>
          <p:nvPr>
            <p:ph idx="1"/>
          </p:nvPr>
        </p:nvSpPr>
        <p:spPr>
          <a:xfrm>
            <a:off x="628650" y="1556792"/>
            <a:ext cx="8058150" cy="4824536"/>
          </a:xfrm>
        </p:spPr>
        <p:txBody>
          <a:bodyPr>
            <a:normAutofit/>
          </a:bodyPr>
          <a:lstStyle/>
          <a:p>
            <a:r>
              <a:rPr lang="cs-CZ" sz="2000" dirty="0"/>
              <a:t>Sémiologie (Ferdinand de </a:t>
            </a:r>
            <a:r>
              <a:rPr lang="cs-CZ" sz="2000" dirty="0" err="1"/>
              <a:t>Saussure</a:t>
            </a:r>
            <a:r>
              <a:rPr lang="cs-CZ" sz="2000" dirty="0"/>
              <a:t>)</a:t>
            </a:r>
          </a:p>
          <a:p>
            <a:r>
              <a:rPr lang="cs-CZ" sz="2000" dirty="0"/>
              <a:t>Sémiotika (60. léta 20. století; dohoda o pojmenování disciplíny)</a:t>
            </a:r>
          </a:p>
          <a:p>
            <a:r>
              <a:rPr lang="cs-CZ" sz="2000" dirty="0">
                <a:solidFill>
                  <a:srgbClr val="FF0000"/>
                </a:solidFill>
              </a:rPr>
              <a:t>Sémiotika = nauka o znacích a znakových procesech</a:t>
            </a:r>
          </a:p>
          <a:p>
            <a:endParaRPr lang="cs-CZ" sz="2000" dirty="0"/>
          </a:p>
          <a:p>
            <a:r>
              <a:rPr lang="cs-CZ" sz="2000" dirty="0">
                <a:solidFill>
                  <a:srgbClr val="FF0000"/>
                </a:solidFill>
              </a:rPr>
              <a:t>https://www.czechency.org/slovnik/ZNAK</a:t>
            </a:r>
          </a:p>
          <a:p>
            <a:endParaRPr lang="cs-CZ" sz="2000" dirty="0"/>
          </a:p>
          <a:p>
            <a:r>
              <a:rPr lang="cs-CZ" sz="2000" b="1" dirty="0">
                <a:highlight>
                  <a:srgbClr val="FFFF00"/>
                </a:highlight>
              </a:rPr>
              <a:t>Znak</a:t>
            </a:r>
          </a:p>
          <a:p>
            <a:r>
              <a:rPr lang="cs-CZ" sz="2000" b="1" dirty="0">
                <a:highlight>
                  <a:srgbClr val="FFFF00"/>
                </a:highlight>
              </a:rPr>
              <a:t>znak (</a:t>
            </a:r>
            <a:r>
              <a:rPr lang="cs-CZ" sz="2000" b="1" i="1" dirty="0">
                <a:highlight>
                  <a:srgbClr val="FFFF00"/>
                </a:highlight>
              </a:rPr>
              <a:t>signum, </a:t>
            </a:r>
            <a:r>
              <a:rPr lang="cs-CZ" sz="2000" b="1" i="1" dirty="0" err="1">
                <a:highlight>
                  <a:srgbClr val="FFFF00"/>
                </a:highlight>
              </a:rPr>
              <a:t>signans</a:t>
            </a:r>
            <a:r>
              <a:rPr lang="cs-CZ" sz="2000" b="1" dirty="0">
                <a:highlight>
                  <a:srgbClr val="FFFF00"/>
                </a:highlight>
              </a:rPr>
              <a:t>) je něco, za čím se skrývá něco jiného (</a:t>
            </a:r>
            <a:r>
              <a:rPr lang="cs-CZ" sz="2000" b="1" i="1" dirty="0" err="1">
                <a:highlight>
                  <a:srgbClr val="FFFF00"/>
                </a:highlight>
              </a:rPr>
              <a:t>signatum</a:t>
            </a:r>
            <a:r>
              <a:rPr lang="cs-CZ" sz="2000" b="1" dirty="0">
                <a:highlight>
                  <a:srgbClr val="FFFF00"/>
                </a:highlight>
              </a:rPr>
              <a:t>, </a:t>
            </a:r>
            <a:r>
              <a:rPr lang="cs-CZ" sz="2000" b="1" i="1" dirty="0">
                <a:highlight>
                  <a:srgbClr val="FFFF00"/>
                </a:highlight>
              </a:rPr>
              <a:t>referent, věc</a:t>
            </a:r>
            <a:r>
              <a:rPr lang="cs-CZ" sz="2000" b="1" dirty="0">
                <a:highlight>
                  <a:srgbClr val="FFFF00"/>
                </a:highlight>
              </a:rPr>
              <a:t>)</a:t>
            </a:r>
          </a:p>
          <a:p>
            <a:r>
              <a:rPr lang="cs-CZ" sz="2000" dirty="0"/>
              <a:t>Aby to bylo (pro nás) srozumitelné, musíme si takový vztah uvědomovat (musíme ho znát)</a:t>
            </a:r>
          </a:p>
          <a:p>
            <a:r>
              <a:rPr lang="cs-CZ" sz="2000" dirty="0"/>
              <a:t>Např. </a:t>
            </a:r>
            <a:r>
              <a:rPr lang="cs-CZ" sz="2000" dirty="0">
                <a:solidFill>
                  <a:srgbClr val="C00000"/>
                </a:solidFill>
              </a:rPr>
              <a:t>ČERVENÁ </a:t>
            </a:r>
            <a:r>
              <a:rPr lang="cs-CZ" sz="2000" dirty="0"/>
              <a:t>na semaforu </a:t>
            </a:r>
            <a:r>
              <a:rPr lang="cs-CZ" sz="2000" dirty="0">
                <a:solidFill>
                  <a:srgbClr val="C00000"/>
                </a:solidFill>
              </a:rPr>
              <a:t>= POZOR (STŮJ!)</a:t>
            </a:r>
          </a:p>
          <a:p>
            <a:endParaRPr lang="cs-CZ" sz="2000" dirty="0"/>
          </a:p>
          <a:p>
            <a:endParaRPr lang="cs-CZ" sz="2100" dirty="0"/>
          </a:p>
          <a:p>
            <a:endParaRPr lang="cs-CZ" sz="2100" dirty="0"/>
          </a:p>
          <a:p>
            <a:endParaRPr lang="cs-CZ" dirty="0"/>
          </a:p>
        </p:txBody>
      </p:sp>
    </p:spTree>
    <p:extLst>
      <p:ext uri="{BB962C8B-B14F-4D97-AF65-F5344CB8AC3E}">
        <p14:creationId xmlns:p14="http://schemas.microsoft.com/office/powerpoint/2010/main" val="30815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Ondrej\Desktop\Literatura foto\Lit016.jpg"/>
          <p:cNvPicPr>
            <a:picLocks noChangeAspect="1" noChangeArrowheads="1"/>
          </p:cNvPicPr>
          <p:nvPr/>
        </p:nvPicPr>
        <p:blipFill>
          <a:blip r:embed="rId2"/>
          <a:stretch>
            <a:fillRect/>
          </a:stretch>
        </p:blipFill>
        <p:spPr bwMode="auto">
          <a:xfrm>
            <a:off x="3093927" y="1339850"/>
            <a:ext cx="2956147" cy="4178300"/>
          </a:xfrm>
          <a:prstGeom prst="rect">
            <a:avLst/>
          </a:prstGeom>
          <a:noFill/>
        </p:spPr>
      </p:pic>
    </p:spTree>
    <p:extLst>
      <p:ext uri="{BB962C8B-B14F-4D97-AF65-F5344CB8AC3E}">
        <p14:creationId xmlns:p14="http://schemas.microsoft.com/office/powerpoint/2010/main" val="25563867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317184-DCC8-82B0-3F63-EF20E7D0DABD}"/>
              </a:ext>
            </a:extLst>
          </p:cNvPr>
          <p:cNvSpPr txBox="1"/>
          <p:nvPr/>
        </p:nvSpPr>
        <p:spPr>
          <a:xfrm>
            <a:off x="971600" y="620688"/>
            <a:ext cx="5976664" cy="6186309"/>
          </a:xfrm>
          <a:prstGeom prst="rect">
            <a:avLst/>
          </a:prstGeom>
          <a:noFill/>
        </p:spPr>
        <p:txBody>
          <a:bodyPr wrap="square">
            <a:spAutoFit/>
          </a:bodyPr>
          <a:lstStyle/>
          <a:p>
            <a:r>
              <a:rPr lang="cs-CZ" sz="2200" dirty="0">
                <a:solidFill>
                  <a:srgbClr val="C00000"/>
                </a:solidFill>
              </a:rPr>
              <a:t>SÉMIOTIKA</a:t>
            </a:r>
            <a:r>
              <a:rPr lang="cs-CZ" sz="2200" dirty="0"/>
              <a:t> </a:t>
            </a:r>
          </a:p>
          <a:p>
            <a:endParaRPr lang="cs-CZ" sz="2200" dirty="0"/>
          </a:p>
          <a:p>
            <a:r>
              <a:rPr lang="cs-CZ" sz="2200" dirty="0"/>
              <a:t>Systémový, analytický a přísně kritický přístup ke zkoumání skutečnosti (resp. jazyka a literatury)</a:t>
            </a:r>
          </a:p>
          <a:p>
            <a:endParaRPr lang="cs-CZ" sz="2200" dirty="0"/>
          </a:p>
          <a:p>
            <a:r>
              <a:rPr lang="cs-CZ" sz="2200" dirty="0">
                <a:solidFill>
                  <a:srgbClr val="C00000"/>
                </a:solidFill>
              </a:rPr>
              <a:t>Antika</a:t>
            </a:r>
            <a:r>
              <a:rPr lang="cs-CZ" sz="2200" dirty="0"/>
              <a:t>: stoikové, </a:t>
            </a:r>
            <a:r>
              <a:rPr lang="cs-CZ" sz="2200" dirty="0" err="1"/>
              <a:t>Sókratés</a:t>
            </a:r>
            <a:r>
              <a:rPr lang="cs-CZ" sz="2200" dirty="0"/>
              <a:t>, Platón, Claudius </a:t>
            </a:r>
            <a:r>
              <a:rPr lang="cs-CZ" sz="2200" dirty="0" err="1"/>
              <a:t>Galénos</a:t>
            </a:r>
            <a:endParaRPr lang="cs-CZ" sz="2200" dirty="0"/>
          </a:p>
          <a:p>
            <a:endParaRPr lang="cs-CZ" sz="2200" dirty="0"/>
          </a:p>
          <a:p>
            <a:r>
              <a:rPr lang="cs-CZ" sz="2200" dirty="0">
                <a:solidFill>
                  <a:srgbClr val="C00000"/>
                </a:solidFill>
              </a:rPr>
              <a:t>Středověk</a:t>
            </a:r>
            <a:r>
              <a:rPr lang="cs-CZ" sz="2200" dirty="0"/>
              <a:t>: Aurelius Augustinus, Isidor Sevillský, Tomáš Akvinský, </a:t>
            </a:r>
            <a:r>
              <a:rPr lang="cs-CZ" sz="2200" dirty="0" err="1"/>
              <a:t>Abelárd</a:t>
            </a:r>
            <a:endParaRPr lang="cs-CZ" sz="2200" dirty="0"/>
          </a:p>
          <a:p>
            <a:endParaRPr lang="cs-CZ" sz="2200" dirty="0"/>
          </a:p>
          <a:p>
            <a:r>
              <a:rPr lang="cs-CZ" sz="2200" dirty="0">
                <a:solidFill>
                  <a:srgbClr val="C00000"/>
                </a:solidFill>
              </a:rPr>
              <a:t>Novověk</a:t>
            </a:r>
            <a:r>
              <a:rPr lang="cs-CZ" sz="2200" dirty="0"/>
              <a:t>: John Locke, Immanuel Kant, G. W. F. </a:t>
            </a:r>
            <a:r>
              <a:rPr lang="cs-CZ" sz="2200" dirty="0" err="1"/>
              <a:t>Hegel</a:t>
            </a:r>
            <a:r>
              <a:rPr lang="cs-CZ" sz="2200" dirty="0"/>
              <a:t>, S. Freud atd.</a:t>
            </a:r>
          </a:p>
          <a:p>
            <a:endParaRPr lang="cs-CZ" sz="2200" dirty="0"/>
          </a:p>
          <a:p>
            <a:r>
              <a:rPr lang="cs-CZ" sz="2200" dirty="0">
                <a:solidFill>
                  <a:srgbClr val="C00000"/>
                </a:solidFill>
              </a:rPr>
              <a:t>Moderní sémiotika 20. století</a:t>
            </a:r>
            <a:r>
              <a:rPr lang="cs-CZ" sz="2200" dirty="0"/>
              <a:t>: Ferdinand de </a:t>
            </a:r>
            <a:r>
              <a:rPr lang="cs-CZ" sz="2200" dirty="0" err="1"/>
              <a:t>Sausssure</a:t>
            </a:r>
            <a:r>
              <a:rPr lang="cs-CZ" sz="2200" dirty="0"/>
              <a:t>, Charles Sanders </a:t>
            </a:r>
            <a:r>
              <a:rPr lang="cs-CZ" sz="2200" dirty="0" err="1"/>
              <a:t>Peirce</a:t>
            </a:r>
            <a:r>
              <a:rPr lang="cs-CZ" sz="2200" dirty="0"/>
              <a:t>, Charles Morris, Roman </a:t>
            </a:r>
            <a:r>
              <a:rPr lang="cs-CZ" sz="2200" dirty="0" err="1"/>
              <a:t>Jakobson</a:t>
            </a:r>
            <a:r>
              <a:rPr lang="cs-CZ" sz="2200" dirty="0"/>
              <a:t>, Jan Mukařovský, Thomas </a:t>
            </a:r>
            <a:r>
              <a:rPr lang="cs-CZ" sz="2200" dirty="0" err="1"/>
              <a:t>Sebeok</a:t>
            </a:r>
            <a:r>
              <a:rPr lang="cs-CZ" sz="2200" dirty="0"/>
              <a:t>, Umberto </a:t>
            </a:r>
            <a:r>
              <a:rPr lang="cs-CZ" sz="2200" dirty="0" err="1"/>
              <a:t>Eco</a:t>
            </a:r>
            <a:endParaRPr lang="cs-CZ" sz="2200" dirty="0"/>
          </a:p>
        </p:txBody>
      </p:sp>
      <p:pic>
        <p:nvPicPr>
          <p:cNvPr id="9220" name="Picture 4" descr="Platón - Wikipedia, la enciclopedia libre">
            <a:extLst>
              <a:ext uri="{FF2B5EF4-FFF2-40B4-BE49-F238E27FC236}">
                <a16:creationId xmlns:a16="http://schemas.microsoft.com/office/drawing/2014/main" id="{CCB988A4-362D-B25D-03A9-335EB658E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332656"/>
            <a:ext cx="1571625" cy="239197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vatý Augustin – Wikipedie">
            <a:extLst>
              <a:ext uri="{FF2B5EF4-FFF2-40B4-BE49-F238E27FC236}">
                <a16:creationId xmlns:a16="http://schemas.microsoft.com/office/drawing/2014/main" id="{85FCCBA0-7A8F-CA64-541B-C946233F8F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3384" y="3068960"/>
            <a:ext cx="1656655" cy="292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89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dinand de Saussure | ENGL661 Wikia | Fandom">
            <a:extLst>
              <a:ext uri="{FF2B5EF4-FFF2-40B4-BE49-F238E27FC236}">
                <a16:creationId xmlns:a16="http://schemas.microsoft.com/office/drawing/2014/main" id="{F47954F0-2284-B384-7703-9FE85AF004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2340272" cy="3306099"/>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a:extLst>
              <a:ext uri="{FF2B5EF4-FFF2-40B4-BE49-F238E27FC236}">
                <a16:creationId xmlns:a16="http://schemas.microsoft.com/office/drawing/2014/main" id="{AA7A54CC-32CC-3129-69F9-D6202C12229B}"/>
              </a:ext>
            </a:extLst>
          </p:cNvPr>
          <p:cNvSpPr>
            <a:spLocks noGrp="1"/>
          </p:cNvSpPr>
          <p:nvPr>
            <p:ph type="title"/>
          </p:nvPr>
        </p:nvSpPr>
        <p:spPr>
          <a:xfrm>
            <a:off x="3779838" y="274638"/>
            <a:ext cx="4906962" cy="1143000"/>
          </a:xfrm>
        </p:spPr>
        <p:txBody>
          <a:bodyPr>
            <a:normAutofit/>
          </a:bodyPr>
          <a:lstStyle/>
          <a:p>
            <a:r>
              <a:rPr lang="cs-CZ" sz="2400" b="1" dirty="0">
                <a:solidFill>
                  <a:srgbClr val="C00000"/>
                </a:solidFill>
              </a:rPr>
              <a:t>Ferdinand de </a:t>
            </a:r>
            <a:r>
              <a:rPr lang="cs-CZ" sz="2400" b="1" dirty="0" err="1">
                <a:solidFill>
                  <a:srgbClr val="C00000"/>
                </a:solidFill>
              </a:rPr>
              <a:t>Saussure</a:t>
            </a:r>
            <a:r>
              <a:rPr lang="cs-CZ" sz="2400" b="1" dirty="0">
                <a:solidFill>
                  <a:srgbClr val="C00000"/>
                </a:solidFill>
              </a:rPr>
              <a:t> (1857-1913)</a:t>
            </a:r>
          </a:p>
        </p:txBody>
      </p:sp>
      <p:sp>
        <p:nvSpPr>
          <p:cNvPr id="6" name="TextovéPole 5">
            <a:extLst>
              <a:ext uri="{FF2B5EF4-FFF2-40B4-BE49-F238E27FC236}">
                <a16:creationId xmlns:a16="http://schemas.microsoft.com/office/drawing/2014/main" id="{E985B2D9-9F0F-A8AF-DA0F-35ECE941DDC2}"/>
              </a:ext>
            </a:extLst>
          </p:cNvPr>
          <p:cNvSpPr txBox="1"/>
          <p:nvPr/>
        </p:nvSpPr>
        <p:spPr>
          <a:xfrm>
            <a:off x="3857018" y="1556792"/>
            <a:ext cx="5107470" cy="3816429"/>
          </a:xfrm>
          <a:prstGeom prst="rect">
            <a:avLst/>
          </a:prstGeom>
          <a:noFill/>
        </p:spPr>
        <p:txBody>
          <a:bodyPr wrap="square">
            <a:spAutoFit/>
          </a:bodyPr>
          <a:lstStyle/>
          <a:p>
            <a:r>
              <a:rPr lang="cs-CZ" sz="2200" dirty="0"/>
              <a:t>Základní dílo: </a:t>
            </a:r>
            <a:r>
              <a:rPr lang="cs-CZ" sz="2200" i="1" dirty="0" err="1"/>
              <a:t>Cours</a:t>
            </a:r>
            <a:r>
              <a:rPr lang="cs-CZ" sz="2200" i="1" dirty="0"/>
              <a:t> de </a:t>
            </a:r>
            <a:r>
              <a:rPr lang="cs-CZ" sz="2200" i="1" dirty="0" err="1"/>
              <a:t>linguistique</a:t>
            </a:r>
            <a:r>
              <a:rPr lang="cs-CZ" sz="2200" i="1" dirty="0"/>
              <a:t> </a:t>
            </a:r>
            <a:r>
              <a:rPr lang="cs-CZ" sz="2200" i="1" dirty="0" err="1"/>
              <a:t>géneral</a:t>
            </a:r>
            <a:r>
              <a:rPr lang="cs-CZ" sz="2200" dirty="0" err="1"/>
              <a:t>e</a:t>
            </a:r>
            <a:r>
              <a:rPr lang="cs-CZ" sz="2200" dirty="0"/>
              <a:t> = </a:t>
            </a:r>
            <a:r>
              <a:rPr lang="cs-CZ" sz="2200" i="1" dirty="0"/>
              <a:t>Kurs obecné lingvistiky </a:t>
            </a:r>
            <a:r>
              <a:rPr lang="cs-CZ" sz="2200" dirty="0"/>
              <a:t>(1916)</a:t>
            </a:r>
          </a:p>
          <a:p>
            <a:endParaRPr lang="cs-CZ" sz="2200" dirty="0"/>
          </a:p>
          <a:p>
            <a:r>
              <a:rPr lang="cs-CZ" sz="2200" dirty="0"/>
              <a:t>Jazyk je systém </a:t>
            </a:r>
          </a:p>
          <a:p>
            <a:endParaRPr lang="cs-CZ" sz="2200" dirty="0"/>
          </a:p>
          <a:p>
            <a:r>
              <a:rPr lang="cs-CZ" sz="2200" dirty="0"/>
              <a:t>Jazyk je znakový systém</a:t>
            </a:r>
          </a:p>
          <a:p>
            <a:endParaRPr lang="cs-CZ" sz="2200" dirty="0"/>
          </a:p>
          <a:p>
            <a:r>
              <a:rPr lang="cs-CZ" sz="2200" dirty="0"/>
              <a:t>distinkce </a:t>
            </a:r>
            <a:r>
              <a:rPr lang="cs-CZ" sz="2200" i="1" dirty="0" err="1"/>
              <a:t>langue</a:t>
            </a:r>
            <a:r>
              <a:rPr lang="cs-CZ" sz="2200" dirty="0"/>
              <a:t> x </a:t>
            </a:r>
            <a:r>
              <a:rPr lang="cs-CZ" sz="2200" i="1" dirty="0" err="1"/>
              <a:t>parole</a:t>
            </a:r>
            <a:endParaRPr lang="cs-CZ" sz="2200" i="1" dirty="0"/>
          </a:p>
          <a:p>
            <a:endParaRPr lang="cs-CZ" sz="2200" i="1" dirty="0"/>
          </a:p>
          <a:p>
            <a:endParaRPr lang="cs-CZ" sz="2200" i="1" dirty="0"/>
          </a:p>
          <a:p>
            <a:r>
              <a:rPr lang="cs-CZ" sz="2200" dirty="0"/>
              <a:t>Sémiologie = sémiotika (nauka o znacích)</a:t>
            </a:r>
          </a:p>
        </p:txBody>
      </p:sp>
    </p:spTree>
    <p:extLst>
      <p:ext uri="{BB962C8B-B14F-4D97-AF65-F5344CB8AC3E}">
        <p14:creationId xmlns:p14="http://schemas.microsoft.com/office/powerpoint/2010/main" val="7084518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5848110-774A-4BBF-B3D1-3EE3A0ECD6C5}"/>
              </a:ext>
            </a:extLst>
          </p:cNvPr>
          <p:cNvSpPr>
            <a:spLocks noGrp="1"/>
          </p:cNvSpPr>
          <p:nvPr>
            <p:ph idx="1"/>
          </p:nvPr>
        </p:nvSpPr>
        <p:spPr>
          <a:xfrm>
            <a:off x="628650" y="1556792"/>
            <a:ext cx="3943350" cy="4608512"/>
          </a:xfrm>
        </p:spPr>
        <p:txBody>
          <a:bodyPr>
            <a:normAutofit lnSpcReduction="10000"/>
          </a:bodyPr>
          <a:lstStyle/>
          <a:p>
            <a:pPr marL="0" indent="0">
              <a:buNone/>
            </a:pPr>
            <a:endParaRPr lang="cs-CZ" sz="2100" dirty="0"/>
          </a:p>
          <a:p>
            <a:r>
              <a:rPr lang="cs-CZ" sz="2100" b="1" dirty="0"/>
              <a:t>Znak</a:t>
            </a:r>
            <a:r>
              <a:rPr lang="cs-CZ" sz="2100" dirty="0"/>
              <a:t>: má dyadický charakter; je složen z části:</a:t>
            </a:r>
          </a:p>
          <a:p>
            <a:pPr marL="0" indent="0">
              <a:buNone/>
            </a:pPr>
            <a:r>
              <a:rPr lang="cs-CZ" sz="2100" dirty="0">
                <a:solidFill>
                  <a:srgbClr val="C00000"/>
                </a:solidFill>
              </a:rPr>
              <a:t>	označující</a:t>
            </a:r>
            <a:r>
              <a:rPr lang="cs-CZ" sz="2100" dirty="0"/>
              <a:t> (</a:t>
            </a:r>
            <a:r>
              <a:rPr lang="cs-CZ" sz="2100" i="1" dirty="0"/>
              <a:t>signifiant</a:t>
            </a:r>
            <a:r>
              <a:rPr lang="cs-CZ" sz="2100" dirty="0"/>
              <a:t>)</a:t>
            </a:r>
          </a:p>
          <a:p>
            <a:pPr marL="0" indent="0">
              <a:buNone/>
            </a:pPr>
            <a:r>
              <a:rPr lang="cs-CZ" sz="2100" dirty="0">
                <a:solidFill>
                  <a:srgbClr val="C00000"/>
                </a:solidFill>
              </a:rPr>
              <a:t>	označované</a:t>
            </a:r>
            <a:r>
              <a:rPr lang="cs-CZ" sz="2100" dirty="0"/>
              <a:t> (</a:t>
            </a:r>
            <a:r>
              <a:rPr lang="cs-CZ" sz="2100" i="1" dirty="0"/>
              <a:t>signifié</a:t>
            </a:r>
            <a:r>
              <a:rPr lang="cs-CZ" sz="2100" dirty="0"/>
              <a:t>)</a:t>
            </a:r>
          </a:p>
          <a:p>
            <a:endParaRPr lang="cs-CZ" sz="2100" dirty="0"/>
          </a:p>
          <a:p>
            <a:r>
              <a:rPr lang="cs-CZ" sz="2100" dirty="0"/>
              <a:t>Jazykový znak i jeho složky jsou vůči realitě arbitrární</a:t>
            </a:r>
          </a:p>
          <a:p>
            <a:pPr marL="0" indent="0">
              <a:buNone/>
            </a:pPr>
            <a:endParaRPr lang="cs-CZ" sz="2100" dirty="0"/>
          </a:p>
          <a:p>
            <a:r>
              <a:rPr lang="cs-CZ" sz="2100" dirty="0"/>
              <a:t>Zavedl koncept diferenční hodnoty (</a:t>
            </a:r>
            <a:r>
              <a:rPr lang="cs-CZ" sz="2100" i="1" dirty="0" err="1"/>
              <a:t>valeur</a:t>
            </a:r>
            <a:r>
              <a:rPr lang="cs-CZ" sz="2100" dirty="0"/>
              <a:t>) (tzn. určitý fenomén charakterizuji na základě jeho odlišnosti od jiného fenoménu)</a:t>
            </a:r>
          </a:p>
          <a:p>
            <a:endParaRPr lang="cs-CZ" sz="1500" dirty="0"/>
          </a:p>
          <a:p>
            <a:endParaRPr lang="cs-CZ" dirty="0"/>
          </a:p>
        </p:txBody>
      </p:sp>
      <p:pic>
        <p:nvPicPr>
          <p:cNvPr id="5" name="Obrázek 4">
            <a:extLst>
              <a:ext uri="{FF2B5EF4-FFF2-40B4-BE49-F238E27FC236}">
                <a16:creationId xmlns:a16="http://schemas.microsoft.com/office/drawing/2014/main" id="{C44FBFC3-3A6F-4E68-93A5-E4CDDC832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157" y="1844825"/>
            <a:ext cx="4311644" cy="2929400"/>
          </a:xfrm>
          <a:prstGeom prst="rect">
            <a:avLst/>
          </a:prstGeom>
        </p:spPr>
      </p:pic>
      <p:sp>
        <p:nvSpPr>
          <p:cNvPr id="6" name="Nadpis 5">
            <a:extLst>
              <a:ext uri="{FF2B5EF4-FFF2-40B4-BE49-F238E27FC236}">
                <a16:creationId xmlns:a16="http://schemas.microsoft.com/office/drawing/2014/main" id="{0C368D15-375B-6791-BFAC-45A6A9E7A713}"/>
              </a:ext>
            </a:extLst>
          </p:cNvPr>
          <p:cNvSpPr>
            <a:spLocks noGrp="1"/>
          </p:cNvSpPr>
          <p:nvPr>
            <p:ph type="title"/>
          </p:nvPr>
        </p:nvSpPr>
        <p:spPr/>
        <p:txBody>
          <a:bodyPr>
            <a:normAutofit/>
          </a:bodyPr>
          <a:lstStyle/>
          <a:p>
            <a:r>
              <a:rPr lang="cs-CZ" sz="3300" dirty="0" err="1">
                <a:solidFill>
                  <a:srgbClr val="C00000"/>
                </a:solidFill>
              </a:rPr>
              <a:t>Saussurovo</a:t>
            </a:r>
            <a:r>
              <a:rPr lang="cs-CZ" sz="3300" dirty="0">
                <a:solidFill>
                  <a:srgbClr val="C00000"/>
                </a:solidFill>
              </a:rPr>
              <a:t> pojetí znaku</a:t>
            </a:r>
          </a:p>
        </p:txBody>
      </p:sp>
    </p:spTree>
    <p:extLst>
      <p:ext uri="{BB962C8B-B14F-4D97-AF65-F5344CB8AC3E}">
        <p14:creationId xmlns:p14="http://schemas.microsoft.com/office/powerpoint/2010/main" val="1700935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094B7-27F7-462A-B53B-A2F4E653828A}"/>
              </a:ext>
            </a:extLst>
          </p:cNvPr>
          <p:cNvSpPr>
            <a:spLocks noGrp="1"/>
          </p:cNvSpPr>
          <p:nvPr>
            <p:ph type="title"/>
          </p:nvPr>
        </p:nvSpPr>
        <p:spPr>
          <a:xfrm>
            <a:off x="628650" y="476672"/>
            <a:ext cx="7886700" cy="864096"/>
          </a:xfrm>
        </p:spPr>
        <p:txBody>
          <a:bodyPr>
            <a:normAutofit/>
          </a:bodyPr>
          <a:lstStyle/>
          <a:p>
            <a:r>
              <a:rPr lang="cs-CZ" sz="2250" b="1" dirty="0">
                <a:solidFill>
                  <a:srgbClr val="C00000"/>
                </a:solidFill>
              </a:rPr>
              <a:t>Charles Sanders </a:t>
            </a:r>
            <a:r>
              <a:rPr lang="cs-CZ" sz="2250" b="1" dirty="0" err="1">
                <a:solidFill>
                  <a:srgbClr val="C00000"/>
                </a:solidFill>
              </a:rPr>
              <a:t>Peirce</a:t>
            </a:r>
            <a:r>
              <a:rPr lang="cs-CZ" sz="2250" b="1" dirty="0">
                <a:solidFill>
                  <a:srgbClr val="C00000"/>
                </a:solidFill>
              </a:rPr>
              <a:t> (1839-1914)</a:t>
            </a:r>
            <a:br>
              <a:rPr lang="cs-CZ" sz="2250" b="1" dirty="0">
                <a:solidFill>
                  <a:srgbClr val="C00000"/>
                </a:solidFill>
              </a:rPr>
            </a:br>
            <a:endParaRPr lang="cs-CZ" sz="2250" b="1" dirty="0">
              <a:solidFill>
                <a:srgbClr val="C00000"/>
              </a:solidFill>
            </a:endParaRPr>
          </a:p>
        </p:txBody>
      </p:sp>
      <p:sp>
        <p:nvSpPr>
          <p:cNvPr id="3" name="Zástupný obsah 2">
            <a:extLst>
              <a:ext uri="{FF2B5EF4-FFF2-40B4-BE49-F238E27FC236}">
                <a16:creationId xmlns:a16="http://schemas.microsoft.com/office/drawing/2014/main" id="{8EE44E76-2FD6-4FAD-B4DB-0860E3981BE1}"/>
              </a:ext>
            </a:extLst>
          </p:cNvPr>
          <p:cNvSpPr>
            <a:spLocks noGrp="1"/>
          </p:cNvSpPr>
          <p:nvPr>
            <p:ph idx="1"/>
          </p:nvPr>
        </p:nvSpPr>
        <p:spPr>
          <a:xfrm>
            <a:off x="531075" y="1554286"/>
            <a:ext cx="6491064" cy="4525963"/>
          </a:xfrm>
        </p:spPr>
        <p:txBody>
          <a:bodyPr>
            <a:normAutofit/>
          </a:bodyPr>
          <a:lstStyle/>
          <a:p>
            <a:r>
              <a:rPr lang="cs-CZ" sz="2000" dirty="0"/>
              <a:t>Zabýval se matematikou, filozofií, teorií vědy</a:t>
            </a:r>
          </a:p>
          <a:p>
            <a:r>
              <a:rPr lang="cs-CZ" sz="2000" dirty="0">
                <a:solidFill>
                  <a:srgbClr val="C00000"/>
                </a:solidFill>
              </a:rPr>
              <a:t>Triadické pojetí znaku</a:t>
            </a:r>
          </a:p>
          <a:p>
            <a:r>
              <a:rPr lang="cs-CZ" sz="2000" dirty="0"/>
              <a:t>Rozdělení znaků je v jeho koncepci založeno na vztahu znaku a předmětu. Rozlišil proto:</a:t>
            </a:r>
          </a:p>
          <a:p>
            <a:endParaRPr lang="cs-CZ" sz="2000" dirty="0"/>
          </a:p>
          <a:p>
            <a:endParaRPr lang="cs-CZ" sz="2000" dirty="0"/>
          </a:p>
          <a:p>
            <a:r>
              <a:rPr lang="cs-CZ" sz="2000" b="1" dirty="0"/>
              <a:t>Ikony</a:t>
            </a:r>
            <a:r>
              <a:rPr lang="cs-CZ" sz="2000" dirty="0"/>
              <a:t> (ikonický znak) = jde o znak založený </a:t>
            </a:r>
          </a:p>
          <a:p>
            <a:pPr marL="0" indent="0">
              <a:buNone/>
            </a:pPr>
            <a:r>
              <a:rPr lang="cs-CZ" sz="2000" dirty="0"/>
              <a:t>	na podobnosti znaku a věci (např. piktogramy);</a:t>
            </a:r>
          </a:p>
          <a:p>
            <a:r>
              <a:rPr lang="cs-CZ" sz="2000" b="1" dirty="0"/>
              <a:t>Indexy</a:t>
            </a:r>
            <a:r>
              <a:rPr lang="cs-CZ" sz="2000" dirty="0"/>
              <a:t> = příznaky (např. horečka);</a:t>
            </a:r>
          </a:p>
          <a:p>
            <a:r>
              <a:rPr lang="cs-CZ" sz="2000" b="1" dirty="0"/>
              <a:t>Symboly</a:t>
            </a:r>
            <a:r>
              <a:rPr lang="cs-CZ" sz="2000" dirty="0"/>
              <a:t> = základní typ znaku; znak přiřazený k nějakému předmětu.</a:t>
            </a:r>
          </a:p>
          <a:p>
            <a:endParaRPr lang="cs-CZ" dirty="0"/>
          </a:p>
        </p:txBody>
      </p:sp>
      <p:pic>
        <p:nvPicPr>
          <p:cNvPr id="2050" name="Picture 2" descr="Charles Sanders Peirce – Wikipedie">
            <a:extLst>
              <a:ext uri="{FF2B5EF4-FFF2-40B4-BE49-F238E27FC236}">
                <a16:creationId xmlns:a16="http://schemas.microsoft.com/office/drawing/2014/main" id="{23A072B2-AA72-F35D-167B-A7DD1584C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563" y="908720"/>
            <a:ext cx="184785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595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6346E-1944-4983-AFD1-C48E60DDADAE}"/>
              </a:ext>
            </a:extLst>
          </p:cNvPr>
          <p:cNvSpPr>
            <a:spLocks noGrp="1"/>
          </p:cNvSpPr>
          <p:nvPr>
            <p:ph type="title"/>
          </p:nvPr>
        </p:nvSpPr>
        <p:spPr/>
        <p:txBody>
          <a:bodyPr>
            <a:normAutofit/>
          </a:bodyPr>
          <a:lstStyle/>
          <a:p>
            <a:pPr algn="ctr"/>
            <a:r>
              <a:rPr lang="cs-CZ" sz="2625" b="1" dirty="0">
                <a:solidFill>
                  <a:srgbClr val="C00000"/>
                </a:solidFill>
              </a:rPr>
              <a:t>Triadický model znaku</a:t>
            </a:r>
          </a:p>
        </p:txBody>
      </p:sp>
      <p:sp>
        <p:nvSpPr>
          <p:cNvPr id="3" name="Zástupný obsah 2">
            <a:extLst>
              <a:ext uri="{FF2B5EF4-FFF2-40B4-BE49-F238E27FC236}">
                <a16:creationId xmlns:a16="http://schemas.microsoft.com/office/drawing/2014/main" id="{44811F0C-29A1-449E-A2D8-14AE903FDBAA}"/>
              </a:ext>
            </a:extLst>
          </p:cNvPr>
          <p:cNvSpPr>
            <a:spLocks noGrp="1"/>
          </p:cNvSpPr>
          <p:nvPr>
            <p:ph idx="1"/>
          </p:nvPr>
        </p:nvSpPr>
        <p:spPr>
          <a:xfrm>
            <a:off x="251460" y="1484784"/>
            <a:ext cx="5112628" cy="4104456"/>
          </a:xfrm>
        </p:spPr>
        <p:txBody>
          <a:bodyPr>
            <a:normAutofit/>
          </a:bodyPr>
          <a:lstStyle/>
          <a:p>
            <a:endParaRPr lang="cs-CZ" sz="1800" dirty="0"/>
          </a:p>
          <a:p>
            <a:pPr marL="61722" indent="0">
              <a:buNone/>
            </a:pPr>
            <a:r>
              <a:rPr lang="cs-CZ" sz="1200" dirty="0"/>
              <a:t>		</a:t>
            </a:r>
            <a:r>
              <a:rPr lang="cs-CZ" sz="1800" b="1" dirty="0"/>
              <a:t>MYŠLENKA </a:t>
            </a:r>
          </a:p>
          <a:p>
            <a:pPr marL="61722" indent="0">
              <a:buNone/>
            </a:pPr>
            <a:r>
              <a:rPr lang="cs-CZ" sz="1800" b="1" dirty="0"/>
              <a:t>		POJEM</a:t>
            </a:r>
          </a:p>
          <a:p>
            <a:pPr marL="61722" indent="0">
              <a:buNone/>
            </a:pPr>
            <a:r>
              <a:rPr lang="cs-CZ" sz="1800" b="1" dirty="0"/>
              <a:t>		VÝZNAM</a:t>
            </a:r>
          </a:p>
          <a:p>
            <a:pPr marL="61722" indent="0">
              <a:buNone/>
            </a:pPr>
            <a:r>
              <a:rPr lang="cs-CZ" sz="1800" b="1" dirty="0">
                <a:solidFill>
                  <a:srgbClr val="C00000"/>
                </a:solidFill>
              </a:rPr>
              <a:t>		signifié (</a:t>
            </a:r>
            <a:r>
              <a:rPr lang="cs-CZ" sz="1800" b="1" dirty="0" err="1">
                <a:solidFill>
                  <a:srgbClr val="C00000"/>
                </a:solidFill>
              </a:rPr>
              <a:t>Saussure</a:t>
            </a:r>
            <a:r>
              <a:rPr lang="cs-CZ" sz="1800" b="1" dirty="0">
                <a:solidFill>
                  <a:srgbClr val="C00000"/>
                </a:solidFill>
              </a:rPr>
              <a:t>)</a:t>
            </a:r>
          </a:p>
          <a:p>
            <a:endParaRPr lang="cs-CZ" sz="1800" b="1" dirty="0"/>
          </a:p>
          <a:p>
            <a:endParaRPr lang="cs-CZ" sz="1800" b="1" dirty="0"/>
          </a:p>
          <a:p>
            <a:pPr marL="0" indent="0">
              <a:buNone/>
            </a:pPr>
            <a:r>
              <a:rPr lang="cs-CZ" sz="1800" b="1" dirty="0"/>
              <a:t>                                                                         </a:t>
            </a:r>
          </a:p>
          <a:p>
            <a:pPr marL="0" indent="0">
              <a:buNone/>
            </a:pPr>
            <a:r>
              <a:rPr lang="cs-CZ" sz="1800" b="1" dirty="0"/>
              <a:t>                   SYMBOL	          	   REFERENT	</a:t>
            </a:r>
          </a:p>
          <a:p>
            <a:pPr marL="0" indent="0">
              <a:buNone/>
            </a:pPr>
            <a:r>
              <a:rPr lang="cs-CZ" sz="1800" b="1" dirty="0"/>
              <a:t>                   VÝRAZ		    VĚC, PŘEDMĚT</a:t>
            </a:r>
          </a:p>
          <a:p>
            <a:pPr marL="342900" lvl="1" indent="0">
              <a:buNone/>
            </a:pPr>
            <a:r>
              <a:rPr lang="cs-CZ" sz="1800" b="1" dirty="0">
                <a:solidFill>
                  <a:srgbClr val="C00000"/>
                </a:solidFill>
              </a:rPr>
              <a:t>signifiant (</a:t>
            </a:r>
            <a:r>
              <a:rPr lang="cs-CZ" sz="1800" b="1" dirty="0" err="1">
                <a:solidFill>
                  <a:srgbClr val="C00000"/>
                </a:solidFill>
              </a:rPr>
              <a:t>Saussure</a:t>
            </a:r>
            <a:r>
              <a:rPr lang="cs-CZ" sz="1800" b="1" dirty="0">
                <a:solidFill>
                  <a:srgbClr val="C00000"/>
                </a:solidFill>
              </a:rPr>
              <a:t>)</a:t>
            </a:r>
          </a:p>
        </p:txBody>
      </p:sp>
      <p:sp>
        <p:nvSpPr>
          <p:cNvPr id="4" name="Rovnoramenný trojúhelník 3">
            <a:extLst>
              <a:ext uri="{FF2B5EF4-FFF2-40B4-BE49-F238E27FC236}">
                <a16:creationId xmlns:a16="http://schemas.microsoft.com/office/drawing/2014/main" id="{D930A36F-9FBB-4526-9787-D3FA83052787}"/>
              </a:ext>
            </a:extLst>
          </p:cNvPr>
          <p:cNvSpPr/>
          <p:nvPr/>
        </p:nvSpPr>
        <p:spPr>
          <a:xfrm>
            <a:off x="2267744" y="3537012"/>
            <a:ext cx="956163" cy="628651"/>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7" name="Picture 2" descr="Pojem modelu a pojmový model v informační vědě — Knihovnická revue">
            <a:extLst>
              <a:ext uri="{FF2B5EF4-FFF2-40B4-BE49-F238E27FC236}">
                <a16:creationId xmlns:a16="http://schemas.microsoft.com/office/drawing/2014/main" id="{02E5C6F0-D214-4A72-93C3-DDB7C46135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8587" y="2271279"/>
            <a:ext cx="2683409" cy="168678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075E48A-EFCD-7B1F-9F01-F9AA54EA20EC}"/>
              </a:ext>
            </a:extLst>
          </p:cNvPr>
          <p:cNvSpPr txBox="1"/>
          <p:nvPr/>
        </p:nvSpPr>
        <p:spPr>
          <a:xfrm>
            <a:off x="623578" y="5956100"/>
            <a:ext cx="8209360" cy="681848"/>
          </a:xfrm>
          <a:custGeom>
            <a:avLst/>
            <a:gdLst>
              <a:gd name="connsiteX0" fmla="*/ 0 w 7919992"/>
              <a:gd name="connsiteY0" fmla="*/ 0 h 369332"/>
              <a:gd name="connsiteX1" fmla="*/ 7919992 w 7919992"/>
              <a:gd name="connsiteY1" fmla="*/ 0 h 369332"/>
              <a:gd name="connsiteX2" fmla="*/ 7919992 w 7919992"/>
              <a:gd name="connsiteY2" fmla="*/ 369332 h 369332"/>
              <a:gd name="connsiteX3" fmla="*/ 0 w 7919992"/>
              <a:gd name="connsiteY3" fmla="*/ 369332 h 369332"/>
              <a:gd name="connsiteX4" fmla="*/ 0 w 7919992"/>
              <a:gd name="connsiteY4" fmla="*/ 0 h 369332"/>
              <a:gd name="connsiteX0" fmla="*/ 0 w 8220934"/>
              <a:gd name="connsiteY0" fmla="*/ 0 h 3401899"/>
              <a:gd name="connsiteX1" fmla="*/ 7919992 w 8220934"/>
              <a:gd name="connsiteY1" fmla="*/ 0 h 3401899"/>
              <a:gd name="connsiteX2" fmla="*/ 8220934 w 8220934"/>
              <a:gd name="connsiteY2" fmla="*/ 3401899 h 3401899"/>
              <a:gd name="connsiteX3" fmla="*/ 0 w 8220934"/>
              <a:gd name="connsiteY3" fmla="*/ 369332 h 3401899"/>
              <a:gd name="connsiteX4" fmla="*/ 0 w 8220934"/>
              <a:gd name="connsiteY4" fmla="*/ 0 h 3401899"/>
              <a:gd name="connsiteX0" fmla="*/ 0 w 8220934"/>
              <a:gd name="connsiteY0" fmla="*/ 0 h 3529220"/>
              <a:gd name="connsiteX1" fmla="*/ 7919992 w 8220934"/>
              <a:gd name="connsiteY1" fmla="*/ 0 h 3529220"/>
              <a:gd name="connsiteX2" fmla="*/ 8220934 w 8220934"/>
              <a:gd name="connsiteY2" fmla="*/ 3401899 h 3529220"/>
              <a:gd name="connsiteX3" fmla="*/ 11574 w 8220934"/>
              <a:gd name="connsiteY3" fmla="*/ 3529220 h 3529220"/>
              <a:gd name="connsiteX4" fmla="*/ 0 w 8220934"/>
              <a:gd name="connsiteY4" fmla="*/ 0 h 3529220"/>
              <a:gd name="connsiteX0" fmla="*/ 0 w 8232509"/>
              <a:gd name="connsiteY0" fmla="*/ 3125165 h 3529220"/>
              <a:gd name="connsiteX1" fmla="*/ 7931567 w 8232509"/>
              <a:gd name="connsiteY1" fmla="*/ 0 h 3529220"/>
              <a:gd name="connsiteX2" fmla="*/ 8232509 w 8232509"/>
              <a:gd name="connsiteY2" fmla="*/ 3401899 h 3529220"/>
              <a:gd name="connsiteX3" fmla="*/ 23149 w 8232509"/>
              <a:gd name="connsiteY3" fmla="*/ 3529220 h 3529220"/>
              <a:gd name="connsiteX4" fmla="*/ 0 w 8232509"/>
              <a:gd name="connsiteY4" fmla="*/ 3125165 h 3529220"/>
              <a:gd name="connsiteX0" fmla="*/ 0 w 8232509"/>
              <a:gd name="connsiteY0" fmla="*/ 208345 h 612400"/>
              <a:gd name="connsiteX1" fmla="*/ 8197785 w 8232509"/>
              <a:gd name="connsiteY1" fmla="*/ 0 h 612400"/>
              <a:gd name="connsiteX2" fmla="*/ 8232509 w 8232509"/>
              <a:gd name="connsiteY2" fmla="*/ 485079 h 612400"/>
              <a:gd name="connsiteX3" fmla="*/ 23149 w 8232509"/>
              <a:gd name="connsiteY3" fmla="*/ 612400 h 612400"/>
              <a:gd name="connsiteX4" fmla="*/ 0 w 8232509"/>
              <a:gd name="connsiteY4" fmla="*/ 208345 h 612400"/>
              <a:gd name="connsiteX0" fmla="*/ 34724 w 8209360"/>
              <a:gd name="connsiteY0" fmla="*/ 0 h 635549"/>
              <a:gd name="connsiteX1" fmla="*/ 8174636 w 8209360"/>
              <a:gd name="connsiteY1" fmla="*/ 23149 h 635549"/>
              <a:gd name="connsiteX2" fmla="*/ 8209360 w 8209360"/>
              <a:gd name="connsiteY2" fmla="*/ 508228 h 635549"/>
              <a:gd name="connsiteX3" fmla="*/ 0 w 8209360"/>
              <a:gd name="connsiteY3" fmla="*/ 635549 h 635549"/>
              <a:gd name="connsiteX4" fmla="*/ 34724 w 8209360"/>
              <a:gd name="connsiteY4" fmla="*/ 0 h 635549"/>
              <a:gd name="connsiteX0" fmla="*/ 34724 w 8209360"/>
              <a:gd name="connsiteY0" fmla="*/ 46299 h 681848"/>
              <a:gd name="connsiteX1" fmla="*/ 8163061 w 8209360"/>
              <a:gd name="connsiteY1" fmla="*/ 0 h 681848"/>
              <a:gd name="connsiteX2" fmla="*/ 8209360 w 8209360"/>
              <a:gd name="connsiteY2" fmla="*/ 554527 h 681848"/>
              <a:gd name="connsiteX3" fmla="*/ 0 w 8209360"/>
              <a:gd name="connsiteY3" fmla="*/ 681848 h 681848"/>
              <a:gd name="connsiteX4" fmla="*/ 34724 w 8209360"/>
              <a:gd name="connsiteY4" fmla="*/ 46299 h 68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9360" h="681848">
                <a:moveTo>
                  <a:pt x="34724" y="46299"/>
                </a:moveTo>
                <a:lnTo>
                  <a:pt x="8163061" y="0"/>
                </a:lnTo>
                <a:lnTo>
                  <a:pt x="8209360" y="554527"/>
                </a:lnTo>
                <a:lnTo>
                  <a:pt x="0" y="681848"/>
                </a:lnTo>
                <a:lnTo>
                  <a:pt x="34724" y="46299"/>
                </a:lnTo>
                <a:close/>
              </a:path>
            </a:pathLst>
          </a:custGeom>
          <a:noFill/>
        </p:spPr>
        <p:txBody>
          <a:bodyPr wrap="square">
            <a:spAutoFit/>
          </a:bodyPr>
          <a:lstStyle/>
          <a:p>
            <a:pPr marL="0" indent="0">
              <a:buNone/>
            </a:pPr>
            <a:r>
              <a:rPr lang="cs-CZ" sz="1800" dirty="0"/>
              <a:t>Tento model využívali: Ch. Morris, Ch. S. </a:t>
            </a:r>
            <a:r>
              <a:rPr lang="cs-CZ" sz="1800" dirty="0" err="1"/>
              <a:t>Peirce</a:t>
            </a:r>
            <a:r>
              <a:rPr lang="cs-CZ" sz="1800" dirty="0"/>
              <a:t>, Ch. K. </a:t>
            </a:r>
            <a:r>
              <a:rPr lang="cs-CZ" sz="1800" dirty="0" err="1"/>
              <a:t>Ogden</a:t>
            </a:r>
            <a:r>
              <a:rPr lang="cs-CZ" sz="1800" dirty="0"/>
              <a:t> – A. </a:t>
            </a:r>
            <a:r>
              <a:rPr lang="cs-CZ" sz="1800" dirty="0" err="1"/>
              <a:t>Richards</a:t>
            </a:r>
            <a:r>
              <a:rPr lang="cs-CZ" sz="1800" dirty="0"/>
              <a:t> </a:t>
            </a:r>
          </a:p>
        </p:txBody>
      </p:sp>
    </p:spTree>
    <p:extLst>
      <p:ext uri="{BB962C8B-B14F-4D97-AF65-F5344CB8AC3E}">
        <p14:creationId xmlns:p14="http://schemas.microsoft.com/office/powerpoint/2010/main" val="33848284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590D1D-474C-4869-9D74-FE5FFCE909E1}"/>
              </a:ext>
            </a:extLst>
          </p:cNvPr>
          <p:cNvSpPr>
            <a:spLocks noGrp="1"/>
          </p:cNvSpPr>
          <p:nvPr>
            <p:ph type="title"/>
          </p:nvPr>
        </p:nvSpPr>
        <p:spPr/>
        <p:txBody>
          <a:bodyPr>
            <a:normAutofit/>
          </a:bodyPr>
          <a:lstStyle/>
          <a:p>
            <a:r>
              <a:rPr lang="cs-CZ" sz="2700" b="1" dirty="0">
                <a:solidFill>
                  <a:srgbClr val="C00000"/>
                </a:solidFill>
              </a:rPr>
              <a:t>Charles William Morris (1903-1979)</a:t>
            </a:r>
          </a:p>
        </p:txBody>
      </p:sp>
      <p:sp>
        <p:nvSpPr>
          <p:cNvPr id="3" name="Zástupný obsah 2">
            <a:extLst>
              <a:ext uri="{FF2B5EF4-FFF2-40B4-BE49-F238E27FC236}">
                <a16:creationId xmlns:a16="http://schemas.microsoft.com/office/drawing/2014/main" id="{76A6635F-9A66-46A5-B3D8-097C71D78096}"/>
              </a:ext>
            </a:extLst>
          </p:cNvPr>
          <p:cNvSpPr>
            <a:spLocks noGrp="1"/>
          </p:cNvSpPr>
          <p:nvPr>
            <p:ph idx="1"/>
          </p:nvPr>
        </p:nvSpPr>
        <p:spPr>
          <a:xfrm>
            <a:off x="457200" y="1600200"/>
            <a:ext cx="5338936" cy="4525963"/>
          </a:xfrm>
        </p:spPr>
        <p:txBody>
          <a:bodyPr>
            <a:normAutofit/>
          </a:bodyPr>
          <a:lstStyle/>
          <a:p>
            <a:r>
              <a:rPr lang="cs-CZ" sz="2000" dirty="0"/>
              <a:t>Filozof, sémiotik</a:t>
            </a:r>
          </a:p>
          <a:p>
            <a:r>
              <a:rPr lang="cs-CZ" sz="2000" dirty="0"/>
              <a:t>1938, </a:t>
            </a:r>
            <a:r>
              <a:rPr lang="cs-CZ" sz="2000" i="1" dirty="0" err="1"/>
              <a:t>Foundations</a:t>
            </a:r>
            <a:r>
              <a:rPr lang="cs-CZ" sz="2000" i="1" dirty="0"/>
              <a:t> </a:t>
            </a:r>
            <a:r>
              <a:rPr lang="cs-CZ" sz="2000" i="1" dirty="0" err="1"/>
              <a:t>of</a:t>
            </a:r>
            <a:r>
              <a:rPr lang="cs-CZ" sz="2000" i="1" dirty="0"/>
              <a:t> </a:t>
            </a:r>
            <a:r>
              <a:rPr lang="cs-CZ" sz="2000" i="1" dirty="0" err="1"/>
              <a:t>the</a:t>
            </a:r>
            <a:r>
              <a:rPr lang="cs-CZ" sz="2000" i="1" dirty="0"/>
              <a:t> </a:t>
            </a:r>
            <a:r>
              <a:rPr lang="cs-CZ" sz="2000" i="1" dirty="0" err="1"/>
              <a:t>Theory</a:t>
            </a:r>
            <a:r>
              <a:rPr lang="cs-CZ" sz="2000" i="1" dirty="0"/>
              <a:t> </a:t>
            </a:r>
            <a:r>
              <a:rPr lang="cs-CZ" sz="2000" i="1" dirty="0" err="1"/>
              <a:t>of</a:t>
            </a:r>
            <a:r>
              <a:rPr lang="cs-CZ" sz="2000" i="1" dirty="0"/>
              <a:t> </a:t>
            </a:r>
            <a:r>
              <a:rPr lang="cs-CZ" sz="2000" i="1" dirty="0" err="1"/>
              <a:t>Signs</a:t>
            </a:r>
            <a:endParaRPr lang="cs-CZ" sz="2000" i="1" dirty="0"/>
          </a:p>
          <a:p>
            <a:r>
              <a:rPr lang="cs-CZ" sz="2000" dirty="0"/>
              <a:t>Triadické pojetí znaku</a:t>
            </a:r>
          </a:p>
          <a:p>
            <a:endParaRPr lang="cs-CZ" sz="2000" i="1" dirty="0"/>
          </a:p>
          <a:p>
            <a:r>
              <a:rPr lang="cs-CZ" sz="2000" dirty="0"/>
              <a:t>V rámci sémiotiky rozlišil tři základní relace: </a:t>
            </a:r>
          </a:p>
          <a:p>
            <a:endParaRPr lang="cs-CZ" sz="2000" dirty="0"/>
          </a:p>
          <a:p>
            <a:r>
              <a:rPr lang="cs-CZ" sz="2000" b="1" dirty="0"/>
              <a:t>Sémantika</a:t>
            </a:r>
            <a:r>
              <a:rPr lang="cs-CZ" sz="2000" dirty="0"/>
              <a:t> = uvažujeme o vztahu znaku k předmětu (tj. designace, denotace)</a:t>
            </a:r>
          </a:p>
          <a:p>
            <a:r>
              <a:rPr lang="cs-CZ" sz="2000" b="1" dirty="0"/>
              <a:t>Pragmatika</a:t>
            </a:r>
            <a:r>
              <a:rPr lang="cs-CZ" sz="2000" dirty="0"/>
              <a:t> = uvažujeme o tom, co je vyjadřováno ve vztahu k uživateli (interpretovi)</a:t>
            </a:r>
          </a:p>
          <a:p>
            <a:r>
              <a:rPr lang="cs-CZ" sz="2000" b="1" dirty="0"/>
              <a:t>Syntaktika</a:t>
            </a:r>
            <a:r>
              <a:rPr lang="cs-CZ" sz="2000" dirty="0"/>
              <a:t> = týká se vztahů mezi znaky</a:t>
            </a:r>
          </a:p>
        </p:txBody>
      </p:sp>
      <p:pic>
        <p:nvPicPr>
          <p:cNvPr id="3074" name="Picture 2">
            <a:extLst>
              <a:ext uri="{FF2B5EF4-FFF2-40B4-BE49-F238E27FC236}">
                <a16:creationId xmlns:a16="http://schemas.microsoft.com/office/drawing/2014/main" id="{90E585B0-34D6-E312-7D94-D63FBF92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325" y="1340768"/>
            <a:ext cx="26574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05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71066" y="260648"/>
            <a:ext cx="6172200" cy="864096"/>
          </a:xfrm>
        </p:spPr>
        <p:txBody>
          <a:bodyPr>
            <a:noAutofit/>
          </a:bodyPr>
          <a:lstStyle/>
          <a:p>
            <a:r>
              <a:rPr lang="cs-CZ" sz="2700" b="1" dirty="0">
                <a:solidFill>
                  <a:srgbClr val="FF0000"/>
                </a:solidFill>
              </a:rPr>
              <a:t>Pražský lingvistický kroužek (1926)</a:t>
            </a:r>
            <a:br>
              <a:rPr lang="cs-CZ" sz="2700" b="1" dirty="0"/>
            </a:br>
            <a:endParaRPr lang="cs-CZ" sz="2700" b="1" dirty="0"/>
          </a:p>
        </p:txBody>
      </p:sp>
      <p:sp>
        <p:nvSpPr>
          <p:cNvPr id="3" name="Zástupný symbol pro obsah 2"/>
          <p:cNvSpPr>
            <a:spLocks noGrp="1"/>
          </p:cNvSpPr>
          <p:nvPr>
            <p:ph idx="1"/>
          </p:nvPr>
        </p:nvSpPr>
        <p:spPr>
          <a:xfrm>
            <a:off x="467544" y="1268760"/>
            <a:ext cx="8219256" cy="4857403"/>
          </a:xfrm>
        </p:spPr>
        <p:txBody>
          <a:bodyPr>
            <a:normAutofit fontScale="70000" lnSpcReduction="20000"/>
          </a:bodyPr>
          <a:lstStyle/>
          <a:p>
            <a:pPr marL="363474"/>
            <a:endParaRPr lang="cs-CZ" dirty="0"/>
          </a:p>
          <a:p>
            <a:r>
              <a:rPr lang="cs-CZ" dirty="0"/>
              <a:t>V. Mathesius (anglista, předseda </a:t>
            </a:r>
            <a:r>
              <a:rPr lang="cs-CZ" dirty="0" err="1"/>
              <a:t>PLKu</a:t>
            </a:r>
            <a:r>
              <a:rPr lang="cs-CZ" dirty="0"/>
              <a:t>)</a:t>
            </a:r>
          </a:p>
          <a:p>
            <a:r>
              <a:rPr lang="cs-CZ" dirty="0"/>
              <a:t>B. Havránek</a:t>
            </a:r>
          </a:p>
          <a:p>
            <a:r>
              <a:rPr lang="cs-CZ" dirty="0"/>
              <a:t>J. Mukařovský</a:t>
            </a:r>
          </a:p>
          <a:p>
            <a:r>
              <a:rPr lang="cs-CZ" dirty="0"/>
              <a:t>R. </a:t>
            </a:r>
            <a:r>
              <a:rPr lang="cs-CZ" dirty="0" err="1"/>
              <a:t>Jakobson</a:t>
            </a:r>
            <a:endParaRPr lang="cs-CZ" dirty="0"/>
          </a:p>
          <a:p>
            <a:r>
              <a:rPr lang="cs-CZ" dirty="0"/>
              <a:t>B. Trnka</a:t>
            </a:r>
          </a:p>
          <a:p>
            <a:r>
              <a:rPr lang="cs-CZ" dirty="0"/>
              <a:t>J. Vachek</a:t>
            </a:r>
          </a:p>
          <a:p>
            <a:endParaRPr lang="cs-CZ" dirty="0"/>
          </a:p>
          <a:p>
            <a:r>
              <a:rPr lang="cs-CZ" dirty="0"/>
              <a:t>PLK = kulturní a vědecká křižovatka; splynutí nejrůznějších vlivů</a:t>
            </a:r>
          </a:p>
          <a:p>
            <a:r>
              <a:rPr lang="cs-CZ" dirty="0"/>
              <a:t>Kontakt se zahraničím; systematické vedení a řízení instituce</a:t>
            </a:r>
          </a:p>
          <a:p>
            <a:r>
              <a:rPr lang="cs-CZ" dirty="0">
                <a:solidFill>
                  <a:srgbClr val="FF0000"/>
                </a:solidFill>
              </a:rPr>
              <a:t>Hlavní období: 1926-1948</a:t>
            </a:r>
          </a:p>
          <a:p>
            <a:r>
              <a:rPr lang="cs-CZ" dirty="0"/>
              <a:t>Obnovení činnosti </a:t>
            </a:r>
            <a:r>
              <a:rPr lang="cs-CZ" dirty="0" err="1"/>
              <a:t>PLKu</a:t>
            </a:r>
            <a:r>
              <a:rPr lang="cs-CZ" dirty="0"/>
              <a:t>: 1990</a:t>
            </a:r>
          </a:p>
          <a:p>
            <a:endParaRPr lang="cs-CZ" dirty="0"/>
          </a:p>
        </p:txBody>
      </p:sp>
    </p:spTree>
    <p:extLst>
      <p:ext uri="{BB962C8B-B14F-4D97-AF65-F5344CB8AC3E}">
        <p14:creationId xmlns:p14="http://schemas.microsoft.com/office/powerpoint/2010/main" val="6745694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100" dirty="0">
                <a:solidFill>
                  <a:srgbClr val="FF0000"/>
                </a:solidFill>
              </a:rPr>
              <a:t>Pražský lingvistický kroužek (1926)</a:t>
            </a:r>
          </a:p>
        </p:txBody>
      </p:sp>
      <p:pic>
        <p:nvPicPr>
          <p:cNvPr id="28674" name="Picture 2" descr="C:\Users\Ondrej\__AA-Mukarovsky- CELEK\______Text-kniha\zObrazova priloha - JM\Finalni - odeslana\13..jpg"/>
          <p:cNvPicPr>
            <a:picLocks noGrp="1" noChangeAspect="1" noChangeArrowheads="1"/>
          </p:cNvPicPr>
          <p:nvPr>
            <p:ph sz="quarter" idx="1"/>
          </p:nvPr>
        </p:nvPicPr>
        <p:blipFill>
          <a:blip r:embed="rId2"/>
          <a:srcRect/>
          <a:stretch>
            <a:fillRect/>
          </a:stretch>
        </p:blipFill>
        <p:spPr bwMode="auto">
          <a:xfrm>
            <a:off x="1702218" y="1049584"/>
            <a:ext cx="6254158" cy="4755680"/>
          </a:xfrm>
          <a:prstGeom prst="rect">
            <a:avLst/>
          </a:prstGeom>
          <a:noFill/>
        </p:spPr>
      </p:pic>
    </p:spTree>
    <p:extLst>
      <p:ext uri="{BB962C8B-B14F-4D97-AF65-F5344CB8AC3E}">
        <p14:creationId xmlns:p14="http://schemas.microsoft.com/office/powerpoint/2010/main" val="18049687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Český literárněvědný strukturalismus</a:t>
            </a:r>
          </a:p>
        </p:txBody>
      </p:sp>
      <p:sp>
        <p:nvSpPr>
          <p:cNvPr id="3" name="Zástupný symbol pro obsah 2"/>
          <p:cNvSpPr>
            <a:spLocks noGrp="1"/>
          </p:cNvSpPr>
          <p:nvPr>
            <p:ph idx="1"/>
          </p:nvPr>
        </p:nvSpPr>
        <p:spPr/>
        <p:txBody>
          <a:bodyPr>
            <a:normAutofit fontScale="70000" lnSpcReduction="20000"/>
          </a:bodyPr>
          <a:lstStyle/>
          <a:p>
            <a:pPr marL="0" indent="0">
              <a:buNone/>
            </a:pPr>
            <a:endParaRPr lang="cs-CZ" dirty="0"/>
          </a:p>
          <a:p>
            <a:pPr marL="0" indent="0">
              <a:buNone/>
            </a:pPr>
            <a:r>
              <a:rPr lang="cs-CZ" dirty="0">
                <a:solidFill>
                  <a:srgbClr val="FF0000"/>
                </a:solidFill>
              </a:rPr>
              <a:t>Zakladatelé a propagátoři</a:t>
            </a:r>
            <a:r>
              <a:rPr lang="cs-CZ" dirty="0"/>
              <a:t>: Pražský lingvistický kroužek (= PLK), Vilém Mathesius, Jan Mukařovský, Roman </a:t>
            </a:r>
            <a:r>
              <a:rPr lang="cs-CZ" dirty="0" err="1"/>
              <a:t>Jakobson</a:t>
            </a:r>
            <a:endParaRPr lang="cs-CZ" dirty="0"/>
          </a:p>
          <a:p>
            <a:pPr marL="0" indent="0">
              <a:buNone/>
            </a:pPr>
            <a:endParaRPr lang="cs-CZ" dirty="0"/>
          </a:p>
          <a:p>
            <a:pPr marL="0" indent="0">
              <a:buNone/>
            </a:pPr>
            <a:r>
              <a:rPr lang="cs-CZ" dirty="0">
                <a:solidFill>
                  <a:srgbClr val="FF0000"/>
                </a:solidFill>
              </a:rPr>
              <a:t>Válečná generace, první žáci</a:t>
            </a:r>
            <a:r>
              <a:rPr lang="cs-CZ" dirty="0"/>
              <a:t>: Felix Vodička, Jiří Veltruský, Josef Vachek</a:t>
            </a:r>
          </a:p>
          <a:p>
            <a:pPr marL="0" indent="0">
              <a:buNone/>
            </a:pPr>
            <a:endParaRPr lang="cs-CZ" dirty="0"/>
          </a:p>
          <a:p>
            <a:pPr marL="0" indent="0">
              <a:buNone/>
            </a:pPr>
            <a:r>
              <a:rPr lang="cs-CZ" dirty="0">
                <a:solidFill>
                  <a:srgbClr val="FF0000"/>
                </a:solidFill>
              </a:rPr>
              <a:t>Šedesátá léta  -  současnost</a:t>
            </a:r>
            <a:r>
              <a:rPr lang="cs-CZ" dirty="0"/>
              <a:t>: Miroslav Červenka, Milan Jankovič, Marie Kubínová, Aleš Haman</a:t>
            </a:r>
          </a:p>
          <a:p>
            <a:pPr marL="0" indent="0">
              <a:buNone/>
            </a:pPr>
            <a:endParaRPr lang="cs-CZ" dirty="0"/>
          </a:p>
          <a:p>
            <a:pPr marL="0" indent="0">
              <a:buNone/>
            </a:pPr>
            <a:r>
              <a:rPr lang="cs-CZ" dirty="0">
                <a:solidFill>
                  <a:srgbClr val="FF0000"/>
                </a:solidFill>
              </a:rPr>
              <a:t>Badatelé v exilu (po roce 1968)</a:t>
            </a:r>
            <a:r>
              <a:rPr lang="cs-CZ" dirty="0"/>
              <a:t>: Lubomír Doležel, Petr Steiner, Mojmír Grygar, Květoslav Chvatík, Emil Volek</a:t>
            </a:r>
          </a:p>
          <a:p>
            <a:pPr marL="0" indent="0">
              <a:buNone/>
            </a:pPr>
            <a:endParaRPr lang="cs-CZ" dirty="0"/>
          </a:p>
          <a:p>
            <a:r>
              <a:rPr lang="cs-CZ" dirty="0">
                <a:solidFill>
                  <a:srgbClr val="0070C0"/>
                </a:solidFill>
              </a:rPr>
              <a:t>Strukturalismus je implicitní součástí české literární vědy (zvl. teorie).</a:t>
            </a:r>
          </a:p>
        </p:txBody>
      </p:sp>
    </p:spTree>
    <p:extLst>
      <p:ext uri="{BB962C8B-B14F-4D97-AF65-F5344CB8AC3E}">
        <p14:creationId xmlns:p14="http://schemas.microsoft.com/office/powerpoint/2010/main" val="16096214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32656"/>
            <a:ext cx="7886700" cy="504056"/>
          </a:xfrm>
        </p:spPr>
        <p:txBody>
          <a:bodyPr>
            <a:normAutofit fontScale="90000"/>
          </a:bodyPr>
          <a:lstStyle/>
          <a:p>
            <a:r>
              <a:rPr lang="cs-CZ" dirty="0">
                <a:solidFill>
                  <a:srgbClr val="FF0000"/>
                </a:solidFill>
              </a:rPr>
              <a:t>PLK - hlavní tendence</a:t>
            </a:r>
          </a:p>
        </p:txBody>
      </p:sp>
      <p:sp>
        <p:nvSpPr>
          <p:cNvPr id="3" name="Zástupný symbol pro obsah 2"/>
          <p:cNvSpPr>
            <a:spLocks noGrp="1"/>
          </p:cNvSpPr>
          <p:nvPr>
            <p:ph idx="1"/>
          </p:nvPr>
        </p:nvSpPr>
        <p:spPr>
          <a:xfrm>
            <a:off x="539552" y="1196752"/>
            <a:ext cx="8208912" cy="4158512"/>
          </a:xfrm>
        </p:spPr>
        <p:txBody>
          <a:bodyPr>
            <a:noAutofit/>
          </a:bodyPr>
          <a:lstStyle/>
          <a:p>
            <a:pPr>
              <a:lnSpc>
                <a:spcPct val="100000"/>
              </a:lnSpc>
            </a:pPr>
            <a:r>
              <a:rPr lang="cs-CZ" sz="2000" b="1" dirty="0"/>
              <a:t>1929 Teze Pražského lingvistického kroužku</a:t>
            </a:r>
          </a:p>
          <a:p>
            <a:pPr>
              <a:lnSpc>
                <a:spcPct val="100000"/>
              </a:lnSpc>
            </a:pPr>
            <a:r>
              <a:rPr lang="cs-CZ" sz="2000" dirty="0"/>
              <a:t>Funkční lingvistika, fonetika, fonologie, sémiotika, literatura = studium básnického jazyka.</a:t>
            </a:r>
          </a:p>
          <a:p>
            <a:pPr>
              <a:lnSpc>
                <a:spcPct val="100000"/>
              </a:lnSpc>
            </a:pPr>
            <a:endParaRPr lang="cs-CZ" sz="2000" dirty="0"/>
          </a:p>
          <a:p>
            <a:pPr marL="0" indent="0">
              <a:buNone/>
            </a:pPr>
            <a:r>
              <a:rPr lang="cs-CZ" sz="2000" b="1" dirty="0"/>
              <a:t>Zdroje</a:t>
            </a:r>
            <a:endParaRPr lang="cs-CZ" sz="2000" dirty="0"/>
          </a:p>
          <a:p>
            <a:pPr marL="61722" indent="0">
              <a:buNone/>
            </a:pPr>
            <a:r>
              <a:rPr lang="cs-CZ" sz="2000" dirty="0"/>
              <a:t>(1) Domácí tradice lingvistiky, estetiky, literární vědy</a:t>
            </a:r>
          </a:p>
          <a:p>
            <a:pPr marL="61722" indent="0">
              <a:buNone/>
            </a:pPr>
            <a:r>
              <a:rPr lang="cs-CZ" sz="2000" dirty="0"/>
              <a:t>(2) Zahraniční </a:t>
            </a:r>
          </a:p>
          <a:p>
            <a:pPr marL="61722" indent="0">
              <a:buNone/>
            </a:pPr>
            <a:r>
              <a:rPr lang="cs-CZ" sz="2000" b="1" i="1" dirty="0">
                <a:solidFill>
                  <a:srgbClr val="FF0000"/>
                </a:solidFill>
              </a:rPr>
              <a:t>Jazyková koncepce</a:t>
            </a:r>
            <a:r>
              <a:rPr lang="cs-CZ" sz="2000" b="1" i="1" dirty="0"/>
              <a:t> </a:t>
            </a:r>
            <a:r>
              <a:rPr lang="cs-CZ" sz="2000" dirty="0"/>
              <a:t>F. de </a:t>
            </a:r>
            <a:r>
              <a:rPr lang="cs-CZ" sz="2000" dirty="0" err="1"/>
              <a:t>Saussura</a:t>
            </a:r>
            <a:r>
              <a:rPr lang="cs-CZ" sz="2000" dirty="0"/>
              <a:t>; </a:t>
            </a:r>
            <a:r>
              <a:rPr lang="cs-CZ" sz="2000" i="1" dirty="0"/>
              <a:t>Kurs obecné lingvistiky </a:t>
            </a:r>
            <a:r>
              <a:rPr lang="cs-CZ" sz="2000" dirty="0"/>
              <a:t>(1916)</a:t>
            </a:r>
          </a:p>
          <a:p>
            <a:pPr marL="61722" indent="0">
              <a:buNone/>
            </a:pPr>
            <a:r>
              <a:rPr lang="cs-CZ" sz="2000" b="1" i="1" dirty="0">
                <a:solidFill>
                  <a:srgbClr val="FF0000"/>
                </a:solidFill>
              </a:rPr>
              <a:t>Ruský formalismus</a:t>
            </a:r>
          </a:p>
          <a:p>
            <a:pPr marL="61722" indent="0">
              <a:buNone/>
            </a:pPr>
            <a:r>
              <a:rPr lang="cs-CZ" sz="2000" b="1" i="1" dirty="0">
                <a:solidFill>
                  <a:srgbClr val="FF0000"/>
                </a:solidFill>
              </a:rPr>
              <a:t>Fenomenologie</a:t>
            </a:r>
          </a:p>
          <a:p>
            <a:pPr marL="61722" indent="0">
              <a:buNone/>
            </a:pPr>
            <a:r>
              <a:rPr lang="cs-CZ" sz="2000" b="1" i="1" dirty="0">
                <a:solidFill>
                  <a:srgbClr val="FF0000"/>
                </a:solidFill>
              </a:rPr>
              <a:t>Funkční jazyková koncepce </a:t>
            </a:r>
            <a:r>
              <a:rPr lang="cs-CZ" sz="2000" dirty="0"/>
              <a:t>K. </a:t>
            </a:r>
            <a:r>
              <a:rPr lang="cs-CZ" sz="2000" dirty="0" err="1"/>
              <a:t>Bühlera</a:t>
            </a:r>
            <a:r>
              <a:rPr lang="cs-CZ" sz="2000" dirty="0"/>
              <a:t> (organon-model); funkce jazyka: </a:t>
            </a:r>
          </a:p>
          <a:p>
            <a:pPr marL="318897" indent="-257175">
              <a:buFont typeface="+mj-lt"/>
              <a:buAutoNum type="arabicPeriod"/>
            </a:pPr>
            <a:r>
              <a:rPr lang="cs-CZ" sz="2000" dirty="0"/>
              <a:t>Expresivní</a:t>
            </a:r>
          </a:p>
          <a:p>
            <a:pPr marL="318897" indent="-257175">
              <a:buFont typeface="+mj-lt"/>
              <a:buAutoNum type="arabicPeriod"/>
            </a:pPr>
            <a:r>
              <a:rPr lang="cs-CZ" sz="2000" dirty="0"/>
              <a:t>Apelativní</a:t>
            </a:r>
          </a:p>
          <a:p>
            <a:pPr marL="318897" indent="-257175">
              <a:buFont typeface="+mj-lt"/>
              <a:buAutoNum type="arabicPeriod"/>
            </a:pPr>
            <a:r>
              <a:rPr lang="cs-CZ" sz="2000" dirty="0"/>
              <a:t>Zobrazující (referenční)</a:t>
            </a:r>
          </a:p>
          <a:p>
            <a:pPr marL="61722" indent="0">
              <a:buNone/>
            </a:pPr>
            <a:endParaRPr lang="cs-CZ" sz="1350" dirty="0"/>
          </a:p>
        </p:txBody>
      </p:sp>
    </p:spTree>
    <p:extLst>
      <p:ext uri="{BB962C8B-B14F-4D97-AF65-F5344CB8AC3E}">
        <p14:creationId xmlns:p14="http://schemas.microsoft.com/office/powerpoint/2010/main" val="3671971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Ondrej\Desktop\Literatura foto\Lit029.jpg"/>
          <p:cNvPicPr>
            <a:picLocks noChangeAspect="1" noChangeArrowheads="1"/>
          </p:cNvPicPr>
          <p:nvPr/>
        </p:nvPicPr>
        <p:blipFill>
          <a:blip r:embed="rId2"/>
          <a:srcRect/>
          <a:stretch>
            <a:fillRect/>
          </a:stretch>
        </p:blipFill>
        <p:spPr bwMode="auto">
          <a:xfrm>
            <a:off x="2643174" y="1142984"/>
            <a:ext cx="3367098" cy="4572032"/>
          </a:xfrm>
          <a:prstGeom prst="rect">
            <a:avLst/>
          </a:prstGeom>
          <a:noFill/>
        </p:spPr>
      </p:pic>
    </p:spTree>
    <p:extLst>
      <p:ext uri="{BB962C8B-B14F-4D97-AF65-F5344CB8AC3E}">
        <p14:creationId xmlns:p14="http://schemas.microsoft.com/office/powerpoint/2010/main" val="38643056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99892" y="476672"/>
            <a:ext cx="5220580" cy="4896544"/>
          </a:xfrm>
        </p:spPr>
        <p:txBody>
          <a:bodyPr>
            <a:normAutofit/>
          </a:bodyPr>
          <a:lstStyle/>
          <a:p>
            <a:pPr lvl="0"/>
            <a:r>
              <a:rPr lang="cs-CZ" sz="2400" b="1" dirty="0">
                <a:solidFill>
                  <a:srgbClr val="FF0000"/>
                </a:solidFill>
              </a:rPr>
              <a:t>Jan Mukařovský (1891-1975)</a:t>
            </a:r>
            <a:br>
              <a:rPr lang="cs-CZ" sz="2400" b="1" dirty="0">
                <a:solidFill>
                  <a:srgbClr val="FF0000"/>
                </a:solidFill>
              </a:rPr>
            </a:br>
            <a:br>
              <a:rPr lang="cs-CZ" sz="2400" dirty="0">
                <a:solidFill>
                  <a:srgbClr val="FF0000"/>
                </a:solidFill>
              </a:rPr>
            </a:br>
            <a:r>
              <a:rPr lang="cs-CZ" sz="1500" dirty="0">
                <a:solidFill>
                  <a:srgbClr val="FF0000"/>
                </a:solidFill>
              </a:rPr>
              <a:t>1928 </a:t>
            </a:r>
            <a:r>
              <a:rPr lang="cs-CZ" sz="1500" i="1" dirty="0">
                <a:solidFill>
                  <a:srgbClr val="FF0000"/>
                </a:solidFill>
              </a:rPr>
              <a:t>Máchův Máj. Estetická studie</a:t>
            </a:r>
            <a:br>
              <a:rPr lang="cs-CZ" sz="1500" dirty="0"/>
            </a:br>
            <a:r>
              <a:rPr lang="cs-CZ" sz="1500" dirty="0"/>
              <a:t>1934 „Polákova </a:t>
            </a:r>
            <a:r>
              <a:rPr lang="cs-CZ" sz="1500" i="1" dirty="0"/>
              <a:t>Vznešenost přírody.</a:t>
            </a:r>
            <a:r>
              <a:rPr lang="cs-CZ" sz="1500" dirty="0"/>
              <a:t> Pokus o rozbor a                        vývojové zařazení básnické struktury“</a:t>
            </a:r>
            <a:br>
              <a:rPr lang="cs-CZ" sz="1500" dirty="0"/>
            </a:br>
            <a:r>
              <a:rPr lang="cs-CZ" sz="1500" dirty="0">
                <a:solidFill>
                  <a:srgbClr val="FF0000"/>
                </a:solidFill>
              </a:rPr>
              <a:t>1934 /1966/ „Umění jako sémiologický fakt“</a:t>
            </a:r>
            <a:br>
              <a:rPr lang="cs-CZ" sz="1500" dirty="0"/>
            </a:br>
            <a:r>
              <a:rPr lang="cs-CZ" sz="1500" dirty="0"/>
              <a:t> </a:t>
            </a:r>
            <a:br>
              <a:rPr lang="cs-CZ" sz="1500" dirty="0"/>
            </a:br>
            <a:r>
              <a:rPr lang="cs-CZ" sz="1500" dirty="0">
                <a:solidFill>
                  <a:srgbClr val="FF0000"/>
                </a:solidFill>
              </a:rPr>
              <a:t>1936 </a:t>
            </a:r>
            <a:r>
              <a:rPr lang="cs-CZ" sz="1500" i="1" dirty="0">
                <a:solidFill>
                  <a:srgbClr val="FF0000"/>
                </a:solidFill>
              </a:rPr>
              <a:t>Estetická funkce, norma a hodnota jako sociální fakty</a:t>
            </a:r>
            <a:br>
              <a:rPr lang="cs-CZ" sz="1500" dirty="0"/>
            </a:br>
            <a:r>
              <a:rPr lang="cs-CZ" sz="1500" dirty="0"/>
              <a:t>1938 </a:t>
            </a:r>
            <a:r>
              <a:rPr lang="cs-CZ" sz="1500" i="1" dirty="0"/>
              <a:t>Torso a tajemství Máchova díla</a:t>
            </a:r>
            <a:br>
              <a:rPr lang="cs-CZ" sz="1500" dirty="0"/>
            </a:br>
            <a:r>
              <a:rPr lang="cs-CZ" sz="1500" dirty="0">
                <a:solidFill>
                  <a:srgbClr val="FF0000"/>
                </a:solidFill>
              </a:rPr>
              <a:t>1941 </a:t>
            </a:r>
            <a:r>
              <a:rPr lang="cs-CZ" sz="1500" i="1" dirty="0">
                <a:solidFill>
                  <a:srgbClr val="FF0000"/>
                </a:solidFill>
              </a:rPr>
              <a:t>Kapitoly z české poetiky I, II </a:t>
            </a:r>
            <a:r>
              <a:rPr lang="cs-CZ" sz="1500" dirty="0">
                <a:solidFill>
                  <a:srgbClr val="FF0000"/>
                </a:solidFill>
              </a:rPr>
              <a:t>(2. vyd. 1948)</a:t>
            </a:r>
            <a:br>
              <a:rPr lang="cs-CZ" sz="1500" dirty="0"/>
            </a:br>
            <a:r>
              <a:rPr lang="cs-CZ" sz="1500" dirty="0"/>
              <a:t>1942 </a:t>
            </a:r>
            <a:r>
              <a:rPr lang="cs-CZ" sz="1500" i="1" dirty="0"/>
              <a:t>Čtení o jazyce a poesii </a:t>
            </a:r>
            <a:r>
              <a:rPr lang="cs-CZ" sz="1500" dirty="0"/>
              <a:t>(</a:t>
            </a:r>
            <a:r>
              <a:rPr lang="cs-CZ" sz="1500" dirty="0" err="1"/>
              <a:t>ed</a:t>
            </a:r>
            <a:r>
              <a:rPr lang="cs-CZ" sz="1500" dirty="0"/>
              <a:t>. s B. Havránkem)</a:t>
            </a:r>
            <a:br>
              <a:rPr lang="cs-CZ" sz="1500" dirty="0"/>
            </a:br>
            <a:r>
              <a:rPr lang="cs-CZ" sz="1500" dirty="0">
                <a:solidFill>
                  <a:srgbClr val="FF0000"/>
                </a:solidFill>
              </a:rPr>
              <a:t>1966 </a:t>
            </a:r>
            <a:r>
              <a:rPr lang="cs-CZ" sz="1500" i="1" dirty="0">
                <a:solidFill>
                  <a:srgbClr val="FF0000"/>
                </a:solidFill>
              </a:rPr>
              <a:t>Studie z estetiky</a:t>
            </a:r>
            <a:br>
              <a:rPr lang="cs-CZ" sz="1500" dirty="0"/>
            </a:br>
            <a:r>
              <a:rPr lang="cs-CZ" sz="1500" dirty="0"/>
              <a:t>1971 </a:t>
            </a:r>
            <a:r>
              <a:rPr lang="cs-CZ" sz="1500" i="1" dirty="0"/>
              <a:t>Cestami poetiky a estetiky</a:t>
            </a:r>
            <a:br>
              <a:rPr lang="cs-CZ" sz="1500" dirty="0"/>
            </a:br>
            <a:r>
              <a:rPr lang="cs-CZ" sz="1500" dirty="0"/>
              <a:t>2000, 2001 </a:t>
            </a:r>
            <a:r>
              <a:rPr lang="cs-CZ" sz="1500" i="1" dirty="0"/>
              <a:t>Studie I, II</a:t>
            </a:r>
            <a:br>
              <a:rPr lang="cs-CZ" sz="2400" dirty="0"/>
            </a:br>
            <a:endParaRPr lang="cs-CZ" sz="2400" dirty="0">
              <a:solidFill>
                <a:srgbClr val="FF0000"/>
              </a:solidFill>
            </a:endParaRPr>
          </a:p>
        </p:txBody>
      </p:sp>
      <p:pic>
        <p:nvPicPr>
          <p:cNvPr id="4" name="Picture 1" descr="C:\Users\Ondrej\__AA-Mukarovsky- CELEK\______Text-kniha\zObrazova priloha - JM\Finalni - odeslana\22..jpg"/>
          <p:cNvPicPr>
            <a:picLocks noGrp="1" noChangeAspect="1" noChangeArrowheads="1"/>
          </p:cNvPicPr>
          <p:nvPr>
            <p:ph idx="1"/>
          </p:nvPr>
        </p:nvPicPr>
        <p:blipFill>
          <a:blip r:embed="rId2" cstate="print"/>
          <a:srcRect/>
          <a:stretch>
            <a:fillRect/>
          </a:stretch>
        </p:blipFill>
        <p:spPr bwMode="auto">
          <a:xfrm>
            <a:off x="875772" y="1203405"/>
            <a:ext cx="2400084" cy="3413355"/>
          </a:xfrm>
          <a:prstGeom prst="rect">
            <a:avLst/>
          </a:prstGeom>
          <a:noFill/>
        </p:spPr>
      </p:pic>
    </p:spTree>
    <p:extLst>
      <p:ext uri="{BB962C8B-B14F-4D97-AF65-F5344CB8AC3E}">
        <p14:creationId xmlns:p14="http://schemas.microsoft.com/office/powerpoint/2010/main" val="27922538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700" b="1" dirty="0">
                <a:solidFill>
                  <a:srgbClr val="C00000"/>
                </a:solidFill>
              </a:rPr>
              <a:t>Strukturální estetika a poetika</a:t>
            </a:r>
            <a:endParaRPr lang="cs-CZ" sz="2700" dirty="0">
              <a:solidFill>
                <a:srgbClr val="C00000"/>
              </a:solidFill>
            </a:endParaRPr>
          </a:p>
        </p:txBody>
      </p:sp>
      <p:sp>
        <p:nvSpPr>
          <p:cNvPr id="3" name="Zástupný symbol pro obsah 2"/>
          <p:cNvSpPr>
            <a:spLocks noGrp="1"/>
          </p:cNvSpPr>
          <p:nvPr>
            <p:ph sz="quarter" idx="1"/>
          </p:nvPr>
        </p:nvSpPr>
        <p:spPr>
          <a:xfrm>
            <a:off x="611560" y="1417638"/>
            <a:ext cx="4824536" cy="4747666"/>
          </a:xfrm>
        </p:spPr>
        <p:txBody>
          <a:bodyPr>
            <a:normAutofit fontScale="70000" lnSpcReduction="20000"/>
          </a:bodyPr>
          <a:lstStyle/>
          <a:p>
            <a:r>
              <a:rPr lang="cs-CZ" sz="2900" dirty="0"/>
              <a:t>Vliv ruského formalismu</a:t>
            </a:r>
          </a:p>
          <a:p>
            <a:r>
              <a:rPr lang="cs-CZ" sz="2900" dirty="0"/>
              <a:t>Vlastní koncepce strukturální estetiky a poetiky</a:t>
            </a:r>
          </a:p>
          <a:p>
            <a:pPr>
              <a:buNone/>
            </a:pPr>
            <a:endParaRPr lang="cs-CZ" sz="2900" dirty="0"/>
          </a:p>
          <a:p>
            <a:pPr>
              <a:buAutoNum type="arabicPeriod"/>
            </a:pPr>
            <a:r>
              <a:rPr lang="cs-CZ" sz="2900" dirty="0"/>
              <a:t>Umělecké dílo je fenomén </a:t>
            </a:r>
            <a:r>
              <a:rPr lang="cs-CZ" sz="2900" i="1" dirty="0" err="1"/>
              <a:t>sui</a:t>
            </a:r>
            <a:r>
              <a:rPr lang="cs-CZ" sz="2900" i="1" dirty="0"/>
              <a:t> </a:t>
            </a:r>
            <a:r>
              <a:rPr lang="cs-CZ" sz="2900" i="1" dirty="0" err="1"/>
              <a:t>generis</a:t>
            </a:r>
            <a:endParaRPr lang="cs-CZ" sz="2900" i="1" dirty="0"/>
          </a:p>
          <a:p>
            <a:pPr>
              <a:buAutoNum type="arabicPeriod"/>
            </a:pPr>
            <a:r>
              <a:rPr lang="cs-CZ" sz="2900" dirty="0"/>
              <a:t>Vztah celku a části</a:t>
            </a:r>
          </a:p>
          <a:p>
            <a:pPr>
              <a:buAutoNum type="arabicPeriod"/>
            </a:pPr>
            <a:r>
              <a:rPr lang="cs-CZ" sz="2900" dirty="0"/>
              <a:t>Pohyb; literatura/život je v stále v pohybu</a:t>
            </a:r>
          </a:p>
          <a:p>
            <a:pPr>
              <a:buAutoNum type="arabicPeriod"/>
            </a:pPr>
            <a:r>
              <a:rPr lang="cs-CZ" sz="2900" dirty="0"/>
              <a:t>Práce s materiálem</a:t>
            </a:r>
          </a:p>
          <a:p>
            <a:pPr>
              <a:buAutoNum type="arabicPeriod"/>
            </a:pPr>
            <a:r>
              <a:rPr lang="cs-CZ" sz="2900" dirty="0"/>
              <a:t>Umělecké dílo jako znak, umění jako systém </a:t>
            </a:r>
          </a:p>
          <a:p>
            <a:pPr>
              <a:buAutoNum type="arabicPeriod"/>
            </a:pPr>
            <a:endParaRPr lang="cs-CZ" sz="2900" dirty="0"/>
          </a:p>
          <a:p>
            <a:pPr>
              <a:buAutoNum type="arabicPeriod"/>
            </a:pPr>
            <a:endParaRPr lang="cs-CZ" sz="2900" dirty="0"/>
          </a:p>
          <a:p>
            <a:r>
              <a:rPr lang="cs-CZ" sz="3100" dirty="0">
                <a:solidFill>
                  <a:srgbClr val="FF0000"/>
                </a:solidFill>
              </a:rPr>
              <a:t>Dynamické pojetí struktur</a:t>
            </a:r>
          </a:p>
          <a:p>
            <a:r>
              <a:rPr lang="cs-CZ" sz="3100" dirty="0">
                <a:solidFill>
                  <a:srgbClr val="FF0000"/>
                </a:solidFill>
              </a:rPr>
              <a:t>Sémiotika literatury a umění</a:t>
            </a:r>
          </a:p>
          <a:p>
            <a:pPr marL="0" indent="0">
              <a:buNone/>
            </a:pPr>
            <a:endParaRPr lang="cs-CZ" sz="1350" dirty="0"/>
          </a:p>
          <a:p>
            <a:endParaRPr lang="cs-CZ" dirty="0"/>
          </a:p>
        </p:txBody>
      </p:sp>
      <p:pic>
        <p:nvPicPr>
          <p:cNvPr id="23555" name="Picture 3" descr="C:\Users\Ondrej\__AA-Mukarovsky- CELEK\______Text-kniha\zObrazova priloha - JM\Finalni - odeslana\18..jpg"/>
          <p:cNvPicPr>
            <a:picLocks noChangeAspect="1" noChangeArrowheads="1"/>
          </p:cNvPicPr>
          <p:nvPr/>
        </p:nvPicPr>
        <p:blipFill>
          <a:blip r:embed="rId2" cstate="print"/>
          <a:srcRect/>
          <a:stretch>
            <a:fillRect/>
          </a:stretch>
        </p:blipFill>
        <p:spPr bwMode="auto">
          <a:xfrm>
            <a:off x="5814138" y="1557726"/>
            <a:ext cx="2211041" cy="3095457"/>
          </a:xfrm>
          <a:prstGeom prst="rect">
            <a:avLst/>
          </a:prstGeom>
          <a:noFill/>
        </p:spPr>
      </p:pic>
    </p:spTree>
    <p:extLst>
      <p:ext uri="{BB962C8B-B14F-4D97-AF65-F5344CB8AC3E}">
        <p14:creationId xmlns:p14="http://schemas.microsoft.com/office/powerpoint/2010/main" val="19378510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FF2D0-EEBB-4E71-AC79-4F197C466A8A}"/>
              </a:ext>
            </a:extLst>
          </p:cNvPr>
          <p:cNvSpPr>
            <a:spLocks noGrp="1"/>
          </p:cNvSpPr>
          <p:nvPr>
            <p:ph type="title"/>
          </p:nvPr>
        </p:nvSpPr>
        <p:spPr>
          <a:xfrm>
            <a:off x="628649" y="1256577"/>
            <a:ext cx="7886700" cy="731375"/>
          </a:xfrm>
        </p:spPr>
        <p:txBody>
          <a:bodyPr>
            <a:normAutofit fontScale="90000"/>
          </a:bodyPr>
          <a:lstStyle/>
          <a:p>
            <a:br>
              <a:rPr lang="cs-CZ" sz="3000" b="1" dirty="0">
                <a:solidFill>
                  <a:srgbClr val="C00000"/>
                </a:solidFill>
                <a:latin typeface="Gill Sans MT" panose="020B0502020104020203" pitchFamily="34" charset="-18"/>
              </a:rPr>
            </a:br>
            <a:r>
              <a:rPr lang="cs-CZ" sz="3000" b="1" dirty="0">
                <a:solidFill>
                  <a:srgbClr val="C00000"/>
                </a:solidFill>
                <a:latin typeface="Gill Sans MT" panose="020B0502020104020203" pitchFamily="34" charset="-18"/>
              </a:rPr>
              <a:t>Výsledky a přínosy českého strukturalismu</a:t>
            </a:r>
            <a:br>
              <a:rPr lang="cs-CZ" sz="3000" b="1" dirty="0">
                <a:solidFill>
                  <a:srgbClr val="C00000"/>
                </a:solidFill>
                <a:latin typeface="Gill Sans MT" panose="020B0502020104020203" pitchFamily="34" charset="-18"/>
              </a:rPr>
            </a:br>
            <a:br>
              <a:rPr lang="cs-CZ" b="1" dirty="0">
                <a:solidFill>
                  <a:srgbClr val="C00000"/>
                </a:solidFill>
                <a:latin typeface="Gill Sans MT" panose="020B0502020104020203" pitchFamily="34" charset="-18"/>
              </a:rPr>
            </a:br>
            <a:endParaRPr lang="cs-CZ" b="1" dirty="0">
              <a:solidFill>
                <a:srgbClr val="C00000"/>
              </a:solidFill>
              <a:latin typeface="Gill Sans MT" panose="020B0502020104020203" pitchFamily="34" charset="-18"/>
            </a:endParaRPr>
          </a:p>
        </p:txBody>
      </p:sp>
      <p:sp>
        <p:nvSpPr>
          <p:cNvPr id="5" name="Podnadpis 4">
            <a:extLst>
              <a:ext uri="{FF2B5EF4-FFF2-40B4-BE49-F238E27FC236}">
                <a16:creationId xmlns:a16="http://schemas.microsoft.com/office/drawing/2014/main" id="{7922561E-343C-4DEC-9A6D-94412085FEB8}"/>
              </a:ext>
            </a:extLst>
          </p:cNvPr>
          <p:cNvSpPr>
            <a:spLocks noGrp="1"/>
          </p:cNvSpPr>
          <p:nvPr>
            <p:ph sz="half" idx="1"/>
          </p:nvPr>
        </p:nvSpPr>
        <p:spPr>
          <a:xfrm>
            <a:off x="628650" y="1890290"/>
            <a:ext cx="6064411" cy="4110460"/>
          </a:xfrm>
        </p:spPr>
        <p:txBody>
          <a:bodyPr>
            <a:normAutofit fontScale="70000" lnSpcReduction="20000"/>
          </a:bodyPr>
          <a:lstStyle/>
          <a:p>
            <a:pPr marL="385763" indent="-385763">
              <a:buFont typeface="+mj-lt"/>
              <a:buAutoNum type="arabicPeriod"/>
            </a:pPr>
            <a:r>
              <a:rPr lang="cs-CZ" dirty="0"/>
              <a:t>Systémový (metodický) a racionálně kritický přístup k literatuře.</a:t>
            </a:r>
          </a:p>
          <a:p>
            <a:pPr marL="385763" indent="-385763">
              <a:buFont typeface="+mj-lt"/>
              <a:buAutoNum type="arabicPeriod"/>
            </a:pPr>
            <a:r>
              <a:rPr lang="cs-CZ" dirty="0"/>
              <a:t>Vytvoření ucelené terminologie pro analýzu literárních děl.</a:t>
            </a:r>
          </a:p>
          <a:p>
            <a:pPr marL="385763" indent="-385763">
              <a:buFont typeface="+mj-lt"/>
              <a:buAutoNum type="arabicPeriod"/>
            </a:pPr>
            <a:r>
              <a:rPr lang="cs-CZ" dirty="0"/>
              <a:t>Prosazení pojetí literárního díla jako specifického znaku.</a:t>
            </a:r>
          </a:p>
          <a:p>
            <a:pPr marL="385763" indent="-385763">
              <a:buFont typeface="+mj-lt"/>
              <a:buAutoNum type="arabicPeriod"/>
            </a:pPr>
            <a:r>
              <a:rPr lang="cs-CZ" dirty="0"/>
              <a:t>Hlubší propojení lingvistiky a literární vědy. </a:t>
            </a:r>
          </a:p>
          <a:p>
            <a:pPr marL="385763" indent="-385763">
              <a:buFont typeface="+mj-lt"/>
              <a:buAutoNum type="arabicPeriod"/>
            </a:pPr>
            <a:r>
              <a:rPr lang="cs-CZ" dirty="0"/>
              <a:t>Zaměření pozornosti na významovou výstavbu literárních děl jakožto specifických textů s dominantní estetickou funkcí (</a:t>
            </a:r>
            <a:r>
              <a:rPr lang="cs-CZ" dirty="0" err="1"/>
              <a:t>dílocentričnost</a:t>
            </a:r>
            <a:r>
              <a:rPr lang="cs-CZ" dirty="0"/>
              <a:t>).</a:t>
            </a:r>
          </a:p>
          <a:p>
            <a:pPr marL="385763" indent="-385763">
              <a:buFont typeface="+mj-lt"/>
              <a:buAutoNum type="arabicPeriod"/>
            </a:pPr>
            <a:r>
              <a:rPr lang="cs-CZ" dirty="0"/>
              <a:t>Nový přístup k problematice hodnot a hodnocení literárních děl; interpretovaná literární díla usouvztažnil k hodnotovému světu čtenáře. </a:t>
            </a:r>
          </a:p>
          <a:p>
            <a:endParaRPr lang="cs-CZ" b="1" dirty="0"/>
          </a:p>
        </p:txBody>
      </p:sp>
    </p:spTree>
    <p:extLst>
      <p:ext uri="{BB962C8B-B14F-4D97-AF65-F5344CB8AC3E}">
        <p14:creationId xmlns:p14="http://schemas.microsoft.com/office/powerpoint/2010/main" val="6314092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C00000"/>
                </a:solidFill>
              </a:rPr>
              <a:t>Sémiotika a Pražský lingvistický kroužek</a:t>
            </a:r>
          </a:p>
        </p:txBody>
      </p:sp>
      <p:sp>
        <p:nvSpPr>
          <p:cNvPr id="3" name="Zástupný symbol pro obsah 2"/>
          <p:cNvSpPr>
            <a:spLocks noGrp="1"/>
          </p:cNvSpPr>
          <p:nvPr>
            <p:ph idx="1"/>
          </p:nvPr>
        </p:nvSpPr>
        <p:spPr>
          <a:xfrm>
            <a:off x="628650" y="2125266"/>
            <a:ext cx="8058150" cy="4184054"/>
          </a:xfrm>
        </p:spPr>
        <p:txBody>
          <a:bodyPr>
            <a:normAutofit fontScale="92500" lnSpcReduction="20000"/>
          </a:bodyPr>
          <a:lstStyle/>
          <a:p>
            <a:pPr marL="61722" indent="0">
              <a:buNone/>
            </a:pPr>
            <a:r>
              <a:rPr lang="cs-CZ" sz="1900" dirty="0"/>
              <a:t>Východiskem je sémiologie F. de </a:t>
            </a:r>
            <a:r>
              <a:rPr lang="cs-CZ" sz="1900" dirty="0" err="1"/>
              <a:t>Saussura</a:t>
            </a:r>
            <a:r>
              <a:rPr lang="cs-CZ" sz="1900" dirty="0"/>
              <a:t>; často je ale upravována s ohledem na zkoumané předměty.</a:t>
            </a:r>
          </a:p>
          <a:p>
            <a:pPr marL="61722" indent="0">
              <a:buNone/>
            </a:pPr>
            <a:endParaRPr lang="cs-CZ" sz="1900" dirty="0"/>
          </a:p>
          <a:p>
            <a:pPr marL="61722" indent="0">
              <a:buNone/>
            </a:pPr>
            <a:r>
              <a:rPr lang="cs-CZ" sz="1900" dirty="0"/>
              <a:t>Např. Mukařovský pracuje již s triadickou povahou znaku.</a:t>
            </a:r>
          </a:p>
          <a:p>
            <a:pPr marL="61722" indent="0">
              <a:buNone/>
            </a:pPr>
            <a:r>
              <a:rPr lang="cs-CZ" sz="1900" dirty="0"/>
              <a:t>Jako vůbec první na světě aplikoval sémiologie na umění: </a:t>
            </a:r>
            <a:r>
              <a:rPr lang="cs-CZ" sz="1900" dirty="0">
                <a:solidFill>
                  <a:srgbClr val="FF0000"/>
                </a:solidFill>
              </a:rPr>
              <a:t>1934 /1966/ „Umění jako sémiologický fakt“</a:t>
            </a:r>
            <a:endParaRPr lang="cs-CZ" sz="1900" dirty="0"/>
          </a:p>
          <a:p>
            <a:pPr marL="61722" indent="0">
              <a:buNone/>
            </a:pPr>
            <a:endParaRPr lang="cs-CZ" sz="1900" dirty="0"/>
          </a:p>
          <a:p>
            <a:pPr marL="61722" indent="0">
              <a:buNone/>
            </a:pPr>
            <a:r>
              <a:rPr lang="cs-CZ" sz="2200" b="1" dirty="0"/>
              <a:t>Oblasti užití:</a:t>
            </a:r>
          </a:p>
          <a:p>
            <a:pPr marL="61722" indent="0">
              <a:buNone/>
            </a:pPr>
            <a:r>
              <a:rPr lang="cs-CZ" sz="1900" b="1" dirty="0"/>
              <a:t>Lingvistika</a:t>
            </a:r>
            <a:r>
              <a:rPr lang="cs-CZ" sz="1900" dirty="0"/>
              <a:t>:  V. Mathesius, S. </a:t>
            </a:r>
            <a:r>
              <a:rPr lang="cs-CZ" sz="1900" dirty="0" err="1"/>
              <a:t>Karcevskij</a:t>
            </a:r>
            <a:r>
              <a:rPr lang="cs-CZ" sz="1900" dirty="0"/>
              <a:t>, R. </a:t>
            </a:r>
            <a:r>
              <a:rPr lang="cs-CZ" sz="1900" dirty="0" err="1"/>
              <a:t>Jakobson</a:t>
            </a:r>
            <a:r>
              <a:rPr lang="cs-CZ" sz="1900" dirty="0"/>
              <a:t>, B. Havránek</a:t>
            </a:r>
          </a:p>
          <a:p>
            <a:pPr marL="61722" indent="0">
              <a:buNone/>
            </a:pPr>
            <a:endParaRPr lang="cs-CZ" sz="1900" dirty="0"/>
          </a:p>
          <a:p>
            <a:pPr marL="61722" indent="0">
              <a:buNone/>
            </a:pPr>
            <a:r>
              <a:rPr lang="cs-CZ" sz="1900" b="1" dirty="0"/>
              <a:t>Literatura a estetika</a:t>
            </a:r>
            <a:r>
              <a:rPr lang="cs-CZ" sz="1900" dirty="0"/>
              <a:t>: J. Mukařovský, R. </a:t>
            </a:r>
            <a:r>
              <a:rPr lang="cs-CZ" sz="1900" dirty="0" err="1"/>
              <a:t>Jakobson</a:t>
            </a:r>
            <a:endParaRPr lang="cs-CZ" sz="1900" dirty="0"/>
          </a:p>
          <a:p>
            <a:pPr marL="61722" indent="0">
              <a:buNone/>
            </a:pPr>
            <a:endParaRPr lang="cs-CZ" sz="1900" dirty="0"/>
          </a:p>
          <a:p>
            <a:pPr marL="61722" indent="0">
              <a:buNone/>
            </a:pPr>
            <a:r>
              <a:rPr lang="cs-CZ" sz="1900" b="1" dirty="0"/>
              <a:t>Divadlo</a:t>
            </a:r>
            <a:r>
              <a:rPr lang="cs-CZ" sz="1900" dirty="0"/>
              <a:t>: J. </a:t>
            </a:r>
            <a:r>
              <a:rPr lang="cs-CZ" sz="1900" dirty="0" err="1"/>
              <a:t>Honzl</a:t>
            </a:r>
            <a:r>
              <a:rPr lang="cs-CZ" sz="1900" dirty="0"/>
              <a:t>, K. </a:t>
            </a:r>
            <a:r>
              <a:rPr lang="cs-CZ" sz="1900" dirty="0" err="1"/>
              <a:t>Brušák</a:t>
            </a:r>
            <a:r>
              <a:rPr lang="cs-CZ" sz="1900" dirty="0"/>
              <a:t>, J. Veltruský</a:t>
            </a:r>
          </a:p>
          <a:p>
            <a:pPr marL="61722" indent="0">
              <a:buNone/>
            </a:pPr>
            <a:endParaRPr lang="cs-CZ" sz="1900" dirty="0">
              <a:solidFill>
                <a:srgbClr val="FF0000"/>
              </a:solidFill>
            </a:endParaRPr>
          </a:p>
          <a:p>
            <a:pPr marL="61722" indent="0">
              <a:buNone/>
            </a:pPr>
            <a:r>
              <a:rPr lang="cs-CZ" sz="1900" b="1" dirty="0">
                <a:solidFill>
                  <a:srgbClr val="FF0000"/>
                </a:solidFill>
              </a:rPr>
              <a:t>Později</a:t>
            </a:r>
            <a:r>
              <a:rPr lang="cs-CZ" sz="1900" dirty="0"/>
              <a:t>: M. Červenka, M. Procházka, I. Osolsobě, V. Macura aj.</a:t>
            </a:r>
          </a:p>
          <a:p>
            <a:endParaRPr lang="cs-CZ" sz="1650" dirty="0"/>
          </a:p>
          <a:p>
            <a:pPr marL="61722" indent="0">
              <a:buNone/>
            </a:pPr>
            <a:endParaRPr lang="cs-CZ" sz="1650" dirty="0"/>
          </a:p>
        </p:txBody>
      </p:sp>
    </p:spTree>
    <p:extLst>
      <p:ext uri="{BB962C8B-B14F-4D97-AF65-F5344CB8AC3E}">
        <p14:creationId xmlns:p14="http://schemas.microsoft.com/office/powerpoint/2010/main" val="35240095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F81248-6CC0-4A0D-B747-5E86438286CC}"/>
              </a:ext>
            </a:extLst>
          </p:cNvPr>
          <p:cNvSpPr>
            <a:spLocks noGrp="1"/>
          </p:cNvSpPr>
          <p:nvPr>
            <p:ph type="title"/>
          </p:nvPr>
        </p:nvSpPr>
        <p:spPr/>
        <p:txBody>
          <a:bodyPr>
            <a:normAutofit fontScale="90000"/>
          </a:bodyPr>
          <a:lstStyle/>
          <a:p>
            <a:r>
              <a:rPr lang="cs-CZ" b="1" dirty="0">
                <a:solidFill>
                  <a:srgbClr val="C00000"/>
                </a:solidFill>
                <a:latin typeface="Gill Sans MT" panose="020B0502020104020203" pitchFamily="34" charset="-18"/>
              </a:rPr>
              <a:t>Domácí tradice sémiotiky</a:t>
            </a:r>
            <a:br>
              <a:rPr lang="cs-CZ" b="1" dirty="0">
                <a:solidFill>
                  <a:srgbClr val="C00000"/>
                </a:solidFill>
                <a:latin typeface="Gill Sans MT" panose="020B0502020104020203" pitchFamily="34" charset="-18"/>
              </a:rPr>
            </a:br>
            <a:endParaRPr lang="cs-CZ" b="1" dirty="0">
              <a:solidFill>
                <a:srgbClr val="C00000"/>
              </a:solidFill>
              <a:latin typeface="Gill Sans MT" panose="020B0502020104020203" pitchFamily="34" charset="-18"/>
            </a:endParaRPr>
          </a:p>
        </p:txBody>
      </p:sp>
      <p:pic>
        <p:nvPicPr>
          <p:cNvPr id="9218" name="Picture 2" descr="Ostenze, hra, jazyk">
            <a:extLst>
              <a:ext uri="{FF2B5EF4-FFF2-40B4-BE49-F238E27FC236}">
                <a16:creationId xmlns:a16="http://schemas.microsoft.com/office/drawing/2014/main" id="{2DCD6E0B-E7F2-4A31-9126-F4C8010973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89716" y="1256765"/>
            <a:ext cx="1211384" cy="18257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rama jako básnické dílo">
            <a:extLst>
              <a:ext uri="{FF2B5EF4-FFF2-40B4-BE49-F238E27FC236}">
                <a16:creationId xmlns:a16="http://schemas.microsoft.com/office/drawing/2014/main" id="{C2DE0D51-E2A0-4644-AD43-460FBF86E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621" y="1216266"/>
            <a:ext cx="1253850" cy="193940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příspěvky k teorii divadla">
            <a:extLst>
              <a:ext uri="{FF2B5EF4-FFF2-40B4-BE49-F238E27FC236}">
                <a16:creationId xmlns:a16="http://schemas.microsoft.com/office/drawing/2014/main" id="{FFCB55D2-E83C-4694-B0A0-5F726A6CCE0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6" name="AutoShape 8" descr="Image result for příspěvky k teorii divadla">
            <a:extLst>
              <a:ext uri="{FF2B5EF4-FFF2-40B4-BE49-F238E27FC236}">
                <a16:creationId xmlns:a16="http://schemas.microsoft.com/office/drawing/2014/main" id="{8A5795C6-7621-4D11-9250-4F192332F9DE}"/>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9226" name="Picture 10" descr="https://www.databazeknih.cz/images_books/24_/243867/big_prispevky-k-teorii-divadla-243867.jpg">
            <a:extLst>
              <a:ext uri="{FF2B5EF4-FFF2-40B4-BE49-F238E27FC236}">
                <a16:creationId xmlns:a16="http://schemas.microsoft.com/office/drawing/2014/main" id="{1C092554-DA8B-496C-A2CE-CB2308A6B4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221" y="1218647"/>
            <a:ext cx="1253850" cy="186390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procházka, sémiotika literárního díla">
            <a:extLst>
              <a:ext uri="{FF2B5EF4-FFF2-40B4-BE49-F238E27FC236}">
                <a16:creationId xmlns:a16="http://schemas.microsoft.com/office/drawing/2014/main" id="{765AF125-D3A5-488D-8E6F-DF0115535C0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589716" y="3429000"/>
            <a:ext cx="1211384" cy="20891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Image result for steiner, lustrování literatury">
            <a:extLst>
              <a:ext uri="{FF2B5EF4-FFF2-40B4-BE49-F238E27FC236}">
                <a16:creationId xmlns:a16="http://schemas.microsoft.com/office/drawing/2014/main" id="{183143C0-A15E-4611-8FAC-115112F84458}"/>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9232" name="Picture 16" descr="Lustrování literatury Steiner Lidové noviny 2002 - fotografie č. 1">
            <a:extLst>
              <a:ext uri="{FF2B5EF4-FFF2-40B4-BE49-F238E27FC236}">
                <a16:creationId xmlns:a16="http://schemas.microsoft.com/office/drawing/2014/main" id="{22B2E4B2-42D2-4486-A58C-15C1FA9FD0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222" y="3429000"/>
            <a:ext cx="1333364" cy="208911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8" descr="Image result for macura sémiotika">
            <a:extLst>
              <a:ext uri="{FF2B5EF4-FFF2-40B4-BE49-F238E27FC236}">
                <a16:creationId xmlns:a16="http://schemas.microsoft.com/office/drawing/2014/main" id="{5F769777-3CEA-4C94-B8EE-AF8F1B0BAC1A}"/>
              </a:ext>
            </a:extLst>
          </p:cNvPr>
          <p:cNvSpPr>
            <a:spLocks noChangeAspect="1" noChangeArrowheads="1"/>
          </p:cNvSpPr>
          <p:nvPr/>
        </p:nvSpPr>
        <p:spPr bwMode="auto">
          <a:xfrm>
            <a:off x="4800600" y="3657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9236" name="Picture 20" descr="Image">
            <a:extLst>
              <a:ext uri="{FF2B5EF4-FFF2-40B4-BE49-F238E27FC236}">
                <a16:creationId xmlns:a16="http://schemas.microsoft.com/office/drawing/2014/main" id="{395F8B58-B4D4-4FC1-8D08-FFEC80E322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6622" y="3429000"/>
            <a:ext cx="1294094" cy="2089119"/>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F31D4A25-9DC1-44E2-A7B9-59F4AFC9271D}"/>
              </a:ext>
            </a:extLst>
          </p:cNvPr>
          <p:cNvSpPr txBox="1">
            <a:spLocks/>
          </p:cNvSpPr>
          <p:nvPr/>
        </p:nvSpPr>
        <p:spPr>
          <a:xfrm>
            <a:off x="514351" y="2125267"/>
            <a:ext cx="3609131" cy="3064667"/>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100" dirty="0">
                <a:latin typeface="+mn-lt"/>
              </a:rPr>
              <a:t>Jiří Veltruský (1942/1999, 1994)</a:t>
            </a:r>
          </a:p>
          <a:p>
            <a:r>
              <a:rPr lang="cs-CZ" sz="2100" dirty="0">
                <a:latin typeface="+mn-lt"/>
              </a:rPr>
              <a:t>Ivo Osolsobě (2002)</a:t>
            </a:r>
          </a:p>
          <a:p>
            <a:r>
              <a:rPr lang="cs-CZ" sz="2100" dirty="0">
                <a:latin typeface="+mn-lt"/>
              </a:rPr>
              <a:t>Vladimír Macura (1993)</a:t>
            </a:r>
          </a:p>
          <a:p>
            <a:r>
              <a:rPr lang="cs-CZ" sz="2100" dirty="0">
                <a:latin typeface="+mn-lt"/>
              </a:rPr>
              <a:t>Petr Steiner (2000/2002)</a:t>
            </a:r>
          </a:p>
          <a:p>
            <a:r>
              <a:rPr lang="cs-CZ" sz="2100" dirty="0">
                <a:latin typeface="+mn-lt"/>
              </a:rPr>
              <a:t>Emil Volek (2004)</a:t>
            </a:r>
          </a:p>
          <a:p>
            <a:endParaRPr lang="cs-CZ" sz="2100" dirty="0">
              <a:latin typeface="+mn-lt"/>
            </a:endParaRPr>
          </a:p>
          <a:p>
            <a:r>
              <a:rPr lang="cs-CZ" sz="2100" dirty="0">
                <a:latin typeface="+mn-lt"/>
              </a:rPr>
              <a:t>Mojmír Otruba (1994)</a:t>
            </a:r>
          </a:p>
          <a:p>
            <a:endParaRPr lang="cs-CZ" sz="2100" dirty="0">
              <a:latin typeface="+mn-lt"/>
            </a:endParaRPr>
          </a:p>
          <a:p>
            <a:r>
              <a:rPr lang="cs-CZ" sz="2100" dirty="0">
                <a:latin typeface="+mn-lt"/>
              </a:rPr>
              <a:t>M. Procházka, M. Kačer, M. Červenka, M. Jankovič, M. Kubínová atd. </a:t>
            </a:r>
          </a:p>
        </p:txBody>
      </p:sp>
    </p:spTree>
    <p:extLst>
      <p:ext uri="{BB962C8B-B14F-4D97-AF65-F5344CB8AC3E}">
        <p14:creationId xmlns:p14="http://schemas.microsoft.com/office/powerpoint/2010/main" val="13502034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A463-2956-9406-DE1E-19927D97143D}"/>
            </a:ext>
          </a:extLst>
        </p:cNvPr>
        <p:cNvGrpSpPr/>
        <p:nvPr/>
      </p:nvGrpSpPr>
      <p:grpSpPr>
        <a:xfrm>
          <a:off x="0" y="0"/>
          <a:ext cx="0" cy="0"/>
          <a:chOff x="0" y="0"/>
          <a:chExt cx="0" cy="0"/>
        </a:xfrm>
      </p:grpSpPr>
      <p:pic>
        <p:nvPicPr>
          <p:cNvPr id="2" name="Picture 2" descr="https://external-vie1-1.xx.fbcdn.net/safe_image.php?d=AQBiJfwEMLl7mARj&amp;w=235&amp;h=350&amp;url=http%3A%2F%2Fnakladatelstvi.hostbrno.cz%2Fw%2F500%2Fimg%2Fcatalog%2Fimg%2F1441.jpg&amp;cfs=1&amp;upscale=1&amp;fallback=news_d_placeholder_publisher&amp;_nc_hash=AQBEI3iGxND4GBf3">
            <a:extLst>
              <a:ext uri="{FF2B5EF4-FFF2-40B4-BE49-F238E27FC236}">
                <a16:creationId xmlns:a16="http://schemas.microsoft.com/office/drawing/2014/main" id="{F5DC94EB-C0F9-3315-C81E-8398D28E0C9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181" b="6177"/>
          <a:stretch/>
        </p:blipFill>
        <p:spPr bwMode="auto">
          <a:xfrm>
            <a:off x="3131840" y="833814"/>
            <a:ext cx="3528392" cy="464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581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404664"/>
            <a:ext cx="7488832" cy="792088"/>
          </a:xfrm>
        </p:spPr>
        <p:txBody>
          <a:bodyPr>
            <a:normAutofit/>
          </a:bodyPr>
          <a:lstStyle/>
          <a:p>
            <a:r>
              <a:rPr lang="cs-CZ" sz="3000" b="1" dirty="0">
                <a:solidFill>
                  <a:srgbClr val="C00000"/>
                </a:solidFill>
              </a:rPr>
              <a:t>Další domácí směry a přístupy (20. století)</a:t>
            </a:r>
          </a:p>
        </p:txBody>
      </p:sp>
      <p:sp>
        <p:nvSpPr>
          <p:cNvPr id="3" name="Podnadpis 2"/>
          <p:cNvSpPr>
            <a:spLocks noGrp="1"/>
          </p:cNvSpPr>
          <p:nvPr>
            <p:ph type="subTitle" idx="1"/>
          </p:nvPr>
        </p:nvSpPr>
        <p:spPr>
          <a:xfrm>
            <a:off x="467544" y="908720"/>
            <a:ext cx="8280920" cy="5544617"/>
          </a:xfrm>
        </p:spPr>
        <p:txBody>
          <a:bodyPr>
            <a:noAutofit/>
          </a:bodyPr>
          <a:lstStyle/>
          <a:p>
            <a:pPr algn="l"/>
            <a:endParaRPr lang="cs-CZ" sz="2000" dirty="0">
              <a:solidFill>
                <a:schemeClr val="tx1"/>
              </a:solidFill>
            </a:endParaRPr>
          </a:p>
          <a:p>
            <a:pPr algn="l"/>
            <a:r>
              <a:rPr lang="cs-CZ" sz="2000" dirty="0">
                <a:solidFill>
                  <a:srgbClr val="FF0000"/>
                </a:solidFill>
              </a:rPr>
              <a:t>Literární věda </a:t>
            </a:r>
            <a:r>
              <a:rPr lang="cs-CZ" sz="2000" dirty="0">
                <a:solidFill>
                  <a:schemeClr val="tx1"/>
                </a:solidFill>
              </a:rPr>
              <a:t>má tři hlavní oblasti výzkumu: </a:t>
            </a:r>
            <a:r>
              <a:rPr lang="cs-CZ" sz="2000" b="1" dirty="0">
                <a:solidFill>
                  <a:schemeClr val="tx1"/>
                </a:solidFill>
              </a:rPr>
              <a:t>literární teorii, literární historii, literární kritiku</a:t>
            </a:r>
          </a:p>
          <a:p>
            <a:pPr algn="l"/>
            <a:endParaRPr lang="cs-CZ" sz="2000" dirty="0">
              <a:solidFill>
                <a:schemeClr val="tx1"/>
              </a:solidFill>
            </a:endParaRPr>
          </a:p>
          <a:p>
            <a:pPr algn="l"/>
            <a:r>
              <a:rPr lang="cs-CZ" sz="2000" dirty="0">
                <a:solidFill>
                  <a:srgbClr val="FF0000"/>
                </a:solidFill>
              </a:rPr>
              <a:t>Historiografie</a:t>
            </a:r>
            <a:r>
              <a:rPr lang="cs-CZ" sz="2000" dirty="0">
                <a:solidFill>
                  <a:schemeClr val="tx1"/>
                </a:solidFill>
              </a:rPr>
              <a:t>: Jan Jakubec, J. Vlček,  A. Novák</a:t>
            </a:r>
          </a:p>
          <a:p>
            <a:pPr algn="l"/>
            <a:r>
              <a:rPr lang="cs-CZ" sz="2000" dirty="0">
                <a:solidFill>
                  <a:srgbClr val="FF0000"/>
                </a:solidFill>
              </a:rPr>
              <a:t>Literární kritika</a:t>
            </a:r>
            <a:r>
              <a:rPr lang="cs-CZ" sz="2000" dirty="0">
                <a:solidFill>
                  <a:schemeClr val="tx1"/>
                </a:solidFill>
              </a:rPr>
              <a:t>: F. X. Šalda, V. Černý, M. Červenka, J. Trávníček, P. A. Bílek, J. </a:t>
            </a:r>
            <a:r>
              <a:rPr lang="cs-CZ" sz="2000" dirty="0" err="1">
                <a:solidFill>
                  <a:schemeClr val="tx1"/>
                </a:solidFill>
              </a:rPr>
              <a:t>Peňás</a:t>
            </a:r>
            <a:r>
              <a:rPr lang="cs-CZ" sz="2000" dirty="0">
                <a:solidFill>
                  <a:schemeClr val="tx1"/>
                </a:solidFill>
              </a:rPr>
              <a:t>, J. </a:t>
            </a:r>
            <a:r>
              <a:rPr lang="cs-CZ" sz="2000" dirty="0" err="1">
                <a:solidFill>
                  <a:schemeClr val="tx1"/>
                </a:solidFill>
              </a:rPr>
              <a:t>Chuchma</a:t>
            </a:r>
            <a:r>
              <a:rPr lang="cs-CZ" sz="2000" dirty="0">
                <a:solidFill>
                  <a:schemeClr val="tx1"/>
                </a:solidFill>
              </a:rPr>
              <a:t>, E. Klíčová aj.</a:t>
            </a:r>
          </a:p>
          <a:p>
            <a:pPr algn="l"/>
            <a:endParaRPr lang="cs-CZ" sz="2000" dirty="0">
              <a:solidFill>
                <a:schemeClr val="tx1"/>
              </a:solidFill>
            </a:endParaRPr>
          </a:p>
          <a:p>
            <a:pPr algn="l"/>
            <a:r>
              <a:rPr lang="cs-CZ" sz="2000" dirty="0">
                <a:solidFill>
                  <a:schemeClr val="tx1"/>
                </a:solidFill>
              </a:rPr>
              <a:t>Současné: </a:t>
            </a:r>
            <a:r>
              <a:rPr lang="cs-CZ" sz="2000" dirty="0" err="1">
                <a:solidFill>
                  <a:schemeClr val="tx1"/>
                </a:solidFill>
              </a:rPr>
              <a:t>Cultural</a:t>
            </a:r>
            <a:r>
              <a:rPr lang="cs-CZ" sz="2000" dirty="0">
                <a:solidFill>
                  <a:schemeClr val="tx1"/>
                </a:solidFill>
              </a:rPr>
              <a:t> </a:t>
            </a:r>
            <a:r>
              <a:rPr lang="cs-CZ" sz="2000" dirty="0" err="1">
                <a:solidFill>
                  <a:schemeClr val="tx1"/>
                </a:solidFill>
              </a:rPr>
              <a:t>Studies</a:t>
            </a:r>
            <a:r>
              <a:rPr lang="cs-CZ" sz="2000" dirty="0">
                <a:solidFill>
                  <a:schemeClr val="tx1"/>
                </a:solidFill>
              </a:rPr>
              <a:t>, feministická kritika, postkoloniální studia atd.</a:t>
            </a:r>
          </a:p>
          <a:p>
            <a:pPr algn="l"/>
            <a:endParaRPr lang="cs-CZ" sz="2000" dirty="0">
              <a:solidFill>
                <a:schemeClr val="tx1"/>
              </a:solidFill>
            </a:endParaRPr>
          </a:p>
          <a:p>
            <a:pPr algn="l"/>
            <a:r>
              <a:rPr lang="cs-CZ" sz="2000" b="1" dirty="0">
                <a:solidFill>
                  <a:schemeClr val="tx1"/>
                </a:solidFill>
              </a:rPr>
              <a:t>Zdroje a souvislosti:</a:t>
            </a:r>
          </a:p>
          <a:p>
            <a:pPr algn="l"/>
            <a:r>
              <a:rPr lang="cs-CZ" sz="2000" dirty="0">
                <a:solidFill>
                  <a:srgbClr val="FF0000"/>
                </a:solidFill>
              </a:rPr>
              <a:t>Časopisy</a:t>
            </a:r>
            <a:r>
              <a:rPr lang="cs-CZ" sz="2000" dirty="0">
                <a:solidFill>
                  <a:schemeClr val="tx1"/>
                </a:solidFill>
              </a:rPr>
              <a:t>: Lidové noviny, Literární noviny, Světová literatura, Orientace, Tvar, Host, i-literatura.cz atd.</a:t>
            </a:r>
          </a:p>
          <a:p>
            <a:pPr algn="l"/>
            <a:r>
              <a:rPr lang="cs-CZ" sz="2000" dirty="0">
                <a:solidFill>
                  <a:srgbClr val="FF0000"/>
                </a:solidFill>
              </a:rPr>
              <a:t>Editoři a nakladatelé</a:t>
            </a:r>
            <a:r>
              <a:rPr lang="cs-CZ" sz="2000" dirty="0">
                <a:solidFill>
                  <a:schemeClr val="tx1"/>
                </a:solidFill>
              </a:rPr>
              <a:t>: Odeon, Vyšehrad, Svoboda, Družstevní práce, Host, </a:t>
            </a:r>
            <a:r>
              <a:rPr lang="cs-CZ" sz="2000" dirty="0" err="1">
                <a:solidFill>
                  <a:schemeClr val="tx1"/>
                </a:solidFill>
              </a:rPr>
              <a:t>Torst</a:t>
            </a:r>
            <a:r>
              <a:rPr lang="cs-CZ" sz="2000" dirty="0">
                <a:solidFill>
                  <a:schemeClr val="tx1"/>
                </a:solidFill>
              </a:rPr>
              <a:t>, Argo, Karolinum,  Atlantis atd.</a:t>
            </a:r>
          </a:p>
          <a:p>
            <a:pPr algn="l"/>
            <a:r>
              <a:rPr lang="cs-CZ" sz="2000" dirty="0">
                <a:solidFill>
                  <a:srgbClr val="FF0000"/>
                </a:solidFill>
              </a:rPr>
              <a:t>Překladatelé</a:t>
            </a:r>
            <a:r>
              <a:rPr lang="cs-CZ" sz="2000" dirty="0">
                <a:solidFill>
                  <a:schemeClr val="tx1"/>
                </a:solidFill>
              </a:rPr>
              <a:t>: Jiří Našinec, Anna Kareninová, Jiří Pechar, Jindřich Vacek atd.</a:t>
            </a:r>
          </a:p>
        </p:txBody>
      </p:sp>
    </p:spTree>
    <p:extLst>
      <p:ext uri="{BB962C8B-B14F-4D97-AF65-F5344CB8AC3E}">
        <p14:creationId xmlns:p14="http://schemas.microsoft.com/office/powerpoint/2010/main" val="11076957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D932DF48-4470-4E4E-BA12-034A48838631}"/>
              </a:ext>
            </a:extLst>
          </p:cNvPr>
          <p:cNvGraphicFramePr>
            <a:graphicFrameLocks noGrp="1"/>
          </p:cNvGraphicFramePr>
          <p:nvPr>
            <p:extLst>
              <p:ext uri="{D42A27DB-BD31-4B8C-83A1-F6EECF244321}">
                <p14:modId xmlns:p14="http://schemas.microsoft.com/office/powerpoint/2010/main" val="1166352904"/>
              </p:ext>
            </p:extLst>
          </p:nvPr>
        </p:nvGraphicFramePr>
        <p:xfrm>
          <a:off x="539552" y="1628800"/>
          <a:ext cx="8136903" cy="4680520"/>
        </p:xfrm>
        <a:graphic>
          <a:graphicData uri="http://schemas.openxmlformats.org/drawingml/2006/table">
            <a:tbl>
              <a:tblPr firstRow="1" firstCol="1" bandRow="1"/>
              <a:tblGrid>
                <a:gridCol w="2764856">
                  <a:extLst>
                    <a:ext uri="{9D8B030D-6E8A-4147-A177-3AD203B41FA5}">
                      <a16:colId xmlns:a16="http://schemas.microsoft.com/office/drawing/2014/main" val="1323082826"/>
                    </a:ext>
                  </a:extLst>
                </a:gridCol>
                <a:gridCol w="2675838">
                  <a:extLst>
                    <a:ext uri="{9D8B030D-6E8A-4147-A177-3AD203B41FA5}">
                      <a16:colId xmlns:a16="http://schemas.microsoft.com/office/drawing/2014/main" val="168994280"/>
                    </a:ext>
                  </a:extLst>
                </a:gridCol>
                <a:gridCol w="2696209">
                  <a:extLst>
                    <a:ext uri="{9D8B030D-6E8A-4147-A177-3AD203B41FA5}">
                      <a16:colId xmlns:a16="http://schemas.microsoft.com/office/drawing/2014/main" val="1523698424"/>
                    </a:ext>
                  </a:extLst>
                </a:gridCol>
              </a:tblGrid>
              <a:tr h="607215">
                <a:tc>
                  <a:txBody>
                    <a:bodyPr/>
                    <a:lstStyle/>
                    <a:p>
                      <a:pPr algn="l" fontAlgn="t">
                        <a:lnSpc>
                          <a:spcPct val="107000"/>
                        </a:lnSpc>
                        <a:spcBef>
                          <a:spcPts val="0"/>
                        </a:spcBef>
                        <a:spcAft>
                          <a:spcPts val="0"/>
                        </a:spcAft>
                      </a:pPr>
                      <a:r>
                        <a:rPr lang="cs-CZ" sz="1300" b="1" i="0" u="none" strike="noStrike" dirty="0">
                          <a:effectLst/>
                          <a:latin typeface="+mj-lt"/>
                          <a:ea typeface="Cambria" panose="02040503050406030204" pitchFamily="18" charset="0"/>
                          <a:cs typeface="Times New Roman" panose="02020603050405020304" pitchFamily="18" charset="0"/>
                        </a:rPr>
                        <a:t>období</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l" fontAlgn="t">
                        <a:lnSpc>
                          <a:spcPct val="107000"/>
                        </a:lnSpc>
                        <a:spcBef>
                          <a:spcPts val="0"/>
                        </a:spcBef>
                        <a:spcAft>
                          <a:spcPts val="0"/>
                        </a:spcAft>
                      </a:pPr>
                      <a:r>
                        <a:rPr lang="cs-CZ" sz="1300" b="1" i="0" u="none" strike="noStrike" dirty="0">
                          <a:solidFill>
                            <a:srgbClr val="000000"/>
                          </a:solidFill>
                          <a:effectLst/>
                          <a:latin typeface="+mj-lt"/>
                          <a:ea typeface="Cambria" panose="02040503050406030204" pitchFamily="18" charset="0"/>
                          <a:cs typeface="Times New Roman" panose="02020603050405020304" pitchFamily="18" charset="0"/>
                        </a:rPr>
                        <a:t>směr</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l" fontAlgn="t">
                        <a:lnSpc>
                          <a:spcPct val="107000"/>
                        </a:lnSpc>
                        <a:spcBef>
                          <a:spcPts val="0"/>
                        </a:spcBef>
                        <a:spcAft>
                          <a:spcPts val="0"/>
                        </a:spcAft>
                      </a:pPr>
                      <a:r>
                        <a:rPr lang="cs-CZ" sz="1300" b="1" i="0" u="none" strike="noStrike">
                          <a:solidFill>
                            <a:srgbClr val="000000"/>
                          </a:solidFill>
                          <a:effectLst/>
                          <a:latin typeface="+mj-lt"/>
                          <a:ea typeface="Cambria" panose="02040503050406030204" pitchFamily="18" charset="0"/>
                          <a:cs typeface="Times New Roman" panose="02020603050405020304" pitchFamily="18" charset="0"/>
                        </a:rPr>
                        <a:t>Viz hesla ve </a:t>
                      </a:r>
                      <a:r>
                        <a:rPr lang="cs-CZ" sz="1300" b="1" i="1" u="none" strike="noStrike">
                          <a:solidFill>
                            <a:srgbClr val="000000"/>
                          </a:solidFill>
                          <a:effectLst/>
                          <a:latin typeface="+mj-lt"/>
                          <a:ea typeface="Cambria" panose="02040503050406030204" pitchFamily="18" charset="0"/>
                          <a:cs typeface="Times New Roman" panose="02020603050405020304" pitchFamily="18" charset="0"/>
                        </a:rPr>
                        <a:t>Slovníku literárněvědného strukturalismu</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4167101353"/>
                  </a:ext>
                </a:extLst>
              </a:tr>
              <a:tr h="589219">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1915/1916–1930</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Ruský formalismus</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Ruský formalismus, Funkcionalismus</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4287314528"/>
                  </a:ext>
                </a:extLst>
              </a:tr>
              <a:tr h="875290">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Filosofie E. Husserla (1859–1938); aplikace v literární vědě ve 20. a 30. letech 20. století</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Fenomenologie</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Fenomenologie</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989134118"/>
                  </a:ext>
                </a:extLst>
              </a:tr>
              <a:tr h="2019577">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Český strukturalismus: 1926 –(1948); obnova v 60. letech; následná obnova až 1990 – do současnosti.</a:t>
                      </a:r>
                      <a:endParaRPr lang="cs-CZ" sz="2300" b="0" i="0" u="none" strike="noStrike">
                        <a:effectLst/>
                        <a:latin typeface="+mj-lt"/>
                      </a:endParaRPr>
                    </a:p>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Francouzský strukturalismus: dominuje: 60.–70. léta 20. stol.</a:t>
                      </a:r>
                      <a:endParaRPr lang="cs-CZ" sz="2300" b="0" i="0" u="none" strike="noStrike">
                        <a:effectLst/>
                        <a:latin typeface="+mj-lt"/>
                      </a:endParaRPr>
                    </a:p>
                    <a:p>
                      <a:pPr algn="l" fontAlgn="t">
                        <a:lnSpc>
                          <a:spcPct val="107000"/>
                        </a:lnSpc>
                        <a:spcBef>
                          <a:spcPts val="0"/>
                        </a:spcBef>
                        <a:spcAft>
                          <a:spcPts val="0"/>
                        </a:spcAft>
                      </a:pPr>
                      <a:r>
                        <a:rPr lang="cs-CZ" sz="1300" b="0" i="0" u="none" strike="noStrike">
                          <a:effectLst/>
                          <a:latin typeface="+mj-lt"/>
                          <a:ea typeface="Cambria" panose="02040503050406030204" pitchFamily="18" charset="0"/>
                          <a:cs typeface="Times New Roman" panose="02020603050405020304" pitchFamily="18" charset="0"/>
                        </a:rPr>
                        <a:t> </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Strukturalismus (český strukturalismus vs. francouzský strukturalismus)</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Strukturalismus, Pražská škola, Francouzský strukturalismus, strukturální metoda</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585364404"/>
                  </a:ext>
                </a:extLst>
              </a:tr>
              <a:tr h="589219">
                <a:tc>
                  <a:txBody>
                    <a:bodyPr/>
                    <a:lstStyle/>
                    <a:p>
                      <a:pPr algn="l" fontAlgn="t">
                        <a:lnSpc>
                          <a:spcPct val="107000"/>
                        </a:lnSpc>
                        <a:spcBef>
                          <a:spcPts val="0"/>
                        </a:spcBef>
                        <a:spcAft>
                          <a:spcPts val="0"/>
                        </a:spcAft>
                      </a:pPr>
                      <a:r>
                        <a:rPr lang="cs-CZ" sz="1300" b="0" i="0" u="none" strike="noStrike">
                          <a:solidFill>
                            <a:srgbClr val="000000"/>
                          </a:solidFill>
                          <a:effectLst/>
                          <a:latin typeface="+mj-lt"/>
                          <a:ea typeface="Cambria" panose="02040503050406030204" pitchFamily="18" charset="0"/>
                          <a:cs typeface="Times New Roman" panose="02020603050405020304" pitchFamily="18" charset="0"/>
                        </a:rPr>
                        <a:t>Od starověku; moderní hermeneutika od 60. let 20. století</a:t>
                      </a:r>
                      <a:endParaRPr lang="cs-CZ" sz="2300" b="0" i="0" u="none" strike="noStrike">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Hermeneutika</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fontAlgn="t">
                        <a:lnSpc>
                          <a:spcPct val="107000"/>
                        </a:lnSpc>
                        <a:spcBef>
                          <a:spcPts val="0"/>
                        </a:spcBef>
                        <a:spcAft>
                          <a:spcPts val="0"/>
                        </a:spcAft>
                      </a:pPr>
                      <a:r>
                        <a:rPr lang="cs-CZ" sz="1300" b="0" i="0" u="none" strike="noStrike" dirty="0">
                          <a:solidFill>
                            <a:srgbClr val="000000"/>
                          </a:solidFill>
                          <a:effectLst/>
                          <a:latin typeface="+mj-lt"/>
                          <a:ea typeface="Cambria" panose="02040503050406030204" pitchFamily="18" charset="0"/>
                          <a:cs typeface="Times New Roman" panose="02020603050405020304" pitchFamily="18" charset="0"/>
                        </a:rPr>
                        <a:t>Hermeneutika</a:t>
                      </a:r>
                      <a:endParaRPr lang="cs-CZ" sz="2300" b="0" i="0" u="none" strike="noStrike" dirty="0">
                        <a:effectLst/>
                        <a:latin typeface="+mj-lt"/>
                      </a:endParaRPr>
                    </a:p>
                  </a:txBody>
                  <a:tcPr marL="89360" marR="89360" marT="124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661551910"/>
                  </a:ext>
                </a:extLst>
              </a:tr>
            </a:tbl>
          </a:graphicData>
        </a:graphic>
      </p:graphicFrame>
      <p:sp>
        <p:nvSpPr>
          <p:cNvPr id="3" name="Nadpis 2">
            <a:extLst>
              <a:ext uri="{FF2B5EF4-FFF2-40B4-BE49-F238E27FC236}">
                <a16:creationId xmlns:a16="http://schemas.microsoft.com/office/drawing/2014/main" id="{A0BB43AD-7B0F-4386-A6EC-4BC8AFB49DAE}"/>
              </a:ext>
            </a:extLst>
          </p:cNvPr>
          <p:cNvSpPr>
            <a:spLocks noGrp="1"/>
          </p:cNvSpPr>
          <p:nvPr>
            <p:ph type="title"/>
          </p:nvPr>
        </p:nvSpPr>
        <p:spPr>
          <a:xfrm>
            <a:off x="912202" y="260648"/>
            <a:ext cx="7886700" cy="936104"/>
          </a:xfrm>
        </p:spPr>
        <p:txBody>
          <a:bodyPr>
            <a:noAutofit/>
          </a:bodyPr>
          <a:lstStyle/>
          <a:p>
            <a:r>
              <a:rPr lang="cs-CZ" sz="3300" b="1" dirty="0">
                <a:solidFill>
                  <a:srgbClr val="C00000"/>
                </a:solidFill>
              </a:rPr>
              <a:t>Hlavní literárněvědné směry a koncepce (20. století)</a:t>
            </a:r>
            <a:endParaRPr lang="cs-CZ" sz="3300" dirty="0">
              <a:solidFill>
                <a:srgbClr val="C00000"/>
              </a:solidFill>
            </a:endParaRPr>
          </a:p>
        </p:txBody>
      </p:sp>
    </p:spTree>
    <p:extLst>
      <p:ext uri="{BB962C8B-B14F-4D97-AF65-F5344CB8AC3E}">
        <p14:creationId xmlns:p14="http://schemas.microsoft.com/office/powerpoint/2010/main" val="37678096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3600" b="1" dirty="0">
                <a:solidFill>
                  <a:srgbClr val="FF0000"/>
                </a:solidFill>
              </a:rPr>
              <a:t>Základní pojmy poetiky</a:t>
            </a:r>
          </a:p>
        </p:txBody>
      </p:sp>
      <p:sp>
        <p:nvSpPr>
          <p:cNvPr id="3" name="Podnadpis 2"/>
          <p:cNvSpPr>
            <a:spLocks noGrp="1"/>
          </p:cNvSpPr>
          <p:nvPr>
            <p:ph type="subTitle" idx="1"/>
          </p:nvPr>
        </p:nvSpPr>
        <p:spPr>
          <a:xfrm>
            <a:off x="1143000" y="4415996"/>
            <a:ext cx="6858000" cy="384604"/>
          </a:xfrm>
        </p:spPr>
        <p:txBody>
          <a:bodyPr>
            <a:normAutofit fontScale="70000" lnSpcReduction="20000"/>
          </a:bodyPr>
          <a:lstStyle/>
          <a:p>
            <a:r>
              <a:rPr lang="cs-CZ" dirty="0"/>
              <a:t>KČJL, Pedagogická fakulta MU</a:t>
            </a:r>
          </a:p>
        </p:txBody>
      </p:sp>
    </p:spTree>
    <p:extLst>
      <p:ext uri="{BB962C8B-B14F-4D97-AF65-F5344CB8AC3E}">
        <p14:creationId xmlns:p14="http://schemas.microsoft.com/office/powerpoint/2010/main" val="20687154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FF0000"/>
                </a:solidFill>
              </a:rPr>
              <a:t>Básnická</a:t>
            </a:r>
            <a:r>
              <a:rPr lang="cs-CZ" dirty="0">
                <a:solidFill>
                  <a:srgbClr val="FF0000"/>
                </a:solidFill>
              </a:rPr>
              <a:t> </a:t>
            </a:r>
            <a:r>
              <a:rPr lang="cs-CZ" b="1" dirty="0">
                <a:solidFill>
                  <a:srgbClr val="FF0000"/>
                </a:solidFill>
              </a:rPr>
              <a:t>skladba</a:t>
            </a:r>
            <a:br>
              <a:rPr lang="cs-CZ" dirty="0">
                <a:solidFill>
                  <a:srgbClr val="FF0000"/>
                </a:solidFill>
              </a:rPr>
            </a:br>
            <a:endParaRPr lang="cs-CZ" dirty="0">
              <a:solidFill>
                <a:srgbClr val="FF0000"/>
              </a:solidFill>
            </a:endParaRPr>
          </a:p>
        </p:txBody>
      </p:sp>
      <p:sp>
        <p:nvSpPr>
          <p:cNvPr id="3" name="Zástupný symbol pro obsah 2"/>
          <p:cNvSpPr>
            <a:spLocks noGrp="1"/>
          </p:cNvSpPr>
          <p:nvPr>
            <p:ph idx="1"/>
          </p:nvPr>
        </p:nvSpPr>
        <p:spPr>
          <a:xfrm>
            <a:off x="1485900" y="1875223"/>
            <a:ext cx="6172200" cy="3725477"/>
          </a:xfrm>
        </p:spPr>
        <p:txBody>
          <a:bodyPr>
            <a:normAutofit fontScale="85000" lnSpcReduction="20000"/>
          </a:bodyPr>
          <a:lstStyle/>
          <a:p>
            <a:r>
              <a:rPr lang="cs-CZ" dirty="0">
                <a:solidFill>
                  <a:srgbClr val="FF0000"/>
                </a:solidFill>
              </a:rPr>
              <a:t>Anakolut</a:t>
            </a:r>
            <a:r>
              <a:rPr lang="cs-CZ" dirty="0"/>
              <a:t> (vyšinutí z vazby)</a:t>
            </a:r>
          </a:p>
          <a:p>
            <a:pPr lvl="2"/>
            <a:r>
              <a:rPr lang="cs-CZ" dirty="0"/>
              <a:t>Odešla  - však divný osud!</a:t>
            </a:r>
          </a:p>
          <a:p>
            <a:pPr lvl="2"/>
            <a:endParaRPr lang="cs-CZ" dirty="0"/>
          </a:p>
          <a:p>
            <a:r>
              <a:rPr lang="cs-CZ" dirty="0">
                <a:solidFill>
                  <a:srgbClr val="FF0000"/>
                </a:solidFill>
              </a:rPr>
              <a:t>Elipsa</a:t>
            </a:r>
            <a:r>
              <a:rPr lang="cs-CZ" dirty="0"/>
              <a:t> (výpustka)</a:t>
            </a:r>
          </a:p>
          <a:p>
            <a:pPr lvl="2"/>
            <a:r>
              <a:rPr lang="cs-CZ" dirty="0"/>
              <a:t>Sliby – chyby</a:t>
            </a:r>
          </a:p>
          <a:p>
            <a:pPr lvl="2"/>
            <a:endParaRPr lang="cs-CZ" dirty="0"/>
          </a:p>
          <a:p>
            <a:r>
              <a:rPr lang="cs-CZ" dirty="0">
                <a:solidFill>
                  <a:srgbClr val="FF0000"/>
                </a:solidFill>
              </a:rPr>
              <a:t>Inverse</a:t>
            </a:r>
          </a:p>
          <a:p>
            <a:pPr lvl="2"/>
            <a:r>
              <a:rPr lang="cs-CZ" dirty="0"/>
              <a:t>Výměna dvou slov: žil kdysi princ, je dávno tomu, co …</a:t>
            </a:r>
          </a:p>
          <a:p>
            <a:pPr lvl="2"/>
            <a:r>
              <a:rPr lang="cs-CZ" dirty="0"/>
              <a:t>Slova patřící k sobě jsou rozdělena: kláda, která </a:t>
            </a:r>
            <a:r>
              <a:rPr lang="cs-CZ" b="1" dirty="0"/>
              <a:t>okované </a:t>
            </a:r>
            <a:r>
              <a:rPr lang="cs-CZ" dirty="0"/>
              <a:t>zavírala </a:t>
            </a:r>
            <a:r>
              <a:rPr lang="cs-CZ" b="1" dirty="0"/>
              <a:t>dveře</a:t>
            </a:r>
            <a:r>
              <a:rPr lang="cs-CZ" dirty="0"/>
              <a:t>…</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95150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Ondrej\Desktop\Literatura foto\Lit026.jpg"/>
          <p:cNvPicPr>
            <a:picLocks noChangeAspect="1" noChangeArrowheads="1"/>
          </p:cNvPicPr>
          <p:nvPr/>
        </p:nvPicPr>
        <p:blipFill>
          <a:blip r:embed="rId2"/>
          <a:srcRect/>
          <a:stretch>
            <a:fillRect/>
          </a:stretch>
        </p:blipFill>
        <p:spPr bwMode="auto">
          <a:xfrm>
            <a:off x="3018224" y="1875223"/>
            <a:ext cx="2571768" cy="3268289"/>
          </a:xfrm>
          <a:prstGeom prst="rect">
            <a:avLst/>
          </a:prstGeom>
          <a:noFill/>
        </p:spPr>
      </p:pic>
    </p:spTree>
    <p:extLst>
      <p:ext uri="{BB962C8B-B14F-4D97-AF65-F5344CB8AC3E}">
        <p14:creationId xmlns:p14="http://schemas.microsoft.com/office/powerpoint/2010/main" val="41556294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Figury</a:t>
            </a:r>
          </a:p>
        </p:txBody>
      </p:sp>
      <p:sp>
        <p:nvSpPr>
          <p:cNvPr id="3" name="Zástupný symbol pro obsah 2"/>
          <p:cNvSpPr>
            <a:spLocks noGrp="1"/>
          </p:cNvSpPr>
          <p:nvPr>
            <p:ph idx="1"/>
          </p:nvPr>
        </p:nvSpPr>
        <p:spPr/>
        <p:txBody>
          <a:bodyPr>
            <a:normAutofit fontScale="92500" lnSpcReduction="10000"/>
          </a:bodyPr>
          <a:lstStyle/>
          <a:p>
            <a:r>
              <a:rPr lang="cs-CZ" dirty="0"/>
              <a:t>Řečnická otázka</a:t>
            </a:r>
          </a:p>
          <a:p>
            <a:pPr lvl="2"/>
            <a:r>
              <a:rPr lang="cs-CZ" dirty="0"/>
              <a:t>Viděls, na vysokých žerdích prapory jak městem vanou?</a:t>
            </a:r>
          </a:p>
          <a:p>
            <a:pPr lvl="2"/>
            <a:r>
              <a:rPr lang="cs-CZ" dirty="0"/>
              <a:t>Kdo tu rozlil to víno?</a:t>
            </a:r>
          </a:p>
          <a:p>
            <a:endParaRPr lang="cs-CZ" dirty="0"/>
          </a:p>
          <a:p>
            <a:r>
              <a:rPr lang="cs-CZ" dirty="0"/>
              <a:t>Řečnické zvolání</a:t>
            </a:r>
          </a:p>
          <a:p>
            <a:pPr lvl="2"/>
            <a:r>
              <a:rPr lang="cs-CZ" dirty="0"/>
              <a:t>Jak louky zbělely rosou!</a:t>
            </a:r>
          </a:p>
          <a:p>
            <a:endParaRPr lang="cs-CZ" dirty="0"/>
          </a:p>
          <a:p>
            <a:r>
              <a:rPr lang="cs-CZ" dirty="0"/>
              <a:t>Apostrofa</a:t>
            </a:r>
          </a:p>
          <a:p>
            <a:pPr lvl="2"/>
            <a:r>
              <a:rPr lang="cs-CZ" dirty="0"/>
              <a:t>Letní ty noci zářivá!</a:t>
            </a:r>
          </a:p>
          <a:p>
            <a:pPr lvl="2"/>
            <a:r>
              <a:rPr lang="cs-CZ" dirty="0"/>
              <a:t>Mario, panno přemocná!</a:t>
            </a:r>
          </a:p>
          <a:p>
            <a:pPr lvl="2"/>
            <a:endParaRPr lang="cs-CZ" dirty="0"/>
          </a:p>
        </p:txBody>
      </p:sp>
    </p:spTree>
    <p:extLst>
      <p:ext uri="{BB962C8B-B14F-4D97-AF65-F5344CB8AC3E}">
        <p14:creationId xmlns:p14="http://schemas.microsoft.com/office/powerpoint/2010/main" val="6943990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64447" y="1553752"/>
            <a:ext cx="6172200" cy="4046948"/>
          </a:xfrm>
        </p:spPr>
        <p:txBody>
          <a:bodyPr>
            <a:normAutofit fontScale="70000" lnSpcReduction="20000"/>
          </a:bodyPr>
          <a:lstStyle/>
          <a:p>
            <a:r>
              <a:rPr lang="cs-CZ" dirty="0"/>
              <a:t>Anafora = opakování slov na začátku vět, veršů</a:t>
            </a:r>
          </a:p>
          <a:p>
            <a:pPr lvl="2"/>
            <a:r>
              <a:rPr lang="cs-CZ" dirty="0"/>
              <a:t>Oni sokola obletovali</a:t>
            </a:r>
          </a:p>
          <a:p>
            <a:pPr lvl="2"/>
            <a:r>
              <a:rPr lang="cs-CZ" dirty="0"/>
              <a:t>Oni k sokolu doletovali</a:t>
            </a:r>
          </a:p>
          <a:p>
            <a:pPr lvl="2"/>
            <a:endParaRPr lang="cs-CZ" dirty="0"/>
          </a:p>
          <a:p>
            <a:r>
              <a:rPr lang="cs-CZ" dirty="0"/>
              <a:t>Epifora = opakování slov na konci vět, veršů</a:t>
            </a:r>
          </a:p>
          <a:p>
            <a:pPr lvl="2"/>
            <a:r>
              <a:rPr lang="cs-CZ" dirty="0"/>
              <a:t>V daleko se táhne zrající klas</a:t>
            </a:r>
          </a:p>
          <a:p>
            <a:pPr lvl="2"/>
            <a:r>
              <a:rPr lang="cs-CZ" dirty="0"/>
              <a:t>Po polích rozprostřen zrající klas</a:t>
            </a:r>
          </a:p>
          <a:p>
            <a:endParaRPr lang="cs-CZ" dirty="0"/>
          </a:p>
          <a:p>
            <a:r>
              <a:rPr lang="cs-CZ" dirty="0"/>
              <a:t>Epanastrofa = stejná slova na konci věty/verše a na začátku nové věty/verše</a:t>
            </a:r>
          </a:p>
          <a:p>
            <a:pPr lvl="2"/>
            <a:r>
              <a:rPr lang="cs-CZ" dirty="0"/>
              <a:t>Střela tase zaryla v bílá ňadra, </a:t>
            </a:r>
          </a:p>
          <a:p>
            <a:pPr lvl="2"/>
            <a:r>
              <a:rPr lang="cs-CZ" dirty="0"/>
              <a:t>v bílá ňadra prvního Tatařína.</a:t>
            </a:r>
          </a:p>
          <a:p>
            <a:endParaRPr lang="cs-CZ" dirty="0"/>
          </a:p>
          <a:p>
            <a:endParaRPr lang="cs-CZ" dirty="0"/>
          </a:p>
          <a:p>
            <a:endParaRPr lang="cs-CZ" dirty="0"/>
          </a:p>
          <a:p>
            <a:endParaRPr lang="cs-CZ" dirty="0"/>
          </a:p>
          <a:p>
            <a:pPr lvl="2">
              <a:buNone/>
            </a:pPr>
            <a:endParaRPr lang="cs-CZ" dirty="0"/>
          </a:p>
        </p:txBody>
      </p:sp>
    </p:spTree>
    <p:extLst>
      <p:ext uri="{BB962C8B-B14F-4D97-AF65-F5344CB8AC3E}">
        <p14:creationId xmlns:p14="http://schemas.microsoft.com/office/powerpoint/2010/main" val="41534503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85900" y="1446595"/>
            <a:ext cx="6172200" cy="4154105"/>
          </a:xfrm>
        </p:spPr>
        <p:txBody>
          <a:bodyPr>
            <a:normAutofit fontScale="70000" lnSpcReduction="20000"/>
          </a:bodyPr>
          <a:lstStyle/>
          <a:p>
            <a:r>
              <a:rPr lang="cs-CZ" dirty="0"/>
              <a:t>Epizeuxis = opakování slov; oddělené čárkou</a:t>
            </a:r>
          </a:p>
          <a:p>
            <a:pPr lvl="2"/>
            <a:r>
              <a:rPr lang="cs-CZ" dirty="0"/>
              <a:t>Nevím, </a:t>
            </a:r>
            <a:r>
              <a:rPr lang="cs-CZ" dirty="0" err="1"/>
              <a:t>nevím</a:t>
            </a:r>
            <a:r>
              <a:rPr lang="cs-CZ" dirty="0"/>
              <a:t>…</a:t>
            </a:r>
          </a:p>
          <a:p>
            <a:r>
              <a:rPr lang="cs-CZ" dirty="0"/>
              <a:t>Polysyndeton = hromadění slov; spojené spojkou</a:t>
            </a:r>
          </a:p>
          <a:p>
            <a:pPr lvl="2"/>
            <a:r>
              <a:rPr lang="cs-CZ" dirty="0"/>
              <a:t>A ten shon a hluk a vřava a křik</a:t>
            </a:r>
          </a:p>
          <a:p>
            <a:pPr lvl="2">
              <a:buNone/>
            </a:pPr>
            <a:endParaRPr lang="cs-CZ" dirty="0"/>
          </a:p>
          <a:p>
            <a:r>
              <a:rPr lang="cs-CZ" dirty="0"/>
              <a:t>Asyndeton = hromadění slov; oddělené čárkou</a:t>
            </a:r>
          </a:p>
          <a:p>
            <a:pPr lvl="2"/>
            <a:r>
              <a:rPr lang="cs-CZ" dirty="0"/>
              <a:t>A ten shon, hluk, vřava, křik</a:t>
            </a:r>
          </a:p>
          <a:p>
            <a:pPr lvl="2"/>
            <a:endParaRPr lang="cs-CZ" dirty="0"/>
          </a:p>
          <a:p>
            <a:r>
              <a:rPr lang="cs-CZ" dirty="0"/>
              <a:t>Klimax (stupňování)</a:t>
            </a:r>
          </a:p>
          <a:p>
            <a:pPr lvl="2"/>
            <a:r>
              <a:rPr lang="cs-CZ" dirty="0"/>
              <a:t>Dobře! Skvěle! </a:t>
            </a:r>
            <a:r>
              <a:rPr lang="cs-CZ" dirty="0" err="1"/>
              <a:t>Výboreně</a:t>
            </a:r>
            <a:r>
              <a:rPr lang="cs-CZ" dirty="0"/>
              <a:t>!</a:t>
            </a:r>
          </a:p>
          <a:p>
            <a:r>
              <a:rPr lang="cs-CZ" dirty="0"/>
              <a:t>Paralelismus = souběžnost syntaktických konstrukcí při rozdílnosti motivů</a:t>
            </a:r>
          </a:p>
          <a:p>
            <a:pPr lvl="2"/>
            <a:r>
              <a:rPr lang="cs-CZ" dirty="0"/>
              <a:t>Letí oblaka přes lesy pusté/ a luzní snové přes hlavy lidské</a:t>
            </a:r>
          </a:p>
          <a:p>
            <a:endParaRPr lang="cs-CZ" dirty="0"/>
          </a:p>
        </p:txBody>
      </p:sp>
    </p:spTree>
    <p:extLst>
      <p:ext uri="{BB962C8B-B14F-4D97-AF65-F5344CB8AC3E}">
        <p14:creationId xmlns:p14="http://schemas.microsoft.com/office/powerpoint/2010/main" val="11382581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85900" y="1500174"/>
            <a:ext cx="6172200" cy="4100526"/>
          </a:xfrm>
        </p:spPr>
        <p:txBody>
          <a:bodyPr>
            <a:normAutofit/>
          </a:bodyPr>
          <a:lstStyle/>
          <a:p>
            <a:r>
              <a:rPr lang="cs-CZ" dirty="0"/>
              <a:t>Antiteze:</a:t>
            </a:r>
          </a:p>
          <a:p>
            <a:pPr lvl="2"/>
            <a:r>
              <a:rPr lang="cs-CZ" dirty="0"/>
              <a:t>Nebyl to můj milý, byl to holub sivý</a:t>
            </a:r>
          </a:p>
          <a:p>
            <a:pPr lvl="2"/>
            <a:endParaRPr lang="cs-CZ" dirty="0"/>
          </a:p>
          <a:p>
            <a:r>
              <a:rPr lang="cs-CZ" dirty="0"/>
              <a:t>Paradoxon (protimluv)</a:t>
            </a:r>
          </a:p>
          <a:p>
            <a:pPr lvl="2"/>
            <a:r>
              <a:rPr lang="cs-CZ" dirty="0"/>
              <a:t>Nízkost je vznešená!</a:t>
            </a:r>
          </a:p>
          <a:p>
            <a:pPr lvl="2">
              <a:buNone/>
            </a:pPr>
            <a:endParaRPr lang="cs-CZ" dirty="0"/>
          </a:p>
          <a:p>
            <a:r>
              <a:rPr lang="cs-CZ" dirty="0" err="1"/>
              <a:t>Apoziopeze</a:t>
            </a:r>
            <a:r>
              <a:rPr lang="cs-CZ" dirty="0"/>
              <a:t> = nedokončená věta</a:t>
            </a:r>
          </a:p>
          <a:p>
            <a:pPr lvl="2"/>
            <a:r>
              <a:rPr lang="cs-CZ" dirty="0"/>
              <a:t>Podíval se na něj…</a:t>
            </a:r>
          </a:p>
          <a:p>
            <a:pPr lvl="2"/>
            <a:endParaRPr lang="cs-CZ" dirty="0"/>
          </a:p>
          <a:p>
            <a:pPr lvl="2"/>
            <a:endParaRPr lang="cs-CZ" dirty="0"/>
          </a:p>
        </p:txBody>
      </p:sp>
    </p:spTree>
    <p:extLst>
      <p:ext uri="{BB962C8B-B14F-4D97-AF65-F5344CB8AC3E}">
        <p14:creationId xmlns:p14="http://schemas.microsoft.com/office/powerpoint/2010/main" val="13215678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Tropy</a:t>
            </a:r>
          </a:p>
        </p:txBody>
      </p:sp>
      <p:sp>
        <p:nvSpPr>
          <p:cNvPr id="3" name="Zástupný symbol pro obsah 2"/>
          <p:cNvSpPr>
            <a:spLocks noGrp="1"/>
          </p:cNvSpPr>
          <p:nvPr>
            <p:ph idx="1"/>
          </p:nvPr>
        </p:nvSpPr>
        <p:spPr/>
        <p:txBody>
          <a:bodyPr>
            <a:normAutofit fontScale="92500" lnSpcReduction="10000"/>
          </a:bodyPr>
          <a:lstStyle/>
          <a:p>
            <a:r>
              <a:rPr lang="cs-CZ" dirty="0"/>
              <a:t>Prostředky umožňující změnu významu slov</a:t>
            </a:r>
          </a:p>
          <a:p>
            <a:r>
              <a:rPr lang="cs-CZ" dirty="0"/>
              <a:t>Básnické obrazy</a:t>
            </a:r>
          </a:p>
          <a:p>
            <a:r>
              <a:rPr lang="cs-CZ" dirty="0"/>
              <a:t>zástupky</a:t>
            </a:r>
          </a:p>
          <a:p>
            <a:endParaRPr lang="cs-CZ" dirty="0"/>
          </a:p>
          <a:p>
            <a:r>
              <a:rPr lang="cs-CZ" dirty="0"/>
              <a:t>Metafora</a:t>
            </a:r>
          </a:p>
          <a:p>
            <a:pPr lvl="2"/>
            <a:endParaRPr lang="cs-CZ" dirty="0"/>
          </a:p>
          <a:p>
            <a:r>
              <a:rPr lang="cs-CZ" dirty="0"/>
              <a:t>Synekdocha</a:t>
            </a:r>
          </a:p>
          <a:p>
            <a:endParaRPr lang="cs-CZ" dirty="0"/>
          </a:p>
          <a:p>
            <a:r>
              <a:rPr lang="cs-CZ" dirty="0"/>
              <a:t>Metonymie</a:t>
            </a:r>
          </a:p>
          <a:p>
            <a:endParaRPr lang="cs-CZ" dirty="0"/>
          </a:p>
        </p:txBody>
      </p:sp>
    </p:spTree>
    <p:extLst>
      <p:ext uri="{BB962C8B-B14F-4D97-AF65-F5344CB8AC3E}">
        <p14:creationId xmlns:p14="http://schemas.microsoft.com/office/powerpoint/2010/main" val="13310162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Metafora</a:t>
            </a:r>
          </a:p>
        </p:txBody>
      </p:sp>
      <p:sp>
        <p:nvSpPr>
          <p:cNvPr id="3" name="Zástupný symbol pro obsah 2"/>
          <p:cNvSpPr>
            <a:spLocks noGrp="1"/>
          </p:cNvSpPr>
          <p:nvPr>
            <p:ph idx="1"/>
          </p:nvPr>
        </p:nvSpPr>
        <p:spPr/>
        <p:txBody>
          <a:bodyPr/>
          <a:lstStyle/>
          <a:p>
            <a:r>
              <a:rPr lang="cs-CZ" dirty="0"/>
              <a:t>/přirovnání == nepřesné/</a:t>
            </a:r>
          </a:p>
          <a:p>
            <a:r>
              <a:rPr lang="cs-CZ" dirty="0"/>
              <a:t>Přenesení významu na základě podobnosti vzhledu</a:t>
            </a:r>
          </a:p>
          <a:p>
            <a:endParaRPr lang="cs-CZ" dirty="0"/>
          </a:p>
          <a:p>
            <a:r>
              <a:rPr lang="cs-CZ" dirty="0"/>
              <a:t>Moře světel v dáli</a:t>
            </a:r>
          </a:p>
          <a:p>
            <a:r>
              <a:rPr lang="cs-CZ" dirty="0"/>
              <a:t>Moře buchet</a:t>
            </a:r>
          </a:p>
          <a:p>
            <a:endParaRPr lang="cs-CZ" dirty="0"/>
          </a:p>
          <a:p>
            <a:endParaRPr lang="cs-CZ" dirty="0"/>
          </a:p>
        </p:txBody>
      </p:sp>
    </p:spTree>
    <p:extLst>
      <p:ext uri="{BB962C8B-B14F-4D97-AF65-F5344CB8AC3E}">
        <p14:creationId xmlns:p14="http://schemas.microsoft.com/office/powerpoint/2010/main" val="19040919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Metonymie</a:t>
            </a:r>
          </a:p>
        </p:txBody>
      </p:sp>
      <p:sp>
        <p:nvSpPr>
          <p:cNvPr id="3" name="Zástupný symbol pro obsah 2"/>
          <p:cNvSpPr>
            <a:spLocks noGrp="1"/>
          </p:cNvSpPr>
          <p:nvPr>
            <p:ph idx="1"/>
          </p:nvPr>
        </p:nvSpPr>
        <p:spPr/>
        <p:txBody>
          <a:bodyPr/>
          <a:lstStyle/>
          <a:p>
            <a:r>
              <a:rPr lang="cs-CZ" dirty="0"/>
              <a:t>= záměna jména jménem</a:t>
            </a:r>
          </a:p>
          <a:p>
            <a:r>
              <a:rPr lang="cs-CZ" dirty="0"/>
              <a:t>Úzká, věcná souvislost</a:t>
            </a:r>
          </a:p>
          <a:p>
            <a:pPr lvl="2"/>
            <a:r>
              <a:rPr lang="cs-CZ" dirty="0"/>
              <a:t>Vztah příčiny – účinku </a:t>
            </a:r>
          </a:p>
          <a:p>
            <a:pPr lvl="2"/>
            <a:r>
              <a:rPr lang="cs-CZ" dirty="0"/>
              <a:t>Formy  a látky</a:t>
            </a:r>
          </a:p>
          <a:p>
            <a:pPr lvl="2"/>
            <a:r>
              <a:rPr lang="cs-CZ" dirty="0"/>
              <a:t>Části a celku</a:t>
            </a:r>
          </a:p>
          <a:p>
            <a:pPr lvl="2"/>
            <a:endParaRPr lang="cs-CZ"/>
          </a:p>
          <a:p>
            <a:pPr lvl="2"/>
            <a:endParaRPr lang="cs-CZ" dirty="0"/>
          </a:p>
        </p:txBody>
      </p:sp>
    </p:spTree>
    <p:extLst>
      <p:ext uri="{BB962C8B-B14F-4D97-AF65-F5344CB8AC3E}">
        <p14:creationId xmlns:p14="http://schemas.microsoft.com/office/powerpoint/2010/main" val="32854288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Synekdocha</a:t>
            </a:r>
          </a:p>
        </p:txBody>
      </p:sp>
      <p:sp>
        <p:nvSpPr>
          <p:cNvPr id="3" name="Zástupný symbol pro obsah 2"/>
          <p:cNvSpPr>
            <a:spLocks noGrp="1"/>
          </p:cNvSpPr>
          <p:nvPr>
            <p:ph idx="1"/>
          </p:nvPr>
        </p:nvSpPr>
        <p:spPr/>
        <p:txBody>
          <a:bodyPr/>
          <a:lstStyle/>
          <a:p>
            <a:r>
              <a:rPr lang="cs-CZ" dirty="0"/>
              <a:t>Vyhraněný případ metonymie</a:t>
            </a:r>
          </a:p>
          <a:p>
            <a:r>
              <a:rPr lang="cs-CZ" dirty="0"/>
              <a:t>Záměna části za celek</a:t>
            </a:r>
          </a:p>
          <a:p>
            <a:endParaRPr lang="cs-CZ" dirty="0"/>
          </a:p>
          <a:p>
            <a:endParaRPr lang="cs-CZ" dirty="0"/>
          </a:p>
          <a:p>
            <a:r>
              <a:rPr lang="cs-CZ" dirty="0"/>
              <a:t>Němec byl poražen</a:t>
            </a:r>
          </a:p>
          <a:p>
            <a:r>
              <a:rPr lang="cs-CZ" dirty="0"/>
              <a:t>Hudba nepřijela</a:t>
            </a:r>
          </a:p>
          <a:p>
            <a:endParaRPr lang="cs-CZ" dirty="0"/>
          </a:p>
        </p:txBody>
      </p:sp>
    </p:spTree>
    <p:extLst>
      <p:ext uri="{BB962C8B-B14F-4D97-AF65-F5344CB8AC3E}">
        <p14:creationId xmlns:p14="http://schemas.microsoft.com/office/powerpoint/2010/main" val="17770495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8026" y="1232281"/>
            <a:ext cx="6172200" cy="375050"/>
          </a:xfrm>
        </p:spPr>
        <p:txBody>
          <a:bodyPr>
            <a:normAutofit fontScale="90000"/>
          </a:bodyPr>
          <a:lstStyle/>
          <a:p>
            <a:br>
              <a:rPr lang="cs-CZ" sz="4050" dirty="0"/>
            </a:br>
            <a:br>
              <a:rPr lang="cs-CZ" sz="4050" dirty="0"/>
            </a:br>
            <a:r>
              <a:rPr lang="cs-CZ" sz="4050" b="1" dirty="0">
                <a:solidFill>
                  <a:srgbClr val="FF0000"/>
                </a:solidFill>
              </a:rPr>
              <a:t>Alegorie</a:t>
            </a:r>
            <a:br>
              <a:rPr lang="cs-CZ" sz="4050" dirty="0"/>
            </a:br>
            <a:endParaRPr lang="cs-CZ" dirty="0"/>
          </a:p>
        </p:txBody>
      </p:sp>
      <p:sp>
        <p:nvSpPr>
          <p:cNvPr id="3" name="Zástupný symbol pro obsah 2"/>
          <p:cNvSpPr>
            <a:spLocks noGrp="1"/>
          </p:cNvSpPr>
          <p:nvPr>
            <p:ph idx="1"/>
          </p:nvPr>
        </p:nvSpPr>
        <p:spPr>
          <a:xfrm>
            <a:off x="1485900" y="2357431"/>
            <a:ext cx="6172200" cy="3094442"/>
          </a:xfrm>
        </p:spPr>
        <p:txBody>
          <a:bodyPr>
            <a:normAutofit fontScale="92500" lnSpcReduction="20000"/>
          </a:bodyPr>
          <a:lstStyle/>
          <a:p>
            <a:r>
              <a:rPr lang="cs-CZ" dirty="0"/>
              <a:t>Jinotaj; obrazné vyjádření dějů, abstraktních pojmů a lidských vlastností, založené na utajené paralelnosti jevů.</a:t>
            </a:r>
          </a:p>
          <a:p>
            <a:pPr>
              <a:buFontTx/>
              <a:buChar char="-"/>
            </a:pPr>
            <a:r>
              <a:rPr lang="cs-CZ" dirty="0"/>
              <a:t>náboženské, politické, společenské</a:t>
            </a:r>
          </a:p>
          <a:p>
            <a:pPr>
              <a:buFontTx/>
              <a:buChar char="-"/>
            </a:pPr>
            <a:r>
              <a:rPr lang="cs-CZ" dirty="0"/>
              <a:t>- bajky, povídky</a:t>
            </a:r>
          </a:p>
          <a:p>
            <a:pPr>
              <a:buFontTx/>
              <a:buChar char="-"/>
            </a:pPr>
            <a:r>
              <a:rPr lang="cs-CZ" dirty="0"/>
              <a:t>- rozvinutá metafora</a:t>
            </a:r>
          </a:p>
          <a:p>
            <a:endParaRPr lang="cs-CZ" dirty="0"/>
          </a:p>
        </p:txBody>
      </p:sp>
    </p:spTree>
    <p:extLst>
      <p:ext uri="{BB962C8B-B14F-4D97-AF65-F5344CB8AC3E}">
        <p14:creationId xmlns:p14="http://schemas.microsoft.com/office/powerpoint/2010/main" val="31195121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Parabola (podobenství)</a:t>
            </a:r>
          </a:p>
        </p:txBody>
      </p:sp>
      <p:sp>
        <p:nvSpPr>
          <p:cNvPr id="3" name="Zástupný symbol pro obsah 2"/>
          <p:cNvSpPr>
            <a:spLocks noGrp="1"/>
          </p:cNvSpPr>
          <p:nvPr>
            <p:ph idx="1"/>
          </p:nvPr>
        </p:nvSpPr>
        <p:spPr/>
        <p:txBody>
          <a:bodyPr>
            <a:normAutofit fontScale="92500" lnSpcReduction="10000"/>
          </a:bodyPr>
          <a:lstStyle/>
          <a:p>
            <a:r>
              <a:rPr lang="cs-CZ" dirty="0"/>
              <a:t>Znázornění obecné pravdy nebo mravní zásady rozvinutým obrazem nebo příběhem.</a:t>
            </a:r>
          </a:p>
          <a:p>
            <a:endParaRPr lang="cs-CZ" dirty="0"/>
          </a:p>
          <a:p>
            <a:r>
              <a:rPr lang="cs-CZ" dirty="0"/>
              <a:t>„Každý zajisté strom po svém vlastním ovoci bývá poznán; nebo nesbírají z trní fíků,  aniž z hloží sbírají hroznů. Dobrý člověk z dobrého pokladu srdce svého vynáší dobré, a zlý člověk ze zlého pokladu srdce svého vynáší zlé. Nebo z hojnosti srdce mluví ústa jeho.“</a:t>
            </a:r>
          </a:p>
          <a:p>
            <a:r>
              <a:rPr lang="cs-CZ" dirty="0" err="1"/>
              <a:t>Evang</a:t>
            </a:r>
            <a:r>
              <a:rPr lang="cs-CZ" dirty="0"/>
              <a:t>. sv. Lukáše</a:t>
            </a:r>
          </a:p>
        </p:txBody>
      </p:sp>
    </p:spTree>
    <p:extLst>
      <p:ext uri="{BB962C8B-B14F-4D97-AF65-F5344CB8AC3E}">
        <p14:creationId xmlns:p14="http://schemas.microsoft.com/office/powerpoint/2010/main" val="225757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EF3927-CA96-4FA4-8386-DD9589CFD571}"/>
              </a:ext>
            </a:extLst>
          </p:cNvPr>
          <p:cNvSpPr>
            <a:spLocks noGrp="1"/>
          </p:cNvSpPr>
          <p:nvPr>
            <p:ph type="title"/>
          </p:nvPr>
        </p:nvSpPr>
        <p:spPr>
          <a:xfrm>
            <a:off x="1043609" y="1340768"/>
            <a:ext cx="2232248" cy="3654713"/>
          </a:xfrm>
        </p:spPr>
        <p:txBody>
          <a:bodyPr vert="horz" lIns="68580" tIns="34290" rIns="68580" bIns="34290" rtlCol="0" anchor="t">
            <a:normAutofit/>
          </a:bodyPr>
          <a:lstStyle/>
          <a:p>
            <a:r>
              <a:rPr lang="cs-CZ" sz="3000" b="1" dirty="0"/>
              <a:t>Doporučené slovníky</a:t>
            </a:r>
            <a:endParaRPr lang="en-US" sz="3000" b="1" dirty="0"/>
          </a:p>
        </p:txBody>
      </p:sp>
      <p:pic>
        <p:nvPicPr>
          <p:cNvPr id="21506" name="Picture 2" descr="C:\Users\Ondrej\Desktop\Literatura foto\Lit021.jpg"/>
          <p:cNvPicPr>
            <a:picLocks noChangeAspect="1" noChangeArrowheads="1"/>
          </p:cNvPicPr>
          <p:nvPr/>
        </p:nvPicPr>
        <p:blipFill>
          <a:blip r:embed="rId2"/>
          <a:srcRect/>
          <a:stretch>
            <a:fillRect/>
          </a:stretch>
        </p:blipFill>
        <p:spPr bwMode="auto">
          <a:xfrm>
            <a:off x="4872520" y="957206"/>
            <a:ext cx="2867832" cy="4480988"/>
          </a:xfrm>
          <a:prstGeom prst="rect">
            <a:avLst/>
          </a:prstGeom>
          <a:noFill/>
        </p:spPr>
      </p:pic>
    </p:spTree>
    <p:extLst>
      <p:ext uri="{BB962C8B-B14F-4D97-AF65-F5344CB8AC3E}">
        <p14:creationId xmlns:p14="http://schemas.microsoft.com/office/powerpoint/2010/main" val="2172404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Amfibolie</a:t>
            </a:r>
          </a:p>
        </p:txBody>
      </p:sp>
      <p:sp>
        <p:nvSpPr>
          <p:cNvPr id="3" name="Zástupný symbol pro obsah 2"/>
          <p:cNvSpPr>
            <a:spLocks noGrp="1"/>
          </p:cNvSpPr>
          <p:nvPr>
            <p:ph idx="1"/>
          </p:nvPr>
        </p:nvSpPr>
        <p:spPr/>
        <p:txBody>
          <a:bodyPr>
            <a:normAutofit lnSpcReduction="10000"/>
          </a:bodyPr>
          <a:lstStyle/>
          <a:p>
            <a:r>
              <a:rPr lang="cs-CZ" dirty="0"/>
              <a:t>Dvojsmysl; významová záměna slov a sousloví stejného znění.</a:t>
            </a:r>
          </a:p>
          <a:p>
            <a:endParaRPr lang="cs-CZ" dirty="0"/>
          </a:p>
          <a:p>
            <a:pPr>
              <a:buNone/>
            </a:pPr>
            <a:r>
              <a:rPr lang="cs-CZ" dirty="0"/>
              <a:t>„Kohoutek kapal místo kuropění</a:t>
            </a:r>
          </a:p>
          <a:p>
            <a:pPr>
              <a:buNone/>
            </a:pPr>
            <a:r>
              <a:rPr lang="cs-CZ" dirty="0"/>
              <a:t>stisknout ho a pálit jsem zatoužil</a:t>
            </a:r>
          </a:p>
          <a:p>
            <a:pPr>
              <a:buNone/>
            </a:pPr>
            <a:r>
              <a:rPr lang="cs-CZ" dirty="0"/>
              <a:t>pálit někam pryč nebo jako plát rozpálený</a:t>
            </a:r>
          </a:p>
          <a:p>
            <a:pPr>
              <a:buNone/>
            </a:pPr>
            <a:r>
              <a:rPr lang="cs-CZ" dirty="0"/>
              <a:t>či staré dopisy anebo v živý cíl.“</a:t>
            </a:r>
          </a:p>
          <a:p>
            <a:pPr>
              <a:buNone/>
            </a:pPr>
            <a:r>
              <a:rPr lang="cs-CZ" dirty="0"/>
              <a:t>(V. Lacina)</a:t>
            </a:r>
          </a:p>
        </p:txBody>
      </p:sp>
    </p:spTree>
    <p:extLst>
      <p:ext uri="{BB962C8B-B14F-4D97-AF65-F5344CB8AC3E}">
        <p14:creationId xmlns:p14="http://schemas.microsoft.com/office/powerpoint/2010/main" val="31288669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Asociace</a:t>
            </a:r>
          </a:p>
        </p:txBody>
      </p:sp>
      <p:sp>
        <p:nvSpPr>
          <p:cNvPr id="3" name="Zástupný symbol pro obsah 2"/>
          <p:cNvSpPr>
            <a:spLocks noGrp="1"/>
          </p:cNvSpPr>
          <p:nvPr>
            <p:ph idx="1"/>
          </p:nvPr>
        </p:nvSpPr>
        <p:spPr/>
        <p:txBody>
          <a:bodyPr>
            <a:normAutofit fontScale="92500" lnSpcReduction="10000"/>
          </a:bodyPr>
          <a:lstStyle/>
          <a:p>
            <a:r>
              <a:rPr lang="cs-CZ" dirty="0"/>
              <a:t>Sdružování; v asociativní poezii bezděčné, volné spojení představ logicky nesouvisejících, které vytvářejí básnický obraz.</a:t>
            </a:r>
          </a:p>
          <a:p>
            <a:endParaRPr lang="cs-CZ" dirty="0"/>
          </a:p>
          <a:p>
            <a:pPr>
              <a:buNone/>
            </a:pPr>
            <a:r>
              <a:rPr lang="cs-CZ" dirty="0"/>
              <a:t>„A nazváno buď prostou chatrčí</a:t>
            </a:r>
          </a:p>
          <a:p>
            <a:pPr>
              <a:buNone/>
            </a:pPr>
            <a:r>
              <a:rPr lang="cs-CZ" dirty="0"/>
              <a:t>Ó palmy přenesete svůj rovník nad Vltavu</a:t>
            </a:r>
          </a:p>
          <a:p>
            <a:pPr>
              <a:buNone/>
            </a:pPr>
            <a:r>
              <a:rPr lang="cs-CZ" dirty="0"/>
              <a:t>Šnek má svůj prostý dům z nějž růžky vystrčí</a:t>
            </a:r>
          </a:p>
          <a:p>
            <a:pPr>
              <a:buNone/>
            </a:pPr>
            <a:r>
              <a:rPr lang="cs-CZ" dirty="0"/>
              <a:t>A člověk neví kam by složil hlavu.“</a:t>
            </a:r>
          </a:p>
          <a:p>
            <a:pPr>
              <a:buNone/>
            </a:pPr>
            <a:r>
              <a:rPr lang="cs-CZ" dirty="0"/>
              <a:t>(V. Nezval)</a:t>
            </a:r>
          </a:p>
        </p:txBody>
      </p:sp>
    </p:spTree>
    <p:extLst>
      <p:ext uri="{BB962C8B-B14F-4D97-AF65-F5344CB8AC3E}">
        <p14:creationId xmlns:p14="http://schemas.microsoft.com/office/powerpoint/2010/main" val="15955134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Leitmotiv</a:t>
            </a:r>
          </a:p>
        </p:txBody>
      </p:sp>
      <p:sp>
        <p:nvSpPr>
          <p:cNvPr id="3" name="Zástupný symbol pro obsah 2"/>
          <p:cNvSpPr>
            <a:spLocks noGrp="1"/>
          </p:cNvSpPr>
          <p:nvPr>
            <p:ph idx="1"/>
          </p:nvPr>
        </p:nvSpPr>
        <p:spPr/>
        <p:txBody>
          <a:bodyPr/>
          <a:lstStyle/>
          <a:p>
            <a:r>
              <a:rPr lang="cs-CZ" dirty="0"/>
              <a:t>Stále přítomný motiv.</a:t>
            </a:r>
          </a:p>
        </p:txBody>
      </p:sp>
    </p:spTree>
    <p:extLst>
      <p:ext uri="{BB962C8B-B14F-4D97-AF65-F5344CB8AC3E}">
        <p14:creationId xmlns:p14="http://schemas.microsoft.com/office/powerpoint/2010/main" val="5024118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Asonance</a:t>
            </a:r>
          </a:p>
        </p:txBody>
      </p:sp>
      <p:sp>
        <p:nvSpPr>
          <p:cNvPr id="3" name="Zástupný symbol pro obsah 2"/>
          <p:cNvSpPr>
            <a:spLocks noGrp="1"/>
          </p:cNvSpPr>
          <p:nvPr>
            <p:ph idx="1"/>
          </p:nvPr>
        </p:nvSpPr>
        <p:spPr/>
        <p:txBody>
          <a:bodyPr/>
          <a:lstStyle/>
          <a:p>
            <a:r>
              <a:rPr lang="cs-CZ" dirty="0"/>
              <a:t>Souzvuk koncových samohlásek na konci veršů</a:t>
            </a:r>
          </a:p>
          <a:p>
            <a:endParaRPr lang="cs-CZ" dirty="0"/>
          </a:p>
          <a:p>
            <a:pPr>
              <a:buNone/>
            </a:pPr>
            <a:r>
              <a:rPr lang="cs-CZ" dirty="0"/>
              <a:t>Čí jsou to ovečky,</a:t>
            </a:r>
          </a:p>
          <a:p>
            <a:pPr>
              <a:buNone/>
            </a:pPr>
            <a:r>
              <a:rPr lang="cs-CZ" dirty="0"/>
              <a:t>co se v horách pasou?</a:t>
            </a:r>
          </a:p>
          <a:p>
            <a:pPr>
              <a:buNone/>
            </a:pPr>
            <a:r>
              <a:rPr lang="cs-CZ" dirty="0"/>
              <a:t>To jsou Janíkovy, </a:t>
            </a:r>
          </a:p>
          <a:p>
            <a:pPr>
              <a:buNone/>
            </a:pPr>
            <a:r>
              <a:rPr lang="cs-CZ" dirty="0"/>
              <a:t>co ho věšet budou.</a:t>
            </a:r>
          </a:p>
          <a:p>
            <a:pPr>
              <a:buNone/>
            </a:pPr>
            <a:r>
              <a:rPr lang="cs-CZ" dirty="0"/>
              <a:t>(lid. poezie)</a:t>
            </a:r>
          </a:p>
        </p:txBody>
      </p:sp>
    </p:spTree>
    <p:extLst>
      <p:ext uri="{BB962C8B-B14F-4D97-AF65-F5344CB8AC3E}">
        <p14:creationId xmlns:p14="http://schemas.microsoft.com/office/powerpoint/2010/main" val="3240800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Bylina</a:t>
            </a:r>
          </a:p>
        </p:txBody>
      </p:sp>
      <p:sp>
        <p:nvSpPr>
          <p:cNvPr id="3" name="Zástupný symbol pro obsah 2"/>
          <p:cNvSpPr>
            <a:spLocks noGrp="1"/>
          </p:cNvSpPr>
          <p:nvPr>
            <p:ph idx="1"/>
          </p:nvPr>
        </p:nvSpPr>
        <p:spPr/>
        <p:txBody>
          <a:bodyPr/>
          <a:lstStyle/>
          <a:p>
            <a:r>
              <a:rPr lang="cs-CZ" dirty="0"/>
              <a:t>Lidová epická píseň ruská, která líčí skutky bohatýrů.</a:t>
            </a:r>
          </a:p>
          <a:p>
            <a:endParaRPr lang="cs-CZ" dirty="0"/>
          </a:p>
          <a:p>
            <a:r>
              <a:rPr lang="cs-CZ" dirty="0"/>
              <a:t>(Ilja </a:t>
            </a:r>
            <a:r>
              <a:rPr lang="cs-CZ" dirty="0" err="1"/>
              <a:t>Muromec</a:t>
            </a:r>
            <a:r>
              <a:rPr lang="cs-CZ" dirty="0"/>
              <a:t>, Vladimír Jasný Slunéčko)</a:t>
            </a:r>
          </a:p>
        </p:txBody>
      </p:sp>
    </p:spTree>
    <p:extLst>
      <p:ext uri="{BB962C8B-B14F-4D97-AF65-F5344CB8AC3E}">
        <p14:creationId xmlns:p14="http://schemas.microsoft.com/office/powerpoint/2010/main" val="40356541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Barbarismus</a:t>
            </a:r>
          </a:p>
        </p:txBody>
      </p:sp>
      <p:sp>
        <p:nvSpPr>
          <p:cNvPr id="3" name="Zástupný symbol pro obsah 2"/>
          <p:cNvSpPr>
            <a:spLocks noGrp="1"/>
          </p:cNvSpPr>
          <p:nvPr>
            <p:ph idx="1"/>
          </p:nvPr>
        </p:nvSpPr>
        <p:spPr/>
        <p:txBody>
          <a:bodyPr/>
          <a:lstStyle/>
          <a:p>
            <a:r>
              <a:rPr lang="cs-CZ" dirty="0"/>
              <a:t>Slovo převzaté z cizího jazyka nebo vytvořené podle cizího.</a:t>
            </a:r>
          </a:p>
          <a:p>
            <a:endParaRPr lang="cs-CZ" dirty="0"/>
          </a:p>
          <a:p>
            <a:pPr>
              <a:buNone/>
            </a:pPr>
            <a:r>
              <a:rPr lang="cs-CZ" dirty="0"/>
              <a:t>„Tu šel jeden </a:t>
            </a:r>
            <a:r>
              <a:rPr lang="cs-CZ" dirty="0" err="1"/>
              <a:t>aktuár</a:t>
            </a:r>
            <a:r>
              <a:rPr lang="cs-CZ" dirty="0"/>
              <a:t> a s ním mnoho špiclů,</a:t>
            </a:r>
          </a:p>
          <a:p>
            <a:pPr>
              <a:buNone/>
            </a:pPr>
            <a:r>
              <a:rPr lang="cs-CZ" dirty="0"/>
              <a:t>Prohlíželi tratuár a našli tam pikslu.“</a:t>
            </a:r>
          </a:p>
          <a:p>
            <a:pPr>
              <a:buNone/>
            </a:pPr>
            <a:r>
              <a:rPr lang="cs-CZ" dirty="0"/>
              <a:t>(</a:t>
            </a:r>
            <a:r>
              <a:rPr lang="cs-CZ" dirty="0" err="1"/>
              <a:t>nezn</a:t>
            </a:r>
            <a:r>
              <a:rPr lang="cs-CZ" dirty="0"/>
              <a:t>. autor)</a:t>
            </a:r>
          </a:p>
        </p:txBody>
      </p:sp>
    </p:spTree>
    <p:extLst>
      <p:ext uri="{BB962C8B-B14F-4D97-AF65-F5344CB8AC3E}">
        <p14:creationId xmlns:p14="http://schemas.microsoft.com/office/powerpoint/2010/main" val="39525420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Parenteze</a:t>
            </a:r>
          </a:p>
        </p:txBody>
      </p:sp>
      <p:sp>
        <p:nvSpPr>
          <p:cNvPr id="3" name="Zástupný symbol pro obsah 2"/>
          <p:cNvSpPr>
            <a:spLocks noGrp="1"/>
          </p:cNvSpPr>
          <p:nvPr>
            <p:ph idx="1"/>
          </p:nvPr>
        </p:nvSpPr>
        <p:spPr/>
        <p:txBody>
          <a:bodyPr/>
          <a:lstStyle/>
          <a:p>
            <a:r>
              <a:rPr lang="cs-CZ" dirty="0"/>
              <a:t>Vsuvka, doplnění významového celku</a:t>
            </a:r>
          </a:p>
          <a:p>
            <a:endParaRPr lang="cs-CZ" dirty="0"/>
          </a:p>
          <a:p>
            <a:pPr>
              <a:buNone/>
            </a:pPr>
            <a:r>
              <a:rPr lang="cs-CZ" dirty="0"/>
              <a:t>Ač plakala a rty se jí chvěly (zpozdilá), připravovala se k noci</a:t>
            </a:r>
          </a:p>
          <a:p>
            <a:pPr>
              <a:buNone/>
            </a:pPr>
            <a:r>
              <a:rPr lang="cs-CZ" dirty="0"/>
              <a:t>(A. Sova)</a:t>
            </a:r>
          </a:p>
        </p:txBody>
      </p:sp>
    </p:spTree>
    <p:extLst>
      <p:ext uri="{BB962C8B-B14F-4D97-AF65-F5344CB8AC3E}">
        <p14:creationId xmlns:p14="http://schemas.microsoft.com/office/powerpoint/2010/main" val="37669432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Perifráze</a:t>
            </a:r>
          </a:p>
        </p:txBody>
      </p:sp>
      <p:sp>
        <p:nvSpPr>
          <p:cNvPr id="3" name="Zástupný symbol pro obsah 2"/>
          <p:cNvSpPr>
            <a:spLocks noGrp="1"/>
          </p:cNvSpPr>
          <p:nvPr>
            <p:ph idx="1"/>
          </p:nvPr>
        </p:nvSpPr>
        <p:spPr/>
        <p:txBody>
          <a:bodyPr>
            <a:normAutofit fontScale="92500" lnSpcReduction="10000"/>
          </a:bodyPr>
          <a:lstStyle/>
          <a:p>
            <a:r>
              <a:rPr lang="cs-CZ" dirty="0"/>
              <a:t>Básnický opis; označení jevu nikoli přímým pojmenováním, nýbrž souborem představ, které jsou s ním konvenčně spjaty.</a:t>
            </a:r>
          </a:p>
          <a:p>
            <a:endParaRPr lang="cs-CZ" dirty="0"/>
          </a:p>
          <a:p>
            <a:pPr>
              <a:buNone/>
            </a:pPr>
            <a:r>
              <a:rPr lang="cs-CZ" dirty="0"/>
              <a:t>přinesla šachy v naši besedu.</a:t>
            </a:r>
          </a:p>
          <a:p>
            <a:pPr>
              <a:buNone/>
            </a:pPr>
            <a:r>
              <a:rPr lang="cs-CZ" dirty="0"/>
              <a:t>Byl pravý div to řezbářského </a:t>
            </a:r>
            <a:r>
              <a:rPr lang="cs-CZ" dirty="0" err="1"/>
              <a:t>dílaf</a:t>
            </a:r>
            <a:endParaRPr lang="cs-CZ" dirty="0"/>
          </a:p>
          <a:p>
            <a:pPr>
              <a:buNone/>
            </a:pPr>
            <a:r>
              <a:rPr lang="cs-CZ" dirty="0"/>
              <a:t>figurky nesla ze slonové kosti</a:t>
            </a:r>
          </a:p>
          <a:p>
            <a:pPr>
              <a:buNone/>
            </a:pPr>
            <a:r>
              <a:rPr lang="cs-CZ" dirty="0"/>
              <a:t>vonného dříví plocha černobílá.</a:t>
            </a:r>
          </a:p>
          <a:p>
            <a:pPr>
              <a:buNone/>
            </a:pPr>
            <a:r>
              <a:rPr lang="cs-CZ" dirty="0"/>
              <a:t>(S. Čech)</a:t>
            </a:r>
          </a:p>
        </p:txBody>
      </p:sp>
    </p:spTree>
    <p:extLst>
      <p:ext uri="{BB962C8B-B14F-4D97-AF65-F5344CB8AC3E}">
        <p14:creationId xmlns:p14="http://schemas.microsoft.com/office/powerpoint/2010/main" val="17137995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FF0000"/>
                </a:solidFill>
              </a:rPr>
              <a:t>Epigram</a:t>
            </a:r>
          </a:p>
        </p:txBody>
      </p:sp>
      <p:sp>
        <p:nvSpPr>
          <p:cNvPr id="3" name="Zástupný symbol pro obsah 2"/>
          <p:cNvSpPr>
            <a:spLocks noGrp="1"/>
          </p:cNvSpPr>
          <p:nvPr>
            <p:ph idx="1"/>
          </p:nvPr>
        </p:nvSpPr>
        <p:spPr/>
        <p:txBody>
          <a:bodyPr/>
          <a:lstStyle/>
          <a:p>
            <a:r>
              <a:rPr lang="cs-CZ" dirty="0"/>
              <a:t>Útvar didaktické a reflexní poezie; krátká, často satirická báseň.</a:t>
            </a:r>
          </a:p>
        </p:txBody>
      </p:sp>
    </p:spTree>
    <p:extLst>
      <p:ext uri="{BB962C8B-B14F-4D97-AF65-F5344CB8AC3E}">
        <p14:creationId xmlns:p14="http://schemas.microsoft.com/office/powerpoint/2010/main" val="41257586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Epištola</a:t>
            </a:r>
          </a:p>
        </p:txBody>
      </p:sp>
      <p:sp>
        <p:nvSpPr>
          <p:cNvPr id="3" name="Zástupný symbol pro obsah 2"/>
          <p:cNvSpPr>
            <a:spLocks noGrp="1"/>
          </p:cNvSpPr>
          <p:nvPr>
            <p:ph idx="1"/>
          </p:nvPr>
        </p:nvSpPr>
        <p:spPr/>
        <p:txBody>
          <a:bodyPr/>
          <a:lstStyle/>
          <a:p>
            <a:r>
              <a:rPr lang="cs-CZ" dirty="0"/>
              <a:t>List, dopis; básnický list.</a:t>
            </a:r>
          </a:p>
        </p:txBody>
      </p:sp>
    </p:spTree>
    <p:extLst>
      <p:ext uri="{BB962C8B-B14F-4D97-AF65-F5344CB8AC3E}">
        <p14:creationId xmlns:p14="http://schemas.microsoft.com/office/powerpoint/2010/main" val="213460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ndrej\Desktop\Literatura foto\Lit019.jpg"/>
          <p:cNvPicPr>
            <a:picLocks noChangeAspect="1" noChangeArrowheads="1"/>
          </p:cNvPicPr>
          <p:nvPr/>
        </p:nvPicPr>
        <p:blipFill>
          <a:blip r:embed="rId2"/>
          <a:srcRect/>
          <a:stretch>
            <a:fillRect/>
          </a:stretch>
        </p:blipFill>
        <p:spPr bwMode="auto">
          <a:xfrm>
            <a:off x="3071802" y="1607331"/>
            <a:ext cx="2571768" cy="3674270"/>
          </a:xfrm>
          <a:prstGeom prst="rect">
            <a:avLst/>
          </a:prstGeom>
          <a:noFill/>
        </p:spPr>
      </p:pic>
    </p:spTree>
    <p:extLst>
      <p:ext uri="{BB962C8B-B14F-4D97-AF65-F5344CB8AC3E}">
        <p14:creationId xmlns:p14="http://schemas.microsoft.com/office/powerpoint/2010/main" val="1932750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Epitaf</a:t>
            </a:r>
          </a:p>
        </p:txBody>
      </p:sp>
      <p:sp>
        <p:nvSpPr>
          <p:cNvPr id="3" name="Zástupný symbol pro obsah 2"/>
          <p:cNvSpPr>
            <a:spLocks noGrp="1"/>
          </p:cNvSpPr>
          <p:nvPr>
            <p:ph idx="1"/>
          </p:nvPr>
        </p:nvSpPr>
        <p:spPr/>
        <p:txBody>
          <a:bodyPr/>
          <a:lstStyle/>
          <a:p>
            <a:r>
              <a:rPr lang="cs-CZ" dirty="0"/>
              <a:t>Náhrobní nápis; pohřební řeč.</a:t>
            </a:r>
          </a:p>
        </p:txBody>
      </p:sp>
    </p:spTree>
    <p:extLst>
      <p:ext uri="{BB962C8B-B14F-4D97-AF65-F5344CB8AC3E}">
        <p14:creationId xmlns:p14="http://schemas.microsoft.com/office/powerpoint/2010/main" val="39808737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FF0000"/>
                </a:solidFill>
              </a:rPr>
              <a:t>Exemplum</a:t>
            </a:r>
            <a:endParaRPr lang="cs-CZ" b="1" dirty="0">
              <a:solidFill>
                <a:srgbClr val="FF0000"/>
              </a:solidFill>
            </a:endParaRPr>
          </a:p>
        </p:txBody>
      </p:sp>
      <p:sp>
        <p:nvSpPr>
          <p:cNvPr id="3" name="Zástupný symbol pro obsah 2"/>
          <p:cNvSpPr>
            <a:spLocks noGrp="1"/>
          </p:cNvSpPr>
          <p:nvPr>
            <p:ph idx="1"/>
          </p:nvPr>
        </p:nvSpPr>
        <p:spPr/>
        <p:txBody>
          <a:bodyPr/>
          <a:lstStyle/>
          <a:p>
            <a:r>
              <a:rPr lang="cs-CZ" dirty="0"/>
              <a:t>Příklad.</a:t>
            </a:r>
          </a:p>
        </p:txBody>
      </p:sp>
    </p:spTree>
    <p:extLst>
      <p:ext uri="{BB962C8B-B14F-4D97-AF65-F5344CB8AC3E}">
        <p14:creationId xmlns:p14="http://schemas.microsoft.com/office/powerpoint/2010/main" val="22365744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Filipika</a:t>
            </a:r>
          </a:p>
        </p:txBody>
      </p:sp>
      <p:sp>
        <p:nvSpPr>
          <p:cNvPr id="3" name="Zástupný symbol pro obsah 2"/>
          <p:cNvSpPr>
            <a:spLocks noGrp="1"/>
          </p:cNvSpPr>
          <p:nvPr>
            <p:ph idx="1"/>
          </p:nvPr>
        </p:nvSpPr>
        <p:spPr/>
        <p:txBody>
          <a:bodyPr/>
          <a:lstStyle/>
          <a:p>
            <a:r>
              <a:rPr lang="cs-CZ" dirty="0"/>
              <a:t>Obrazné pojmenování pro bojovnou, plamennou řeč.</a:t>
            </a:r>
          </a:p>
        </p:txBody>
      </p:sp>
    </p:spTree>
    <p:extLst>
      <p:ext uri="{BB962C8B-B14F-4D97-AF65-F5344CB8AC3E}">
        <p14:creationId xmlns:p14="http://schemas.microsoft.com/office/powerpoint/2010/main" val="4754368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Spor</a:t>
            </a:r>
          </a:p>
        </p:txBody>
      </p:sp>
      <p:sp>
        <p:nvSpPr>
          <p:cNvPr id="3" name="Zástupný symbol pro obsah 2"/>
          <p:cNvSpPr>
            <a:spLocks noGrp="1"/>
          </p:cNvSpPr>
          <p:nvPr>
            <p:ph idx="1"/>
          </p:nvPr>
        </p:nvSpPr>
        <p:spPr/>
        <p:txBody>
          <a:bodyPr/>
          <a:lstStyle/>
          <a:p>
            <a:r>
              <a:rPr lang="cs-CZ" dirty="0"/>
              <a:t>Alegorická básnická disputace; hádka.</a:t>
            </a:r>
          </a:p>
        </p:txBody>
      </p:sp>
    </p:spTree>
    <p:extLst>
      <p:ext uri="{BB962C8B-B14F-4D97-AF65-F5344CB8AC3E}">
        <p14:creationId xmlns:p14="http://schemas.microsoft.com/office/powerpoint/2010/main" val="1355088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Hagiografie</a:t>
            </a:r>
          </a:p>
        </p:txBody>
      </p:sp>
      <p:sp>
        <p:nvSpPr>
          <p:cNvPr id="3" name="Zástupný symbol pro obsah 2"/>
          <p:cNvSpPr>
            <a:spLocks noGrp="1"/>
          </p:cNvSpPr>
          <p:nvPr>
            <p:ph idx="1"/>
          </p:nvPr>
        </p:nvSpPr>
        <p:spPr/>
        <p:txBody>
          <a:bodyPr/>
          <a:lstStyle/>
          <a:p>
            <a:r>
              <a:rPr lang="cs-CZ" dirty="0"/>
              <a:t>Středověká literatura o životě a díle světců.</a:t>
            </a:r>
          </a:p>
        </p:txBody>
      </p:sp>
    </p:spTree>
    <p:extLst>
      <p:ext uri="{BB962C8B-B14F-4D97-AF65-F5344CB8AC3E}">
        <p14:creationId xmlns:p14="http://schemas.microsoft.com/office/powerpoint/2010/main" val="14047591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Homilie</a:t>
            </a:r>
          </a:p>
        </p:txBody>
      </p:sp>
      <p:sp>
        <p:nvSpPr>
          <p:cNvPr id="3" name="Zástupný symbol pro obsah 2"/>
          <p:cNvSpPr>
            <a:spLocks noGrp="1"/>
          </p:cNvSpPr>
          <p:nvPr>
            <p:ph idx="1"/>
          </p:nvPr>
        </p:nvSpPr>
        <p:spPr/>
        <p:txBody>
          <a:bodyPr/>
          <a:lstStyle/>
          <a:p>
            <a:r>
              <a:rPr lang="cs-CZ" dirty="0"/>
              <a:t>Kázání, promluva.</a:t>
            </a:r>
          </a:p>
        </p:txBody>
      </p:sp>
    </p:spTree>
    <p:extLst>
      <p:ext uri="{BB962C8B-B14F-4D97-AF65-F5344CB8AC3E}">
        <p14:creationId xmlns:p14="http://schemas.microsoft.com/office/powerpoint/2010/main" val="31089347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Incipit</a:t>
            </a:r>
          </a:p>
        </p:txBody>
      </p:sp>
      <p:sp>
        <p:nvSpPr>
          <p:cNvPr id="3" name="Zástupný symbol pro obsah 2"/>
          <p:cNvSpPr>
            <a:spLocks noGrp="1"/>
          </p:cNvSpPr>
          <p:nvPr>
            <p:ph idx="1"/>
          </p:nvPr>
        </p:nvSpPr>
        <p:spPr/>
        <p:txBody>
          <a:bodyPr/>
          <a:lstStyle/>
          <a:p>
            <a:r>
              <a:rPr lang="cs-CZ" dirty="0"/>
              <a:t>Počátek; počáteční písmeno, slovo, věta.</a:t>
            </a:r>
          </a:p>
        </p:txBody>
      </p:sp>
    </p:spTree>
    <p:extLst>
      <p:ext uri="{BB962C8B-B14F-4D97-AF65-F5344CB8AC3E}">
        <p14:creationId xmlns:p14="http://schemas.microsoft.com/office/powerpoint/2010/main" val="42569984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Inkunábule</a:t>
            </a:r>
          </a:p>
        </p:txBody>
      </p:sp>
      <p:sp>
        <p:nvSpPr>
          <p:cNvPr id="3" name="Zástupný symbol pro obsah 2"/>
          <p:cNvSpPr>
            <a:spLocks noGrp="1"/>
          </p:cNvSpPr>
          <p:nvPr>
            <p:ph idx="1"/>
          </p:nvPr>
        </p:nvSpPr>
        <p:spPr/>
        <p:txBody>
          <a:bodyPr/>
          <a:lstStyle/>
          <a:p>
            <a:r>
              <a:rPr lang="cs-CZ" dirty="0"/>
              <a:t>Prvotisk</a:t>
            </a:r>
          </a:p>
        </p:txBody>
      </p:sp>
    </p:spTree>
    <p:extLst>
      <p:ext uri="{BB962C8B-B14F-4D97-AF65-F5344CB8AC3E}">
        <p14:creationId xmlns:p14="http://schemas.microsoft.com/office/powerpoint/2010/main" val="21062122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Intermezzo</a:t>
            </a:r>
          </a:p>
        </p:txBody>
      </p:sp>
      <p:sp>
        <p:nvSpPr>
          <p:cNvPr id="3" name="Zástupný symbol pro obsah 2"/>
          <p:cNvSpPr>
            <a:spLocks noGrp="1"/>
          </p:cNvSpPr>
          <p:nvPr>
            <p:ph idx="1"/>
          </p:nvPr>
        </p:nvSpPr>
        <p:spPr/>
        <p:txBody>
          <a:bodyPr/>
          <a:lstStyle/>
          <a:p>
            <a:r>
              <a:rPr lang="cs-CZ" dirty="0"/>
              <a:t>Vložka; hudebně dramatická meziaktní vložka. </a:t>
            </a:r>
          </a:p>
        </p:txBody>
      </p:sp>
    </p:spTree>
    <p:extLst>
      <p:ext uri="{BB962C8B-B14F-4D97-AF65-F5344CB8AC3E}">
        <p14:creationId xmlns:p14="http://schemas.microsoft.com/office/powerpoint/2010/main" val="37534304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FF0000"/>
                </a:solidFill>
              </a:rPr>
              <a:t>Envoi</a:t>
            </a:r>
            <a:endParaRPr lang="cs-CZ" b="1" dirty="0">
              <a:solidFill>
                <a:srgbClr val="FF0000"/>
              </a:solidFill>
            </a:endParaRPr>
          </a:p>
        </p:txBody>
      </p:sp>
      <p:sp>
        <p:nvSpPr>
          <p:cNvPr id="3" name="Zástupný symbol pro obsah 2"/>
          <p:cNvSpPr>
            <a:spLocks noGrp="1"/>
          </p:cNvSpPr>
          <p:nvPr>
            <p:ph idx="1"/>
          </p:nvPr>
        </p:nvSpPr>
        <p:spPr/>
        <p:txBody>
          <a:bodyPr>
            <a:normAutofit fontScale="92500" lnSpcReduction="20000"/>
          </a:bodyPr>
          <a:lstStyle/>
          <a:p>
            <a:r>
              <a:rPr lang="cs-CZ" dirty="0"/>
              <a:t>Poslání; dozpěv vyslovující závěrečnou myšlenku básně</a:t>
            </a:r>
          </a:p>
          <a:p>
            <a:endParaRPr lang="cs-CZ" dirty="0"/>
          </a:p>
          <a:p>
            <a:pPr>
              <a:buNone/>
            </a:pPr>
            <a:r>
              <a:rPr lang="cs-CZ" dirty="0"/>
              <a:t>Zapěj tu píseň, </a:t>
            </a:r>
            <a:r>
              <a:rPr lang="cs-CZ" dirty="0" err="1"/>
              <a:t>žakéři</a:t>
            </a:r>
            <a:endParaRPr lang="cs-CZ" dirty="0"/>
          </a:p>
          <a:p>
            <a:pPr>
              <a:buNone/>
            </a:pPr>
            <a:r>
              <a:rPr lang="cs-CZ" dirty="0"/>
              <a:t>mým druhům, až se zešeří,</a:t>
            </a:r>
          </a:p>
          <a:p>
            <a:pPr>
              <a:buNone/>
            </a:pPr>
            <a:r>
              <a:rPr lang="cs-CZ" dirty="0"/>
              <a:t>slyš ji pan </a:t>
            </a:r>
            <a:r>
              <a:rPr lang="cs-CZ" dirty="0" err="1"/>
              <a:t>Raimon</a:t>
            </a:r>
            <a:r>
              <a:rPr lang="cs-CZ" dirty="0"/>
              <a:t> dobrý náš,</a:t>
            </a:r>
          </a:p>
          <a:p>
            <a:pPr>
              <a:buNone/>
            </a:pPr>
            <a:r>
              <a:rPr lang="cs-CZ" dirty="0"/>
              <a:t>Že manou skrovných štěstí živ,</a:t>
            </a:r>
          </a:p>
          <a:p>
            <a:pPr>
              <a:buNone/>
            </a:pPr>
            <a:r>
              <a:rPr lang="cs-CZ" dirty="0"/>
              <a:t>okouším sladkou trýzeň, vzkaž.</a:t>
            </a:r>
          </a:p>
          <a:p>
            <a:pPr>
              <a:buNone/>
            </a:pPr>
            <a:endParaRPr lang="cs-CZ" dirty="0"/>
          </a:p>
          <a:p>
            <a:pPr>
              <a:buNone/>
            </a:pPr>
            <a:r>
              <a:rPr lang="cs-CZ" dirty="0"/>
              <a:t>(G. de </a:t>
            </a:r>
            <a:r>
              <a:rPr lang="cs-CZ" dirty="0" err="1"/>
              <a:t>Cabestanh</a:t>
            </a:r>
            <a:r>
              <a:rPr lang="cs-CZ" dirty="0"/>
              <a:t>; přel. P. </a:t>
            </a:r>
            <a:r>
              <a:rPr lang="cs-CZ" dirty="0" err="1"/>
              <a:t>Kopta</a:t>
            </a:r>
            <a:r>
              <a:rPr lang="cs-CZ" dirty="0"/>
              <a:t>)</a:t>
            </a:r>
          </a:p>
        </p:txBody>
      </p:sp>
    </p:spTree>
    <p:extLst>
      <p:ext uri="{BB962C8B-B14F-4D97-AF65-F5344CB8AC3E}">
        <p14:creationId xmlns:p14="http://schemas.microsoft.com/office/powerpoint/2010/main" val="3470418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xternal-vie1-1.xx.fbcdn.net/safe_image.php?d=AQBiJfwEMLl7mARj&amp;w=235&amp;h=350&amp;url=http%3A%2F%2Fnakladatelstvi.hostbrno.cz%2Fw%2F500%2Fimg%2Fcatalog%2Fimg%2F1441.jpg&amp;cfs=1&amp;upscale=1&amp;fallback=news_d_placeholder_publisher&amp;_nc_hash=AQBEI3iGxND4GBf3">
            <a:extLst>
              <a:ext uri="{FF2B5EF4-FFF2-40B4-BE49-F238E27FC236}">
                <a16:creationId xmlns:a16="http://schemas.microsoft.com/office/drawing/2014/main" id="{B3C6CA41-A45F-36DA-8A88-B080FB0E8A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181" b="6177"/>
          <a:stretch/>
        </p:blipFill>
        <p:spPr bwMode="auto">
          <a:xfrm>
            <a:off x="3131840" y="833814"/>
            <a:ext cx="3528392" cy="464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866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9A60-0199-FE89-D65D-4CC832502756}"/>
            </a:ext>
          </a:extLst>
        </p:cNvPr>
        <p:cNvGrpSpPr/>
        <p:nvPr/>
      </p:nvGrpSpPr>
      <p:grpSpPr>
        <a:xfrm>
          <a:off x="0" y="0"/>
          <a:ext cx="0" cy="0"/>
          <a:chOff x="0" y="0"/>
          <a:chExt cx="0" cy="0"/>
        </a:xfrm>
      </p:grpSpPr>
      <p:pic>
        <p:nvPicPr>
          <p:cNvPr id="10242" name="Picture 2" descr="C:\Users\Ondrej\Desktop\Literatura foto\Lit010.jpg">
            <a:extLst>
              <a:ext uri="{FF2B5EF4-FFF2-40B4-BE49-F238E27FC236}">
                <a16:creationId xmlns:a16="http://schemas.microsoft.com/office/drawing/2014/main" id="{4DB9AD2A-D5C9-2F14-D819-C28DEB0C2F4D}"/>
              </a:ext>
            </a:extLst>
          </p:cNvPr>
          <p:cNvPicPr>
            <a:picLocks noChangeAspect="1" noChangeArrowheads="1"/>
          </p:cNvPicPr>
          <p:nvPr/>
        </p:nvPicPr>
        <p:blipFill>
          <a:blip r:embed="rId2"/>
          <a:stretch>
            <a:fillRect/>
          </a:stretch>
        </p:blipFill>
        <p:spPr bwMode="auto">
          <a:xfrm>
            <a:off x="1525605" y="1339850"/>
            <a:ext cx="2935255" cy="4178300"/>
          </a:xfrm>
          <a:prstGeom prst="rect">
            <a:avLst/>
          </a:prstGeom>
          <a:noFill/>
        </p:spPr>
      </p:pic>
      <p:pic>
        <p:nvPicPr>
          <p:cNvPr id="2050" name="Picture 2" descr="VÃ½sledek obrÃ¡zku pro Ãºvod do teorie verÅ¡e, hrabÃ¡k">
            <a:extLst>
              <a:ext uri="{FF2B5EF4-FFF2-40B4-BE49-F238E27FC236}">
                <a16:creationId xmlns:a16="http://schemas.microsoft.com/office/drawing/2014/main" id="{5E3E0571-2BCD-86DC-184F-900AC3AD05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487" y="1353240"/>
            <a:ext cx="2976563" cy="415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353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33750-036B-B30B-CC75-5A416F2A47F2}"/>
            </a:ext>
          </a:extLst>
        </p:cNvPr>
        <p:cNvGrpSpPr/>
        <p:nvPr/>
      </p:nvGrpSpPr>
      <p:grpSpPr>
        <a:xfrm>
          <a:off x="0" y="0"/>
          <a:ext cx="0" cy="0"/>
          <a:chOff x="0" y="0"/>
          <a:chExt cx="0" cy="0"/>
        </a:xfrm>
      </p:grpSpPr>
      <p:pic>
        <p:nvPicPr>
          <p:cNvPr id="16386" name="Picture 2" descr="C:\Users\Ondrej\Desktop\Literatura foto\Lit016.jpg">
            <a:extLst>
              <a:ext uri="{FF2B5EF4-FFF2-40B4-BE49-F238E27FC236}">
                <a16:creationId xmlns:a16="http://schemas.microsoft.com/office/drawing/2014/main" id="{BB689371-2F49-B2B8-A9A0-3F79B03854F4}"/>
              </a:ext>
            </a:extLst>
          </p:cNvPr>
          <p:cNvPicPr>
            <a:picLocks noChangeAspect="1" noChangeArrowheads="1"/>
          </p:cNvPicPr>
          <p:nvPr/>
        </p:nvPicPr>
        <p:blipFill>
          <a:blip r:embed="rId2"/>
          <a:stretch>
            <a:fillRect/>
          </a:stretch>
        </p:blipFill>
        <p:spPr bwMode="auto">
          <a:xfrm>
            <a:off x="3093927" y="1339850"/>
            <a:ext cx="2956147" cy="4178300"/>
          </a:xfrm>
          <a:prstGeom prst="rect">
            <a:avLst/>
          </a:prstGeom>
          <a:noFill/>
        </p:spPr>
      </p:pic>
    </p:spTree>
    <p:extLst>
      <p:ext uri="{BB962C8B-B14F-4D97-AF65-F5344CB8AC3E}">
        <p14:creationId xmlns:p14="http://schemas.microsoft.com/office/powerpoint/2010/main" val="690292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856F-8C22-3E7A-2932-8054963E62CA}"/>
            </a:ext>
          </a:extLst>
        </p:cNvPr>
        <p:cNvGrpSpPr/>
        <p:nvPr/>
      </p:nvGrpSpPr>
      <p:grpSpPr>
        <a:xfrm>
          <a:off x="0" y="0"/>
          <a:ext cx="0" cy="0"/>
          <a:chOff x="0" y="0"/>
          <a:chExt cx="0" cy="0"/>
        </a:xfrm>
      </p:grpSpPr>
      <p:pic>
        <p:nvPicPr>
          <p:cNvPr id="30722" name="Picture 2" descr="C:\Users\Ondrej\Desktop\Literatura foto\Lit029.jpg">
            <a:extLst>
              <a:ext uri="{FF2B5EF4-FFF2-40B4-BE49-F238E27FC236}">
                <a16:creationId xmlns:a16="http://schemas.microsoft.com/office/drawing/2014/main" id="{0318066A-5ADA-ED05-AAE1-192B55F3FF57}"/>
              </a:ext>
            </a:extLst>
          </p:cNvPr>
          <p:cNvPicPr>
            <a:picLocks noChangeAspect="1" noChangeArrowheads="1"/>
          </p:cNvPicPr>
          <p:nvPr/>
        </p:nvPicPr>
        <p:blipFill>
          <a:blip r:embed="rId2"/>
          <a:srcRect/>
          <a:stretch>
            <a:fillRect/>
          </a:stretch>
        </p:blipFill>
        <p:spPr bwMode="auto">
          <a:xfrm>
            <a:off x="2643174" y="1142984"/>
            <a:ext cx="3367098" cy="4572032"/>
          </a:xfrm>
          <a:prstGeom prst="rect">
            <a:avLst/>
          </a:prstGeom>
          <a:noFill/>
        </p:spPr>
      </p:pic>
    </p:spTree>
    <p:extLst>
      <p:ext uri="{BB962C8B-B14F-4D97-AF65-F5344CB8AC3E}">
        <p14:creationId xmlns:p14="http://schemas.microsoft.com/office/powerpoint/2010/main" val="22139967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31836"/>
            <a:ext cx="8229600" cy="671811"/>
          </a:xfrm>
        </p:spPr>
        <p:txBody>
          <a:bodyPr>
            <a:normAutofit fontScale="90000"/>
          </a:bodyPr>
          <a:lstStyle/>
          <a:p>
            <a:r>
              <a:rPr lang="cs-CZ" b="1" dirty="0">
                <a:solidFill>
                  <a:srgbClr val="C00000"/>
                </a:solidFill>
              </a:rPr>
              <a:t>Základy versologie</a:t>
            </a:r>
            <a:br>
              <a:rPr lang="cs-CZ" b="1" dirty="0">
                <a:solidFill>
                  <a:srgbClr val="C00000"/>
                </a:solidFill>
              </a:rPr>
            </a:br>
            <a:r>
              <a:rPr lang="cs-CZ" sz="3300" dirty="0">
                <a:solidFill>
                  <a:srgbClr val="C00000"/>
                </a:solidFill>
              </a:rPr>
              <a:t>(základní pojmy a problémy)</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solidFill>
                  <a:srgbClr val="FF0000"/>
                </a:solidFill>
              </a:rPr>
              <a:t>Hlásková instrumentace</a:t>
            </a:r>
          </a:p>
          <a:p>
            <a:pPr marL="0" indent="0">
              <a:buNone/>
            </a:pPr>
            <a:endParaRPr lang="cs-CZ" b="1" dirty="0">
              <a:solidFill>
                <a:srgbClr val="FF0000"/>
              </a:solidFill>
            </a:endParaRPr>
          </a:p>
          <a:p>
            <a:r>
              <a:rPr lang="cs-CZ" sz="2800" dirty="0"/>
              <a:t>Výstavba literárního díla: důraz kladen na: </a:t>
            </a:r>
          </a:p>
          <a:p>
            <a:endParaRPr lang="cs-CZ" sz="2800" dirty="0"/>
          </a:p>
          <a:p>
            <a:r>
              <a:rPr lang="cs-CZ" sz="2800" dirty="0"/>
              <a:t>Význam slov a vět</a:t>
            </a:r>
          </a:p>
          <a:p>
            <a:r>
              <a:rPr lang="cs-CZ" sz="2800" dirty="0"/>
              <a:t>Znění slov a vět</a:t>
            </a:r>
          </a:p>
          <a:p>
            <a:pPr lvl="1"/>
            <a:r>
              <a:rPr lang="cs-CZ" sz="1900" dirty="0"/>
              <a:t>znění jednotlivých hlásek nebo slabik</a:t>
            </a:r>
          </a:p>
          <a:p>
            <a:pPr lvl="1"/>
            <a:r>
              <a:rPr lang="cs-CZ" sz="1900" dirty="0"/>
              <a:t>celková melodie (intonace) věty</a:t>
            </a:r>
          </a:p>
          <a:p>
            <a:endParaRPr lang="cs-CZ" sz="2800" dirty="0"/>
          </a:p>
          <a:p>
            <a:r>
              <a:rPr lang="cs-CZ" sz="2800" dirty="0"/>
              <a:t>Využití zvukových hlásek = hlásková instrumentace</a:t>
            </a:r>
          </a:p>
          <a:p>
            <a:r>
              <a:rPr lang="cs-CZ" sz="2800" dirty="0"/>
              <a:t>Instrumentace /z hudby/ = způsob uspořádání zvukové složky textu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Prostředky hláskové instrumentace</a:t>
            </a:r>
          </a:p>
        </p:txBody>
      </p:sp>
      <p:sp>
        <p:nvSpPr>
          <p:cNvPr id="3" name="Zástupný symbol pro obsah 2"/>
          <p:cNvSpPr>
            <a:spLocks noGrp="1"/>
          </p:cNvSpPr>
          <p:nvPr>
            <p:ph idx="1"/>
          </p:nvPr>
        </p:nvSpPr>
        <p:spPr/>
        <p:txBody>
          <a:bodyPr>
            <a:normAutofit/>
          </a:bodyPr>
          <a:lstStyle/>
          <a:p>
            <a:r>
              <a:rPr lang="cs-CZ" sz="2200" dirty="0">
                <a:solidFill>
                  <a:srgbClr val="C00000"/>
                </a:solidFill>
              </a:rPr>
              <a:t>Eufonie = libozvuk</a:t>
            </a:r>
          </a:p>
          <a:p>
            <a:endParaRPr lang="cs-CZ" sz="2200" dirty="0"/>
          </a:p>
          <a:p>
            <a:pPr lvl="1">
              <a:buNone/>
            </a:pPr>
            <a:r>
              <a:rPr lang="cs-CZ" sz="2200" i="1" dirty="0"/>
              <a:t>Ach v zemi krásnou, zemi milovanou,</a:t>
            </a:r>
          </a:p>
          <a:p>
            <a:pPr lvl="1">
              <a:buNone/>
            </a:pPr>
            <a:r>
              <a:rPr lang="cs-CZ" sz="2200" i="1" dirty="0"/>
              <a:t>v kolébku svou i hrob svůj, matku svou,</a:t>
            </a:r>
          </a:p>
          <a:p>
            <a:pPr lvl="1">
              <a:buNone/>
            </a:pPr>
            <a:r>
              <a:rPr lang="cs-CZ" sz="2200" i="1" dirty="0"/>
              <a:t>v  </a:t>
            </a:r>
            <a:r>
              <a:rPr lang="cs-CZ" sz="2200" i="1" dirty="0" err="1"/>
              <a:t>vlasť</a:t>
            </a:r>
            <a:r>
              <a:rPr lang="cs-CZ" sz="2200" i="1" dirty="0"/>
              <a:t> jedinou i v dědictví mi danou, </a:t>
            </a:r>
          </a:p>
          <a:p>
            <a:pPr lvl="1">
              <a:buNone/>
            </a:pPr>
            <a:r>
              <a:rPr lang="cs-CZ" sz="2200" i="1" dirty="0"/>
              <a:t>v </a:t>
            </a:r>
            <a:r>
              <a:rPr lang="cs-CZ" sz="2200" i="1" dirty="0" err="1"/>
              <a:t>šírou</a:t>
            </a:r>
            <a:r>
              <a:rPr lang="cs-CZ" sz="2200" i="1" dirty="0"/>
              <a:t> tu zemi, </a:t>
            </a:r>
            <a:r>
              <a:rPr lang="cs-CZ" sz="2200" i="1" dirty="0" err="1"/>
              <a:t>zemi</a:t>
            </a:r>
            <a:r>
              <a:rPr lang="cs-CZ" sz="2200" i="1" dirty="0"/>
              <a:t> jedinou, </a:t>
            </a:r>
          </a:p>
          <a:p>
            <a:pPr lvl="1">
              <a:buNone/>
            </a:pPr>
            <a:r>
              <a:rPr lang="cs-CZ" sz="2200" i="1" dirty="0"/>
              <a:t>v matku svou, v matku svou, krev syna teče po ní.</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t>Opakem je </a:t>
            </a:r>
            <a:r>
              <a:rPr lang="cs-CZ" dirty="0">
                <a:solidFill>
                  <a:srgbClr val="C00000"/>
                </a:solidFill>
              </a:rPr>
              <a:t>kakofonie = nelibozvuk</a:t>
            </a:r>
          </a:p>
          <a:p>
            <a:r>
              <a:rPr lang="cs-CZ" dirty="0"/>
              <a:t>/zde ř + souhláskové skupiny/</a:t>
            </a:r>
          </a:p>
          <a:p>
            <a:pPr>
              <a:buNone/>
            </a:pPr>
            <a:endParaRPr lang="cs-CZ" dirty="0"/>
          </a:p>
          <a:p>
            <a:pPr lvl="1">
              <a:buNone/>
            </a:pPr>
            <a:r>
              <a:rPr lang="cs-CZ" i="1" dirty="0"/>
              <a:t>V ztrhaný mrtvý strážce zrak</a:t>
            </a:r>
          </a:p>
          <a:p>
            <a:pPr lvl="1">
              <a:buNone/>
            </a:pPr>
            <a:r>
              <a:rPr lang="cs-CZ" i="1" dirty="0"/>
              <a:t>i v pootevřené huby</a:t>
            </a:r>
          </a:p>
          <a:p>
            <a:pPr lvl="1">
              <a:buNone/>
            </a:pPr>
            <a:r>
              <a:rPr lang="cs-CZ" i="1" dirty="0"/>
              <a:t>přeskřípené svítí zuby.</a:t>
            </a:r>
            <a:endParaRPr lang="cs-CZ"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solidFill>
                  <a:srgbClr val="C00000"/>
                </a:solidFill>
              </a:rPr>
              <a:t>Onomatopoie (zvukomalba)</a:t>
            </a:r>
          </a:p>
          <a:p>
            <a:endParaRPr lang="cs-CZ" dirty="0"/>
          </a:p>
          <a:p>
            <a:pPr lvl="1"/>
            <a:r>
              <a:rPr lang="cs-CZ" dirty="0"/>
              <a:t>Řetězů řinčí hřmot</a:t>
            </a:r>
          </a:p>
          <a:p>
            <a:pPr lvl="1"/>
            <a:r>
              <a:rPr lang="cs-CZ" dirty="0"/>
              <a:t>Žbluňkla žába do </a:t>
            </a:r>
            <a:r>
              <a:rPr lang="cs-CZ" dirty="0" err="1"/>
              <a:t>žabince</a:t>
            </a:r>
            <a:r>
              <a:rPr lang="cs-CZ" dirty="0"/>
              <a:t> až to žuchlo</a:t>
            </a:r>
          </a:p>
          <a:p>
            <a:pPr lvl="1"/>
            <a:endParaRPr lang="cs-CZ" dirty="0"/>
          </a:p>
          <a:p>
            <a:pPr marL="457200" lvl="1" indent="0">
              <a:buNone/>
            </a:pPr>
            <a:r>
              <a:rPr lang="cs-CZ" dirty="0"/>
              <a:t>DALŠÍ:</a:t>
            </a:r>
          </a:p>
          <a:p>
            <a:pPr lvl="1"/>
            <a:r>
              <a:rPr lang="cs-CZ" dirty="0"/>
              <a:t>Opakování skupin hlásek</a:t>
            </a:r>
          </a:p>
          <a:p>
            <a:pPr lvl="1"/>
            <a:r>
              <a:rPr lang="cs-CZ" dirty="0"/>
              <a:t>Aliterace (a slunce jasná světů jiných)</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Ukázka z </a:t>
            </a:r>
            <a:r>
              <a:rPr lang="cs-CZ" i="1" dirty="0">
                <a:solidFill>
                  <a:srgbClr val="C00000"/>
                </a:solidFill>
              </a:rPr>
              <a:t>Máje</a:t>
            </a:r>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Opakování hlásek</a:t>
            </a:r>
          </a:p>
          <a:p>
            <a:endParaRPr lang="cs-CZ" dirty="0"/>
          </a:p>
          <a:p>
            <a:pPr>
              <a:buNone/>
            </a:pPr>
            <a:r>
              <a:rPr lang="cs-CZ" i="1" dirty="0"/>
              <a:t>… tichými slovy </a:t>
            </a:r>
            <a:r>
              <a:rPr lang="cs-CZ" i="1" dirty="0" err="1"/>
              <a:t>šepce</a:t>
            </a:r>
            <a:r>
              <a:rPr lang="cs-CZ" i="1" dirty="0"/>
              <a:t> praví,</a:t>
            </a:r>
          </a:p>
          <a:p>
            <a:pPr>
              <a:buNone/>
            </a:pPr>
            <a:r>
              <a:rPr lang="cs-CZ" i="1" dirty="0"/>
              <a:t>„tam při jezeru vížka ční</a:t>
            </a:r>
          </a:p>
          <a:p>
            <a:pPr>
              <a:buNone/>
            </a:pPr>
            <a:r>
              <a:rPr lang="cs-CZ" i="1" dirty="0"/>
              <a:t>nad stromů noc; jen bílý stín</a:t>
            </a:r>
          </a:p>
          <a:p>
            <a:pPr>
              <a:buNone/>
            </a:pPr>
            <a:r>
              <a:rPr lang="cs-CZ" i="1" dirty="0" err="1"/>
              <a:t>hlubkoť</a:t>
            </a:r>
            <a:r>
              <a:rPr lang="cs-CZ" i="1" dirty="0"/>
              <a:t> stopen v jezera klín; </a:t>
            </a:r>
          </a:p>
          <a:p>
            <a:pPr>
              <a:buNone/>
            </a:pPr>
            <a:r>
              <a:rPr lang="cs-CZ" i="1" dirty="0"/>
              <a:t>však hlouběji ještě u vody vryt</a:t>
            </a:r>
          </a:p>
          <a:p>
            <a:pPr>
              <a:buNone/>
            </a:pPr>
            <a:r>
              <a:rPr lang="cs-CZ" i="1" dirty="0"/>
              <a:t>je z mala okénka lampy svit;</a:t>
            </a:r>
          </a:p>
          <a:p>
            <a:pPr>
              <a:buNone/>
            </a:pPr>
            <a:r>
              <a:rPr lang="cs-CZ" i="1" dirty="0"/>
              <a:t>tam Vilém myšlenkou se baví,</a:t>
            </a:r>
          </a:p>
          <a:p>
            <a:pPr>
              <a:buNone/>
            </a:pPr>
            <a:r>
              <a:rPr lang="cs-CZ" i="1" dirty="0"/>
              <a:t>že příští den jej žití zbaví.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Verš</a:t>
            </a:r>
          </a:p>
        </p:txBody>
      </p:sp>
      <p:sp>
        <p:nvSpPr>
          <p:cNvPr id="3" name="Zástupný symbol pro obsah 2"/>
          <p:cNvSpPr>
            <a:spLocks noGrp="1"/>
          </p:cNvSpPr>
          <p:nvPr>
            <p:ph idx="1"/>
          </p:nvPr>
        </p:nvSpPr>
        <p:spPr/>
        <p:txBody>
          <a:bodyPr/>
          <a:lstStyle/>
          <a:p>
            <a:r>
              <a:rPr lang="cs-CZ" dirty="0">
                <a:solidFill>
                  <a:srgbClr val="C00000"/>
                </a:solidFill>
              </a:rPr>
              <a:t>Základní rytmická jednotka, je oddělen od ostatních rytmickými jednotkami přesnými hranicemi.</a:t>
            </a:r>
          </a:p>
          <a:p>
            <a:endParaRPr lang="cs-CZ" dirty="0"/>
          </a:p>
          <a:p>
            <a:pPr>
              <a:buNone/>
            </a:pPr>
            <a:r>
              <a:rPr lang="cs-CZ" dirty="0"/>
              <a:t>Ale vzpurný </a:t>
            </a:r>
            <a:r>
              <a:rPr lang="cs-CZ" dirty="0" err="1"/>
              <a:t>Halfar</a:t>
            </a:r>
            <a:r>
              <a:rPr lang="cs-CZ" dirty="0"/>
              <a:t> učí,</a:t>
            </a:r>
          </a:p>
          <a:p>
            <a:pPr>
              <a:buNone/>
            </a:pPr>
            <a:r>
              <a:rPr lang="cs-CZ" dirty="0"/>
              <a:t>Jak mu kázal zákon boží.</a:t>
            </a:r>
          </a:p>
          <a:p>
            <a:pPr>
              <a:buNone/>
            </a:pPr>
            <a:r>
              <a:rPr lang="cs-CZ" dirty="0"/>
              <a:t>(</a:t>
            </a:r>
            <a:r>
              <a:rPr lang="cs-CZ" dirty="0" err="1"/>
              <a:t>Bezruč</a:t>
            </a:r>
            <a:r>
              <a:rPr lang="cs-CZ" dirty="0"/>
              <a:t>)</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Poloverš</a:t>
            </a:r>
          </a:p>
        </p:txBody>
      </p:sp>
      <p:sp>
        <p:nvSpPr>
          <p:cNvPr id="3" name="Zástupný symbol pro obsah 2"/>
          <p:cNvSpPr>
            <a:spLocks noGrp="1"/>
          </p:cNvSpPr>
          <p:nvPr>
            <p:ph idx="1"/>
          </p:nvPr>
        </p:nvSpPr>
        <p:spPr/>
        <p:txBody>
          <a:bodyPr>
            <a:normAutofit/>
          </a:bodyPr>
          <a:lstStyle/>
          <a:p>
            <a:r>
              <a:rPr lang="cs-CZ" dirty="0"/>
              <a:t>Verš s větším počtem slov se dělí na menší metrické jednotky, tzv. veršová </a:t>
            </a:r>
            <a:r>
              <a:rPr lang="cs-CZ" dirty="0" err="1"/>
              <a:t>kóla</a:t>
            </a:r>
            <a:r>
              <a:rPr lang="cs-CZ" dirty="0"/>
              <a:t>.</a:t>
            </a:r>
          </a:p>
          <a:p>
            <a:r>
              <a:rPr lang="cs-CZ" dirty="0"/>
              <a:t>Jsou-li ve verši dvě </a:t>
            </a:r>
            <a:r>
              <a:rPr lang="cs-CZ" dirty="0" err="1"/>
              <a:t>kóla</a:t>
            </a:r>
            <a:r>
              <a:rPr lang="cs-CZ" dirty="0"/>
              <a:t>, označujeme je jako poloverše.</a:t>
            </a:r>
          </a:p>
          <a:p>
            <a:endParaRPr lang="cs-CZ" dirty="0"/>
          </a:p>
          <a:p>
            <a:pPr>
              <a:buNone/>
            </a:pPr>
            <a:r>
              <a:rPr lang="cs-CZ" dirty="0"/>
              <a:t>Obláček bílý  do výše stoupal</a:t>
            </a:r>
          </a:p>
          <a:p>
            <a:pPr>
              <a:buNone/>
            </a:pPr>
            <a:r>
              <a:rPr lang="cs-CZ" dirty="0"/>
              <a:t>(</a:t>
            </a:r>
            <a:r>
              <a:rPr lang="cs-CZ" dirty="0" err="1"/>
              <a:t>Křička</a:t>
            </a:r>
            <a:r>
              <a:rPr lang="cs-CZ"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Ondrej\Desktop\Literatura foto\Lit030.jpg"/>
          <p:cNvPicPr>
            <a:picLocks noChangeAspect="1" noChangeArrowheads="1"/>
          </p:cNvPicPr>
          <p:nvPr/>
        </p:nvPicPr>
        <p:blipFill>
          <a:blip r:embed="rId2"/>
          <a:stretch>
            <a:fillRect/>
          </a:stretch>
        </p:blipFill>
        <p:spPr bwMode="auto">
          <a:xfrm>
            <a:off x="3104371" y="1339851"/>
            <a:ext cx="2935256" cy="4178300"/>
          </a:xfrm>
          <a:prstGeom prst="rect">
            <a:avLst/>
          </a:prstGeom>
          <a:noFill/>
        </p:spPr>
      </p:pic>
    </p:spTree>
    <p:extLst>
      <p:ext uri="{BB962C8B-B14F-4D97-AF65-F5344CB8AC3E}">
        <p14:creationId xmlns:p14="http://schemas.microsoft.com/office/powerpoint/2010/main" val="3650202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Verš a řádek</a:t>
            </a:r>
          </a:p>
        </p:txBody>
      </p:sp>
      <p:sp>
        <p:nvSpPr>
          <p:cNvPr id="3" name="Zástupný symbol pro obsah 2"/>
          <p:cNvSpPr>
            <a:spLocks noGrp="1"/>
          </p:cNvSpPr>
          <p:nvPr>
            <p:ph idx="1"/>
          </p:nvPr>
        </p:nvSpPr>
        <p:spPr/>
        <p:txBody>
          <a:bodyPr>
            <a:normAutofit fontScale="70000" lnSpcReduction="20000"/>
          </a:bodyPr>
          <a:lstStyle/>
          <a:p>
            <a:r>
              <a:rPr lang="cs-CZ" dirty="0"/>
              <a:t>Verš může být rozdělen do více řádků;</a:t>
            </a:r>
          </a:p>
          <a:p>
            <a:r>
              <a:rPr lang="cs-CZ" dirty="0"/>
              <a:t>Počet řádků lze lehce spočítat; počet veršů neurčíme na první pohled.</a:t>
            </a:r>
          </a:p>
          <a:p>
            <a:endParaRPr lang="cs-CZ" dirty="0"/>
          </a:p>
          <a:p>
            <a:pPr>
              <a:buNone/>
            </a:pPr>
            <a:r>
              <a:rPr lang="cs-CZ" sz="2300" dirty="0"/>
              <a:t>Však vrátili se sami, před zámkem</a:t>
            </a:r>
          </a:p>
          <a:p>
            <a:pPr>
              <a:buNone/>
            </a:pPr>
            <a:r>
              <a:rPr lang="cs-CZ" sz="2300" dirty="0"/>
              <a:t>vše pusto bylo, prázdno, nikoho</a:t>
            </a:r>
          </a:p>
          <a:p>
            <a:pPr>
              <a:buNone/>
            </a:pPr>
            <a:r>
              <a:rPr lang="cs-CZ" sz="2300" dirty="0"/>
              <a:t>kol vidět nebylo. Snad zahoupal</a:t>
            </a:r>
          </a:p>
          <a:p>
            <a:pPr>
              <a:buNone/>
            </a:pPr>
            <a:r>
              <a:rPr lang="cs-CZ" sz="2300" dirty="0"/>
              <a:t>to vítr jenom zvonem?</a:t>
            </a:r>
          </a:p>
          <a:p>
            <a:pPr>
              <a:buNone/>
            </a:pPr>
            <a:endParaRPr lang="cs-CZ" sz="2300" dirty="0"/>
          </a:p>
          <a:p>
            <a:pPr lvl="6">
              <a:buNone/>
            </a:pPr>
            <a:r>
              <a:rPr lang="cs-CZ" sz="2300" dirty="0"/>
              <a:t>Sotva tak</a:t>
            </a:r>
          </a:p>
          <a:p>
            <a:pPr>
              <a:buNone/>
            </a:pPr>
            <a:r>
              <a:rPr lang="cs-CZ" sz="2300" dirty="0"/>
              <a:t>když domluvili, slyš tu zazněl zas</a:t>
            </a:r>
          </a:p>
          <a:p>
            <a:pPr>
              <a:buNone/>
            </a:pPr>
            <a:r>
              <a:rPr lang="cs-CZ" sz="2300" dirty="0"/>
              <a:t>zvuk zvonů mocně, smutně, příšerně, </a:t>
            </a:r>
          </a:p>
          <a:p>
            <a:pPr>
              <a:buNone/>
            </a:pPr>
            <a:r>
              <a:rPr lang="cs-CZ" sz="2300" dirty="0"/>
              <a:t>jak ve zoufalství, v strachu, v úzkostech</a:t>
            </a:r>
          </a:p>
          <a:p>
            <a:pPr>
              <a:buNone/>
            </a:pPr>
            <a:r>
              <a:rPr lang="cs-CZ" sz="2300" dirty="0"/>
              <a:t>by se kdo dovolával pomoci.</a:t>
            </a:r>
          </a:p>
          <a:p>
            <a:pPr>
              <a:buNone/>
            </a:pPr>
            <a:endParaRPr lang="cs-CZ" sz="2300" dirty="0"/>
          </a:p>
          <a:p>
            <a:pPr>
              <a:buNone/>
            </a:pPr>
            <a:r>
              <a:rPr lang="cs-CZ" sz="2300" dirty="0"/>
              <a:t>/Zeyer, </a:t>
            </a:r>
            <a:r>
              <a:rPr lang="cs-CZ" sz="2300" i="1" dirty="0"/>
              <a:t>Pohádka o Karlu Velikém</a:t>
            </a:r>
            <a:r>
              <a:rPr lang="cs-CZ" sz="2300" dirty="0"/>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sz="2000" dirty="0"/>
              <a:t>Jindy může dojít k rozdělení verše do různých skupin (patří k jiné části textu)</a:t>
            </a:r>
          </a:p>
          <a:p>
            <a:r>
              <a:rPr lang="cs-CZ" sz="2000" dirty="0"/>
              <a:t>Rozlomení může patřit k obsahovému a/nebo stylovému zlomu v textu.</a:t>
            </a:r>
          </a:p>
          <a:p>
            <a:endParaRPr lang="cs-CZ" dirty="0"/>
          </a:p>
          <a:p>
            <a:pPr marL="531813" indent="192088">
              <a:buNone/>
            </a:pPr>
            <a:r>
              <a:rPr lang="cs-CZ" sz="2000" dirty="0"/>
              <a:t>On </a:t>
            </a:r>
            <a:r>
              <a:rPr lang="cs-CZ" sz="2000" dirty="0" err="1"/>
              <a:t>pad</a:t>
            </a:r>
            <a:r>
              <a:rPr lang="cs-CZ" sz="2000" dirty="0"/>
              <a:t> jí k nohám, plakal jak </a:t>
            </a:r>
            <a:r>
              <a:rPr lang="cs-CZ" sz="2000" dirty="0" err="1"/>
              <a:t>děcko</a:t>
            </a:r>
            <a:endParaRPr lang="cs-CZ" sz="2000" dirty="0"/>
          </a:p>
          <a:p>
            <a:pPr marL="531813" indent="192088">
              <a:buNone/>
            </a:pPr>
            <a:r>
              <a:rPr lang="cs-CZ" sz="2000" dirty="0"/>
              <a:t>a jásal zas </a:t>
            </a:r>
          </a:p>
          <a:p>
            <a:pPr marL="531813" lvl="6" indent="192088">
              <a:buNone/>
            </a:pPr>
            <a:r>
              <a:rPr lang="cs-CZ" sz="2000" dirty="0"/>
              <a:t>			***</a:t>
            </a:r>
          </a:p>
          <a:p>
            <a:pPr marL="531813" lvl="6" indent="192088">
              <a:buNone/>
            </a:pPr>
            <a:r>
              <a:rPr lang="cs-CZ" sz="2000" dirty="0"/>
              <a:t>			A spolu dál šli lesem,</a:t>
            </a:r>
          </a:p>
          <a:p>
            <a:pPr marL="531813" lvl="6" indent="192088">
              <a:buNone/>
            </a:pPr>
            <a:r>
              <a:rPr lang="cs-CZ" sz="2000" dirty="0"/>
              <a:t> sněť každá chvět se zdála tajným děsem</a:t>
            </a:r>
          </a:p>
          <a:p>
            <a:pPr marL="531813" lvl="6" indent="192088">
              <a:buNone/>
            </a:pPr>
            <a:endParaRPr lang="cs-CZ" sz="2000" dirty="0"/>
          </a:p>
          <a:p>
            <a:pPr marL="531813" lvl="6" indent="192088">
              <a:buNone/>
            </a:pPr>
            <a:r>
              <a:rPr lang="cs-CZ" sz="2000" dirty="0"/>
              <a:t>/Vrchlický, </a:t>
            </a:r>
            <a:r>
              <a:rPr lang="cs-CZ" sz="2000" dirty="0" err="1"/>
              <a:t>Savitri</a:t>
            </a:r>
            <a:r>
              <a:rPr lang="cs-CZ" sz="2000" dirty="0"/>
              <a:t>/</a:t>
            </a:r>
          </a:p>
          <a:p>
            <a:pPr lvl="6"/>
            <a:endParaRPr lang="cs-CZ" dirty="0"/>
          </a:p>
          <a:p>
            <a:pPr lvl="6"/>
            <a:endParaRPr lang="cs-CZ"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Enjambement (přesah)</a:t>
            </a:r>
          </a:p>
        </p:txBody>
      </p:sp>
      <p:sp>
        <p:nvSpPr>
          <p:cNvPr id="3" name="Zástupný symbol pro obsah 2"/>
          <p:cNvSpPr>
            <a:spLocks noGrp="1"/>
          </p:cNvSpPr>
          <p:nvPr>
            <p:ph idx="1"/>
          </p:nvPr>
        </p:nvSpPr>
        <p:spPr/>
        <p:txBody>
          <a:bodyPr>
            <a:normAutofit/>
          </a:bodyPr>
          <a:lstStyle/>
          <a:p>
            <a:r>
              <a:rPr lang="cs-CZ" sz="2200" dirty="0"/>
              <a:t>Situace, kdy konec věty nepřipadá na konec verše, se nazývá PŘESAHEM (enjambement).</a:t>
            </a:r>
          </a:p>
          <a:p>
            <a:endParaRPr lang="cs-CZ" sz="2200" dirty="0"/>
          </a:p>
          <a:p>
            <a:pPr>
              <a:buNone/>
            </a:pPr>
            <a:r>
              <a:rPr lang="cs-CZ" sz="2200" dirty="0"/>
              <a:t>		Na bílé zdě stříbrnou zář</a:t>
            </a:r>
          </a:p>
          <a:p>
            <a:pPr>
              <a:buNone/>
            </a:pPr>
            <a:r>
              <a:rPr lang="cs-CZ" sz="2200" dirty="0"/>
              <a:t>		rozlila bledá lůny tvář</a:t>
            </a:r>
          </a:p>
        </p:txBody>
      </p:sp>
    </p:spTree>
    <p:extLst>
      <p:ext uri="{BB962C8B-B14F-4D97-AF65-F5344CB8AC3E}">
        <p14:creationId xmlns:p14="http://schemas.microsoft.com/office/powerpoint/2010/main" val="31105465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pPr marL="1350963" indent="-627063">
              <a:buNone/>
            </a:pPr>
            <a:r>
              <a:rPr lang="cs-CZ" sz="2400" dirty="0"/>
              <a:t>Jedna hora vysoká je</a:t>
            </a:r>
          </a:p>
          <a:p>
            <a:pPr marL="1350963" lvl="5" indent="-627063">
              <a:buNone/>
            </a:pPr>
            <a:r>
              <a:rPr lang="cs-CZ" sz="2400" dirty="0"/>
              <a:t>			a druhá je nízká,</a:t>
            </a:r>
          </a:p>
          <a:p>
            <a:pPr marL="1350963" lvl="5" indent="-627063">
              <a:buNone/>
            </a:pPr>
            <a:r>
              <a:rPr lang="cs-CZ" sz="2400" dirty="0"/>
              <a:t>kdo nemá své muzikanty,</a:t>
            </a:r>
          </a:p>
          <a:p>
            <a:pPr marL="1350963" lvl="5" indent="-627063">
              <a:buNone/>
            </a:pPr>
            <a:r>
              <a:rPr lang="cs-CZ" sz="2400" dirty="0"/>
              <a:t>			na hubu si píská.</a:t>
            </a:r>
          </a:p>
          <a:p>
            <a:pPr marL="1350963" lvl="5" indent="-627063">
              <a:buNone/>
            </a:pPr>
            <a:r>
              <a:rPr lang="cs-CZ" sz="2400" dirty="0"/>
              <a:t>			</a:t>
            </a:r>
          </a:p>
          <a:p>
            <a:pPr marL="1350963" lvl="5" indent="-627063">
              <a:buNone/>
            </a:pPr>
            <a:r>
              <a:rPr lang="cs-CZ" sz="2000" dirty="0"/>
              <a:t>/K. Havlíček Borovský, Křest svatého Vladimíra/</a:t>
            </a:r>
          </a:p>
          <a:p>
            <a:pPr marL="1350963" lvl="5" indent="-627063">
              <a:buNone/>
            </a:pPr>
            <a:endParaRPr lang="cs-CZ" sz="2000" dirty="0"/>
          </a:p>
          <a:p>
            <a:pPr marL="1350963" lvl="5" indent="-627063">
              <a:buNone/>
            </a:pPr>
            <a:r>
              <a:rPr lang="cs-CZ" sz="2000" i="1" dirty="0"/>
              <a:t>4 řádky, 4 verše;</a:t>
            </a:r>
          </a:p>
          <a:p>
            <a:pPr marL="1350963" lvl="5" indent="-627063">
              <a:buNone/>
            </a:pPr>
            <a:r>
              <a:rPr lang="cs-CZ" sz="2000" i="1" dirty="0"/>
              <a:t>Sudé verše jsou odsazené (</a:t>
            </a:r>
            <a:r>
              <a:rPr lang="cs-CZ" sz="2000" i="1" dirty="0" err="1"/>
              <a:t>zdůr</a:t>
            </a:r>
            <a:r>
              <a:rPr lang="cs-CZ" sz="2000" i="1" dirty="0"/>
              <a:t>. jejich odlišnost); 6 slabik; rým</a:t>
            </a:r>
          </a:p>
          <a:p>
            <a:pPr marL="1350963" lvl="5" indent="-627063">
              <a:buNone/>
            </a:pPr>
            <a:r>
              <a:rPr lang="cs-CZ" sz="2000" i="1" dirty="0"/>
              <a:t>Liché verše; 8 slabik; nerýmují se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Rytmus</a:t>
            </a:r>
          </a:p>
        </p:txBody>
      </p:sp>
      <p:sp>
        <p:nvSpPr>
          <p:cNvPr id="3" name="Zástupný symbol pro obsah 2"/>
          <p:cNvSpPr>
            <a:spLocks noGrp="1"/>
          </p:cNvSpPr>
          <p:nvPr>
            <p:ph idx="1"/>
          </p:nvPr>
        </p:nvSpPr>
        <p:spPr/>
        <p:txBody>
          <a:bodyPr>
            <a:normAutofit/>
          </a:bodyPr>
          <a:lstStyle/>
          <a:p>
            <a:r>
              <a:rPr lang="cs-CZ" dirty="0">
                <a:solidFill>
                  <a:srgbClr val="FF0000"/>
                </a:solidFill>
              </a:rPr>
              <a:t>Podstatou poezie je rytmus.</a:t>
            </a:r>
          </a:p>
          <a:p>
            <a:pPr marL="0" indent="0">
              <a:buNone/>
            </a:pPr>
            <a:endParaRPr lang="cs-CZ" dirty="0">
              <a:solidFill>
                <a:srgbClr val="FF0000"/>
              </a:solidFill>
            </a:endParaRPr>
          </a:p>
          <a:p>
            <a:r>
              <a:rPr lang="cs-CZ" dirty="0">
                <a:solidFill>
                  <a:srgbClr val="FF0000"/>
                </a:solidFill>
              </a:rPr>
              <a:t>Rytmus</a:t>
            </a:r>
            <a:r>
              <a:rPr lang="cs-CZ" dirty="0"/>
              <a:t> = pravidelné opakování stejných/podobných jednotek.</a:t>
            </a:r>
          </a:p>
          <a:p>
            <a:endParaRPr lang="cs-CZ" dirty="0"/>
          </a:p>
          <a:p>
            <a:r>
              <a:rPr lang="cs-CZ" dirty="0"/>
              <a:t>Např. hlásek, slabik, přízvuku, slov atd.</a:t>
            </a:r>
          </a:p>
          <a:p>
            <a:endParaRPr lang="cs-CZ" dirty="0"/>
          </a:p>
          <a:p>
            <a:endParaRPr lang="cs-CZ" dirty="0"/>
          </a:p>
          <a:p>
            <a:endParaRPr lang="cs-CZ" dirty="0"/>
          </a:p>
        </p:txBody>
      </p:sp>
    </p:spTree>
    <p:extLst>
      <p:ext uri="{BB962C8B-B14F-4D97-AF65-F5344CB8AC3E}">
        <p14:creationId xmlns:p14="http://schemas.microsoft.com/office/powerpoint/2010/main" val="40882306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Versifikační systémy</a:t>
            </a:r>
          </a:p>
        </p:txBody>
      </p:sp>
      <p:sp>
        <p:nvSpPr>
          <p:cNvPr id="3" name="Zástupný symbol pro obsah 2"/>
          <p:cNvSpPr>
            <a:spLocks noGrp="1"/>
          </p:cNvSpPr>
          <p:nvPr>
            <p:ph idx="1"/>
          </p:nvPr>
        </p:nvSpPr>
        <p:spPr/>
        <p:txBody>
          <a:bodyPr>
            <a:normAutofit fontScale="92500" lnSpcReduction="20000"/>
          </a:bodyPr>
          <a:lstStyle/>
          <a:p>
            <a:r>
              <a:rPr lang="cs-CZ" dirty="0"/>
              <a:t>Prozodické systémy</a:t>
            </a:r>
          </a:p>
          <a:p>
            <a:r>
              <a:rPr lang="cs-CZ" dirty="0"/>
              <a:t>Nauka, která se zabývá výškou tónu, délkou a přízvukem, jejich využitím ve verši.</a:t>
            </a:r>
          </a:p>
          <a:p>
            <a:endParaRPr lang="cs-CZ" dirty="0"/>
          </a:p>
          <a:p>
            <a:r>
              <a:rPr lang="cs-CZ" dirty="0"/>
              <a:t>sylabický</a:t>
            </a:r>
          </a:p>
          <a:p>
            <a:r>
              <a:rPr lang="cs-CZ" dirty="0"/>
              <a:t>tónický</a:t>
            </a:r>
          </a:p>
          <a:p>
            <a:r>
              <a:rPr lang="cs-CZ" dirty="0"/>
              <a:t>sylabotónický</a:t>
            </a:r>
          </a:p>
          <a:p>
            <a:r>
              <a:rPr lang="cs-CZ" dirty="0"/>
              <a:t>časoměrný</a:t>
            </a:r>
          </a:p>
          <a:p>
            <a:endParaRPr lang="cs-CZ" sz="1700" dirty="0"/>
          </a:p>
          <a:p>
            <a:pPr>
              <a:buNone/>
            </a:pPr>
            <a:r>
              <a:rPr lang="cs-CZ" sz="1700" dirty="0"/>
              <a:t>SLABIKY: 	přízvučné/nepřízvučné</a:t>
            </a:r>
          </a:p>
          <a:p>
            <a:pPr>
              <a:buNone/>
            </a:pPr>
            <a:r>
              <a:rPr lang="cs-CZ" sz="1700" dirty="0"/>
              <a:t>dlouhé/krátké</a:t>
            </a:r>
          </a:p>
          <a:p>
            <a:pPr lvl="5">
              <a:buNone/>
            </a:pPr>
            <a:endParaRPr lang="cs-CZ"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solidFill>
                  <a:srgbClr val="C00000"/>
                </a:solidFill>
              </a:rPr>
              <a:t>Typy prozodických systémů</a:t>
            </a:r>
            <a:br>
              <a:rPr lang="cs-CZ" dirty="0"/>
            </a:br>
            <a:endParaRPr lang="cs-CZ" dirty="0"/>
          </a:p>
        </p:txBody>
      </p:sp>
      <p:sp>
        <p:nvSpPr>
          <p:cNvPr id="3" name="Zástupný symbol pro obsah 2"/>
          <p:cNvSpPr>
            <a:spLocks noGrp="1"/>
          </p:cNvSpPr>
          <p:nvPr>
            <p:ph idx="1"/>
          </p:nvPr>
        </p:nvSpPr>
        <p:spPr/>
        <p:txBody>
          <a:bodyPr>
            <a:normAutofit/>
          </a:bodyPr>
          <a:lstStyle/>
          <a:p>
            <a:endParaRPr lang="cs-CZ" dirty="0"/>
          </a:p>
          <a:p>
            <a:r>
              <a:rPr lang="cs-CZ" sz="2500" dirty="0">
                <a:solidFill>
                  <a:srgbClr val="FF0000"/>
                </a:solidFill>
              </a:rPr>
              <a:t>Organizace dlouhých a krátkých slabik </a:t>
            </a:r>
            <a:r>
              <a:rPr lang="cs-CZ" sz="2500" dirty="0"/>
              <a:t>= </a:t>
            </a:r>
            <a:r>
              <a:rPr lang="cs-CZ" sz="2500" dirty="0">
                <a:solidFill>
                  <a:srgbClr val="00B0F0"/>
                </a:solidFill>
              </a:rPr>
              <a:t>časoměrný systém</a:t>
            </a:r>
            <a:r>
              <a:rPr lang="cs-CZ" sz="2500" dirty="0"/>
              <a:t> (řecká a latinská poezie, 20. léta 19. století).</a:t>
            </a:r>
          </a:p>
          <a:p>
            <a:endParaRPr lang="cs-CZ" sz="2500" dirty="0">
              <a:solidFill>
                <a:srgbClr val="C00000"/>
              </a:solidFill>
            </a:endParaRPr>
          </a:p>
          <a:p>
            <a:r>
              <a:rPr lang="cs-CZ" sz="2500" dirty="0">
                <a:solidFill>
                  <a:srgbClr val="FF0000"/>
                </a:solidFill>
              </a:rPr>
              <a:t>Organizace přízvučných a nepřízvučných slabik </a:t>
            </a:r>
            <a:r>
              <a:rPr lang="cs-CZ" sz="2500" dirty="0"/>
              <a:t>= </a:t>
            </a:r>
            <a:r>
              <a:rPr lang="cs-CZ" sz="2500" dirty="0">
                <a:solidFill>
                  <a:srgbClr val="00B0F0"/>
                </a:solidFill>
              </a:rPr>
              <a:t>sylabotónický systém </a:t>
            </a:r>
            <a:r>
              <a:rPr lang="cs-CZ" sz="2500" dirty="0"/>
              <a:t>(čeština, od poloviny 19. století); </a:t>
            </a:r>
            <a:r>
              <a:rPr lang="cs-CZ" sz="2500" dirty="0">
                <a:solidFill>
                  <a:srgbClr val="FF0000"/>
                </a:solidFill>
              </a:rPr>
              <a:t>jde o organizaci slabik a přízvuku.</a:t>
            </a:r>
            <a:endParaRPr lang="cs-CZ" dirty="0">
              <a:solidFill>
                <a:srgbClr val="C00000"/>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4586" y="260648"/>
            <a:ext cx="8229600" cy="1143000"/>
          </a:xfrm>
        </p:spPr>
        <p:txBody>
          <a:bodyPr/>
          <a:lstStyle/>
          <a:p>
            <a:r>
              <a:rPr lang="cs-CZ" b="1" dirty="0">
                <a:solidFill>
                  <a:srgbClr val="C00000"/>
                </a:solidFill>
              </a:rPr>
              <a:t>Časoměrný verš</a:t>
            </a:r>
          </a:p>
        </p:txBody>
      </p:sp>
      <p:sp>
        <p:nvSpPr>
          <p:cNvPr id="3" name="Zástupný symbol pro obsah 2"/>
          <p:cNvSpPr>
            <a:spLocks noGrp="1"/>
          </p:cNvSpPr>
          <p:nvPr>
            <p:ph idx="1"/>
          </p:nvPr>
        </p:nvSpPr>
        <p:spPr/>
        <p:txBody>
          <a:bodyPr>
            <a:normAutofit fontScale="70000" lnSpcReduction="20000"/>
          </a:bodyPr>
          <a:lstStyle/>
          <a:p>
            <a:r>
              <a:rPr lang="cs-CZ" dirty="0"/>
              <a:t>Vzniká střídáním dlouhých a krátkých slabik.</a:t>
            </a:r>
          </a:p>
          <a:p>
            <a:endParaRPr lang="cs-CZ" dirty="0"/>
          </a:p>
          <a:p>
            <a:r>
              <a:rPr lang="cs-CZ" b="1" dirty="0"/>
              <a:t>Dlouhé</a:t>
            </a:r>
            <a:r>
              <a:rPr lang="cs-CZ" dirty="0"/>
              <a:t> </a:t>
            </a:r>
            <a:r>
              <a:rPr lang="cs-CZ" b="1" dirty="0"/>
              <a:t>slabiky</a:t>
            </a:r>
            <a:r>
              <a:rPr lang="cs-CZ" dirty="0"/>
              <a:t> (označ. –) :</a:t>
            </a:r>
          </a:p>
          <a:p>
            <a:pPr>
              <a:buNone/>
            </a:pPr>
            <a:r>
              <a:rPr lang="cs-CZ" dirty="0"/>
              <a:t>		- </a:t>
            </a:r>
            <a:r>
              <a:rPr lang="cs-CZ" b="1" i="1" dirty="0"/>
              <a:t>přirozeně</a:t>
            </a:r>
            <a:r>
              <a:rPr lang="cs-CZ" dirty="0"/>
              <a:t> </a:t>
            </a:r>
            <a:r>
              <a:rPr lang="cs-CZ" i="1" dirty="0"/>
              <a:t>dlouhé </a:t>
            </a:r>
            <a:r>
              <a:rPr lang="cs-CZ" dirty="0"/>
              <a:t>(slabika s dlouhou samohláskou 		nebo dvojhláskou; </a:t>
            </a:r>
            <a:r>
              <a:rPr lang="cs-CZ" i="1" dirty="0"/>
              <a:t>má</a:t>
            </a:r>
            <a:r>
              <a:rPr lang="cs-CZ" dirty="0"/>
              <a:t>, </a:t>
            </a:r>
            <a:r>
              <a:rPr lang="cs-CZ" i="1" dirty="0"/>
              <a:t>ví</a:t>
            </a:r>
            <a:r>
              <a:rPr lang="cs-CZ" dirty="0"/>
              <a:t>, </a:t>
            </a:r>
            <a:r>
              <a:rPr lang="cs-CZ" i="1" dirty="0" err="1"/>
              <a:t>kou</a:t>
            </a:r>
            <a:endParaRPr lang="cs-CZ" i="1" dirty="0"/>
          </a:p>
          <a:p>
            <a:pPr>
              <a:buNone/>
            </a:pPr>
            <a:r>
              <a:rPr lang="cs-CZ" dirty="0"/>
              <a:t> 		- </a:t>
            </a:r>
            <a:r>
              <a:rPr lang="cs-CZ" b="1" i="1" dirty="0"/>
              <a:t>pozičně</a:t>
            </a:r>
            <a:r>
              <a:rPr lang="cs-CZ" dirty="0"/>
              <a:t> </a:t>
            </a:r>
            <a:r>
              <a:rPr lang="cs-CZ" i="1" dirty="0"/>
              <a:t>dlouhé</a:t>
            </a:r>
            <a:r>
              <a:rPr lang="cs-CZ" dirty="0"/>
              <a:t>: obsahuje krátkou samohlásku, </a:t>
            </a:r>
            <a:r>
              <a:rPr lang="cs-CZ" dirty="0" err="1"/>
              <a:t>evetn</a:t>
            </a:r>
            <a:r>
              <a:rPr lang="cs-CZ" dirty="0"/>
              <a:t>. 		</a:t>
            </a:r>
            <a:r>
              <a:rPr lang="cs-CZ" dirty="0">
                <a:solidFill>
                  <a:srgbClr val="C00000"/>
                </a:solidFill>
              </a:rPr>
              <a:t>slabikotvornou souhlásku l, r (vlk, krk), po níž následujíc dvě a 	více souhlásek (i přes hranici slova).</a:t>
            </a:r>
          </a:p>
          <a:p>
            <a:pPr>
              <a:buNone/>
            </a:pPr>
            <a:endParaRPr lang="cs-CZ" dirty="0"/>
          </a:p>
          <a:p>
            <a:r>
              <a:rPr lang="cs-CZ" b="1" dirty="0"/>
              <a:t>Krátké slabiky </a:t>
            </a:r>
            <a:r>
              <a:rPr lang="cs-CZ" dirty="0"/>
              <a:t>(označ. U) /jádro tvořeno </a:t>
            </a:r>
            <a:r>
              <a:rPr lang="cs-CZ" dirty="0">
                <a:solidFill>
                  <a:srgbClr val="C00000"/>
                </a:solidFill>
              </a:rPr>
              <a:t>krátkou samohláskou nebo slabikotvornou souhláskou, po níž následuje jen jedna souhláska</a:t>
            </a:r>
            <a:r>
              <a:rPr lang="cs-CZ" dirty="0"/>
              <a:t>/.</a:t>
            </a:r>
          </a:p>
          <a:p>
            <a:pPr>
              <a:buNone/>
            </a:pPr>
            <a:endParaRPr lang="cs-CZ" dirty="0"/>
          </a:p>
          <a:p>
            <a:r>
              <a:rPr lang="cs-CZ" dirty="0"/>
              <a:t>Pokud následovaly dvě souhlásky (jedna z nich l, r, ř, m, n) = </a:t>
            </a:r>
            <a:r>
              <a:rPr lang="cs-CZ" b="1" dirty="0"/>
              <a:t>obojetná slabika </a:t>
            </a:r>
          </a:p>
          <a:p>
            <a:endParaRPr lang="cs-CZ" dirty="0"/>
          </a:p>
          <a:p>
            <a:endParaRPr lang="cs-CZ"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solidFill>
                  <a:srgbClr val="C00000"/>
                </a:solidFill>
              </a:rPr>
              <a:t>Příklad</a:t>
            </a:r>
            <a:endParaRPr lang="cs-CZ" dirty="0"/>
          </a:p>
        </p:txBody>
      </p:sp>
      <p:sp>
        <p:nvSpPr>
          <p:cNvPr id="3" name="Zástupný symbol pro obsah 2"/>
          <p:cNvSpPr>
            <a:spLocks noGrp="1"/>
          </p:cNvSpPr>
          <p:nvPr>
            <p:ph idx="1"/>
          </p:nvPr>
        </p:nvSpPr>
        <p:spPr/>
        <p:txBody>
          <a:bodyPr>
            <a:normAutofit lnSpcReduction="10000"/>
          </a:bodyPr>
          <a:lstStyle/>
          <a:p>
            <a:r>
              <a:rPr lang="cs-CZ" dirty="0"/>
              <a:t>Např. pospíchat do školy</a:t>
            </a:r>
          </a:p>
          <a:p>
            <a:endParaRPr lang="cs-CZ" dirty="0"/>
          </a:p>
          <a:p>
            <a:r>
              <a:rPr lang="cs-CZ" i="1" dirty="0"/>
              <a:t>po = pozičně dlouhá</a:t>
            </a:r>
          </a:p>
          <a:p>
            <a:r>
              <a:rPr lang="cs-CZ" i="1" dirty="0"/>
              <a:t>spí = přirozeně dlouhá</a:t>
            </a:r>
          </a:p>
          <a:p>
            <a:r>
              <a:rPr lang="cs-CZ" i="1" dirty="0"/>
              <a:t>chat = pozičně dlouhá</a:t>
            </a:r>
          </a:p>
          <a:p>
            <a:r>
              <a:rPr lang="cs-CZ" i="1" dirty="0"/>
              <a:t>do = pozičně dlouhá</a:t>
            </a:r>
          </a:p>
          <a:p>
            <a:r>
              <a:rPr lang="cs-CZ" i="1" dirty="0" err="1"/>
              <a:t>ško</a:t>
            </a:r>
            <a:r>
              <a:rPr lang="cs-CZ" i="1" dirty="0"/>
              <a:t> = krátká</a:t>
            </a:r>
          </a:p>
          <a:p>
            <a:r>
              <a:rPr lang="cs-CZ" i="1" dirty="0" err="1"/>
              <a:t>ly</a:t>
            </a:r>
            <a:r>
              <a:rPr lang="cs-CZ" i="1" dirty="0"/>
              <a:t> = krátká</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Sylabický verš</a:t>
            </a:r>
          </a:p>
        </p:txBody>
      </p:sp>
      <p:sp>
        <p:nvSpPr>
          <p:cNvPr id="3" name="Zástupný symbol pro obsah 2"/>
          <p:cNvSpPr>
            <a:spLocks noGrp="1"/>
          </p:cNvSpPr>
          <p:nvPr>
            <p:ph idx="1"/>
          </p:nvPr>
        </p:nvSpPr>
        <p:spPr/>
        <p:txBody>
          <a:bodyPr>
            <a:normAutofit fontScale="77500" lnSpcReduction="20000"/>
          </a:bodyPr>
          <a:lstStyle/>
          <a:p>
            <a:r>
              <a:rPr lang="cs-CZ" dirty="0"/>
              <a:t>Základní jednotka: slabika</a:t>
            </a:r>
          </a:p>
          <a:p>
            <a:r>
              <a:rPr lang="cs-CZ" dirty="0"/>
              <a:t>Pravidelný počet slabik; přízvučné/nepřízvučné slabiky či krátké/dlouhé slabiky nejsou organizovány.</a:t>
            </a:r>
          </a:p>
          <a:p>
            <a:r>
              <a:rPr lang="cs-CZ" dirty="0"/>
              <a:t>Užití: do konce 18. století.</a:t>
            </a:r>
          </a:p>
          <a:p>
            <a:endParaRPr lang="cs-CZ" dirty="0"/>
          </a:p>
          <a:p>
            <a:r>
              <a:rPr lang="cs-CZ" dirty="0"/>
              <a:t>Po určitém počtu slabik následuje mezislovní předěl /</a:t>
            </a:r>
            <a:r>
              <a:rPr lang="cs-CZ" b="1" dirty="0" err="1"/>
              <a:t>diareze</a:t>
            </a:r>
            <a:r>
              <a:rPr lang="cs-CZ" dirty="0"/>
              <a:t>/</a:t>
            </a:r>
          </a:p>
          <a:p>
            <a:r>
              <a:rPr lang="cs-CZ" dirty="0"/>
              <a:t>Např. osmislabičný verš, desetislabičný verš atd.</a:t>
            </a:r>
          </a:p>
          <a:p>
            <a:endParaRPr lang="cs-CZ" dirty="0"/>
          </a:p>
          <a:p>
            <a:r>
              <a:rPr lang="cs-CZ" b="1" dirty="0"/>
              <a:t>Klauzule</a:t>
            </a:r>
            <a:r>
              <a:rPr lang="cs-CZ" dirty="0"/>
              <a:t> = koncový úsek verše = bývá vyznačena syntaktickým předělem, organizací přízvučných/nepřízvučných slabik nebo rýmem.</a:t>
            </a:r>
          </a:p>
        </p:txBody>
      </p:sp>
    </p:spTree>
    <p:extLst>
      <p:ext uri="{BB962C8B-B14F-4D97-AF65-F5344CB8AC3E}">
        <p14:creationId xmlns:p14="http://schemas.microsoft.com/office/powerpoint/2010/main" val="1818075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348DA8-C0C8-5EEE-2CA4-A27F6689B0C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BA23867-AE51-D56B-1BDE-00DFF2691B19}"/>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8615030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Sylabotónický verš </a:t>
            </a:r>
            <a:br>
              <a:rPr lang="cs-CZ" dirty="0">
                <a:solidFill>
                  <a:srgbClr val="C00000"/>
                </a:solidFill>
              </a:rPr>
            </a:br>
            <a:r>
              <a:rPr lang="cs-CZ" sz="3300" dirty="0">
                <a:solidFill>
                  <a:srgbClr val="C00000"/>
                </a:solidFill>
              </a:rPr>
              <a:t>(+ problematika přízvučnosti)</a:t>
            </a:r>
          </a:p>
        </p:txBody>
      </p:sp>
      <p:sp>
        <p:nvSpPr>
          <p:cNvPr id="3" name="Zástupný symbol pro obsah 2"/>
          <p:cNvSpPr>
            <a:spLocks noGrp="1"/>
          </p:cNvSpPr>
          <p:nvPr>
            <p:ph idx="1"/>
          </p:nvPr>
        </p:nvSpPr>
        <p:spPr/>
        <p:txBody>
          <a:bodyPr>
            <a:normAutofit fontScale="85000" lnSpcReduction="10000"/>
          </a:bodyPr>
          <a:lstStyle/>
          <a:p>
            <a:r>
              <a:rPr lang="cs-CZ" dirty="0"/>
              <a:t>Přízvuk v </a:t>
            </a:r>
            <a:r>
              <a:rPr lang="cs-CZ" dirty="0">
                <a:solidFill>
                  <a:srgbClr val="FF0000"/>
                </a:solidFill>
              </a:rPr>
              <a:t>češtině</a:t>
            </a:r>
            <a:r>
              <a:rPr lang="cs-CZ" dirty="0"/>
              <a:t> </a:t>
            </a:r>
            <a:r>
              <a:rPr lang="cs-CZ" dirty="0">
                <a:solidFill>
                  <a:srgbClr val="FF0000"/>
                </a:solidFill>
              </a:rPr>
              <a:t>= vždy na první slabice slova</a:t>
            </a:r>
          </a:p>
          <a:p>
            <a:endParaRPr lang="cs-CZ" dirty="0">
              <a:solidFill>
                <a:srgbClr val="C00000"/>
              </a:solidFill>
            </a:endParaRPr>
          </a:p>
          <a:p>
            <a:pPr marL="0" indent="0">
              <a:buNone/>
            </a:pPr>
            <a:r>
              <a:rPr lang="cs-CZ" dirty="0">
                <a:solidFill>
                  <a:srgbClr val="FF0000"/>
                </a:solidFill>
              </a:rPr>
              <a:t>Další pravidla přízvučnosti:</a:t>
            </a:r>
          </a:p>
          <a:p>
            <a:pPr>
              <a:buNone/>
            </a:pPr>
            <a:r>
              <a:rPr lang="cs-CZ" b="1" dirty="0"/>
              <a:t>Víceslabičná</a:t>
            </a:r>
            <a:r>
              <a:rPr lang="cs-CZ" dirty="0"/>
              <a:t> slova 	= hlavní přízvuk na první slabice slova</a:t>
            </a:r>
          </a:p>
          <a:p>
            <a:pPr>
              <a:buNone/>
            </a:pPr>
            <a:r>
              <a:rPr lang="cs-CZ" dirty="0"/>
              <a:t>				= vedlejší přízvuk na lichých slabikách</a:t>
            </a:r>
          </a:p>
          <a:p>
            <a:pPr>
              <a:buNone/>
            </a:pPr>
            <a:r>
              <a:rPr lang="cs-CZ" b="1" dirty="0"/>
              <a:t>Jednoslabičná</a:t>
            </a:r>
            <a:r>
              <a:rPr lang="cs-CZ" dirty="0"/>
              <a:t> slova: </a:t>
            </a:r>
          </a:p>
          <a:p>
            <a:pPr>
              <a:buNone/>
            </a:pPr>
            <a:r>
              <a:rPr lang="cs-CZ" dirty="0"/>
              <a:t>		- </a:t>
            </a:r>
            <a:r>
              <a:rPr lang="cs-CZ" b="1" i="1" dirty="0"/>
              <a:t>plnovýznamová</a:t>
            </a:r>
            <a:r>
              <a:rPr lang="cs-CZ" dirty="0"/>
              <a:t> přízvuk mají (dům, stůl, mdlý aj.)</a:t>
            </a:r>
          </a:p>
          <a:p>
            <a:pPr>
              <a:buNone/>
            </a:pPr>
            <a:r>
              <a:rPr lang="cs-CZ" dirty="0"/>
              <a:t>		- </a:t>
            </a:r>
            <a:r>
              <a:rPr lang="cs-CZ" b="1" i="1" dirty="0"/>
              <a:t>neplnovýznamová</a:t>
            </a:r>
            <a:r>
              <a:rPr lang="cs-CZ" dirty="0"/>
              <a:t> přízvuk nemají (a, se, mi aj.); </a:t>
            </a:r>
            <a:r>
              <a:rPr lang="cs-CZ" i="1" dirty="0"/>
              <a:t>jednoslabičné předložky „přetahují“ přízvuk z následujícího slova.</a:t>
            </a:r>
          </a:p>
          <a:p>
            <a:pPr>
              <a:buNone/>
            </a:pPr>
            <a:endParaRPr lang="cs-CZ"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přízvučnost</a:t>
            </a:r>
          </a:p>
        </p:txBody>
      </p:sp>
      <p:sp>
        <p:nvSpPr>
          <p:cNvPr id="3" name="Zástupný symbol pro obsah 2"/>
          <p:cNvSpPr>
            <a:spLocks noGrp="1"/>
          </p:cNvSpPr>
          <p:nvPr>
            <p:ph idx="1"/>
          </p:nvPr>
        </p:nvSpPr>
        <p:spPr/>
        <p:txBody>
          <a:bodyPr>
            <a:normAutofit fontScale="92500" lnSpcReduction="20000"/>
          </a:bodyPr>
          <a:lstStyle/>
          <a:p>
            <a:r>
              <a:rPr lang="cs-CZ" b="1" dirty="0"/>
              <a:t>tá</a:t>
            </a:r>
            <a:r>
              <a:rPr lang="cs-CZ" dirty="0"/>
              <a:t>bor, </a:t>
            </a:r>
            <a:r>
              <a:rPr lang="cs-CZ" b="1" dirty="0"/>
              <a:t>ko</a:t>
            </a:r>
            <a:r>
              <a:rPr lang="cs-CZ" dirty="0"/>
              <a:t>várna, </a:t>
            </a:r>
            <a:r>
              <a:rPr lang="cs-CZ" b="1" dirty="0"/>
              <a:t>mí</a:t>
            </a:r>
            <a:r>
              <a:rPr lang="cs-CZ" dirty="0"/>
              <a:t>há, </a:t>
            </a:r>
            <a:r>
              <a:rPr lang="cs-CZ" b="1" dirty="0"/>
              <a:t>sto</a:t>
            </a:r>
            <a:r>
              <a:rPr lang="cs-CZ" dirty="0"/>
              <a:t>dola, </a:t>
            </a:r>
            <a:r>
              <a:rPr lang="cs-CZ" b="1" dirty="0"/>
              <a:t>ko</a:t>
            </a:r>
            <a:r>
              <a:rPr lang="cs-CZ" dirty="0"/>
              <a:t>loběžka = </a:t>
            </a:r>
            <a:r>
              <a:rPr lang="cs-CZ" i="1" dirty="0"/>
              <a:t>první slabika</a:t>
            </a:r>
          </a:p>
          <a:p>
            <a:endParaRPr lang="cs-CZ" dirty="0"/>
          </a:p>
          <a:p>
            <a:r>
              <a:rPr lang="cs-CZ" b="1" dirty="0"/>
              <a:t>na</a:t>
            </a:r>
            <a:r>
              <a:rPr lang="cs-CZ" dirty="0"/>
              <a:t> táboře, </a:t>
            </a:r>
            <a:r>
              <a:rPr lang="cs-CZ" b="1" dirty="0"/>
              <a:t>na</a:t>
            </a:r>
            <a:r>
              <a:rPr lang="cs-CZ" dirty="0"/>
              <a:t> kole, </a:t>
            </a:r>
            <a:r>
              <a:rPr lang="cs-CZ" b="1" dirty="0"/>
              <a:t>před</a:t>
            </a:r>
            <a:r>
              <a:rPr lang="cs-CZ" dirty="0"/>
              <a:t> oknem = </a:t>
            </a:r>
            <a:r>
              <a:rPr lang="cs-CZ" i="1" dirty="0"/>
              <a:t>přízvuk na předložce; slabičná předložka; přízvuk na předložce</a:t>
            </a:r>
          </a:p>
          <a:p>
            <a:endParaRPr lang="cs-CZ" dirty="0"/>
          </a:p>
          <a:p>
            <a:r>
              <a:rPr lang="cs-CZ" b="1" dirty="0"/>
              <a:t>v do</a:t>
            </a:r>
            <a:r>
              <a:rPr lang="cs-CZ" dirty="0"/>
              <a:t>mě = </a:t>
            </a:r>
            <a:r>
              <a:rPr lang="cs-CZ" i="1" dirty="0"/>
              <a:t>předložka v neslabičná; přízvuk na </a:t>
            </a:r>
            <a:r>
              <a:rPr lang="cs-CZ" b="1" i="1" dirty="0" err="1"/>
              <a:t>vdo</a:t>
            </a:r>
            <a:endParaRPr lang="cs-CZ" b="1" i="1" dirty="0"/>
          </a:p>
          <a:p>
            <a:endParaRPr lang="cs-CZ" b="1" i="1" dirty="0"/>
          </a:p>
          <a:p>
            <a:r>
              <a:rPr lang="cs-CZ" b="1" i="1" dirty="0"/>
              <a:t>Chla</a:t>
            </a:r>
            <a:r>
              <a:rPr lang="cs-CZ" i="1" dirty="0"/>
              <a:t>pec a </a:t>
            </a:r>
            <a:r>
              <a:rPr lang="cs-CZ" b="1" i="1" dirty="0"/>
              <a:t>dív</a:t>
            </a:r>
            <a:r>
              <a:rPr lang="cs-CZ" i="1" dirty="0"/>
              <a:t>ka </a:t>
            </a:r>
            <a:r>
              <a:rPr lang="cs-CZ" b="1" i="1" dirty="0"/>
              <a:t>sto</a:t>
            </a:r>
            <a:r>
              <a:rPr lang="cs-CZ" i="1" dirty="0"/>
              <a:t>jí </a:t>
            </a:r>
            <a:r>
              <a:rPr lang="cs-CZ" b="1" i="1" dirty="0"/>
              <a:t>na</a:t>
            </a:r>
            <a:r>
              <a:rPr lang="cs-CZ" i="1" dirty="0"/>
              <a:t> ulici, </a:t>
            </a:r>
            <a:r>
              <a:rPr lang="cs-CZ" b="1" i="1" dirty="0"/>
              <a:t>při</a:t>
            </a:r>
            <a:r>
              <a:rPr lang="cs-CZ" i="1" dirty="0"/>
              <a:t>nesli mi </a:t>
            </a:r>
            <a:r>
              <a:rPr lang="cs-CZ" b="1" i="1" dirty="0"/>
              <a:t>dort</a:t>
            </a:r>
            <a:r>
              <a:rPr lang="cs-CZ" i="1" dirty="0"/>
              <a:t>.</a:t>
            </a:r>
            <a:endParaRPr lang="cs-CZ"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Sylabotónický verš</a:t>
            </a:r>
          </a:p>
        </p:txBody>
      </p:sp>
      <p:sp>
        <p:nvSpPr>
          <p:cNvPr id="3" name="Zástupný symbol pro obsah 2"/>
          <p:cNvSpPr>
            <a:spLocks noGrp="1"/>
          </p:cNvSpPr>
          <p:nvPr>
            <p:ph idx="1"/>
          </p:nvPr>
        </p:nvSpPr>
        <p:spPr/>
        <p:txBody>
          <a:bodyPr>
            <a:normAutofit fontScale="77500" lnSpcReduction="20000"/>
          </a:bodyPr>
          <a:lstStyle/>
          <a:p>
            <a:pPr lvl="1">
              <a:buNone/>
            </a:pPr>
            <a:endParaRPr lang="cs-CZ" dirty="0"/>
          </a:p>
          <a:p>
            <a:pPr lvl="1">
              <a:buNone/>
            </a:pPr>
            <a:r>
              <a:rPr lang="cs-CZ" b="1" dirty="0"/>
              <a:t>U</a:t>
            </a:r>
            <a:r>
              <a:rPr lang="cs-CZ" dirty="0"/>
              <a:t> studánky </a:t>
            </a:r>
            <a:r>
              <a:rPr lang="cs-CZ" b="1" dirty="0"/>
              <a:t>sto</a:t>
            </a:r>
            <a:r>
              <a:rPr lang="cs-CZ" dirty="0"/>
              <a:t>jí </a:t>
            </a:r>
            <a:r>
              <a:rPr lang="cs-CZ" b="1" dirty="0"/>
              <a:t>děv</a:t>
            </a:r>
            <a:r>
              <a:rPr lang="cs-CZ" dirty="0"/>
              <a:t>če,</a:t>
            </a:r>
          </a:p>
          <a:p>
            <a:pPr lvl="1">
              <a:buNone/>
            </a:pPr>
            <a:r>
              <a:rPr lang="cs-CZ" b="1" dirty="0"/>
              <a:t>mla</a:t>
            </a:r>
            <a:r>
              <a:rPr lang="cs-CZ" dirty="0"/>
              <a:t>dé </a:t>
            </a:r>
            <a:r>
              <a:rPr lang="cs-CZ" b="1" dirty="0"/>
              <a:t>ja</a:t>
            </a:r>
            <a:r>
              <a:rPr lang="cs-CZ" dirty="0"/>
              <a:t>ko </a:t>
            </a:r>
            <a:r>
              <a:rPr lang="cs-CZ" b="1" dirty="0"/>
              <a:t>strů</a:t>
            </a:r>
            <a:r>
              <a:rPr lang="cs-CZ" dirty="0"/>
              <a:t>mek </a:t>
            </a:r>
            <a:r>
              <a:rPr lang="cs-CZ" b="1" dirty="0"/>
              <a:t>mla</a:t>
            </a:r>
            <a:r>
              <a:rPr lang="cs-CZ" dirty="0"/>
              <a:t>dý, </a:t>
            </a:r>
          </a:p>
          <a:p>
            <a:pPr lvl="1">
              <a:buNone/>
            </a:pPr>
            <a:r>
              <a:rPr lang="cs-CZ" b="1" dirty="0"/>
              <a:t>ble</a:t>
            </a:r>
            <a:r>
              <a:rPr lang="cs-CZ" dirty="0"/>
              <a:t>dé </a:t>
            </a:r>
            <a:r>
              <a:rPr lang="cs-CZ" b="1" dirty="0"/>
              <a:t>ja</a:t>
            </a:r>
            <a:r>
              <a:rPr lang="cs-CZ" dirty="0"/>
              <a:t>ko </a:t>
            </a:r>
            <a:r>
              <a:rPr lang="cs-CZ" b="1" dirty="0"/>
              <a:t>ru</a:t>
            </a:r>
            <a:r>
              <a:rPr lang="cs-CZ" dirty="0"/>
              <a:t>báš </a:t>
            </a:r>
            <a:r>
              <a:rPr lang="cs-CZ" b="1" dirty="0"/>
              <a:t>z kmen</a:t>
            </a:r>
            <a:r>
              <a:rPr lang="cs-CZ" dirty="0"/>
              <a:t>tu. </a:t>
            </a:r>
          </a:p>
          <a:p>
            <a:pPr lvl="1">
              <a:buNone/>
            </a:pPr>
            <a:r>
              <a:rPr lang="cs-CZ" dirty="0"/>
              <a:t>A </a:t>
            </a:r>
            <a:r>
              <a:rPr lang="cs-CZ" b="1" dirty="0"/>
              <a:t>na</a:t>
            </a:r>
            <a:r>
              <a:rPr lang="cs-CZ" dirty="0"/>
              <a:t> nebi </a:t>
            </a:r>
            <a:r>
              <a:rPr lang="cs-CZ" b="1" dirty="0"/>
              <a:t>bí</a:t>
            </a:r>
            <a:r>
              <a:rPr lang="cs-CZ" dirty="0"/>
              <a:t>lý </a:t>
            </a:r>
            <a:r>
              <a:rPr lang="cs-CZ" b="1" dirty="0"/>
              <a:t>mě</a:t>
            </a:r>
            <a:r>
              <a:rPr lang="cs-CZ" dirty="0"/>
              <a:t>síc,</a:t>
            </a:r>
          </a:p>
          <a:p>
            <a:pPr lvl="1">
              <a:buNone/>
            </a:pPr>
            <a:r>
              <a:rPr lang="cs-CZ" b="1" dirty="0"/>
              <a:t>ko</a:t>
            </a:r>
            <a:r>
              <a:rPr lang="cs-CZ" dirty="0"/>
              <a:t>lem </a:t>
            </a:r>
            <a:r>
              <a:rPr lang="cs-CZ" b="1" dirty="0"/>
              <a:t>ně</a:t>
            </a:r>
            <a:r>
              <a:rPr lang="cs-CZ" dirty="0"/>
              <a:t>ho </a:t>
            </a:r>
            <a:r>
              <a:rPr lang="cs-CZ" b="1" dirty="0"/>
              <a:t>vod</a:t>
            </a:r>
            <a:r>
              <a:rPr lang="cs-CZ" dirty="0"/>
              <a:t>ní </a:t>
            </a:r>
            <a:r>
              <a:rPr lang="cs-CZ" b="1" dirty="0"/>
              <a:t>ko</a:t>
            </a:r>
            <a:r>
              <a:rPr lang="cs-CZ" dirty="0"/>
              <a:t>lo,</a:t>
            </a:r>
          </a:p>
          <a:p>
            <a:pPr lvl="1">
              <a:buNone/>
            </a:pPr>
            <a:r>
              <a:rPr lang="cs-CZ" b="1" dirty="0"/>
              <a:t>jak</a:t>
            </a:r>
            <a:r>
              <a:rPr lang="cs-CZ" dirty="0"/>
              <a:t> by </a:t>
            </a:r>
            <a:r>
              <a:rPr lang="cs-CZ" b="1" dirty="0"/>
              <a:t>ze</a:t>
            </a:r>
            <a:r>
              <a:rPr lang="cs-CZ" dirty="0"/>
              <a:t> studánky </a:t>
            </a:r>
            <a:r>
              <a:rPr lang="cs-CZ" b="1" dirty="0"/>
              <a:t>hle</a:t>
            </a:r>
            <a:r>
              <a:rPr lang="cs-CZ" dirty="0"/>
              <a:t>děl.</a:t>
            </a:r>
          </a:p>
          <a:p>
            <a:pPr lvl="1">
              <a:buNone/>
            </a:pPr>
            <a:endParaRPr lang="cs-CZ" dirty="0"/>
          </a:p>
          <a:p>
            <a:pPr lvl="1">
              <a:buNone/>
            </a:pPr>
            <a:r>
              <a:rPr lang="cs-CZ" dirty="0"/>
              <a:t>/Neruda, U studánky/</a:t>
            </a:r>
          </a:p>
          <a:p>
            <a:pPr lvl="1">
              <a:buNone/>
            </a:pPr>
            <a:endParaRPr lang="cs-CZ" i="1" dirty="0"/>
          </a:p>
          <a:p>
            <a:pPr lvl="1">
              <a:buNone/>
            </a:pPr>
            <a:r>
              <a:rPr lang="cs-CZ" i="1" dirty="0"/>
              <a:t>Osmislabičný verš;  </a:t>
            </a:r>
            <a:r>
              <a:rPr lang="cs-CZ" i="1" dirty="0" err="1"/>
              <a:t>ozn</a:t>
            </a:r>
            <a:r>
              <a:rPr lang="cs-CZ" i="1" dirty="0"/>
              <a:t>. slabiky = přízvučné; liché pozice (to je jim vlastní) == </a:t>
            </a:r>
            <a:r>
              <a:rPr lang="cs-CZ" b="1" i="1" dirty="0"/>
              <a:t>pravidelnost stálého počtu slabik a rozmístěného přízvuku </a:t>
            </a:r>
            <a:r>
              <a:rPr lang="cs-CZ" i="1" dirty="0"/>
              <a:t>== </a:t>
            </a:r>
            <a:r>
              <a:rPr lang="cs-CZ" b="1" i="1" dirty="0"/>
              <a:t>sylabotónický verš. systém</a:t>
            </a:r>
          </a:p>
          <a:p>
            <a:pPr lvl="1">
              <a:buNone/>
            </a:pPr>
            <a:endParaRPr lang="cs-CZ" dirty="0"/>
          </a:p>
        </p:txBody>
      </p:sp>
    </p:spTree>
    <p:extLst>
      <p:ext uri="{BB962C8B-B14F-4D97-AF65-F5344CB8AC3E}">
        <p14:creationId xmlns:p14="http://schemas.microsoft.com/office/powerpoint/2010/main" val="8974683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Stopa</a:t>
            </a:r>
          </a:p>
        </p:txBody>
      </p:sp>
      <p:sp>
        <p:nvSpPr>
          <p:cNvPr id="3" name="Zástupný symbol pro obsah 2"/>
          <p:cNvSpPr>
            <a:spLocks noGrp="1"/>
          </p:cNvSpPr>
          <p:nvPr>
            <p:ph idx="1"/>
          </p:nvPr>
        </p:nvSpPr>
        <p:spPr/>
        <p:txBody>
          <a:bodyPr>
            <a:normAutofit fontScale="92500" lnSpcReduction="10000"/>
          </a:bodyPr>
          <a:lstStyle/>
          <a:p>
            <a:r>
              <a:rPr lang="cs-CZ" dirty="0">
                <a:solidFill>
                  <a:srgbClr val="FF0000"/>
                </a:solidFill>
              </a:rPr>
              <a:t>Základní jednotka časoměrného verše (platí a užívá se i v sylabotónickém systému).</a:t>
            </a:r>
            <a:endParaRPr lang="cs-CZ" dirty="0"/>
          </a:p>
          <a:p>
            <a:r>
              <a:rPr lang="cs-CZ" dirty="0"/>
              <a:t>Stopa = skupina nejméně dvou slabik, pravidelně se opakující.</a:t>
            </a:r>
          </a:p>
          <a:p>
            <a:endParaRPr lang="cs-CZ" dirty="0"/>
          </a:p>
          <a:p>
            <a:r>
              <a:rPr lang="cs-CZ" dirty="0"/>
              <a:t>Trochej		 – U</a:t>
            </a:r>
          </a:p>
          <a:p>
            <a:r>
              <a:rPr lang="cs-CZ" dirty="0"/>
              <a:t>Jamb		U –</a:t>
            </a:r>
          </a:p>
          <a:p>
            <a:r>
              <a:rPr lang="cs-CZ" dirty="0"/>
              <a:t>Daktyl		 – UU</a:t>
            </a:r>
          </a:p>
          <a:p>
            <a:r>
              <a:rPr lang="cs-CZ" dirty="0"/>
              <a:t>Spondej		 – –</a:t>
            </a:r>
          </a:p>
        </p:txBody>
      </p:sp>
    </p:spTree>
    <p:extLst>
      <p:ext uri="{BB962C8B-B14F-4D97-AF65-F5344CB8AC3E}">
        <p14:creationId xmlns:p14="http://schemas.microsoft.com/office/powerpoint/2010/main" val="28227938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Stopa a slovo</a:t>
            </a:r>
          </a:p>
        </p:txBody>
      </p:sp>
      <p:sp>
        <p:nvSpPr>
          <p:cNvPr id="3" name="Zástupný symbol pro obsah 2"/>
          <p:cNvSpPr>
            <a:spLocks noGrp="1"/>
          </p:cNvSpPr>
          <p:nvPr>
            <p:ph idx="1"/>
          </p:nvPr>
        </p:nvSpPr>
        <p:spPr/>
        <p:txBody>
          <a:bodyPr>
            <a:normAutofit fontScale="85000" lnSpcReduction="10000"/>
          </a:bodyPr>
          <a:lstStyle/>
          <a:p>
            <a:r>
              <a:rPr lang="cs-CZ" dirty="0">
                <a:solidFill>
                  <a:srgbClr val="FF0000"/>
                </a:solidFill>
              </a:rPr>
              <a:t>Stopa</a:t>
            </a:r>
            <a:r>
              <a:rPr lang="cs-CZ" dirty="0"/>
              <a:t> = může být slovo, část slova, více slov</a:t>
            </a:r>
          </a:p>
          <a:p>
            <a:r>
              <a:rPr lang="cs-CZ" dirty="0"/>
              <a:t>Jestliže se </a:t>
            </a:r>
            <a:r>
              <a:rPr lang="cs-CZ" b="1" dirty="0"/>
              <a:t>konec slova </a:t>
            </a:r>
            <a:r>
              <a:rPr lang="cs-CZ" b="1" dirty="0">
                <a:solidFill>
                  <a:srgbClr val="FF0000"/>
                </a:solidFill>
              </a:rPr>
              <a:t>KRYJE</a:t>
            </a:r>
            <a:r>
              <a:rPr lang="cs-CZ" dirty="0"/>
              <a:t> S </a:t>
            </a:r>
            <a:r>
              <a:rPr lang="cs-CZ" b="1" dirty="0"/>
              <a:t>KONCEM STOPY </a:t>
            </a:r>
            <a:r>
              <a:rPr lang="cs-CZ" dirty="0"/>
              <a:t>= </a:t>
            </a:r>
            <a:r>
              <a:rPr lang="cs-CZ" u="sng" dirty="0">
                <a:solidFill>
                  <a:srgbClr val="FF0000"/>
                </a:solidFill>
              </a:rPr>
              <a:t>DIAREZE</a:t>
            </a:r>
            <a:r>
              <a:rPr lang="cs-CZ" dirty="0">
                <a:solidFill>
                  <a:srgbClr val="FF0000"/>
                </a:solidFill>
              </a:rPr>
              <a:t>.</a:t>
            </a:r>
          </a:p>
          <a:p>
            <a:endParaRPr lang="cs-CZ" dirty="0"/>
          </a:p>
          <a:p>
            <a:r>
              <a:rPr lang="cs-CZ" dirty="0"/>
              <a:t>Jestliže se </a:t>
            </a:r>
            <a:r>
              <a:rPr lang="cs-CZ" b="1" dirty="0"/>
              <a:t>konec slova </a:t>
            </a:r>
            <a:r>
              <a:rPr lang="cs-CZ" b="1" i="1" dirty="0">
                <a:solidFill>
                  <a:srgbClr val="FF0000"/>
                </a:solidFill>
              </a:rPr>
              <a:t>NEKRYJE</a:t>
            </a:r>
            <a:r>
              <a:rPr lang="cs-CZ" dirty="0"/>
              <a:t> S </a:t>
            </a:r>
            <a:r>
              <a:rPr lang="cs-CZ" b="1" dirty="0"/>
              <a:t>KONCEM STOPY</a:t>
            </a:r>
            <a:r>
              <a:rPr lang="cs-CZ" dirty="0"/>
              <a:t>, jde o </a:t>
            </a:r>
            <a:r>
              <a:rPr lang="cs-CZ" u="sng" dirty="0">
                <a:solidFill>
                  <a:srgbClr val="FF0000"/>
                </a:solidFill>
              </a:rPr>
              <a:t>CÉZURU</a:t>
            </a:r>
            <a:r>
              <a:rPr lang="cs-CZ" dirty="0">
                <a:solidFill>
                  <a:srgbClr val="FF0000"/>
                </a:solidFill>
              </a:rPr>
              <a:t>.</a:t>
            </a:r>
          </a:p>
          <a:p>
            <a:endParaRPr lang="cs-CZ" dirty="0"/>
          </a:p>
          <a:p>
            <a:r>
              <a:rPr lang="cs-CZ" dirty="0"/>
              <a:t>V </a:t>
            </a:r>
            <a:r>
              <a:rPr lang="cs-CZ" u="sng" dirty="0"/>
              <a:t>sylabotónickém systému </a:t>
            </a:r>
            <a:r>
              <a:rPr lang="cs-CZ" dirty="0"/>
              <a:t>se obvykle nerozlišuje mezi cézurou a </a:t>
            </a:r>
            <a:r>
              <a:rPr lang="cs-CZ" dirty="0" err="1"/>
              <a:t>diarezí</a:t>
            </a:r>
            <a:r>
              <a:rPr lang="cs-CZ" dirty="0"/>
              <a:t>; jednotně se užívá pojem </a:t>
            </a:r>
            <a:r>
              <a:rPr lang="cs-CZ" b="1" u="sng" dirty="0"/>
              <a:t>CÉZURA</a:t>
            </a:r>
          </a:p>
          <a:p>
            <a:r>
              <a:rPr lang="cs-CZ" dirty="0"/>
              <a:t>/cézura po šesté slabice v alexandrinu/.</a:t>
            </a:r>
          </a:p>
        </p:txBody>
      </p:sp>
    </p:spTree>
    <p:extLst>
      <p:ext uri="{BB962C8B-B14F-4D97-AF65-F5344CB8AC3E}">
        <p14:creationId xmlns:p14="http://schemas.microsoft.com/office/powerpoint/2010/main" val="220572745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92500" lnSpcReduction="20000"/>
          </a:bodyPr>
          <a:lstStyle/>
          <a:p>
            <a:r>
              <a:rPr lang="cs-CZ" b="1" dirty="0"/>
              <a:t>Sylabický</a:t>
            </a:r>
            <a:r>
              <a:rPr lang="cs-CZ" dirty="0"/>
              <a:t> verš se na stopy nečlení.</a:t>
            </a:r>
          </a:p>
          <a:p>
            <a:endParaRPr lang="cs-CZ" dirty="0"/>
          </a:p>
          <a:p>
            <a:r>
              <a:rPr lang="cs-CZ" b="1" dirty="0"/>
              <a:t>Sylabotónický verš</a:t>
            </a:r>
            <a:r>
              <a:rPr lang="cs-CZ" dirty="0"/>
              <a:t>. systém: stejné členění jako u časomíry; ale jen s tím rozdílem, že určujeme přízvučnost / nepřízvučnost slabik (čtyřstopý jamb, pětistopý trochej atd./</a:t>
            </a:r>
          </a:p>
          <a:p>
            <a:endParaRPr lang="cs-CZ" dirty="0"/>
          </a:p>
          <a:p>
            <a:r>
              <a:rPr lang="cs-CZ" dirty="0"/>
              <a:t>odlišnost počtu přízvuků; není to tak pravidelné; např. ve čtyřstopém sylabotónickém verši nemusejí být čtyři stopy a čtyři přízvuky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7010165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Sylabotónický verš</a:t>
            </a:r>
          </a:p>
        </p:txBody>
      </p:sp>
      <p:sp>
        <p:nvSpPr>
          <p:cNvPr id="3" name="Zástupný symbol pro obsah 2"/>
          <p:cNvSpPr>
            <a:spLocks noGrp="1"/>
          </p:cNvSpPr>
          <p:nvPr>
            <p:ph idx="1"/>
          </p:nvPr>
        </p:nvSpPr>
        <p:spPr/>
        <p:txBody>
          <a:bodyPr>
            <a:normAutofit fontScale="92500"/>
          </a:bodyPr>
          <a:lstStyle/>
          <a:p>
            <a:r>
              <a:rPr lang="cs-CZ" dirty="0"/>
              <a:t>Vhodnější je verš rozčlenit na pozice: </a:t>
            </a:r>
          </a:p>
          <a:p>
            <a:r>
              <a:rPr lang="cs-CZ" dirty="0"/>
              <a:t>Jedna pozice = jedna  slabika</a:t>
            </a:r>
          </a:p>
          <a:p>
            <a:r>
              <a:rPr lang="cs-CZ" dirty="0"/>
              <a:t>Lze rozlišit: </a:t>
            </a:r>
            <a:r>
              <a:rPr lang="cs-CZ" b="1" dirty="0"/>
              <a:t>slabé pozice /U/ a silné pozice /</a:t>
            </a:r>
            <a:r>
              <a:rPr lang="cs-CZ" dirty="0"/>
              <a:t> – </a:t>
            </a:r>
            <a:r>
              <a:rPr lang="cs-CZ" b="1" dirty="0"/>
              <a:t>/</a:t>
            </a:r>
          </a:p>
          <a:p>
            <a:endParaRPr lang="cs-CZ" b="1" dirty="0"/>
          </a:p>
          <a:p>
            <a:r>
              <a:rPr lang="cs-CZ" b="1" dirty="0"/>
              <a:t>Ukázka METRA /abstraktní schéma, tj. norma, osnova/ v sylabotónických verších.</a:t>
            </a:r>
          </a:p>
          <a:p>
            <a:r>
              <a:rPr lang="cs-CZ" b="1" dirty="0"/>
              <a:t>Rytmus = konkrétní realizace tohoto schématu.</a:t>
            </a:r>
          </a:p>
          <a:p>
            <a:endParaRPr lang="cs-CZ" b="1" dirty="0"/>
          </a:p>
        </p:txBody>
      </p:sp>
    </p:spTree>
    <p:extLst>
      <p:ext uri="{BB962C8B-B14F-4D97-AF65-F5344CB8AC3E}">
        <p14:creationId xmlns:p14="http://schemas.microsoft.com/office/powerpoint/2010/main" val="30943097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Metrika</a:t>
            </a:r>
          </a:p>
        </p:txBody>
      </p:sp>
      <p:sp>
        <p:nvSpPr>
          <p:cNvPr id="3" name="Zástupný symbol pro obsah 2"/>
          <p:cNvSpPr>
            <a:spLocks noGrp="1"/>
          </p:cNvSpPr>
          <p:nvPr>
            <p:ph idx="1"/>
          </p:nvPr>
        </p:nvSpPr>
        <p:spPr/>
        <p:txBody>
          <a:bodyPr/>
          <a:lstStyle/>
          <a:p>
            <a:r>
              <a:rPr lang="cs-CZ" dirty="0"/>
              <a:t>Způsob uspořádání verše i jeho částí.</a:t>
            </a:r>
          </a:p>
          <a:p>
            <a:r>
              <a:rPr lang="cs-CZ" dirty="0"/>
              <a:t>Pravidla (soustava pravidel) tohoto uspořádání (vnitřní měřítko).</a:t>
            </a:r>
          </a:p>
          <a:p>
            <a:r>
              <a:rPr lang="cs-CZ" dirty="0"/>
              <a:t>Závisí na vlastnostech každého jazyka, resp. tradici národa.</a:t>
            </a:r>
          </a:p>
        </p:txBody>
      </p:sp>
    </p:spTree>
    <p:extLst>
      <p:ext uri="{BB962C8B-B14F-4D97-AF65-F5344CB8AC3E}">
        <p14:creationId xmlns:p14="http://schemas.microsoft.com/office/powerpoint/2010/main" val="36796174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Typy sylabotónického verše</a:t>
            </a:r>
          </a:p>
        </p:txBody>
      </p:sp>
      <p:sp>
        <p:nvSpPr>
          <p:cNvPr id="3" name="Zástupný symbol pro obsah 2"/>
          <p:cNvSpPr>
            <a:spLocks noGrp="1"/>
          </p:cNvSpPr>
          <p:nvPr>
            <p:ph idx="1"/>
          </p:nvPr>
        </p:nvSpPr>
        <p:spPr/>
        <p:txBody>
          <a:bodyPr>
            <a:normAutofit fontScale="92500" lnSpcReduction="10000"/>
          </a:bodyPr>
          <a:lstStyle/>
          <a:p>
            <a:r>
              <a:rPr lang="cs-CZ" dirty="0"/>
              <a:t>Šestistopý sylabotónický trochej</a:t>
            </a:r>
          </a:p>
          <a:p>
            <a:pPr lvl="1"/>
            <a:r>
              <a:rPr lang="cs-CZ" dirty="0"/>
              <a:t>U – U – U – U – U – /U/</a:t>
            </a:r>
          </a:p>
          <a:p>
            <a:pPr marL="0" indent="0">
              <a:buNone/>
            </a:pPr>
            <a:endParaRPr lang="cs-CZ" dirty="0"/>
          </a:p>
          <a:p>
            <a:r>
              <a:rPr lang="cs-CZ" dirty="0"/>
              <a:t>Třístopý sylabotónický daktyl</a:t>
            </a:r>
          </a:p>
          <a:p>
            <a:r>
              <a:rPr lang="cs-CZ" dirty="0"/>
              <a:t>– UU – UU – //U/ U/</a:t>
            </a:r>
          </a:p>
          <a:p>
            <a:endParaRPr lang="cs-CZ" dirty="0"/>
          </a:p>
          <a:p>
            <a:r>
              <a:rPr lang="cs-CZ" dirty="0"/>
              <a:t>Poslední pozice vyznačeno /U/ – neovlivní, kolik má verš stop. </a:t>
            </a:r>
            <a:r>
              <a:rPr lang="cs-CZ" dirty="0">
                <a:solidFill>
                  <a:srgbClr val="FF0000"/>
                </a:solidFill>
              </a:rPr>
              <a:t>O tom, kolik má verš stop ROZHOUJÍ SILNÉ POZICE.</a:t>
            </a:r>
          </a:p>
        </p:txBody>
      </p:sp>
    </p:spTree>
    <p:extLst>
      <p:ext uri="{BB962C8B-B14F-4D97-AF65-F5344CB8AC3E}">
        <p14:creationId xmlns:p14="http://schemas.microsoft.com/office/powerpoint/2010/main" val="5564517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Další typy</a:t>
            </a:r>
          </a:p>
        </p:txBody>
      </p:sp>
      <p:sp>
        <p:nvSpPr>
          <p:cNvPr id="3" name="Zástupný symbol pro obsah 2"/>
          <p:cNvSpPr>
            <a:spLocks noGrp="1"/>
          </p:cNvSpPr>
          <p:nvPr>
            <p:ph idx="1"/>
          </p:nvPr>
        </p:nvSpPr>
        <p:spPr/>
        <p:txBody>
          <a:bodyPr>
            <a:normAutofit fontScale="85000" lnSpcReduction="10000"/>
          </a:bodyPr>
          <a:lstStyle/>
          <a:p>
            <a:r>
              <a:rPr lang="cs-CZ" dirty="0">
                <a:solidFill>
                  <a:srgbClr val="C00000"/>
                </a:solidFill>
              </a:rPr>
              <a:t>Trochej, jamb </a:t>
            </a:r>
            <a:r>
              <a:rPr lang="cs-CZ" dirty="0"/>
              <a:t>= dvoudobá metra (dvouslabičné stopy)</a:t>
            </a:r>
          </a:p>
          <a:p>
            <a:r>
              <a:rPr lang="cs-CZ" dirty="0">
                <a:solidFill>
                  <a:srgbClr val="C00000"/>
                </a:solidFill>
              </a:rPr>
              <a:t>Daktyl, daktyl s předrážkou  </a:t>
            </a:r>
            <a:r>
              <a:rPr lang="cs-CZ" dirty="0"/>
              <a:t>(předrážka = první rytmicky nedůrazná slabika verše nebo </a:t>
            </a:r>
            <a:r>
              <a:rPr lang="cs-CZ" dirty="0" err="1"/>
              <a:t>půlverše</a:t>
            </a:r>
            <a:r>
              <a:rPr lang="cs-CZ" dirty="0"/>
              <a:t>, obvykle jednoslabičné slovo) = třídobá metra; jejich stopy jsou tříslabičné.</a:t>
            </a:r>
          </a:p>
          <a:p>
            <a:r>
              <a:rPr lang="cs-CZ" dirty="0"/>
              <a:t>Smíšená metra = </a:t>
            </a:r>
            <a:r>
              <a:rPr lang="cs-CZ" dirty="0" err="1">
                <a:solidFill>
                  <a:srgbClr val="C00000"/>
                </a:solidFill>
              </a:rPr>
              <a:t>logaedická</a:t>
            </a:r>
            <a:r>
              <a:rPr lang="cs-CZ" dirty="0">
                <a:solidFill>
                  <a:srgbClr val="C00000"/>
                </a:solidFill>
              </a:rPr>
              <a:t> metra</a:t>
            </a:r>
          </a:p>
          <a:p>
            <a:endParaRPr lang="cs-CZ" dirty="0"/>
          </a:p>
          <a:p>
            <a:r>
              <a:rPr lang="cs-CZ" dirty="0"/>
              <a:t>Třístopý sylabotónický daktyl s předrážkou (p)</a:t>
            </a:r>
          </a:p>
          <a:p>
            <a:pPr>
              <a:buNone/>
            </a:pPr>
            <a:r>
              <a:rPr lang="cs-CZ" dirty="0"/>
              <a:t>		Již ku zemi  </a:t>
            </a:r>
            <a:r>
              <a:rPr lang="cs-CZ" dirty="0" err="1"/>
              <a:t>sežloutlé</a:t>
            </a:r>
            <a:r>
              <a:rPr lang="cs-CZ" dirty="0"/>
              <a:t> listí to</a:t>
            </a:r>
          </a:p>
          <a:p>
            <a:pPr>
              <a:buNone/>
            </a:pPr>
            <a:r>
              <a:rPr lang="cs-CZ" dirty="0"/>
              <a:t>		p – U </a:t>
            </a:r>
            <a:r>
              <a:rPr lang="cs-CZ" dirty="0" err="1"/>
              <a:t>U</a:t>
            </a:r>
            <a:r>
              <a:rPr lang="cs-CZ" dirty="0"/>
              <a:t> – </a:t>
            </a:r>
            <a:r>
              <a:rPr lang="cs-CZ" dirty="0" err="1"/>
              <a:t>U</a:t>
            </a:r>
            <a:r>
              <a:rPr lang="cs-CZ" dirty="0"/>
              <a:t> </a:t>
            </a:r>
            <a:r>
              <a:rPr lang="cs-CZ" dirty="0" err="1"/>
              <a:t>U</a:t>
            </a:r>
            <a:r>
              <a:rPr lang="cs-CZ" dirty="0"/>
              <a:t> – </a:t>
            </a:r>
            <a:r>
              <a:rPr lang="cs-CZ" dirty="0" err="1"/>
              <a:t>U</a:t>
            </a:r>
            <a:r>
              <a:rPr lang="cs-CZ" dirty="0"/>
              <a:t> </a:t>
            </a:r>
            <a:r>
              <a:rPr lang="cs-CZ" dirty="0" err="1"/>
              <a:t>U</a:t>
            </a:r>
            <a:r>
              <a:rPr lang="cs-CZ" dirty="0"/>
              <a:t> </a:t>
            </a:r>
          </a:p>
          <a:p>
            <a:endParaRPr lang="cs-CZ" dirty="0"/>
          </a:p>
          <a:p>
            <a:endParaRPr lang="cs-CZ" dirty="0"/>
          </a:p>
        </p:txBody>
      </p:sp>
    </p:spTree>
    <p:extLst>
      <p:ext uri="{BB962C8B-B14F-4D97-AF65-F5344CB8AC3E}">
        <p14:creationId xmlns:p14="http://schemas.microsoft.com/office/powerpoint/2010/main" val="238963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ndrej\Desktop\Literatura foto\Lit007.jpg"/>
          <p:cNvPicPr>
            <a:picLocks noChangeAspect="1" noChangeArrowheads="1"/>
          </p:cNvPicPr>
          <p:nvPr/>
        </p:nvPicPr>
        <p:blipFill>
          <a:blip r:embed="rId2"/>
          <a:srcRect/>
          <a:stretch>
            <a:fillRect/>
          </a:stretch>
        </p:blipFill>
        <p:spPr bwMode="auto">
          <a:xfrm rot="5400000">
            <a:off x="2060386" y="2465540"/>
            <a:ext cx="4495802" cy="2928958"/>
          </a:xfrm>
          <a:prstGeom prst="rect">
            <a:avLst/>
          </a:prstGeom>
          <a:noFill/>
        </p:spPr>
      </p:pic>
      <p:sp>
        <p:nvSpPr>
          <p:cNvPr id="2" name="Nadpis 1">
            <a:extLst>
              <a:ext uri="{FF2B5EF4-FFF2-40B4-BE49-F238E27FC236}">
                <a16:creationId xmlns:a16="http://schemas.microsoft.com/office/drawing/2014/main" id="{BE3F3FC0-9A90-4208-8624-D0E801F6D618}"/>
              </a:ext>
            </a:extLst>
          </p:cNvPr>
          <p:cNvSpPr>
            <a:spLocks noGrp="1"/>
          </p:cNvSpPr>
          <p:nvPr>
            <p:ph type="title"/>
          </p:nvPr>
        </p:nvSpPr>
        <p:spPr/>
        <p:txBody>
          <a:bodyPr>
            <a:normAutofit fontScale="90000"/>
          </a:bodyPr>
          <a:lstStyle/>
          <a:p>
            <a:r>
              <a:rPr lang="cs-CZ" b="1" dirty="0">
                <a:solidFill>
                  <a:srgbClr val="C00000"/>
                </a:solidFill>
              </a:rPr>
              <a:t>Další doporučená literatura</a:t>
            </a:r>
            <a:br>
              <a:rPr lang="cs-CZ" dirty="0"/>
            </a:br>
            <a:endParaRPr lang="cs-CZ"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symbol pro obsah 5">
            <a:extLst>
              <a:ext uri="{FF2B5EF4-FFF2-40B4-BE49-F238E27FC236}">
                <a16:creationId xmlns:a16="http://schemas.microsoft.com/office/drawing/2014/main" id="{57BA216F-161D-4933-BB74-038064F2B679}"/>
              </a:ext>
            </a:extLst>
          </p:cNvPr>
          <p:cNvGraphicFramePr>
            <a:graphicFrameLocks noGrp="1"/>
          </p:cNvGraphicFramePr>
          <p:nvPr>
            <p:ph idx="1"/>
            <p:extLst>
              <p:ext uri="{D42A27DB-BD31-4B8C-83A1-F6EECF244321}">
                <p14:modId xmlns:p14="http://schemas.microsoft.com/office/powerpoint/2010/main" val="2443862964"/>
              </p:ext>
            </p:extLst>
          </p:nvPr>
        </p:nvGraphicFramePr>
        <p:xfrm>
          <a:off x="899592" y="2204864"/>
          <a:ext cx="5529808" cy="3527474"/>
        </p:xfrm>
        <a:graphic>
          <a:graphicData uri="http://schemas.openxmlformats.org/drawingml/2006/table">
            <a:tbl>
              <a:tblPr firstRow="1" firstCol="1" bandRow="1">
                <a:tableStyleId>{5C22544A-7EE6-4342-B048-85BDC9FD1C3A}</a:tableStyleId>
              </a:tblPr>
              <a:tblGrid>
                <a:gridCol w="5529808">
                  <a:extLst>
                    <a:ext uri="{9D8B030D-6E8A-4147-A177-3AD203B41FA5}">
                      <a16:colId xmlns:a16="http://schemas.microsoft.com/office/drawing/2014/main" val="1029220906"/>
                    </a:ext>
                  </a:extLst>
                </a:gridCol>
              </a:tblGrid>
              <a:tr h="733586">
                <a:tc>
                  <a:txBody>
                    <a:bodyPr/>
                    <a:lstStyle/>
                    <a:p>
                      <a:pPr>
                        <a:spcAft>
                          <a:spcPts val="0"/>
                        </a:spcAft>
                      </a:pPr>
                      <a:r>
                        <a:rPr lang="cs-CZ" sz="2400" dirty="0">
                          <a:effectLst/>
                        </a:rPr>
                        <a:t>Bozi všecko vidí, bozi všecko slyší –</a:t>
                      </a:r>
                      <a:endParaRPr lang="cs-CZ" sz="2400" dirty="0">
                        <a:effectLst/>
                        <a:latin typeface="Times New Roman" panose="02020603050405020304" pitchFamily="18" charset="0"/>
                        <a:ea typeface="Times New Roman" panose="02020603050405020304" pitchFamily="18" charset="0"/>
                      </a:endParaRPr>
                    </a:p>
                  </a:txBody>
                  <a:tcPr marL="152400" marR="152400" marT="0" marB="0" anchor="ctr"/>
                </a:tc>
                <a:extLst>
                  <a:ext uri="{0D108BD9-81ED-4DB2-BD59-A6C34878D82A}">
                    <a16:rowId xmlns:a16="http://schemas.microsoft.com/office/drawing/2014/main" val="2247483300"/>
                  </a:ext>
                </a:extLst>
              </a:tr>
              <a:tr h="733586">
                <a:tc>
                  <a:txBody>
                    <a:bodyPr/>
                    <a:lstStyle/>
                    <a:p>
                      <a:pPr>
                        <a:spcAft>
                          <a:spcPts val="0"/>
                        </a:spcAft>
                      </a:pPr>
                      <a:r>
                        <a:rPr lang="cs-CZ" sz="2400" dirty="0" err="1">
                          <a:effectLst/>
                        </a:rPr>
                        <a:t>příjemno</a:t>
                      </a:r>
                      <a:r>
                        <a:rPr lang="cs-CZ" sz="2400" dirty="0">
                          <a:effectLst/>
                        </a:rPr>
                        <a:t> je ležet v lese na Zátiší...</a:t>
                      </a:r>
                      <a:endParaRPr lang="cs-CZ" sz="2400" dirty="0">
                        <a:effectLst/>
                        <a:latin typeface="Times New Roman" panose="02020603050405020304" pitchFamily="18" charset="0"/>
                        <a:ea typeface="Times New Roman" panose="02020603050405020304" pitchFamily="18" charset="0"/>
                      </a:endParaRPr>
                    </a:p>
                  </a:txBody>
                  <a:tcPr marL="152400" marR="152400" marT="0" marB="0" anchor="ctr"/>
                </a:tc>
                <a:extLst>
                  <a:ext uri="{0D108BD9-81ED-4DB2-BD59-A6C34878D82A}">
                    <a16:rowId xmlns:a16="http://schemas.microsoft.com/office/drawing/2014/main" val="3735876551"/>
                  </a:ext>
                </a:extLst>
              </a:tr>
              <a:tr h="733586">
                <a:tc>
                  <a:txBody>
                    <a:bodyPr/>
                    <a:lstStyle/>
                    <a:p>
                      <a:pPr>
                        <a:spcAft>
                          <a:spcPts val="0"/>
                        </a:spcAft>
                      </a:pPr>
                      <a:r>
                        <a:rPr lang="cs-CZ" sz="2400" dirty="0">
                          <a:effectLst/>
                        </a:rPr>
                        <a:t>Není kolem lidí, zvířat kolem není –</a:t>
                      </a:r>
                      <a:endParaRPr lang="cs-CZ" sz="2400" dirty="0">
                        <a:effectLst/>
                        <a:latin typeface="Times New Roman" panose="02020603050405020304" pitchFamily="18" charset="0"/>
                        <a:ea typeface="Times New Roman" panose="02020603050405020304" pitchFamily="18" charset="0"/>
                      </a:endParaRPr>
                    </a:p>
                  </a:txBody>
                  <a:tcPr marL="152400" marR="152400" marT="0" marB="0" anchor="ctr"/>
                </a:tc>
                <a:extLst>
                  <a:ext uri="{0D108BD9-81ED-4DB2-BD59-A6C34878D82A}">
                    <a16:rowId xmlns:a16="http://schemas.microsoft.com/office/drawing/2014/main" val="4209022234"/>
                  </a:ext>
                </a:extLst>
              </a:tr>
              <a:tr h="595196">
                <a:tc>
                  <a:txBody>
                    <a:bodyPr/>
                    <a:lstStyle/>
                    <a:p>
                      <a:pPr>
                        <a:spcAft>
                          <a:spcPts val="0"/>
                        </a:spcAft>
                      </a:pPr>
                      <a:r>
                        <a:rPr lang="cs-CZ" sz="2400" dirty="0">
                          <a:effectLst/>
                        </a:rPr>
                        <a:t>děkuji náhodě za to nadělení:</a:t>
                      </a:r>
                      <a:endParaRPr lang="cs-CZ" sz="2400" dirty="0">
                        <a:effectLst/>
                        <a:latin typeface="Times New Roman" panose="02020603050405020304" pitchFamily="18" charset="0"/>
                        <a:ea typeface="Times New Roman" panose="02020603050405020304" pitchFamily="18" charset="0"/>
                      </a:endParaRPr>
                    </a:p>
                  </a:txBody>
                  <a:tcPr marL="152400" marR="152400" marT="0" marB="0" anchor="ctr"/>
                </a:tc>
                <a:extLst>
                  <a:ext uri="{0D108BD9-81ED-4DB2-BD59-A6C34878D82A}">
                    <a16:rowId xmlns:a16="http://schemas.microsoft.com/office/drawing/2014/main" val="2392155397"/>
                  </a:ext>
                </a:extLst>
              </a:tr>
              <a:tr h="0">
                <a:tc>
                  <a:txBody>
                    <a:bodyPr/>
                    <a:lstStyle/>
                    <a:p>
                      <a:pPr>
                        <a:spcAft>
                          <a:spcPts val="0"/>
                        </a:spcAft>
                      </a:pPr>
                      <a:r>
                        <a:rPr lang="cs-CZ" sz="2400" dirty="0">
                          <a:effectLst/>
                        </a:rPr>
                        <a:t>pod hlavou hrst trávy, nad hlavou kus nebe, […]</a:t>
                      </a:r>
                      <a:endParaRPr lang="cs-CZ" sz="2400" dirty="0">
                        <a:effectLst/>
                        <a:latin typeface="Times New Roman" panose="02020603050405020304" pitchFamily="18" charset="0"/>
                        <a:ea typeface="Times New Roman" panose="02020603050405020304" pitchFamily="18" charset="0"/>
                      </a:endParaRPr>
                    </a:p>
                  </a:txBody>
                  <a:tcPr marL="152400" marR="152400" marT="0" marB="0" anchor="ctr"/>
                </a:tc>
                <a:extLst>
                  <a:ext uri="{0D108BD9-81ED-4DB2-BD59-A6C34878D82A}">
                    <a16:rowId xmlns:a16="http://schemas.microsoft.com/office/drawing/2014/main" val="3975462650"/>
                  </a:ext>
                </a:extLst>
              </a:tr>
            </a:tbl>
          </a:graphicData>
        </a:graphic>
      </p:graphicFrame>
      <p:sp>
        <p:nvSpPr>
          <p:cNvPr id="7" name="Rectangle 2">
            <a:extLst>
              <a:ext uri="{FF2B5EF4-FFF2-40B4-BE49-F238E27FC236}">
                <a16:creationId xmlns:a16="http://schemas.microsoft.com/office/drawing/2014/main" id="{5AD6A3BE-3592-47BC-9C36-3E0ECD949F14}"/>
              </a:ext>
            </a:extLst>
          </p:cNvPr>
          <p:cNvSpPr>
            <a:spLocks noChangeArrowheads="1"/>
          </p:cNvSpPr>
          <p:nvPr/>
        </p:nvSpPr>
        <p:spPr bwMode="auto">
          <a:xfrm>
            <a:off x="683568" y="476672"/>
            <a:ext cx="827520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rgbClr val="C00000"/>
                </a:solidFill>
                <a:effectLst/>
                <a:latin typeface="Arial" panose="020B0604020202020204" pitchFamily="34" charset="0"/>
                <a:ea typeface="Times New Roman" panose="02020603050405020304" pitchFamily="18" charset="0"/>
                <a:cs typeface="Arial" panose="020B0604020202020204" pitchFamily="34" charset="0"/>
              </a:rPr>
              <a:t>Josef Lukavský, Vše plyne… in: Pánové a dámy… (1913)</a:t>
            </a:r>
            <a:endParaRPr kumimoji="0" lang="cs-CZ" altLang="cs-CZ"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988052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AEF30-FA34-4FDE-A7AF-C72A2CF13DB5}"/>
              </a:ext>
            </a:extLst>
          </p:cNvPr>
          <p:cNvSpPr>
            <a:spLocks noGrp="1"/>
          </p:cNvSpPr>
          <p:nvPr>
            <p:ph type="ctrTitle"/>
          </p:nvPr>
        </p:nvSpPr>
        <p:spPr>
          <a:xfrm>
            <a:off x="914400" y="1024756"/>
            <a:ext cx="7772400" cy="216023"/>
          </a:xfrm>
        </p:spPr>
        <p:txBody>
          <a:bodyPr>
            <a:normAutofit fontScale="90000"/>
          </a:bodyPr>
          <a:lstStyle/>
          <a:p>
            <a:r>
              <a:rPr lang="cs-CZ" altLang="cs-CZ" sz="3100" dirty="0">
                <a:solidFill>
                  <a:srgbClr val="C00000"/>
                </a:solidFill>
                <a:latin typeface="Gill Sans MT" panose="020B0502020104020203" pitchFamily="34" charset="-18"/>
                <a:ea typeface="Times New Roman" panose="02020603050405020304" pitchFamily="18" charset="0"/>
              </a:rPr>
              <a:t>Jaroslav Vrchlický, Cestou, in: </a:t>
            </a:r>
            <a:r>
              <a:rPr lang="cs-CZ" altLang="cs-CZ" sz="3100" i="1" dirty="0">
                <a:solidFill>
                  <a:srgbClr val="C00000"/>
                </a:solidFill>
                <a:latin typeface="Gill Sans MT" panose="020B0502020104020203" pitchFamily="34" charset="-18"/>
                <a:ea typeface="Times New Roman" panose="02020603050405020304" pitchFamily="18" charset="0"/>
              </a:rPr>
              <a:t>Úhor, Nová lyrika </a:t>
            </a:r>
            <a:r>
              <a:rPr lang="cs-CZ" altLang="cs-CZ" sz="3100" dirty="0">
                <a:solidFill>
                  <a:srgbClr val="C00000"/>
                </a:solidFill>
                <a:latin typeface="Gill Sans MT" panose="020B0502020104020203" pitchFamily="34" charset="-18"/>
                <a:ea typeface="Times New Roman" panose="02020603050405020304" pitchFamily="18" charset="0"/>
              </a:rPr>
              <a:t>(1904</a:t>
            </a:r>
            <a:r>
              <a:rPr lang="cs-CZ" altLang="cs-CZ" sz="3100" dirty="0">
                <a:solidFill>
                  <a:srgbClr val="C00000"/>
                </a:solidFill>
                <a:latin typeface="Arial" panose="020B0604020202020204" pitchFamily="34" charset="0"/>
                <a:ea typeface="Times New Roman" panose="02020603050405020304" pitchFamily="18" charset="0"/>
                <a:cs typeface="Arial" panose="020B0604020202020204" pitchFamily="34" charset="0"/>
              </a:rPr>
              <a:t>−1906</a:t>
            </a:r>
            <a:r>
              <a:rPr lang="cs-CZ" altLang="cs-CZ" sz="3100" dirty="0">
                <a:solidFill>
                  <a:srgbClr val="C00000"/>
                </a:solidFill>
                <a:latin typeface="Gill Sans MT" panose="020B0502020104020203" pitchFamily="34" charset="-18"/>
                <a:ea typeface="Times New Roman" panose="02020603050405020304" pitchFamily="18" charset="0"/>
              </a:rPr>
              <a:t>),</a:t>
            </a:r>
            <a:r>
              <a:rPr lang="cs-CZ" altLang="cs-CZ" sz="3100" i="1" dirty="0">
                <a:solidFill>
                  <a:srgbClr val="C00000"/>
                </a:solidFill>
                <a:latin typeface="Gill Sans MT" panose="020B0502020104020203" pitchFamily="34" charset="-18"/>
                <a:ea typeface="Times New Roman" panose="02020603050405020304" pitchFamily="18" charset="0"/>
              </a:rPr>
              <a:t> </a:t>
            </a:r>
            <a:r>
              <a:rPr lang="cs-CZ" altLang="cs-CZ" sz="3100" dirty="0">
                <a:solidFill>
                  <a:srgbClr val="C00000"/>
                </a:solidFill>
                <a:latin typeface="Gill Sans MT" panose="020B0502020104020203" pitchFamily="34" charset="-18"/>
                <a:ea typeface="Times New Roman" panose="02020603050405020304" pitchFamily="18" charset="0"/>
              </a:rPr>
              <a:t>(1906)</a:t>
            </a:r>
            <a:br>
              <a:rPr lang="cs-CZ" altLang="cs-CZ" sz="6000" dirty="0">
                <a:latin typeface="Arial" panose="020B0604020202020204" pitchFamily="34" charset="0"/>
              </a:rPr>
            </a:br>
            <a:endParaRPr lang="cs-CZ" dirty="0"/>
          </a:p>
        </p:txBody>
      </p:sp>
      <p:graphicFrame>
        <p:nvGraphicFramePr>
          <p:cNvPr id="4" name="Tabulka 3">
            <a:extLst>
              <a:ext uri="{FF2B5EF4-FFF2-40B4-BE49-F238E27FC236}">
                <a16:creationId xmlns:a16="http://schemas.microsoft.com/office/drawing/2014/main" id="{6EB3D117-3CCC-416D-99DA-1881A755FFC1}"/>
              </a:ext>
            </a:extLst>
          </p:cNvPr>
          <p:cNvGraphicFramePr>
            <a:graphicFrameLocks noGrp="1"/>
          </p:cNvGraphicFramePr>
          <p:nvPr/>
        </p:nvGraphicFramePr>
        <p:xfrm>
          <a:off x="1463965" y="2420888"/>
          <a:ext cx="5124259" cy="3398684"/>
        </p:xfrm>
        <a:graphic>
          <a:graphicData uri="http://schemas.openxmlformats.org/drawingml/2006/table">
            <a:tbl>
              <a:tblPr firstRow="1" firstCol="1" bandRow="1">
                <a:tableStyleId>{5C22544A-7EE6-4342-B048-85BDC9FD1C3A}</a:tableStyleId>
              </a:tblPr>
              <a:tblGrid>
                <a:gridCol w="5124259">
                  <a:extLst>
                    <a:ext uri="{9D8B030D-6E8A-4147-A177-3AD203B41FA5}">
                      <a16:colId xmlns:a16="http://schemas.microsoft.com/office/drawing/2014/main" val="2964902237"/>
                    </a:ext>
                  </a:extLst>
                </a:gridCol>
              </a:tblGrid>
              <a:tr h="590128">
                <a:tc>
                  <a:txBody>
                    <a:bodyPr/>
                    <a:lstStyle/>
                    <a:p>
                      <a:pPr>
                        <a:spcAft>
                          <a:spcPts val="0"/>
                        </a:spcAft>
                      </a:pPr>
                      <a:r>
                        <a:rPr lang="cs-CZ" sz="2600" dirty="0">
                          <a:effectLst/>
                        </a:rPr>
                        <a:t> </a:t>
                      </a:r>
                    </a:p>
                    <a:p>
                      <a:pPr>
                        <a:spcAft>
                          <a:spcPts val="0"/>
                        </a:spcAft>
                      </a:pPr>
                      <a:r>
                        <a:rPr lang="cs-CZ" sz="2600" dirty="0">
                          <a:effectLst/>
                        </a:rPr>
                        <a:t>Melounů, slunečnic směs,</a:t>
                      </a:r>
                      <a:endParaRPr lang="cs-CZ" sz="2600" dirty="0">
                        <a:effectLst/>
                        <a:latin typeface="Times New Roman" panose="02020603050405020304" pitchFamily="18" charset="0"/>
                        <a:ea typeface="Times New Roman" panose="02020603050405020304" pitchFamily="18" charset="0"/>
                      </a:endParaRPr>
                    </a:p>
                  </a:txBody>
                  <a:tcPr marL="152400" marR="152400" marT="0" marB="0"/>
                </a:tc>
                <a:extLst>
                  <a:ext uri="{0D108BD9-81ED-4DB2-BD59-A6C34878D82A}">
                    <a16:rowId xmlns:a16="http://schemas.microsoft.com/office/drawing/2014/main" val="2639068787"/>
                  </a:ext>
                </a:extLst>
              </a:tr>
              <a:tr h="651551">
                <a:tc>
                  <a:txBody>
                    <a:bodyPr/>
                    <a:lstStyle/>
                    <a:p>
                      <a:pPr>
                        <a:spcAft>
                          <a:spcPts val="0"/>
                        </a:spcAft>
                      </a:pPr>
                      <a:r>
                        <a:rPr lang="cs-CZ" sz="2600" dirty="0">
                          <a:effectLst/>
                        </a:rPr>
                        <a:t>celičké kaskády chmele,</a:t>
                      </a:r>
                      <a:endParaRPr lang="cs-CZ" sz="2600" dirty="0">
                        <a:effectLst/>
                        <a:latin typeface="Times New Roman" panose="02020603050405020304" pitchFamily="18" charset="0"/>
                        <a:ea typeface="Times New Roman" panose="02020603050405020304" pitchFamily="18" charset="0"/>
                      </a:endParaRPr>
                    </a:p>
                  </a:txBody>
                  <a:tcPr marL="152400" marR="152400" marT="0" marB="0"/>
                </a:tc>
                <a:extLst>
                  <a:ext uri="{0D108BD9-81ED-4DB2-BD59-A6C34878D82A}">
                    <a16:rowId xmlns:a16="http://schemas.microsoft.com/office/drawing/2014/main" val="3165238516"/>
                  </a:ext>
                </a:extLst>
              </a:tr>
              <a:tr h="651551">
                <a:tc>
                  <a:txBody>
                    <a:bodyPr/>
                    <a:lstStyle/>
                    <a:p>
                      <a:pPr>
                        <a:spcAft>
                          <a:spcPts val="0"/>
                        </a:spcAft>
                      </a:pPr>
                      <a:r>
                        <a:rPr lang="cs-CZ" sz="2600" dirty="0">
                          <a:effectLst/>
                        </a:rPr>
                        <a:t>na </a:t>
                      </a:r>
                      <a:r>
                        <a:rPr lang="cs-CZ" sz="2600" dirty="0" err="1">
                          <a:effectLst/>
                        </a:rPr>
                        <a:t>pravo</a:t>
                      </a:r>
                      <a:r>
                        <a:rPr lang="cs-CZ" sz="2600" dirty="0">
                          <a:effectLst/>
                        </a:rPr>
                        <a:t> bukový les,</a:t>
                      </a:r>
                      <a:endParaRPr lang="cs-CZ" sz="2600" dirty="0">
                        <a:effectLst/>
                        <a:latin typeface="Times New Roman" panose="02020603050405020304" pitchFamily="18" charset="0"/>
                        <a:ea typeface="Times New Roman" panose="02020603050405020304" pitchFamily="18" charset="0"/>
                      </a:endParaRPr>
                    </a:p>
                  </a:txBody>
                  <a:tcPr marL="152400" marR="152400" marT="0" marB="0"/>
                </a:tc>
                <a:extLst>
                  <a:ext uri="{0D108BD9-81ED-4DB2-BD59-A6C34878D82A}">
                    <a16:rowId xmlns:a16="http://schemas.microsoft.com/office/drawing/2014/main" val="1843991428"/>
                  </a:ext>
                </a:extLst>
              </a:tr>
              <a:tr h="651551">
                <a:tc>
                  <a:txBody>
                    <a:bodyPr/>
                    <a:lstStyle/>
                    <a:p>
                      <a:pPr>
                        <a:spcAft>
                          <a:spcPts val="0"/>
                        </a:spcAft>
                      </a:pPr>
                      <a:r>
                        <a:rPr lang="cs-CZ" sz="2600" dirty="0">
                          <a:effectLst/>
                        </a:rPr>
                        <a:t>ostružin bludiště </a:t>
                      </a:r>
                      <a:r>
                        <a:rPr lang="cs-CZ" sz="2600" dirty="0" err="1">
                          <a:effectLst/>
                        </a:rPr>
                        <a:t>ztmělé</a:t>
                      </a:r>
                      <a:r>
                        <a:rPr lang="cs-CZ" sz="2600" dirty="0">
                          <a:effectLst/>
                        </a:rPr>
                        <a:t>.</a:t>
                      </a:r>
                      <a:endParaRPr lang="cs-CZ" sz="2600" dirty="0">
                        <a:effectLst/>
                        <a:latin typeface="Times New Roman" panose="02020603050405020304" pitchFamily="18" charset="0"/>
                        <a:ea typeface="Times New Roman" panose="02020603050405020304" pitchFamily="18" charset="0"/>
                      </a:endParaRPr>
                    </a:p>
                  </a:txBody>
                  <a:tcPr marL="152400" marR="152400" marT="0" marB="0"/>
                </a:tc>
                <a:extLst>
                  <a:ext uri="{0D108BD9-81ED-4DB2-BD59-A6C34878D82A}">
                    <a16:rowId xmlns:a16="http://schemas.microsoft.com/office/drawing/2014/main" val="1790444180"/>
                  </a:ext>
                </a:extLst>
              </a:tr>
              <a:tr h="651551">
                <a:tc>
                  <a:txBody>
                    <a:bodyPr/>
                    <a:lstStyle/>
                    <a:p>
                      <a:pPr>
                        <a:spcAft>
                          <a:spcPts val="0"/>
                        </a:spcAft>
                      </a:pPr>
                      <a:r>
                        <a:rPr lang="cs-CZ" sz="2600" dirty="0">
                          <a:effectLst/>
                        </a:rPr>
                        <a:t>Melounů, slunečnic směs,</a:t>
                      </a:r>
                      <a:endParaRPr lang="cs-CZ" sz="2600" dirty="0">
                        <a:effectLst/>
                        <a:latin typeface="Times New Roman" panose="02020603050405020304" pitchFamily="18" charset="0"/>
                        <a:ea typeface="Times New Roman" panose="02020603050405020304" pitchFamily="18" charset="0"/>
                      </a:endParaRPr>
                    </a:p>
                  </a:txBody>
                  <a:tcPr marL="152400" marR="152400" marT="0" marB="0"/>
                </a:tc>
                <a:extLst>
                  <a:ext uri="{0D108BD9-81ED-4DB2-BD59-A6C34878D82A}">
                    <a16:rowId xmlns:a16="http://schemas.microsoft.com/office/drawing/2014/main" val="3852322334"/>
                  </a:ext>
                </a:extLst>
              </a:tr>
            </a:tbl>
          </a:graphicData>
        </a:graphic>
      </p:graphicFrame>
    </p:spTree>
    <p:extLst>
      <p:ext uri="{BB962C8B-B14F-4D97-AF65-F5344CB8AC3E}">
        <p14:creationId xmlns:p14="http://schemas.microsoft.com/office/powerpoint/2010/main" val="30496881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01284C6-F39A-D3A0-9016-DAE1EB850823}"/>
              </a:ext>
            </a:extLst>
          </p:cNvPr>
          <p:cNvSpPr>
            <a:spLocks noGrp="1"/>
          </p:cNvSpPr>
          <p:nvPr>
            <p:ph idx="1"/>
          </p:nvPr>
        </p:nvSpPr>
        <p:spPr/>
        <p:txBody>
          <a:bodyPr/>
          <a:lstStyle/>
          <a:p>
            <a:pPr lvl="1">
              <a:buNone/>
            </a:pPr>
            <a:r>
              <a:rPr lang="cs-CZ" dirty="0"/>
              <a:t>U studánky stojí děvče,</a:t>
            </a:r>
          </a:p>
          <a:p>
            <a:pPr lvl="1">
              <a:buNone/>
            </a:pPr>
            <a:r>
              <a:rPr lang="cs-CZ" dirty="0"/>
              <a:t>mladé jako </a:t>
            </a:r>
            <a:r>
              <a:rPr lang="cs-CZ" dirty="0" err="1"/>
              <a:t>strůmek</a:t>
            </a:r>
            <a:r>
              <a:rPr lang="cs-CZ" dirty="0"/>
              <a:t> mladý, </a:t>
            </a:r>
          </a:p>
          <a:p>
            <a:pPr lvl="1">
              <a:buNone/>
            </a:pPr>
            <a:r>
              <a:rPr lang="cs-CZ" dirty="0"/>
              <a:t>bledé jako rubáš z kmentu. </a:t>
            </a:r>
          </a:p>
          <a:p>
            <a:pPr lvl="1">
              <a:buNone/>
            </a:pPr>
            <a:r>
              <a:rPr lang="cs-CZ" dirty="0"/>
              <a:t>A na nebi bílý měsíc,</a:t>
            </a:r>
          </a:p>
          <a:p>
            <a:pPr lvl="1">
              <a:buNone/>
            </a:pPr>
            <a:r>
              <a:rPr lang="cs-CZ" dirty="0"/>
              <a:t>kolem něho vodní kolo,</a:t>
            </a:r>
          </a:p>
          <a:p>
            <a:pPr lvl="1">
              <a:buNone/>
            </a:pPr>
            <a:r>
              <a:rPr lang="cs-CZ" dirty="0"/>
              <a:t>jak by ze studánky hleděl.</a:t>
            </a:r>
          </a:p>
          <a:p>
            <a:pPr lvl="1">
              <a:buNone/>
            </a:pPr>
            <a:endParaRPr lang="cs-CZ" dirty="0"/>
          </a:p>
          <a:p>
            <a:pPr lvl="1">
              <a:buNone/>
            </a:pPr>
            <a:r>
              <a:rPr lang="cs-CZ" dirty="0"/>
              <a:t>/Neruda, U studánky/</a:t>
            </a:r>
          </a:p>
          <a:p>
            <a:endParaRPr lang="en-GB" dirty="0"/>
          </a:p>
        </p:txBody>
      </p:sp>
    </p:spTree>
    <p:extLst>
      <p:ext uri="{BB962C8B-B14F-4D97-AF65-F5344CB8AC3E}">
        <p14:creationId xmlns:p14="http://schemas.microsoft.com/office/powerpoint/2010/main" val="1724954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Jamb</a:t>
            </a:r>
          </a:p>
        </p:txBody>
      </p:sp>
      <p:sp>
        <p:nvSpPr>
          <p:cNvPr id="3" name="Zástupný symbol pro obsah 2"/>
          <p:cNvSpPr>
            <a:spLocks noGrp="1"/>
          </p:cNvSpPr>
          <p:nvPr>
            <p:ph idx="1"/>
          </p:nvPr>
        </p:nvSpPr>
        <p:spPr/>
        <p:txBody>
          <a:bodyPr>
            <a:normAutofit fontScale="92500" lnSpcReduction="20000"/>
          </a:bodyPr>
          <a:lstStyle/>
          <a:p>
            <a:r>
              <a:rPr lang="cs-CZ" b="1" dirty="0">
                <a:solidFill>
                  <a:srgbClr val="FF0000"/>
                </a:solidFill>
              </a:rPr>
              <a:t>Stopa: U </a:t>
            </a:r>
            <a:r>
              <a:rPr lang="cs-CZ" dirty="0">
                <a:solidFill>
                  <a:srgbClr val="FF0000"/>
                </a:solidFill>
              </a:rPr>
              <a:t>–</a:t>
            </a:r>
            <a:endParaRPr lang="cs-CZ" b="1" dirty="0">
              <a:solidFill>
                <a:srgbClr val="FF0000"/>
              </a:solidFill>
            </a:endParaRPr>
          </a:p>
          <a:p>
            <a:r>
              <a:rPr lang="cs-CZ" dirty="0"/>
              <a:t>Zvláštnost češtiny a incipit jambického verše.</a:t>
            </a:r>
          </a:p>
          <a:p>
            <a:r>
              <a:rPr lang="cs-CZ" dirty="0"/>
              <a:t>Jamb v rámci časomíry, jamb v rámci sylabotónické </a:t>
            </a:r>
            <a:r>
              <a:rPr lang="cs-CZ" dirty="0" err="1"/>
              <a:t>prozódie</a:t>
            </a:r>
            <a:r>
              <a:rPr lang="cs-CZ" dirty="0"/>
              <a:t>.</a:t>
            </a:r>
          </a:p>
          <a:p>
            <a:pPr marL="0" indent="0">
              <a:buNone/>
            </a:pPr>
            <a:endParaRPr lang="cs-CZ" dirty="0"/>
          </a:p>
          <a:p>
            <a:r>
              <a:rPr lang="cs-CZ" dirty="0"/>
              <a:t>Sylabotónický systém: žádné české slovo nemůže mít jambickou stopu.</a:t>
            </a:r>
          </a:p>
          <a:p>
            <a:r>
              <a:rPr lang="cs-CZ" dirty="0"/>
              <a:t>Přesto je jamb velmi rozšířený (zvl. od 2. </a:t>
            </a:r>
            <a:r>
              <a:rPr lang="cs-CZ" dirty="0" err="1"/>
              <a:t>pol</a:t>
            </a:r>
            <a:r>
              <a:rPr lang="cs-CZ" dirty="0"/>
              <a:t>. 19. stol.).</a:t>
            </a:r>
          </a:p>
          <a:p>
            <a:pPr>
              <a:buNone/>
            </a:pPr>
            <a:r>
              <a:rPr lang="cs-CZ" dirty="0"/>
              <a:t> </a:t>
            </a:r>
          </a:p>
        </p:txBody>
      </p:sp>
    </p:spTree>
    <p:extLst>
      <p:ext uri="{BB962C8B-B14F-4D97-AF65-F5344CB8AC3E}">
        <p14:creationId xmlns:p14="http://schemas.microsoft.com/office/powerpoint/2010/main" val="30105518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Příklad: třístopý </a:t>
            </a:r>
            <a:r>
              <a:rPr lang="cs-CZ" dirty="0">
                <a:solidFill>
                  <a:srgbClr val="FF0000"/>
                </a:solidFill>
              </a:rPr>
              <a:t>časoměrný</a:t>
            </a:r>
            <a:r>
              <a:rPr lang="cs-CZ" dirty="0"/>
              <a:t> jamb</a:t>
            </a:r>
          </a:p>
        </p:txBody>
      </p:sp>
      <p:sp>
        <p:nvSpPr>
          <p:cNvPr id="3" name="Zástupný symbol pro obsah 2"/>
          <p:cNvSpPr>
            <a:spLocks noGrp="1"/>
          </p:cNvSpPr>
          <p:nvPr>
            <p:ph idx="1"/>
          </p:nvPr>
        </p:nvSpPr>
        <p:spPr/>
        <p:txBody>
          <a:bodyPr>
            <a:normAutofit fontScale="70000" lnSpcReduction="20000"/>
          </a:bodyPr>
          <a:lstStyle/>
          <a:p>
            <a:pPr lvl="1">
              <a:buNone/>
            </a:pPr>
            <a:r>
              <a:rPr lang="cs-CZ" dirty="0"/>
              <a:t>Tma jest a </a:t>
            </a:r>
            <a:r>
              <a:rPr lang="cs-CZ" dirty="0" err="1"/>
              <a:t>hrozno</a:t>
            </a:r>
            <a:r>
              <a:rPr lang="cs-CZ" dirty="0"/>
              <a:t> vůkol,				</a:t>
            </a:r>
            <a:r>
              <a:rPr lang="cs-CZ" sz="2000" dirty="0"/>
              <a:t>   </a:t>
            </a:r>
          </a:p>
          <a:p>
            <a:pPr lvl="1">
              <a:buNone/>
            </a:pPr>
            <a:r>
              <a:rPr lang="cs-CZ" sz="2900" dirty="0"/>
              <a:t>U –  /   U –  / U – / U</a:t>
            </a:r>
          </a:p>
          <a:p>
            <a:pPr lvl="1">
              <a:buNone/>
            </a:pPr>
            <a:endParaRPr lang="cs-CZ" sz="1600" dirty="0"/>
          </a:p>
          <a:p>
            <a:pPr lvl="1">
              <a:buNone/>
            </a:pPr>
            <a:r>
              <a:rPr lang="cs-CZ" dirty="0"/>
              <a:t>Vidět není sledů; </a:t>
            </a:r>
          </a:p>
          <a:p>
            <a:pPr lvl="1">
              <a:buNone/>
            </a:pPr>
            <a:r>
              <a:rPr lang="cs-CZ" dirty="0"/>
              <a:t>U	 – /  U – / U –</a:t>
            </a:r>
          </a:p>
          <a:p>
            <a:pPr lvl="1">
              <a:buNone/>
            </a:pPr>
            <a:endParaRPr lang="cs-CZ" dirty="0"/>
          </a:p>
          <a:p>
            <a:pPr lvl="1">
              <a:buNone/>
            </a:pPr>
            <a:r>
              <a:rPr lang="cs-CZ" dirty="0"/>
              <a:t>Která asi stezička</a:t>
            </a:r>
          </a:p>
          <a:p>
            <a:pPr lvl="1">
              <a:buNone/>
            </a:pPr>
            <a:r>
              <a:rPr lang="cs-CZ" dirty="0"/>
              <a:t> U – / U – / U – / U</a:t>
            </a:r>
          </a:p>
          <a:p>
            <a:pPr lvl="1">
              <a:buNone/>
            </a:pPr>
            <a:endParaRPr lang="cs-CZ" dirty="0"/>
          </a:p>
          <a:p>
            <a:pPr lvl="1">
              <a:buNone/>
            </a:pPr>
            <a:r>
              <a:rPr lang="cs-CZ" dirty="0"/>
              <a:t>Vede k milence mé?</a:t>
            </a:r>
          </a:p>
          <a:p>
            <a:pPr lvl="1">
              <a:buNone/>
            </a:pPr>
            <a:r>
              <a:rPr lang="cs-CZ" dirty="0"/>
              <a:t>U	 – /  U – / U –</a:t>
            </a:r>
          </a:p>
          <a:p>
            <a:pPr lvl="1">
              <a:buNone/>
            </a:pPr>
            <a:endParaRPr lang="cs-CZ" dirty="0"/>
          </a:p>
          <a:p>
            <a:pPr lvl="1">
              <a:buNone/>
            </a:pPr>
            <a:endParaRPr lang="cs-CZ" dirty="0"/>
          </a:p>
          <a:p>
            <a:pPr lvl="1">
              <a:buNone/>
            </a:pPr>
            <a:r>
              <a:rPr lang="cs-CZ" dirty="0"/>
              <a:t>/Trnka, Noc/</a:t>
            </a:r>
          </a:p>
        </p:txBody>
      </p:sp>
    </p:spTree>
    <p:extLst>
      <p:ext uri="{BB962C8B-B14F-4D97-AF65-F5344CB8AC3E}">
        <p14:creationId xmlns:p14="http://schemas.microsoft.com/office/powerpoint/2010/main" val="23547300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Jambický incipit</a:t>
            </a:r>
          </a:p>
        </p:txBody>
      </p:sp>
      <p:sp>
        <p:nvSpPr>
          <p:cNvPr id="3" name="Zástupný symbol pro obsah 2"/>
          <p:cNvSpPr>
            <a:spLocks noGrp="1"/>
          </p:cNvSpPr>
          <p:nvPr>
            <p:ph idx="1"/>
          </p:nvPr>
        </p:nvSpPr>
        <p:spPr/>
        <p:txBody>
          <a:bodyPr>
            <a:noAutofit/>
          </a:bodyPr>
          <a:lstStyle/>
          <a:p>
            <a:r>
              <a:rPr lang="cs-CZ" sz="2000" dirty="0"/>
              <a:t>Jak vytvořit jamb v rámci sylabotónické </a:t>
            </a:r>
            <a:r>
              <a:rPr lang="cs-CZ" sz="2000" dirty="0" err="1"/>
              <a:t>prozódie</a:t>
            </a:r>
            <a:r>
              <a:rPr lang="cs-CZ" sz="2000" dirty="0"/>
              <a:t>?   </a:t>
            </a:r>
          </a:p>
          <a:p>
            <a:r>
              <a:rPr lang="cs-CZ" sz="2000" b="1" dirty="0">
                <a:solidFill>
                  <a:srgbClr val="C00000"/>
                </a:solidFill>
              </a:rPr>
              <a:t>Na počátku bude jednoslabičné slovo, které bude nepřízvučné.</a:t>
            </a:r>
          </a:p>
          <a:p>
            <a:r>
              <a:rPr lang="cs-CZ" sz="2000" dirty="0"/>
              <a:t>Jambický incipit popisuje výlučně rytmickou rovinu verše.</a:t>
            </a:r>
          </a:p>
          <a:p>
            <a:endParaRPr lang="cs-CZ" sz="2000" dirty="0"/>
          </a:p>
          <a:p>
            <a:r>
              <a:rPr lang="cs-CZ" sz="2000" b="1" dirty="0"/>
              <a:t>Nepřízvučný jambický  incipit:</a:t>
            </a:r>
          </a:p>
          <a:p>
            <a:pPr marL="457200" lvl="1" indent="0">
              <a:buNone/>
            </a:pPr>
            <a:r>
              <a:rPr lang="cs-CZ" sz="2000" dirty="0">
                <a:highlight>
                  <a:srgbClr val="FFFF00"/>
                </a:highlight>
              </a:rPr>
              <a:t>a slunce </a:t>
            </a:r>
            <a:r>
              <a:rPr lang="cs-CZ" sz="2000" dirty="0"/>
              <a:t>jasná světů jiných</a:t>
            </a:r>
          </a:p>
          <a:p>
            <a:pPr marL="457200" lvl="1" indent="0">
              <a:buNone/>
            </a:pPr>
            <a:r>
              <a:rPr lang="cs-CZ" sz="2000" dirty="0">
                <a:highlight>
                  <a:srgbClr val="00FFFF"/>
                </a:highlight>
              </a:rPr>
              <a:t>U –</a:t>
            </a:r>
            <a:r>
              <a:rPr lang="cs-CZ" sz="2000" dirty="0"/>
              <a:t> U</a:t>
            </a:r>
          </a:p>
          <a:p>
            <a:pPr marL="457200" lvl="1" indent="0">
              <a:buNone/>
            </a:pPr>
            <a:r>
              <a:rPr lang="cs-CZ" sz="2000" dirty="0"/>
              <a:t>Na první pozici je jednoslabičné slovo</a:t>
            </a:r>
          </a:p>
          <a:p>
            <a:pPr lvl="1"/>
            <a:endParaRPr lang="cs-CZ" sz="2000" dirty="0"/>
          </a:p>
          <a:p>
            <a:pPr lvl="1"/>
            <a:endParaRPr lang="cs-CZ" sz="1800" dirty="0"/>
          </a:p>
          <a:p>
            <a:pPr lvl="1"/>
            <a:endParaRPr lang="cs-CZ" sz="1800" dirty="0"/>
          </a:p>
          <a:p>
            <a:endParaRPr lang="cs-CZ" sz="1800" dirty="0"/>
          </a:p>
          <a:p>
            <a:endParaRPr lang="cs-CZ" sz="1800" dirty="0"/>
          </a:p>
          <a:p>
            <a:endParaRPr lang="cs-CZ" sz="1800" dirty="0"/>
          </a:p>
        </p:txBody>
      </p:sp>
    </p:spTree>
    <p:extLst>
      <p:ext uri="{BB962C8B-B14F-4D97-AF65-F5344CB8AC3E}">
        <p14:creationId xmlns:p14="http://schemas.microsoft.com/office/powerpoint/2010/main" val="29625778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04859-A807-4D30-8059-B29DE7C2DB73}"/>
              </a:ext>
            </a:extLst>
          </p:cNvPr>
          <p:cNvSpPr>
            <a:spLocks noGrp="1"/>
          </p:cNvSpPr>
          <p:nvPr>
            <p:ph type="title"/>
          </p:nvPr>
        </p:nvSpPr>
        <p:spPr>
          <a:xfrm>
            <a:off x="457200" y="274638"/>
            <a:ext cx="8229600" cy="778098"/>
          </a:xfrm>
        </p:spPr>
        <p:txBody>
          <a:bodyPr/>
          <a:lstStyle/>
          <a:p>
            <a:r>
              <a:rPr lang="cs-CZ" dirty="0">
                <a:solidFill>
                  <a:srgbClr val="C00000"/>
                </a:solidFill>
              </a:rPr>
              <a:t>Jamb</a:t>
            </a:r>
          </a:p>
        </p:txBody>
      </p:sp>
      <p:sp>
        <p:nvSpPr>
          <p:cNvPr id="3" name="Zástupný symbol pro obsah 2">
            <a:extLst>
              <a:ext uri="{FF2B5EF4-FFF2-40B4-BE49-F238E27FC236}">
                <a16:creationId xmlns:a16="http://schemas.microsoft.com/office/drawing/2014/main" id="{A08618C7-8D9A-43B9-B04A-15183B1871D7}"/>
              </a:ext>
            </a:extLst>
          </p:cNvPr>
          <p:cNvSpPr>
            <a:spLocks noGrp="1"/>
          </p:cNvSpPr>
          <p:nvPr>
            <p:ph idx="1"/>
          </p:nvPr>
        </p:nvSpPr>
        <p:spPr/>
        <p:txBody>
          <a:bodyPr/>
          <a:lstStyle/>
          <a:p>
            <a:pPr marL="1371600" lvl="3" indent="0">
              <a:buNone/>
            </a:pPr>
            <a:r>
              <a:rPr lang="cs-CZ" dirty="0"/>
              <a:t>	</a:t>
            </a:r>
            <a:r>
              <a:rPr lang="cs-CZ" sz="2500" dirty="0"/>
              <a:t>	Zde v noční klín</a:t>
            </a:r>
          </a:p>
          <a:p>
            <a:pPr marL="1371600" lvl="3" indent="0">
              <a:buNone/>
            </a:pPr>
            <a:r>
              <a:rPr lang="cs-CZ" sz="2500" dirty="0">
                <a:highlight>
                  <a:srgbClr val="FFFF00"/>
                </a:highlight>
              </a:rPr>
              <a:t>ba lů</a:t>
            </a:r>
            <a:r>
              <a:rPr lang="cs-CZ" sz="2500" dirty="0"/>
              <a:t>ny zář, na hvězdný kmit</a:t>
            </a:r>
          </a:p>
          <a:p>
            <a:pPr marL="1371600" lvl="3" indent="0">
              <a:buNone/>
            </a:pPr>
            <a:r>
              <a:rPr lang="cs-CZ" sz="2500" dirty="0">
                <a:highlight>
                  <a:srgbClr val="FFFF00"/>
                </a:highlight>
              </a:rPr>
              <a:t>Se vlou</a:t>
            </a:r>
            <a:r>
              <a:rPr lang="cs-CZ" sz="2500" dirty="0"/>
              <a:t>dí – – tam – jen pustý stín, </a:t>
            </a:r>
          </a:p>
          <a:p>
            <a:pPr marL="1371600" lvl="3" indent="0">
              <a:buNone/>
            </a:pPr>
            <a:r>
              <a:rPr lang="cs-CZ" sz="2500" dirty="0"/>
              <a:t>Tam žádný – žádný – žádný svit</a:t>
            </a:r>
          </a:p>
          <a:p>
            <a:pPr marL="1371600" lvl="3" indent="0">
              <a:buNone/>
            </a:pPr>
            <a:endParaRPr lang="cs-CZ" sz="2500" dirty="0"/>
          </a:p>
          <a:p>
            <a:pPr marL="1371600" lvl="3" indent="0">
              <a:buNone/>
            </a:pPr>
            <a:r>
              <a:rPr lang="cs-CZ" sz="2500" dirty="0"/>
              <a:t>(K. H. Mácha)</a:t>
            </a:r>
          </a:p>
        </p:txBody>
      </p:sp>
    </p:spTree>
    <p:extLst>
      <p:ext uri="{BB962C8B-B14F-4D97-AF65-F5344CB8AC3E}">
        <p14:creationId xmlns:p14="http://schemas.microsoft.com/office/powerpoint/2010/main" val="32948635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Klauzule</a:t>
            </a:r>
          </a:p>
        </p:txBody>
      </p:sp>
      <p:sp>
        <p:nvSpPr>
          <p:cNvPr id="3" name="Zástupný symbol pro obsah 2"/>
          <p:cNvSpPr>
            <a:spLocks noGrp="1"/>
          </p:cNvSpPr>
          <p:nvPr>
            <p:ph idx="1"/>
          </p:nvPr>
        </p:nvSpPr>
        <p:spPr/>
        <p:txBody>
          <a:bodyPr>
            <a:normAutofit fontScale="92500" lnSpcReduction="10000"/>
          </a:bodyPr>
          <a:lstStyle/>
          <a:p>
            <a:endParaRPr lang="cs-CZ" dirty="0"/>
          </a:p>
          <a:p>
            <a:r>
              <a:rPr lang="cs-CZ" dirty="0"/>
              <a:t>Konec verše</a:t>
            </a:r>
          </a:p>
          <a:p>
            <a:r>
              <a:rPr lang="cs-CZ" dirty="0"/>
              <a:t>Končí-li verš </a:t>
            </a:r>
            <a:r>
              <a:rPr lang="cs-CZ" dirty="0">
                <a:solidFill>
                  <a:srgbClr val="FF0000"/>
                </a:solidFill>
              </a:rPr>
              <a:t>silnou pozici </a:t>
            </a:r>
            <a:r>
              <a:rPr lang="cs-CZ" dirty="0"/>
              <a:t>= </a:t>
            </a:r>
            <a:r>
              <a:rPr lang="cs-CZ" dirty="0">
                <a:solidFill>
                  <a:srgbClr val="FF0000"/>
                </a:solidFill>
              </a:rPr>
              <a:t>mužská klauzule</a:t>
            </a:r>
          </a:p>
          <a:p>
            <a:r>
              <a:rPr lang="cs-CZ" dirty="0"/>
              <a:t>Končí-li verš </a:t>
            </a:r>
            <a:r>
              <a:rPr lang="cs-CZ" dirty="0">
                <a:solidFill>
                  <a:srgbClr val="FF0000"/>
                </a:solidFill>
              </a:rPr>
              <a:t>slabou pozicí</a:t>
            </a:r>
            <a:r>
              <a:rPr lang="cs-CZ" dirty="0"/>
              <a:t> = </a:t>
            </a:r>
            <a:r>
              <a:rPr lang="cs-CZ" dirty="0">
                <a:solidFill>
                  <a:srgbClr val="FF0000"/>
                </a:solidFill>
              </a:rPr>
              <a:t>ženská klauzule</a:t>
            </a:r>
          </a:p>
          <a:p>
            <a:r>
              <a:rPr lang="cs-CZ" dirty="0"/>
              <a:t>/jde o silnou a slabou pozici, nikoli o přízvučnou či nepřízvučnou slabiku/</a:t>
            </a:r>
          </a:p>
          <a:p>
            <a:pPr marL="0" indent="0">
              <a:buNone/>
            </a:pPr>
            <a:endParaRPr lang="cs-CZ" dirty="0"/>
          </a:p>
          <a:p>
            <a:r>
              <a:rPr lang="cs-CZ" dirty="0"/>
              <a:t>O typu klauzule se rozhoduje na rovině metra, nikoli na rovině rytmu.</a:t>
            </a:r>
          </a:p>
          <a:p>
            <a:endParaRPr lang="cs-CZ" dirty="0"/>
          </a:p>
          <a:p>
            <a:endParaRPr lang="cs-CZ" dirty="0"/>
          </a:p>
          <a:p>
            <a:endParaRPr lang="cs-CZ" dirty="0"/>
          </a:p>
        </p:txBody>
      </p:sp>
    </p:spTree>
    <p:extLst>
      <p:ext uri="{BB962C8B-B14F-4D97-AF65-F5344CB8AC3E}">
        <p14:creationId xmlns:p14="http://schemas.microsoft.com/office/powerpoint/2010/main" val="1072607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Příklady klauzulí</a:t>
            </a:r>
          </a:p>
        </p:txBody>
      </p:sp>
      <p:sp>
        <p:nvSpPr>
          <p:cNvPr id="3" name="Zástupný symbol pro obsah 2"/>
          <p:cNvSpPr>
            <a:spLocks noGrp="1"/>
          </p:cNvSpPr>
          <p:nvPr>
            <p:ph idx="1"/>
          </p:nvPr>
        </p:nvSpPr>
        <p:spPr/>
        <p:txBody>
          <a:bodyPr>
            <a:normAutofit/>
          </a:bodyPr>
          <a:lstStyle/>
          <a:p>
            <a:r>
              <a:rPr lang="cs-CZ" dirty="0"/>
              <a:t>Mužská klauzule s přízvučnou slabikou na poslední silné pozici (čtyřstopý trochej)</a:t>
            </a:r>
          </a:p>
          <a:p>
            <a:pPr>
              <a:buNone/>
            </a:pPr>
            <a:r>
              <a:rPr lang="cs-CZ" dirty="0"/>
              <a:t>		</a:t>
            </a:r>
            <a:r>
              <a:rPr lang="cs-CZ" i="1" dirty="0"/>
              <a:t>mrtvá hvězda, siný svit</a:t>
            </a:r>
          </a:p>
          <a:p>
            <a:pPr>
              <a:buNone/>
            </a:pPr>
            <a:r>
              <a:rPr lang="cs-CZ" i="1" dirty="0"/>
              <a:t>		</a:t>
            </a:r>
            <a:r>
              <a:rPr lang="cs-CZ" dirty="0"/>
              <a:t> –</a:t>
            </a:r>
            <a:r>
              <a:rPr lang="cs-CZ" i="1" dirty="0"/>
              <a:t> U	 </a:t>
            </a:r>
            <a:r>
              <a:rPr lang="cs-CZ" dirty="0"/>
              <a:t> –</a:t>
            </a:r>
            <a:r>
              <a:rPr lang="cs-CZ" i="1" dirty="0"/>
              <a:t> U	</a:t>
            </a:r>
            <a:r>
              <a:rPr lang="cs-CZ" dirty="0"/>
              <a:t>   –</a:t>
            </a:r>
            <a:r>
              <a:rPr lang="cs-CZ" i="1" dirty="0"/>
              <a:t> U    </a:t>
            </a:r>
            <a:r>
              <a:rPr lang="cs-CZ" dirty="0"/>
              <a:t> –</a:t>
            </a:r>
            <a:endParaRPr lang="cs-CZ" i="1" dirty="0"/>
          </a:p>
          <a:p>
            <a:pPr>
              <a:buNone/>
            </a:pPr>
            <a:endParaRPr lang="cs-CZ" i="1" dirty="0"/>
          </a:p>
        </p:txBody>
      </p:sp>
    </p:spTree>
    <p:extLst>
      <p:ext uri="{BB962C8B-B14F-4D97-AF65-F5344CB8AC3E}">
        <p14:creationId xmlns:p14="http://schemas.microsoft.com/office/powerpoint/2010/main" val="23768189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Ženská klauzule</a:t>
            </a:r>
          </a:p>
        </p:txBody>
      </p:sp>
      <p:sp>
        <p:nvSpPr>
          <p:cNvPr id="3" name="Zástupný symbol pro obsah 2"/>
          <p:cNvSpPr>
            <a:spLocks noGrp="1"/>
          </p:cNvSpPr>
          <p:nvPr>
            <p:ph idx="1"/>
          </p:nvPr>
        </p:nvSpPr>
        <p:spPr/>
        <p:txBody>
          <a:bodyPr>
            <a:normAutofit lnSpcReduction="10000"/>
          </a:bodyPr>
          <a:lstStyle/>
          <a:p>
            <a:r>
              <a:rPr lang="cs-CZ" dirty="0"/>
              <a:t> čtyřstopý trochej</a:t>
            </a:r>
          </a:p>
          <a:p>
            <a:endParaRPr lang="cs-CZ" dirty="0"/>
          </a:p>
          <a:p>
            <a:pPr>
              <a:buNone/>
            </a:pPr>
            <a:r>
              <a:rPr lang="cs-CZ" i="1" dirty="0"/>
              <a:t>	Klesla hvězda s nebes výše,</a:t>
            </a:r>
          </a:p>
          <a:p>
            <a:pPr>
              <a:buNone/>
            </a:pPr>
            <a:r>
              <a:rPr lang="cs-CZ" dirty="0"/>
              <a:t>	 – U     – U       – U       – U</a:t>
            </a:r>
          </a:p>
          <a:p>
            <a:endParaRPr lang="cs-CZ" dirty="0"/>
          </a:p>
          <a:p>
            <a:r>
              <a:rPr lang="cs-CZ" dirty="0"/>
              <a:t>Ženská klauzule v daktylu (pětistopý daktyl)</a:t>
            </a:r>
          </a:p>
          <a:p>
            <a:pPr>
              <a:buNone/>
            </a:pPr>
            <a:r>
              <a:rPr lang="cs-CZ" dirty="0"/>
              <a:t>	</a:t>
            </a:r>
            <a:r>
              <a:rPr lang="cs-CZ" i="1" dirty="0"/>
              <a:t>Potopa horoucí záhubou hrozí i světu</a:t>
            </a:r>
          </a:p>
          <a:p>
            <a:pPr>
              <a:buNone/>
            </a:pPr>
            <a:r>
              <a:rPr lang="cs-CZ" i="1" dirty="0"/>
              <a:t>	</a:t>
            </a:r>
            <a:r>
              <a:rPr lang="cs-CZ" dirty="0"/>
              <a:t> –</a:t>
            </a:r>
            <a:r>
              <a:rPr lang="cs-CZ" i="1" dirty="0"/>
              <a:t> U </a:t>
            </a:r>
            <a:r>
              <a:rPr lang="cs-CZ" i="1" dirty="0" err="1"/>
              <a:t>U</a:t>
            </a:r>
            <a:r>
              <a:rPr lang="cs-CZ" i="1" dirty="0"/>
              <a:t>   </a:t>
            </a:r>
            <a:r>
              <a:rPr lang="cs-CZ" dirty="0"/>
              <a:t>–</a:t>
            </a:r>
            <a:r>
              <a:rPr lang="cs-CZ" i="1" dirty="0"/>
              <a:t> UU     </a:t>
            </a:r>
            <a:r>
              <a:rPr lang="cs-CZ" dirty="0"/>
              <a:t>–</a:t>
            </a:r>
            <a:r>
              <a:rPr lang="cs-CZ" i="1" dirty="0"/>
              <a:t> U </a:t>
            </a:r>
            <a:r>
              <a:rPr lang="cs-CZ" i="1" dirty="0" err="1"/>
              <a:t>U</a:t>
            </a:r>
            <a:r>
              <a:rPr lang="cs-CZ" i="1" dirty="0"/>
              <a:t>       </a:t>
            </a:r>
            <a:r>
              <a:rPr lang="cs-CZ" dirty="0"/>
              <a:t>–</a:t>
            </a:r>
            <a:r>
              <a:rPr lang="cs-CZ" i="1" dirty="0"/>
              <a:t> U  </a:t>
            </a:r>
            <a:r>
              <a:rPr lang="cs-CZ" i="1" dirty="0" err="1"/>
              <a:t>U</a:t>
            </a:r>
            <a:r>
              <a:rPr lang="cs-CZ" i="1" dirty="0"/>
              <a:t>  </a:t>
            </a:r>
            <a:r>
              <a:rPr lang="cs-CZ" dirty="0"/>
              <a:t>–</a:t>
            </a:r>
            <a:r>
              <a:rPr lang="cs-CZ" i="1" dirty="0"/>
              <a:t> U</a:t>
            </a:r>
            <a:endParaRPr lang="cs-CZ" dirty="0"/>
          </a:p>
        </p:txBody>
      </p:sp>
    </p:spTree>
    <p:extLst>
      <p:ext uri="{BB962C8B-B14F-4D97-AF65-F5344CB8AC3E}">
        <p14:creationId xmlns:p14="http://schemas.microsoft.com/office/powerpoint/2010/main" val="35466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15D383-D01C-6C8F-6F27-B24F19010D8D}"/>
              </a:ext>
            </a:extLst>
          </p:cNvPr>
          <p:cNvSpPr>
            <a:spLocks noGrp="1"/>
          </p:cNvSpPr>
          <p:nvPr>
            <p:ph type="title"/>
          </p:nvPr>
        </p:nvSpPr>
        <p:spPr/>
        <p:txBody>
          <a:bodyPr/>
          <a:lstStyle/>
          <a:p>
            <a:r>
              <a:rPr lang="cs-CZ" dirty="0"/>
              <a:t>Obsah kurzu</a:t>
            </a:r>
          </a:p>
        </p:txBody>
      </p:sp>
      <p:sp>
        <p:nvSpPr>
          <p:cNvPr id="3" name="Zástupný obsah 2">
            <a:extLst>
              <a:ext uri="{FF2B5EF4-FFF2-40B4-BE49-F238E27FC236}">
                <a16:creationId xmlns:a16="http://schemas.microsoft.com/office/drawing/2014/main" id="{0B0AA20F-B6A6-7833-7BFF-391AACE7E746}"/>
              </a:ext>
            </a:extLst>
          </p:cNvPr>
          <p:cNvSpPr>
            <a:spLocks noGrp="1"/>
          </p:cNvSpPr>
          <p:nvPr>
            <p:ph sz="half" idx="1"/>
          </p:nvPr>
        </p:nvSpPr>
        <p:spPr/>
        <p:txBody>
          <a:bodyPr>
            <a:normAutofit fontScale="77500" lnSpcReduction="20000"/>
          </a:bodyPr>
          <a:lstStyle/>
          <a:p>
            <a:r>
              <a:rPr lang="cs-CZ" dirty="0"/>
              <a:t>Základní studijní literatura</a:t>
            </a:r>
          </a:p>
          <a:p>
            <a:r>
              <a:rPr lang="cs-CZ" dirty="0"/>
              <a:t>Co je literatura?</a:t>
            </a:r>
          </a:p>
          <a:p>
            <a:r>
              <a:rPr lang="cs-CZ" dirty="0"/>
              <a:t>Literární komunikace</a:t>
            </a:r>
          </a:p>
          <a:p>
            <a:r>
              <a:rPr lang="cs-CZ" dirty="0"/>
              <a:t>Problematika interpretace</a:t>
            </a:r>
          </a:p>
          <a:p>
            <a:r>
              <a:rPr lang="cs-CZ" dirty="0"/>
              <a:t>Literární druhy a žánry</a:t>
            </a:r>
          </a:p>
          <a:p>
            <a:r>
              <a:rPr lang="cs-CZ" dirty="0"/>
              <a:t>Struktura literárního díla (jazykový, tematický, kompoziční a sémantický plán)</a:t>
            </a:r>
          </a:p>
          <a:p>
            <a:r>
              <a:rPr lang="cs-CZ" dirty="0"/>
              <a:t>Úvod do </a:t>
            </a:r>
            <a:r>
              <a:rPr lang="cs-CZ" dirty="0" err="1"/>
              <a:t>naratologie</a:t>
            </a:r>
            <a:endParaRPr lang="cs-CZ" dirty="0"/>
          </a:p>
          <a:p>
            <a:r>
              <a:rPr lang="cs-CZ" dirty="0"/>
              <a:t>Sémiotika</a:t>
            </a:r>
          </a:p>
          <a:p>
            <a:r>
              <a:rPr lang="cs-CZ" dirty="0"/>
              <a:t>Základní pojmy poetiky (samostudium)</a:t>
            </a:r>
          </a:p>
          <a:p>
            <a:r>
              <a:rPr lang="cs-CZ" dirty="0"/>
              <a:t>Úvod do versologie</a:t>
            </a:r>
          </a:p>
          <a:p>
            <a:endParaRPr lang="cs-CZ" dirty="0"/>
          </a:p>
          <a:p>
            <a:endParaRPr lang="cs-CZ" dirty="0"/>
          </a:p>
          <a:p>
            <a:endParaRPr lang="cs-CZ" dirty="0"/>
          </a:p>
          <a:p>
            <a:endParaRPr lang="cs-CZ" dirty="0"/>
          </a:p>
          <a:p>
            <a:endParaRPr lang="cs-CZ" dirty="0"/>
          </a:p>
        </p:txBody>
      </p:sp>
      <p:pic>
        <p:nvPicPr>
          <p:cNvPr id="6" name="Zástupný obsah 5">
            <a:extLst>
              <a:ext uri="{FF2B5EF4-FFF2-40B4-BE49-F238E27FC236}">
                <a16:creationId xmlns:a16="http://schemas.microsoft.com/office/drawing/2014/main" id="{96014B48-D829-DC72-50DC-1B40B82B656C}"/>
              </a:ext>
            </a:extLst>
          </p:cNvPr>
          <p:cNvPicPr>
            <a:picLocks noGrp="1" noChangeAspect="1"/>
          </p:cNvPicPr>
          <p:nvPr>
            <p:ph sz="half" idx="2"/>
          </p:nvPr>
        </p:nvPicPr>
        <p:blipFill>
          <a:blip r:embed="rId2"/>
          <a:stretch>
            <a:fillRect/>
          </a:stretch>
        </p:blipFill>
        <p:spPr>
          <a:xfrm>
            <a:off x="5178908" y="1600201"/>
            <a:ext cx="2777468" cy="4205064"/>
          </a:xfrm>
        </p:spPr>
      </p:pic>
    </p:spTree>
    <p:extLst>
      <p:ext uri="{BB962C8B-B14F-4D97-AF65-F5344CB8AC3E}">
        <p14:creationId xmlns:p14="http://schemas.microsoft.com/office/powerpoint/2010/main" val="2955410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ndrej\Desktop\Literatura foto\Lit009.jpg"/>
          <p:cNvPicPr>
            <a:picLocks noChangeAspect="1" noChangeArrowheads="1"/>
          </p:cNvPicPr>
          <p:nvPr/>
        </p:nvPicPr>
        <p:blipFill>
          <a:blip r:embed="rId2"/>
          <a:srcRect/>
          <a:stretch>
            <a:fillRect/>
          </a:stretch>
        </p:blipFill>
        <p:spPr bwMode="auto">
          <a:xfrm rot="5400000">
            <a:off x="1962972" y="1680310"/>
            <a:ext cx="4503675" cy="3714776"/>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Dodatek</a:t>
            </a:r>
          </a:p>
        </p:txBody>
      </p:sp>
      <p:sp>
        <p:nvSpPr>
          <p:cNvPr id="3" name="Zástupný symbol pro obsah 2"/>
          <p:cNvSpPr>
            <a:spLocks noGrp="1"/>
          </p:cNvSpPr>
          <p:nvPr>
            <p:ph idx="1"/>
          </p:nvPr>
        </p:nvSpPr>
        <p:spPr/>
        <p:txBody>
          <a:bodyPr/>
          <a:lstStyle/>
          <a:p>
            <a:r>
              <a:rPr lang="cs-CZ" b="1" dirty="0"/>
              <a:t>Akatalektická</a:t>
            </a:r>
            <a:r>
              <a:rPr lang="cs-CZ" dirty="0"/>
              <a:t> </a:t>
            </a:r>
            <a:r>
              <a:rPr lang="cs-CZ" b="1" dirty="0"/>
              <a:t>klauzule</a:t>
            </a:r>
            <a:r>
              <a:rPr lang="cs-CZ" dirty="0"/>
              <a:t> = úplná klauzule</a:t>
            </a:r>
          </a:p>
          <a:p>
            <a:endParaRPr lang="cs-CZ" dirty="0"/>
          </a:p>
          <a:p>
            <a:r>
              <a:rPr lang="cs-CZ" dirty="0"/>
              <a:t>V daktylu (třístopý daktyl)</a:t>
            </a:r>
          </a:p>
          <a:p>
            <a:endParaRPr lang="cs-CZ" dirty="0"/>
          </a:p>
          <a:p>
            <a:pPr marL="457200" lvl="1" indent="0">
              <a:buNone/>
            </a:pPr>
            <a:r>
              <a:rPr lang="cs-CZ" i="1" dirty="0"/>
              <a:t>Slavozpěv radostný zpívejte</a:t>
            </a:r>
          </a:p>
          <a:p>
            <a:pPr marL="457200" lvl="1" indent="0">
              <a:buNone/>
            </a:pPr>
            <a:r>
              <a:rPr lang="cs-CZ" dirty="0"/>
              <a:t>–</a:t>
            </a:r>
            <a:r>
              <a:rPr lang="cs-CZ" i="1" dirty="0"/>
              <a:t> U </a:t>
            </a:r>
            <a:r>
              <a:rPr lang="cs-CZ" i="1" dirty="0" err="1"/>
              <a:t>U</a:t>
            </a:r>
            <a:r>
              <a:rPr lang="cs-CZ" i="1" dirty="0"/>
              <a:t> 	</a:t>
            </a:r>
            <a:r>
              <a:rPr lang="cs-CZ" dirty="0"/>
              <a:t> –</a:t>
            </a:r>
            <a:r>
              <a:rPr lang="cs-CZ" i="1" dirty="0"/>
              <a:t> U </a:t>
            </a:r>
            <a:r>
              <a:rPr lang="cs-CZ" i="1" dirty="0" err="1"/>
              <a:t>U</a:t>
            </a:r>
            <a:r>
              <a:rPr lang="cs-CZ" i="1" dirty="0"/>
              <a:t>      </a:t>
            </a:r>
            <a:r>
              <a:rPr lang="cs-CZ" dirty="0"/>
              <a:t>–</a:t>
            </a:r>
            <a:r>
              <a:rPr lang="cs-CZ" i="1" dirty="0"/>
              <a:t> U </a:t>
            </a:r>
            <a:r>
              <a:rPr lang="cs-CZ" i="1" dirty="0" err="1"/>
              <a:t>U</a:t>
            </a:r>
            <a:endParaRPr lang="cs-CZ" i="1" dirty="0"/>
          </a:p>
          <a:p>
            <a:endParaRPr lang="cs-CZ" dirty="0"/>
          </a:p>
        </p:txBody>
      </p:sp>
    </p:spTree>
    <p:extLst>
      <p:ext uri="{BB962C8B-B14F-4D97-AF65-F5344CB8AC3E}">
        <p14:creationId xmlns:p14="http://schemas.microsoft.com/office/powerpoint/2010/main" val="153319507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Metrum vs. rytmus </a:t>
            </a:r>
          </a:p>
        </p:txBody>
      </p:sp>
      <p:sp>
        <p:nvSpPr>
          <p:cNvPr id="3" name="Zástupný symbol pro obsah 2"/>
          <p:cNvSpPr>
            <a:spLocks noGrp="1"/>
          </p:cNvSpPr>
          <p:nvPr>
            <p:ph idx="1"/>
          </p:nvPr>
        </p:nvSpPr>
        <p:spPr/>
        <p:txBody>
          <a:bodyPr>
            <a:normAutofit fontScale="92500" lnSpcReduction="10000"/>
          </a:bodyPr>
          <a:lstStyle/>
          <a:p>
            <a:r>
              <a:rPr lang="cs-CZ" dirty="0"/>
              <a:t>Úplná realizace metrické normy není samozřejmá</a:t>
            </a:r>
          </a:p>
          <a:p>
            <a:endParaRPr lang="cs-CZ" dirty="0"/>
          </a:p>
          <a:p>
            <a:pPr lvl="3">
              <a:buNone/>
            </a:pPr>
            <a:r>
              <a:rPr lang="cs-CZ" i="1" dirty="0"/>
              <a:t>1. 	Duch šlechetný předrahé po vlasti,</a:t>
            </a:r>
          </a:p>
          <a:p>
            <a:pPr lvl="3">
              <a:buNone/>
            </a:pPr>
            <a:r>
              <a:rPr lang="cs-CZ" i="1" dirty="0"/>
              <a:t>2. 	buď kde buď s touhou zápasí;</a:t>
            </a:r>
          </a:p>
          <a:p>
            <a:pPr lvl="3">
              <a:buNone/>
            </a:pPr>
            <a:r>
              <a:rPr lang="cs-CZ" i="1" dirty="0"/>
              <a:t>3. 	žádná rozkoš a vnada </a:t>
            </a:r>
            <a:r>
              <a:rPr lang="cs-CZ" i="1" dirty="0" err="1"/>
              <a:t>cizinská</a:t>
            </a:r>
            <a:endParaRPr lang="cs-CZ" i="1" dirty="0"/>
          </a:p>
          <a:p>
            <a:pPr lvl="3">
              <a:buNone/>
            </a:pPr>
            <a:r>
              <a:rPr lang="cs-CZ" i="1" dirty="0"/>
              <a:t>4. 	svatý plápol tento </a:t>
            </a:r>
            <a:r>
              <a:rPr lang="cs-CZ" i="1" dirty="0" err="1"/>
              <a:t>neshasí</a:t>
            </a:r>
            <a:r>
              <a:rPr lang="cs-CZ" i="1" dirty="0"/>
              <a:t>; </a:t>
            </a:r>
          </a:p>
          <a:p>
            <a:pPr lvl="3">
              <a:buNone/>
            </a:pPr>
            <a:r>
              <a:rPr lang="cs-CZ" i="1" dirty="0"/>
              <a:t>5. 	byť osud mu všecku </a:t>
            </a:r>
            <a:r>
              <a:rPr lang="cs-CZ" i="1" dirty="0" err="1"/>
              <a:t>bláhu</a:t>
            </a:r>
            <a:r>
              <a:rPr lang="cs-CZ" i="1" dirty="0"/>
              <a:t> přál,</a:t>
            </a:r>
          </a:p>
          <a:p>
            <a:pPr lvl="3">
              <a:buNone/>
            </a:pPr>
            <a:r>
              <a:rPr lang="cs-CZ" i="1" dirty="0"/>
              <a:t>6. 	k heslu jeho každý volně stál,</a:t>
            </a:r>
          </a:p>
          <a:p>
            <a:pPr lvl="3">
              <a:buNone/>
            </a:pPr>
            <a:r>
              <a:rPr lang="cs-CZ" i="1" dirty="0"/>
              <a:t>7. 	tajná moc ho </a:t>
            </a:r>
            <a:r>
              <a:rPr lang="cs-CZ" i="1" dirty="0" err="1"/>
              <a:t>předce</a:t>
            </a:r>
            <a:r>
              <a:rPr lang="cs-CZ" i="1" dirty="0"/>
              <a:t> tam pudí,</a:t>
            </a:r>
          </a:p>
          <a:p>
            <a:pPr lvl="3">
              <a:buNone/>
            </a:pPr>
            <a:r>
              <a:rPr lang="cs-CZ" i="1" dirty="0"/>
              <a:t>8. 	</a:t>
            </a:r>
            <a:r>
              <a:rPr lang="cs-CZ" i="1" dirty="0" err="1"/>
              <a:t>rozmilý</a:t>
            </a:r>
            <a:r>
              <a:rPr lang="cs-CZ" i="1" dirty="0"/>
              <a:t> kde národ jeho dlí.</a:t>
            </a:r>
          </a:p>
          <a:p>
            <a:pPr lvl="3">
              <a:buNone/>
            </a:pPr>
            <a:endParaRPr lang="cs-CZ" i="1" dirty="0"/>
          </a:p>
          <a:p>
            <a:pPr lvl="3">
              <a:buNone/>
            </a:pPr>
            <a:r>
              <a:rPr lang="cs-CZ" i="1" dirty="0"/>
              <a:t>/F. L. </a:t>
            </a:r>
            <a:r>
              <a:rPr lang="cs-CZ" i="1" dirty="0" err="1"/>
              <a:t>Čelakovský</a:t>
            </a:r>
            <a:r>
              <a:rPr lang="cs-CZ" i="1" dirty="0"/>
              <a:t>, Touha po vlast/</a:t>
            </a:r>
          </a:p>
        </p:txBody>
      </p:sp>
    </p:spTree>
    <p:extLst>
      <p:ext uri="{BB962C8B-B14F-4D97-AF65-F5344CB8AC3E}">
        <p14:creationId xmlns:p14="http://schemas.microsoft.com/office/powerpoint/2010/main" val="13921726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DRUHY VERŠE</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sz="3900" b="1" dirty="0">
                <a:solidFill>
                  <a:srgbClr val="C00000"/>
                </a:solidFill>
              </a:rPr>
              <a:t>Hexametr</a:t>
            </a:r>
          </a:p>
          <a:p>
            <a:r>
              <a:rPr lang="cs-CZ" dirty="0"/>
              <a:t>Klasický verš řecké a římské poezie</a:t>
            </a:r>
          </a:p>
          <a:p>
            <a:r>
              <a:rPr lang="cs-CZ" dirty="0"/>
              <a:t>Eposy</a:t>
            </a:r>
          </a:p>
          <a:p>
            <a:r>
              <a:rPr lang="cs-CZ" dirty="0"/>
              <a:t>Hexametr = </a:t>
            </a:r>
            <a:r>
              <a:rPr lang="cs-CZ" dirty="0">
                <a:solidFill>
                  <a:srgbClr val="FF0000"/>
                </a:solidFill>
              </a:rPr>
              <a:t>časoměrný</a:t>
            </a:r>
            <a:r>
              <a:rPr lang="cs-CZ" dirty="0"/>
              <a:t> nerýmovaný </a:t>
            </a:r>
            <a:r>
              <a:rPr lang="cs-CZ" dirty="0">
                <a:solidFill>
                  <a:srgbClr val="FF0000"/>
                </a:solidFill>
              </a:rPr>
              <a:t>šestistopý daktyl</a:t>
            </a:r>
          </a:p>
          <a:p>
            <a:endParaRPr lang="cs-CZ" b="1" dirty="0"/>
          </a:p>
          <a:p>
            <a:r>
              <a:rPr lang="cs-CZ" b="1" dirty="0"/>
              <a:t>Metrické schéma:</a:t>
            </a:r>
          </a:p>
          <a:p>
            <a:r>
              <a:rPr lang="cs-CZ" dirty="0"/>
              <a:t>– UU / – UU / – UU / – UU / </a:t>
            </a:r>
            <a:r>
              <a:rPr lang="cs-CZ" dirty="0">
                <a:solidFill>
                  <a:srgbClr val="FF0000"/>
                </a:solidFill>
              </a:rPr>
              <a:t>– UU / – – </a:t>
            </a:r>
          </a:p>
          <a:p>
            <a:r>
              <a:rPr lang="cs-CZ" dirty="0"/>
              <a:t>Všechny daktylské stopy, kromě páté, mohou být nahrazeny spondeji</a:t>
            </a:r>
          </a:p>
          <a:p>
            <a:r>
              <a:rPr lang="cs-CZ" dirty="0"/>
              <a:t>Závazně je však </a:t>
            </a:r>
            <a:r>
              <a:rPr lang="cs-CZ" dirty="0">
                <a:solidFill>
                  <a:srgbClr val="FF0000"/>
                </a:solidFill>
              </a:rPr>
              <a:t>5. daktyl.</a:t>
            </a:r>
          </a:p>
          <a:p>
            <a:r>
              <a:rPr lang="cs-CZ" dirty="0">
                <a:solidFill>
                  <a:srgbClr val="FF0000"/>
                </a:solidFill>
              </a:rPr>
              <a:t>Je-li 5. daktyl a 6. spondej, pak tvoří tzv. herojskou klauzuli.</a:t>
            </a:r>
          </a:p>
          <a:p>
            <a:pPr>
              <a:buNone/>
            </a:pPr>
            <a:r>
              <a:rPr lang="cs-CZ" dirty="0">
                <a:solidFill>
                  <a:srgbClr val="FF0000"/>
                </a:solidFill>
              </a:rPr>
              <a:t>		</a:t>
            </a:r>
          </a:p>
          <a:p>
            <a:endParaRPr lang="cs-CZ" dirty="0">
              <a:solidFill>
                <a:srgbClr val="FF0000"/>
              </a:solidFill>
            </a:endParaRPr>
          </a:p>
          <a:p>
            <a:endParaRPr lang="cs-CZ" dirty="0">
              <a:solidFill>
                <a:srgbClr val="FF0000"/>
              </a:solidFill>
            </a:endParaRPr>
          </a:p>
          <a:p>
            <a:endParaRPr lang="cs-CZ" dirty="0">
              <a:solidFill>
                <a:srgbClr val="FF0000"/>
              </a:solidFill>
            </a:endParaRPr>
          </a:p>
          <a:p>
            <a:endParaRPr lang="cs-CZ" b="1" dirty="0"/>
          </a:p>
        </p:txBody>
      </p:sp>
    </p:spTree>
    <p:extLst>
      <p:ext uri="{BB962C8B-B14F-4D97-AF65-F5344CB8AC3E}">
        <p14:creationId xmlns:p14="http://schemas.microsoft.com/office/powerpoint/2010/main" val="3129203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dirty="0"/>
              <a:t>Příklad: </a:t>
            </a:r>
            <a:r>
              <a:rPr lang="cs-CZ" sz="3000" i="1" dirty="0">
                <a:solidFill>
                  <a:srgbClr val="FF0000"/>
                </a:solidFill>
              </a:rPr>
              <a:t>časoměrný</a:t>
            </a:r>
            <a:r>
              <a:rPr lang="cs-CZ" sz="3000" i="1" dirty="0"/>
              <a:t> </a:t>
            </a:r>
            <a:r>
              <a:rPr lang="cs-CZ" sz="3000" i="1" dirty="0">
                <a:solidFill>
                  <a:srgbClr val="FF0000"/>
                </a:solidFill>
              </a:rPr>
              <a:t>hexametr</a:t>
            </a:r>
            <a:endParaRPr lang="cs-CZ" sz="3000" dirty="0">
              <a:solidFill>
                <a:srgbClr val="FF0000"/>
              </a:solidFill>
            </a:endParaRPr>
          </a:p>
        </p:txBody>
      </p:sp>
      <p:sp>
        <p:nvSpPr>
          <p:cNvPr id="3" name="Zástupný symbol pro obsah 2"/>
          <p:cNvSpPr>
            <a:spLocks noGrp="1"/>
          </p:cNvSpPr>
          <p:nvPr>
            <p:ph idx="1"/>
          </p:nvPr>
        </p:nvSpPr>
        <p:spPr/>
        <p:txBody>
          <a:bodyPr/>
          <a:lstStyle/>
          <a:p>
            <a:pPr>
              <a:buNone/>
            </a:pPr>
            <a:r>
              <a:rPr lang="cs-CZ" sz="1800" b="1" dirty="0"/>
              <a:t>ČASOMÍRA</a:t>
            </a:r>
          </a:p>
          <a:p>
            <a:pPr lvl="2">
              <a:buNone/>
            </a:pPr>
            <a:endParaRPr lang="cs-CZ" sz="1800" dirty="0"/>
          </a:p>
          <a:p>
            <a:pPr lvl="2">
              <a:buNone/>
            </a:pPr>
            <a:r>
              <a:rPr lang="cs-CZ" sz="2200" dirty="0"/>
              <a:t>Mhou klenutý strope, odvážným ve blankytu </a:t>
            </a:r>
            <a:r>
              <a:rPr lang="cs-CZ" sz="2200" dirty="0" err="1"/>
              <a:t>rozpjat</a:t>
            </a:r>
            <a:endParaRPr lang="cs-CZ" sz="2200" dirty="0"/>
          </a:p>
          <a:p>
            <a:pPr lvl="2">
              <a:buNone/>
            </a:pPr>
            <a:r>
              <a:rPr lang="cs-CZ" sz="2200" dirty="0"/>
              <a:t>obloukem! Tobě pozdravení a radosti přináším.</a:t>
            </a:r>
          </a:p>
          <a:p>
            <a:pPr lvl="2">
              <a:buNone/>
            </a:pPr>
            <a:endParaRPr lang="cs-CZ" sz="2200" dirty="0"/>
          </a:p>
          <a:p>
            <a:pPr lvl="2">
              <a:buNone/>
            </a:pPr>
            <a:r>
              <a:rPr lang="cs-CZ" sz="2200" dirty="0"/>
              <a:t>/M. Z. Polák, </a:t>
            </a:r>
            <a:r>
              <a:rPr lang="cs-CZ" sz="2200" i="1" dirty="0"/>
              <a:t>Vznešenost</a:t>
            </a:r>
            <a:r>
              <a:rPr lang="cs-CZ" sz="2200" dirty="0"/>
              <a:t> </a:t>
            </a:r>
            <a:r>
              <a:rPr lang="cs-CZ" sz="2200" i="1" dirty="0"/>
              <a:t>přírody/</a:t>
            </a:r>
          </a:p>
          <a:p>
            <a:pPr>
              <a:buNone/>
            </a:pPr>
            <a:endParaRPr lang="cs-CZ" sz="1800" i="1" dirty="0"/>
          </a:p>
          <a:p>
            <a:pPr lvl="6">
              <a:buNone/>
            </a:pPr>
            <a:endParaRPr lang="cs-CZ" dirty="0"/>
          </a:p>
          <a:p>
            <a:pPr lvl="6">
              <a:buNone/>
            </a:pPr>
            <a:endParaRPr lang="cs-CZ" dirty="0"/>
          </a:p>
          <a:p>
            <a:pPr lvl="6">
              <a:buNone/>
            </a:pPr>
            <a:endParaRPr lang="cs-CZ" dirty="0"/>
          </a:p>
          <a:p>
            <a:pPr lvl="6">
              <a:buNone/>
            </a:pP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6137081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dirty="0"/>
              <a:t>Příklad: </a:t>
            </a:r>
            <a:r>
              <a:rPr lang="cs-CZ" sz="3000" dirty="0">
                <a:solidFill>
                  <a:srgbClr val="FF0000"/>
                </a:solidFill>
              </a:rPr>
              <a:t>sylabotónický</a:t>
            </a:r>
            <a:r>
              <a:rPr lang="cs-CZ" sz="3000" dirty="0"/>
              <a:t> </a:t>
            </a:r>
            <a:r>
              <a:rPr lang="cs-CZ" sz="3000" i="1" dirty="0"/>
              <a:t>hexametr</a:t>
            </a:r>
            <a:endParaRPr lang="cs-CZ" sz="3000" dirty="0"/>
          </a:p>
        </p:txBody>
      </p:sp>
      <p:sp>
        <p:nvSpPr>
          <p:cNvPr id="3" name="Zástupný symbol pro obsah 2"/>
          <p:cNvSpPr>
            <a:spLocks noGrp="1"/>
          </p:cNvSpPr>
          <p:nvPr>
            <p:ph idx="1"/>
          </p:nvPr>
        </p:nvSpPr>
        <p:spPr>
          <a:xfrm>
            <a:off x="457200" y="1628800"/>
            <a:ext cx="8229600" cy="4525963"/>
          </a:xfrm>
        </p:spPr>
        <p:txBody>
          <a:bodyPr>
            <a:normAutofit/>
          </a:bodyPr>
          <a:lstStyle/>
          <a:p>
            <a:pPr>
              <a:buNone/>
            </a:pPr>
            <a:r>
              <a:rPr lang="cs-CZ" sz="2000" b="1" dirty="0"/>
              <a:t>SYLABOTÓNIKA</a:t>
            </a:r>
          </a:p>
          <a:p>
            <a:r>
              <a:rPr lang="cs-CZ" sz="2000" dirty="0"/>
              <a:t>Vznikl jako nápodoba časoměrného</a:t>
            </a:r>
          </a:p>
          <a:p>
            <a:r>
              <a:rPr lang="cs-CZ" sz="2000" dirty="0"/>
              <a:t>U nás „vznešený“ verš</a:t>
            </a:r>
          </a:p>
          <a:p>
            <a:endParaRPr lang="cs-CZ" sz="2000" dirty="0"/>
          </a:p>
          <a:p>
            <a:endParaRPr lang="cs-CZ" sz="2000" dirty="0"/>
          </a:p>
          <a:p>
            <a:pPr marL="0" indent="0">
              <a:buNone/>
            </a:pPr>
            <a:r>
              <a:rPr lang="cs-CZ" sz="2000" dirty="0"/>
              <a:t>	Zlaté poklady tvé kde jsou a stříbrné skrejše,</a:t>
            </a:r>
          </a:p>
          <a:p>
            <a:pPr marL="0" indent="0">
              <a:buNone/>
            </a:pPr>
            <a:r>
              <a:rPr lang="cs-CZ" sz="2000" dirty="0"/>
              <a:t>	kteréž </a:t>
            </a:r>
            <a:r>
              <a:rPr lang="cs-CZ" sz="2000" dirty="0" err="1"/>
              <a:t>veškeren</a:t>
            </a:r>
            <a:r>
              <a:rPr lang="cs-CZ" sz="2000" dirty="0"/>
              <a:t> svět tvým vítězným odváděl sborům ? –</a:t>
            </a:r>
          </a:p>
          <a:p>
            <a:pPr marL="0" indent="0">
              <a:buNone/>
            </a:pPr>
            <a:endParaRPr lang="cs-CZ" sz="2000" dirty="0"/>
          </a:p>
          <a:p>
            <a:pPr>
              <a:buNone/>
            </a:pPr>
            <a:r>
              <a:rPr lang="cs-CZ" sz="2000" dirty="0"/>
              <a:t>		/M. Z. Polák: </a:t>
            </a:r>
            <a:r>
              <a:rPr lang="cs-CZ" sz="2000" i="1" dirty="0"/>
              <a:t>Benátky</a:t>
            </a:r>
            <a:r>
              <a:rPr lang="cs-CZ" sz="2000" dirty="0"/>
              <a:t>/</a:t>
            </a:r>
          </a:p>
          <a:p>
            <a:endParaRPr lang="cs-CZ" dirty="0"/>
          </a:p>
        </p:txBody>
      </p:sp>
    </p:spTree>
    <p:extLst>
      <p:ext uri="{BB962C8B-B14F-4D97-AF65-F5344CB8AC3E}">
        <p14:creationId xmlns:p14="http://schemas.microsoft.com/office/powerpoint/2010/main" val="163113693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b="1" dirty="0">
                <a:solidFill>
                  <a:srgbClr val="C00000"/>
                </a:solidFill>
              </a:rPr>
              <a:t>Pentametr</a:t>
            </a:r>
            <a:br>
              <a:rPr lang="cs-CZ" sz="3600" dirty="0"/>
            </a:br>
            <a:endParaRPr lang="cs-CZ" sz="3600" dirty="0"/>
          </a:p>
        </p:txBody>
      </p:sp>
      <p:sp>
        <p:nvSpPr>
          <p:cNvPr id="3" name="Zástupný symbol pro obsah 2"/>
          <p:cNvSpPr>
            <a:spLocks noGrp="1"/>
          </p:cNvSpPr>
          <p:nvPr>
            <p:ph idx="1"/>
          </p:nvPr>
        </p:nvSpPr>
        <p:spPr/>
        <p:txBody>
          <a:bodyPr>
            <a:normAutofit/>
          </a:bodyPr>
          <a:lstStyle/>
          <a:p>
            <a:r>
              <a:rPr lang="cs-CZ" sz="2200" dirty="0"/>
              <a:t>Pětistopý verš</a:t>
            </a:r>
          </a:p>
          <a:p>
            <a:r>
              <a:rPr lang="cs-CZ" sz="2200" dirty="0"/>
              <a:t>V antice počítáno jinak, šlo o jiné členění verše.</a:t>
            </a:r>
          </a:p>
          <a:p>
            <a:pPr marL="0" indent="0">
              <a:buNone/>
            </a:pPr>
            <a:endParaRPr lang="cs-CZ" sz="2200" dirty="0"/>
          </a:p>
          <a:p>
            <a:r>
              <a:rPr lang="cs-CZ" sz="2200" dirty="0"/>
              <a:t>Grafické znázornění:</a:t>
            </a:r>
          </a:p>
          <a:p>
            <a:r>
              <a:rPr lang="cs-CZ" sz="2200" dirty="0"/>
              <a:t>– UU / – UU / – / – UU / – UU / –</a:t>
            </a:r>
          </a:p>
          <a:p>
            <a:pPr marL="0" indent="0">
              <a:buNone/>
            </a:pPr>
            <a:endParaRPr lang="cs-CZ" sz="2200" dirty="0"/>
          </a:p>
          <a:p>
            <a:r>
              <a:rPr lang="cs-CZ" sz="2200" dirty="0"/>
              <a:t>Samostatně se prakticky neužíval; spojoval se s hexametrem, se kterým tvořil tzv. </a:t>
            </a:r>
            <a:r>
              <a:rPr lang="cs-CZ" sz="2200" b="1" dirty="0">
                <a:solidFill>
                  <a:srgbClr val="FF0000"/>
                </a:solidFill>
              </a:rPr>
              <a:t>ELEGICKÉ DISTICHON (ELEGICKÉ DVOJVERŠÍ)</a:t>
            </a:r>
          </a:p>
        </p:txBody>
      </p:sp>
    </p:spTree>
    <p:extLst>
      <p:ext uri="{BB962C8B-B14F-4D97-AF65-F5344CB8AC3E}">
        <p14:creationId xmlns:p14="http://schemas.microsoft.com/office/powerpoint/2010/main" val="41120803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C00000"/>
                </a:solidFill>
              </a:rPr>
              <a:t>Alexandrin</a:t>
            </a:r>
          </a:p>
        </p:txBody>
      </p:sp>
      <p:sp>
        <p:nvSpPr>
          <p:cNvPr id="3" name="Zástupný symbol pro obsah 2"/>
          <p:cNvSpPr>
            <a:spLocks noGrp="1"/>
          </p:cNvSpPr>
          <p:nvPr>
            <p:ph idx="1"/>
          </p:nvPr>
        </p:nvSpPr>
        <p:spPr/>
        <p:txBody>
          <a:bodyPr/>
          <a:lstStyle/>
          <a:p>
            <a:r>
              <a:rPr lang="cs-CZ" sz="2200" dirty="0"/>
              <a:t>Klasický verš francouzské literatury</a:t>
            </a:r>
          </a:p>
          <a:p>
            <a:pPr marL="0" indent="0">
              <a:buNone/>
            </a:pPr>
            <a:endParaRPr lang="cs-CZ" sz="2200" dirty="0"/>
          </a:p>
          <a:p>
            <a:r>
              <a:rPr lang="cs-CZ" sz="2200" b="1" dirty="0"/>
              <a:t>Dvanácti až třináctislabičný verš s cézurou po 6 slabice </a:t>
            </a:r>
            <a:r>
              <a:rPr lang="cs-CZ" sz="2200" dirty="0"/>
              <a:t>(původně šlo tedy o sylabický verš)</a:t>
            </a:r>
          </a:p>
          <a:p>
            <a:endParaRPr lang="cs-CZ" sz="2200" dirty="0"/>
          </a:p>
          <a:p>
            <a:r>
              <a:rPr lang="cs-CZ" sz="2200" dirty="0"/>
              <a:t>Z toho se vyvinul </a:t>
            </a:r>
            <a:r>
              <a:rPr lang="cs-CZ" sz="2200" b="1" dirty="0"/>
              <a:t>šestistopý jamb s </a:t>
            </a:r>
            <a:r>
              <a:rPr lang="cs-CZ" sz="2200" b="1" dirty="0">
                <a:solidFill>
                  <a:srgbClr val="FF0000"/>
                </a:solidFill>
              </a:rPr>
              <a:t>cézurou</a:t>
            </a:r>
            <a:r>
              <a:rPr lang="cs-CZ" sz="2200" b="1" dirty="0"/>
              <a:t> po třetí stopě.</a:t>
            </a:r>
          </a:p>
          <a:p>
            <a:r>
              <a:rPr lang="cs-CZ" sz="2200" b="1" dirty="0"/>
              <a:t>Dělení: 6+6; </a:t>
            </a:r>
            <a:r>
              <a:rPr lang="cs-CZ" sz="2200" b="1" dirty="0" err="1"/>
              <a:t>6</a:t>
            </a:r>
            <a:r>
              <a:rPr lang="cs-CZ" sz="2200" b="1" dirty="0"/>
              <a:t>+7</a:t>
            </a:r>
          </a:p>
          <a:p>
            <a:endParaRPr lang="cs-CZ" b="1" dirty="0"/>
          </a:p>
        </p:txBody>
      </p:sp>
    </p:spTree>
    <p:extLst>
      <p:ext uri="{BB962C8B-B14F-4D97-AF65-F5344CB8AC3E}">
        <p14:creationId xmlns:p14="http://schemas.microsoft.com/office/powerpoint/2010/main" val="10366017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solidFill>
                  <a:srgbClr val="C00000"/>
                </a:solidFill>
              </a:rPr>
              <a:t>Příklad sylabotónického alexandrinu</a:t>
            </a:r>
          </a:p>
        </p:txBody>
      </p:sp>
      <p:sp>
        <p:nvSpPr>
          <p:cNvPr id="3" name="Zástupný symbol pro obsah 2"/>
          <p:cNvSpPr>
            <a:spLocks noGrp="1"/>
          </p:cNvSpPr>
          <p:nvPr>
            <p:ph idx="1"/>
          </p:nvPr>
        </p:nvSpPr>
        <p:spPr/>
        <p:txBody>
          <a:bodyPr/>
          <a:lstStyle/>
          <a:p>
            <a:r>
              <a:rPr lang="cs-CZ" sz="2400" dirty="0"/>
              <a:t>Exkluzivní verš, slavnostní verš.</a:t>
            </a:r>
          </a:p>
          <a:p>
            <a:r>
              <a:rPr lang="cs-CZ" sz="2400" dirty="0"/>
              <a:t>U nás: oblíbený u symbolistů a dekadentů.</a:t>
            </a:r>
          </a:p>
          <a:p>
            <a:endParaRPr lang="cs-CZ" sz="2400" dirty="0"/>
          </a:p>
          <a:p>
            <a:endParaRPr lang="cs-CZ" sz="2400" dirty="0"/>
          </a:p>
          <a:p>
            <a:pPr marL="0" indent="0">
              <a:buNone/>
            </a:pPr>
            <a:r>
              <a:rPr lang="cs-CZ" sz="2200" dirty="0"/>
              <a:t>	Prach ostrý chudoby ji v tváři krás šlehal</a:t>
            </a:r>
          </a:p>
          <a:p>
            <a:pPr>
              <a:buNone/>
            </a:pPr>
            <a:r>
              <a:rPr lang="cs-CZ" sz="2200" dirty="0"/>
              <a:t>		a řezal do očí a v slzách zánět hasil</a:t>
            </a:r>
          </a:p>
          <a:p>
            <a:pPr marL="0" indent="0">
              <a:buNone/>
            </a:pPr>
            <a:r>
              <a:rPr lang="cs-CZ" sz="2200" dirty="0"/>
              <a:t>	/O. Březina: </a:t>
            </a:r>
            <a:r>
              <a:rPr lang="cs-CZ" sz="2200" i="1" dirty="0"/>
              <a:t>Moje matka/</a:t>
            </a:r>
          </a:p>
          <a:p>
            <a:endParaRPr lang="cs-CZ" dirty="0"/>
          </a:p>
          <a:p>
            <a:endParaRPr lang="cs-CZ" dirty="0"/>
          </a:p>
          <a:p>
            <a:endParaRPr lang="cs-CZ" dirty="0"/>
          </a:p>
        </p:txBody>
      </p:sp>
    </p:spTree>
    <p:extLst>
      <p:ext uri="{BB962C8B-B14F-4D97-AF65-F5344CB8AC3E}">
        <p14:creationId xmlns:p14="http://schemas.microsoft.com/office/powerpoint/2010/main" val="36424257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C00000"/>
                </a:solidFill>
              </a:rPr>
              <a:t>Blankvers</a:t>
            </a:r>
          </a:p>
        </p:txBody>
      </p:sp>
      <p:sp>
        <p:nvSpPr>
          <p:cNvPr id="3" name="Zástupný symbol pro obsah 2"/>
          <p:cNvSpPr>
            <a:spLocks noGrp="1"/>
          </p:cNvSpPr>
          <p:nvPr>
            <p:ph idx="1"/>
          </p:nvPr>
        </p:nvSpPr>
        <p:spPr/>
        <p:txBody>
          <a:bodyPr>
            <a:normAutofit/>
          </a:bodyPr>
          <a:lstStyle/>
          <a:p>
            <a:r>
              <a:rPr lang="cs-CZ" sz="2200" dirty="0"/>
              <a:t>Klasický verš anglické literatury (epika, drama)</a:t>
            </a:r>
          </a:p>
          <a:p>
            <a:r>
              <a:rPr lang="cs-CZ" sz="2200" dirty="0"/>
              <a:t>Nerýmovaný verš (</a:t>
            </a:r>
            <a:r>
              <a:rPr lang="cs-CZ" sz="2200" i="1" dirty="0" err="1"/>
              <a:t>blanc</a:t>
            </a:r>
            <a:r>
              <a:rPr lang="cs-CZ" sz="2200" i="1" dirty="0"/>
              <a:t> = bílý == nerýmovaný)</a:t>
            </a:r>
          </a:p>
          <a:p>
            <a:r>
              <a:rPr lang="cs-CZ" sz="2200" i="1" dirty="0"/>
              <a:t>Pětistopý jambický verš (deseti nebo jedenáctislabičný)</a:t>
            </a:r>
          </a:p>
          <a:p>
            <a:endParaRPr lang="cs-CZ" sz="2200" b="1" i="1" dirty="0"/>
          </a:p>
          <a:p>
            <a:pPr marL="0" indent="0">
              <a:buNone/>
            </a:pPr>
            <a:r>
              <a:rPr lang="cs-CZ" sz="2200" b="1" dirty="0"/>
              <a:t>Český sylabotónický blankvers</a:t>
            </a:r>
          </a:p>
          <a:p>
            <a:pPr lvl="1">
              <a:buNone/>
            </a:pPr>
            <a:endParaRPr lang="cs-CZ" sz="2200" b="1" dirty="0"/>
          </a:p>
          <a:p>
            <a:pPr lvl="1">
              <a:buNone/>
            </a:pPr>
            <a:r>
              <a:rPr lang="cs-CZ" sz="2200" i="1" dirty="0"/>
              <a:t>Noc každou totiž, v sen když upadal,</a:t>
            </a:r>
          </a:p>
          <a:p>
            <a:pPr lvl="1">
              <a:buNone/>
            </a:pPr>
            <a:r>
              <a:rPr lang="cs-CZ" sz="2200" i="1" dirty="0"/>
              <a:t>se Gabriel mu zjevil archanděl</a:t>
            </a:r>
          </a:p>
          <a:p>
            <a:pPr>
              <a:buNone/>
            </a:pPr>
            <a:r>
              <a:rPr lang="cs-CZ" sz="2200" dirty="0"/>
              <a:t>	/J. Zeyer: </a:t>
            </a:r>
            <a:r>
              <a:rPr lang="cs-CZ" sz="2200" i="1" dirty="0"/>
              <a:t>Pohádka o Karlu Velikém</a:t>
            </a:r>
            <a:r>
              <a:rPr lang="cs-CZ" sz="2200" dirty="0"/>
              <a:t>/</a:t>
            </a:r>
          </a:p>
        </p:txBody>
      </p:sp>
    </p:spTree>
    <p:extLst>
      <p:ext uri="{BB962C8B-B14F-4D97-AF65-F5344CB8AC3E}">
        <p14:creationId xmlns:p14="http://schemas.microsoft.com/office/powerpoint/2010/main" val="33100754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780E5-81DB-10C8-0F83-38D5BB1767B7}"/>
              </a:ext>
            </a:extLst>
          </p:cNvPr>
          <p:cNvSpPr>
            <a:spLocks noGrp="1"/>
          </p:cNvSpPr>
          <p:nvPr>
            <p:ph type="title"/>
          </p:nvPr>
        </p:nvSpPr>
        <p:spPr/>
        <p:txBody>
          <a:bodyPr>
            <a:normAutofit/>
          </a:bodyPr>
          <a:lstStyle/>
          <a:p>
            <a:r>
              <a:rPr lang="cs-CZ" sz="3000" b="1" dirty="0">
                <a:solidFill>
                  <a:srgbClr val="C00000"/>
                </a:solidFill>
              </a:rPr>
              <a:t>Sonet</a:t>
            </a:r>
          </a:p>
        </p:txBody>
      </p:sp>
      <p:sp>
        <p:nvSpPr>
          <p:cNvPr id="3" name="Zástupný obsah 2">
            <a:extLst>
              <a:ext uri="{FF2B5EF4-FFF2-40B4-BE49-F238E27FC236}">
                <a16:creationId xmlns:a16="http://schemas.microsoft.com/office/drawing/2014/main" id="{FDAA6670-9B32-12DE-C85A-50D9F39EC5E7}"/>
              </a:ext>
            </a:extLst>
          </p:cNvPr>
          <p:cNvSpPr>
            <a:spLocks noGrp="1"/>
          </p:cNvSpPr>
          <p:nvPr>
            <p:ph idx="1"/>
          </p:nvPr>
        </p:nvSpPr>
        <p:spPr/>
        <p:txBody>
          <a:bodyPr>
            <a:noAutofit/>
          </a:bodyPr>
          <a:lstStyle/>
          <a:p>
            <a:r>
              <a:rPr lang="cs-CZ" sz="2400" b="1" dirty="0"/>
              <a:t>Sonet</a:t>
            </a:r>
            <a:r>
              <a:rPr lang="cs-CZ" sz="2400" dirty="0"/>
              <a:t> = z </a:t>
            </a:r>
            <a:r>
              <a:rPr lang="cs-CZ" sz="2400" dirty="0" err="1"/>
              <a:t>it</a:t>
            </a:r>
            <a:r>
              <a:rPr lang="cs-CZ" sz="2400" dirty="0"/>
              <a:t>. </a:t>
            </a:r>
            <a:r>
              <a:rPr lang="cs-CZ" sz="2400" dirty="0" err="1"/>
              <a:t>sonetto</a:t>
            </a:r>
            <a:r>
              <a:rPr lang="cs-CZ" sz="2400" dirty="0"/>
              <a:t> = jemný zvuk, malá skladba</a:t>
            </a:r>
          </a:p>
          <a:p>
            <a:r>
              <a:rPr lang="cs-CZ" sz="2400" dirty="0"/>
              <a:t>Znělka</a:t>
            </a:r>
          </a:p>
          <a:p>
            <a:endParaRPr lang="cs-CZ" sz="2400" dirty="0"/>
          </a:p>
          <a:p>
            <a:r>
              <a:rPr lang="cs-CZ" sz="2400" dirty="0"/>
              <a:t>Klasický sonet (asi již 12. stol.; ve 14. stol. Dante, </a:t>
            </a:r>
            <a:r>
              <a:rPr lang="cs-CZ" sz="2400" dirty="0" err="1"/>
              <a:t>Petrarca</a:t>
            </a:r>
            <a:r>
              <a:rPr lang="cs-CZ" sz="2400" dirty="0"/>
              <a:t>)</a:t>
            </a:r>
          </a:p>
          <a:p>
            <a:r>
              <a:rPr lang="cs-CZ" sz="2400" dirty="0"/>
              <a:t>Kompozice: 14 veršů (2x4 + 2x3 verše; strofická forma)</a:t>
            </a:r>
          </a:p>
          <a:p>
            <a:endParaRPr lang="cs-CZ" sz="2400" dirty="0"/>
          </a:p>
          <a:p>
            <a:r>
              <a:rPr lang="cs-CZ" sz="2400" dirty="0"/>
              <a:t>W. Shakespeare (uprav. forma sonetů: 3x4 + 1x2); J. Kollár, V. Nezval, F. Hrubín</a:t>
            </a:r>
          </a:p>
        </p:txBody>
      </p:sp>
    </p:spTree>
    <p:extLst>
      <p:ext uri="{BB962C8B-B14F-4D97-AF65-F5344CB8AC3E}">
        <p14:creationId xmlns:p14="http://schemas.microsoft.com/office/powerpoint/2010/main" val="128353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ndrej\Desktop\Literatura foto\Lit008.jpg"/>
          <p:cNvPicPr>
            <a:picLocks noChangeAspect="1" noChangeArrowheads="1"/>
          </p:cNvPicPr>
          <p:nvPr/>
        </p:nvPicPr>
        <p:blipFill>
          <a:blip r:embed="rId2"/>
          <a:srcRect/>
          <a:stretch>
            <a:fillRect/>
          </a:stretch>
        </p:blipFill>
        <p:spPr bwMode="auto">
          <a:xfrm rot="5400000">
            <a:off x="2092321" y="1836713"/>
            <a:ext cx="4602167" cy="3214710"/>
          </a:xfrm>
          <a:prstGeom prst="rect">
            <a:avLst/>
          </a:prstGeom>
          <a:noFill/>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3B37244-D39F-6082-DF93-ED2244F2851B}"/>
              </a:ext>
            </a:extLst>
          </p:cNvPr>
          <p:cNvSpPr>
            <a:spLocks noGrp="1"/>
          </p:cNvSpPr>
          <p:nvPr>
            <p:ph idx="1"/>
          </p:nvPr>
        </p:nvSpPr>
        <p:spPr>
          <a:xfrm>
            <a:off x="611560" y="836712"/>
            <a:ext cx="8229600" cy="5328592"/>
          </a:xfrm>
        </p:spPr>
        <p:txBody>
          <a:bodyPr>
            <a:normAutofit fontScale="92500" lnSpcReduction="10000"/>
          </a:bodyPr>
          <a:lstStyle/>
          <a:p>
            <a:pPr marL="0" indent="0" algn="l">
              <a:buNone/>
            </a:pPr>
            <a:endParaRPr lang="cs-CZ" sz="1800" b="1" i="0" u="none" strike="noStrike" baseline="0" dirty="0">
              <a:latin typeface="+mj-lt"/>
            </a:endParaRPr>
          </a:p>
          <a:p>
            <a:pPr marL="0" indent="0" algn="l">
              <a:buNone/>
            </a:pPr>
            <a:r>
              <a:rPr lang="cs-CZ" sz="1800" b="0" i="0" u="none" strike="noStrike" baseline="0" dirty="0">
                <a:latin typeface="+mj-lt"/>
              </a:rPr>
              <a:t>Znaven, ach, znaven vším, já volám smrt a klid,</a:t>
            </a:r>
          </a:p>
          <a:p>
            <a:pPr marL="0" indent="0" algn="l">
              <a:buNone/>
            </a:pPr>
            <a:r>
              <a:rPr lang="cs-CZ" sz="1800" b="0" i="0" u="none" strike="noStrike" baseline="0" dirty="0">
                <a:latin typeface="+mj-lt"/>
              </a:rPr>
              <a:t>když vidím zásluhy rodit se u žebráka,</a:t>
            </a:r>
          </a:p>
          <a:p>
            <a:pPr marL="0" indent="0" algn="l">
              <a:buNone/>
            </a:pPr>
            <a:r>
              <a:rPr lang="cs-CZ" sz="1800" b="0" i="0" u="none" strike="noStrike" baseline="0" dirty="0">
                <a:latin typeface="+mj-lt"/>
              </a:rPr>
              <a:t>a bědnou nicotnost zas v nádheře se skvít,</a:t>
            </a:r>
          </a:p>
          <a:p>
            <a:pPr marL="0" indent="0" algn="l">
              <a:buNone/>
            </a:pPr>
            <a:r>
              <a:rPr lang="cs-CZ" sz="1800" b="0" i="0" u="none" strike="noStrike" baseline="0" dirty="0">
                <a:latin typeface="+mj-lt"/>
              </a:rPr>
              <a:t>a víru nejčistší zrazenou hořce plakat,</a:t>
            </a:r>
          </a:p>
          <a:p>
            <a:pPr marL="0" indent="0" algn="l">
              <a:buNone/>
            </a:pPr>
            <a:r>
              <a:rPr lang="cs-CZ" sz="1800" b="0" i="0" u="none" strike="noStrike" baseline="0" dirty="0">
                <a:latin typeface="+mj-lt"/>
              </a:rPr>
              <a:t>a zlatý vavřín poct na hlavách nehodných,</a:t>
            </a:r>
          </a:p>
          <a:p>
            <a:pPr marL="0" indent="0" algn="l">
              <a:buNone/>
            </a:pPr>
            <a:r>
              <a:rPr lang="cs-CZ" sz="1800" b="0" i="0" u="none" strike="noStrike" baseline="0" dirty="0">
                <a:latin typeface="+mj-lt"/>
              </a:rPr>
              <a:t>a dívčí něhu, čest, servanou v okamžiku,</a:t>
            </a:r>
          </a:p>
          <a:p>
            <a:pPr marL="0" indent="0" algn="l">
              <a:buNone/>
            </a:pPr>
            <a:r>
              <a:rPr lang="cs-CZ" sz="1800" b="0" i="0" u="none" strike="noStrike" baseline="0" dirty="0">
                <a:latin typeface="+mj-lt"/>
              </a:rPr>
              <a:t>a dokonalost pak, budící už jen smích,</a:t>
            </a:r>
          </a:p>
          <a:p>
            <a:pPr marL="0" indent="0" algn="l">
              <a:buNone/>
            </a:pPr>
            <a:r>
              <a:rPr lang="cs-CZ" sz="1800" b="0" i="0" u="none" strike="noStrike" baseline="0" dirty="0">
                <a:latin typeface="+mj-lt"/>
              </a:rPr>
              <a:t>a vládu ve zchromlých pařátech panovníků,</a:t>
            </a:r>
          </a:p>
          <a:p>
            <a:pPr marL="0" indent="0" algn="l">
              <a:buNone/>
            </a:pPr>
            <a:r>
              <a:rPr lang="cs-CZ" sz="1800" b="0" i="0" u="none" strike="noStrike" baseline="0" dirty="0">
                <a:latin typeface="+mj-lt"/>
              </a:rPr>
              <a:t>a jazyk umění vrchností zmrzačený,</a:t>
            </a:r>
          </a:p>
          <a:p>
            <a:pPr marL="0" indent="0" algn="l">
              <a:buNone/>
            </a:pPr>
            <a:r>
              <a:rPr lang="pl-PL" sz="1800" b="0" i="0" u="none" strike="noStrike" baseline="0" dirty="0">
                <a:latin typeface="+mj-lt"/>
              </a:rPr>
              <a:t>a blbost, doktorsky radící rozumu,</a:t>
            </a:r>
          </a:p>
          <a:p>
            <a:pPr marL="0" indent="0" algn="l">
              <a:buNone/>
            </a:pPr>
            <a:r>
              <a:rPr lang="cs-CZ" sz="1800" b="0" i="0" u="none" strike="noStrike" baseline="0" dirty="0">
                <a:latin typeface="+mj-lt"/>
              </a:rPr>
              <a:t>a přímost, zvanou dnes hloupostí bez vší ceny,</a:t>
            </a:r>
          </a:p>
          <a:p>
            <a:pPr marL="0" indent="0" algn="l">
              <a:buNone/>
            </a:pPr>
            <a:r>
              <a:rPr lang="cs-CZ" sz="1800" b="0" i="0" u="none" strike="noStrike" baseline="0" dirty="0">
                <a:latin typeface="+mj-lt"/>
              </a:rPr>
              <a:t>a Dobro, zajaté a otročící Zlu —</a:t>
            </a:r>
          </a:p>
          <a:p>
            <a:pPr marL="0" indent="0" algn="l">
              <a:buNone/>
            </a:pPr>
            <a:r>
              <a:rPr lang="cs-CZ" sz="1800" b="0" i="0" u="none" strike="noStrike" baseline="0" dirty="0">
                <a:latin typeface="+mj-lt"/>
              </a:rPr>
              <a:t>tím vším, ach, unaven, já zemřel bych už rád,</a:t>
            </a:r>
          </a:p>
          <a:p>
            <a:pPr marL="0" indent="0" algn="l">
              <a:buNone/>
            </a:pPr>
            <a:r>
              <a:rPr lang="cs-CZ" sz="1800" b="0" i="0" u="none" strike="noStrike" baseline="0" dirty="0">
                <a:latin typeface="+mj-lt"/>
              </a:rPr>
              <a:t>kdybych tím nemusel i lásce sbohem dát.</a:t>
            </a:r>
          </a:p>
          <a:p>
            <a:pPr marL="0" indent="0" algn="l">
              <a:buNone/>
            </a:pPr>
            <a:endParaRPr lang="cs-CZ" sz="1800" dirty="0">
              <a:latin typeface="+mj-lt"/>
            </a:endParaRPr>
          </a:p>
          <a:p>
            <a:pPr marL="0" indent="0" algn="l">
              <a:buNone/>
            </a:pPr>
            <a:endParaRPr lang="cs-CZ" sz="1800" dirty="0">
              <a:latin typeface="+mj-lt"/>
            </a:endParaRPr>
          </a:p>
          <a:p>
            <a:pPr marL="0" indent="0" algn="l">
              <a:buNone/>
            </a:pPr>
            <a:r>
              <a:rPr lang="cs-CZ" sz="1800" b="0" i="0" u="none" strike="noStrike" baseline="0" dirty="0">
                <a:latin typeface="+mj-lt"/>
              </a:rPr>
              <a:t>/W. Shakespeare, Sonet č. 66/</a:t>
            </a:r>
          </a:p>
          <a:p>
            <a:pPr marL="0" indent="0" algn="l">
              <a:buNone/>
            </a:pPr>
            <a:endParaRPr lang="cs-CZ" sz="1800" dirty="0">
              <a:latin typeface="+mj-lt"/>
            </a:endParaRPr>
          </a:p>
          <a:p>
            <a:pPr marL="0" indent="0" algn="l">
              <a:buNone/>
            </a:pPr>
            <a:endParaRPr lang="cs-CZ" sz="1800" b="0" i="0" u="none" strike="noStrike" baseline="0" dirty="0">
              <a:latin typeface="+mj-lt"/>
            </a:endParaRPr>
          </a:p>
          <a:p>
            <a:pPr marL="0" indent="0" algn="l">
              <a:buNone/>
            </a:pPr>
            <a:endParaRPr lang="cs-CZ" sz="1800" dirty="0">
              <a:latin typeface="+mj-lt"/>
            </a:endParaRPr>
          </a:p>
          <a:p>
            <a:pPr marL="0" indent="0" algn="l">
              <a:buNone/>
            </a:pPr>
            <a:endParaRPr lang="cs-CZ" dirty="0">
              <a:latin typeface="+mj-lt"/>
            </a:endParaRPr>
          </a:p>
        </p:txBody>
      </p:sp>
    </p:spTree>
    <p:extLst>
      <p:ext uri="{BB962C8B-B14F-4D97-AF65-F5344CB8AC3E}">
        <p14:creationId xmlns:p14="http://schemas.microsoft.com/office/powerpoint/2010/main" val="14884341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C00000"/>
                </a:solidFill>
              </a:rPr>
              <a:t>Volný verš</a:t>
            </a:r>
          </a:p>
        </p:txBody>
      </p:sp>
      <p:sp>
        <p:nvSpPr>
          <p:cNvPr id="3" name="Zástupný symbol pro obsah 2"/>
          <p:cNvSpPr>
            <a:spLocks noGrp="1"/>
          </p:cNvSpPr>
          <p:nvPr>
            <p:ph idx="1"/>
          </p:nvPr>
        </p:nvSpPr>
        <p:spPr/>
        <p:txBody>
          <a:bodyPr>
            <a:normAutofit/>
          </a:bodyPr>
          <a:lstStyle/>
          <a:p>
            <a:r>
              <a:rPr lang="cs-CZ" sz="2200" dirty="0"/>
              <a:t>Neřídí se metrickou normou</a:t>
            </a:r>
          </a:p>
          <a:p>
            <a:r>
              <a:rPr lang="cs-CZ" sz="2200" dirty="0"/>
              <a:t>Bývá nerýmovaný a nestrofický (není rozdělen do strof)</a:t>
            </a:r>
          </a:p>
          <a:p>
            <a:r>
              <a:rPr lang="cs-CZ" sz="2200" dirty="0"/>
              <a:t>Nositelem rytmu je intonace</a:t>
            </a:r>
          </a:p>
          <a:p>
            <a:pPr marL="0" indent="0">
              <a:buNone/>
            </a:pPr>
            <a:endParaRPr lang="cs-CZ" sz="2200" dirty="0"/>
          </a:p>
          <a:p>
            <a:r>
              <a:rPr lang="cs-CZ" sz="2200" dirty="0"/>
              <a:t>V české literatuře: 2. pol. 19. stol.</a:t>
            </a:r>
          </a:p>
          <a:p>
            <a:r>
              <a:rPr lang="cs-CZ" sz="2200" dirty="0"/>
              <a:t>W. </a:t>
            </a:r>
            <a:r>
              <a:rPr lang="cs-CZ" sz="2200" dirty="0" err="1"/>
              <a:t>Whitman</a:t>
            </a:r>
            <a:r>
              <a:rPr lang="cs-CZ" sz="2200" dirty="0"/>
              <a:t>, O. Březina, A. Sova</a:t>
            </a:r>
          </a:p>
          <a:p>
            <a:endParaRPr lang="cs-CZ" sz="2200" dirty="0"/>
          </a:p>
          <a:p>
            <a:r>
              <a:rPr lang="cs-CZ" sz="2200" dirty="0"/>
              <a:t>Předchůdce: bezrozměrný verš (srov. středověká lyrika)</a:t>
            </a:r>
          </a:p>
        </p:txBody>
      </p:sp>
    </p:spTree>
    <p:extLst>
      <p:ext uri="{BB962C8B-B14F-4D97-AF65-F5344CB8AC3E}">
        <p14:creationId xmlns:p14="http://schemas.microsoft.com/office/powerpoint/2010/main" val="24687159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00000"/>
                </a:solidFill>
              </a:rPr>
              <a:t>Rým</a:t>
            </a:r>
          </a:p>
        </p:txBody>
      </p:sp>
      <p:sp>
        <p:nvSpPr>
          <p:cNvPr id="3" name="Zástupný symbol pro obsah 2"/>
          <p:cNvSpPr>
            <a:spLocks noGrp="1"/>
          </p:cNvSpPr>
          <p:nvPr>
            <p:ph idx="1"/>
          </p:nvPr>
        </p:nvSpPr>
        <p:spPr/>
        <p:txBody>
          <a:bodyPr>
            <a:normAutofit fontScale="85000" lnSpcReduction="20000"/>
          </a:bodyPr>
          <a:lstStyle/>
          <a:p>
            <a:r>
              <a:rPr lang="cs-CZ" dirty="0"/>
              <a:t>Zvuková shoda na konci verše (</a:t>
            </a:r>
            <a:r>
              <a:rPr lang="cs-CZ" dirty="0" err="1"/>
              <a:t>event</a:t>
            </a:r>
            <a:r>
              <a:rPr lang="cs-CZ" dirty="0"/>
              <a:t>. </a:t>
            </a:r>
            <a:r>
              <a:rPr lang="cs-CZ" dirty="0" err="1"/>
              <a:t>půlverše</a:t>
            </a:r>
            <a:r>
              <a:rPr lang="cs-CZ" dirty="0"/>
              <a:t>)</a:t>
            </a:r>
          </a:p>
          <a:p>
            <a:r>
              <a:rPr lang="cs-CZ" dirty="0"/>
              <a:t>Rým koncový, rým vnitřní</a:t>
            </a:r>
          </a:p>
          <a:p>
            <a:pPr>
              <a:buNone/>
            </a:pPr>
            <a:endParaRPr lang="cs-CZ" dirty="0"/>
          </a:p>
          <a:p>
            <a:pPr>
              <a:buNone/>
            </a:pPr>
            <a:r>
              <a:rPr lang="cs-CZ" dirty="0"/>
              <a:t>Sudoslabičné </a:t>
            </a:r>
            <a:r>
              <a:rPr lang="cs-CZ" u="sng" dirty="0"/>
              <a:t>slovní</a:t>
            </a:r>
            <a:r>
              <a:rPr lang="cs-CZ" dirty="0"/>
              <a:t> celky = </a:t>
            </a:r>
            <a:r>
              <a:rPr lang="cs-CZ" b="1" dirty="0"/>
              <a:t>ženský rým</a:t>
            </a:r>
          </a:p>
          <a:p>
            <a:pPr>
              <a:buNone/>
            </a:pPr>
            <a:endParaRPr lang="cs-CZ" b="1" dirty="0"/>
          </a:p>
          <a:p>
            <a:pPr>
              <a:buNone/>
            </a:pPr>
            <a:r>
              <a:rPr lang="cs-CZ" sz="1500" dirty="0" err="1"/>
              <a:t>Bbloudila</a:t>
            </a:r>
            <a:r>
              <a:rPr lang="cs-CZ" sz="1500" dirty="0"/>
              <a:t> </a:t>
            </a:r>
            <a:r>
              <a:rPr lang="cs-CZ" sz="1500" dirty="0" err="1"/>
              <a:t>blanktytnými</a:t>
            </a:r>
            <a:r>
              <a:rPr lang="cs-CZ" sz="1500" dirty="0"/>
              <a:t> p</a:t>
            </a:r>
            <a:r>
              <a:rPr lang="cs-CZ" sz="1500" b="1" dirty="0"/>
              <a:t>ásky,</a:t>
            </a:r>
          </a:p>
          <a:p>
            <a:pPr>
              <a:buNone/>
            </a:pPr>
            <a:r>
              <a:rPr lang="cs-CZ" sz="1500" dirty="0"/>
              <a:t>planoucí tam co slzy l</a:t>
            </a:r>
            <a:r>
              <a:rPr lang="cs-CZ" sz="1500" b="1" dirty="0"/>
              <a:t>ásky.</a:t>
            </a:r>
          </a:p>
          <a:p>
            <a:endParaRPr lang="cs-CZ" dirty="0"/>
          </a:p>
          <a:p>
            <a:pPr>
              <a:buNone/>
            </a:pPr>
            <a:r>
              <a:rPr lang="cs-CZ" dirty="0"/>
              <a:t>Lichoslabičné </a:t>
            </a:r>
            <a:r>
              <a:rPr lang="cs-CZ" u="sng" dirty="0"/>
              <a:t>slovní</a:t>
            </a:r>
            <a:r>
              <a:rPr lang="cs-CZ" dirty="0"/>
              <a:t> celky = </a:t>
            </a:r>
            <a:r>
              <a:rPr lang="cs-CZ" b="1" dirty="0"/>
              <a:t>mužský rým.</a:t>
            </a:r>
          </a:p>
          <a:p>
            <a:pPr>
              <a:buNone/>
            </a:pPr>
            <a:endParaRPr lang="cs-CZ" b="1" dirty="0"/>
          </a:p>
          <a:p>
            <a:pPr>
              <a:buNone/>
            </a:pPr>
            <a:r>
              <a:rPr lang="cs-CZ" sz="1600" dirty="0"/>
              <a:t>Já hanebně jsem odprav</a:t>
            </a:r>
            <a:r>
              <a:rPr lang="cs-CZ" sz="1600" b="1" dirty="0"/>
              <a:t>en,</a:t>
            </a:r>
          </a:p>
          <a:p>
            <a:pPr>
              <a:buNone/>
            </a:pPr>
            <a:r>
              <a:rPr lang="cs-CZ" sz="1600" dirty="0"/>
              <a:t>A ona – jak v můj první d</a:t>
            </a:r>
            <a:r>
              <a:rPr lang="cs-CZ" sz="1600" b="1" dirty="0"/>
              <a:t>en</a:t>
            </a:r>
          </a:p>
          <a:p>
            <a:pPr>
              <a:buNone/>
            </a:pPr>
            <a:endParaRPr lang="cs-CZ" b="1" dirty="0"/>
          </a:p>
        </p:txBody>
      </p:sp>
    </p:spTree>
    <p:extLst>
      <p:ext uri="{BB962C8B-B14F-4D97-AF65-F5344CB8AC3E}">
        <p14:creationId xmlns:p14="http://schemas.microsoft.com/office/powerpoint/2010/main" val="4464917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Rýmová schémata</a:t>
            </a:r>
          </a:p>
        </p:txBody>
      </p:sp>
      <p:sp>
        <p:nvSpPr>
          <p:cNvPr id="3" name="Zástupný symbol pro obsah 2"/>
          <p:cNvSpPr>
            <a:spLocks noGrp="1"/>
          </p:cNvSpPr>
          <p:nvPr>
            <p:ph idx="1"/>
          </p:nvPr>
        </p:nvSpPr>
        <p:spPr/>
        <p:txBody>
          <a:bodyPr>
            <a:normAutofit fontScale="92500" lnSpcReduction="20000"/>
          </a:bodyPr>
          <a:lstStyle/>
          <a:p>
            <a:pPr>
              <a:buNone/>
            </a:pPr>
            <a:r>
              <a:rPr lang="cs-CZ" b="1" dirty="0"/>
              <a:t>Rým sdružený /</a:t>
            </a:r>
            <a:r>
              <a:rPr lang="cs-CZ" b="1" dirty="0" err="1"/>
              <a:t>aabb</a:t>
            </a:r>
            <a:r>
              <a:rPr lang="cs-CZ" b="1" dirty="0"/>
              <a:t>/</a:t>
            </a:r>
          </a:p>
          <a:p>
            <a:pPr>
              <a:buNone/>
            </a:pPr>
            <a:endParaRPr lang="cs-CZ" b="1" dirty="0"/>
          </a:p>
          <a:p>
            <a:pPr>
              <a:buNone/>
            </a:pPr>
            <a:r>
              <a:rPr lang="cs-CZ" b="1" dirty="0"/>
              <a:t>Rým střídavý  /</a:t>
            </a:r>
            <a:r>
              <a:rPr lang="cs-CZ" b="1" dirty="0" err="1"/>
              <a:t>abab</a:t>
            </a:r>
            <a:r>
              <a:rPr lang="cs-CZ" b="1" dirty="0"/>
              <a:t>/</a:t>
            </a:r>
          </a:p>
          <a:p>
            <a:pPr>
              <a:buNone/>
            </a:pPr>
            <a:endParaRPr lang="cs-CZ" b="1" dirty="0"/>
          </a:p>
          <a:p>
            <a:pPr>
              <a:buNone/>
            </a:pPr>
            <a:r>
              <a:rPr lang="cs-CZ" b="1" dirty="0"/>
              <a:t>Rým obkročný /</a:t>
            </a:r>
            <a:r>
              <a:rPr lang="cs-CZ" b="1" dirty="0" err="1"/>
              <a:t>abba</a:t>
            </a:r>
            <a:r>
              <a:rPr lang="cs-CZ" b="1" dirty="0"/>
              <a:t>/</a:t>
            </a:r>
          </a:p>
          <a:p>
            <a:pPr>
              <a:buNone/>
            </a:pPr>
            <a:endParaRPr lang="cs-CZ" b="1" dirty="0"/>
          </a:p>
          <a:p>
            <a:pPr>
              <a:buNone/>
            </a:pPr>
            <a:r>
              <a:rPr lang="cs-CZ" b="1" dirty="0"/>
              <a:t>Rým přerývaný (-a –a) nebo (a-a-)</a:t>
            </a:r>
          </a:p>
          <a:p>
            <a:pPr>
              <a:buNone/>
            </a:pPr>
            <a:endParaRPr lang="cs-CZ" b="1" dirty="0"/>
          </a:p>
          <a:p>
            <a:pPr>
              <a:buNone/>
            </a:pPr>
            <a:r>
              <a:rPr lang="cs-CZ" b="1" dirty="0"/>
              <a:t>Rým tirádový  (</a:t>
            </a:r>
            <a:r>
              <a:rPr lang="cs-CZ" b="1" dirty="0" err="1"/>
              <a:t>aaaa</a:t>
            </a:r>
            <a:r>
              <a:rPr lang="cs-CZ" b="1" dirty="0"/>
              <a:t>)</a:t>
            </a:r>
          </a:p>
        </p:txBody>
      </p:sp>
    </p:spTree>
    <p:extLst>
      <p:ext uri="{BB962C8B-B14F-4D97-AF65-F5344CB8AC3E}">
        <p14:creationId xmlns:p14="http://schemas.microsoft.com/office/powerpoint/2010/main" val="380849559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B05F6-9AAF-45B8-AEEE-B9AAD1AD7763}"/>
              </a:ext>
            </a:extLst>
          </p:cNvPr>
          <p:cNvSpPr>
            <a:spLocks noGrp="1"/>
          </p:cNvSpPr>
          <p:nvPr>
            <p:ph type="title"/>
          </p:nvPr>
        </p:nvSpPr>
        <p:spPr/>
        <p:txBody>
          <a:bodyPr/>
          <a:lstStyle/>
          <a:p>
            <a:r>
              <a:rPr lang="cs-CZ" b="1" dirty="0">
                <a:solidFill>
                  <a:srgbClr val="C00000"/>
                </a:solidFill>
              </a:rPr>
              <a:t>Zdroje a literatura</a:t>
            </a:r>
          </a:p>
        </p:txBody>
      </p:sp>
      <p:sp>
        <p:nvSpPr>
          <p:cNvPr id="3" name="Zástupný symbol pro obsah 2">
            <a:extLst>
              <a:ext uri="{FF2B5EF4-FFF2-40B4-BE49-F238E27FC236}">
                <a16:creationId xmlns:a16="http://schemas.microsoft.com/office/drawing/2014/main" id="{F546BEC7-839D-466E-86B1-158F68FE8EDC}"/>
              </a:ext>
            </a:extLst>
          </p:cNvPr>
          <p:cNvSpPr>
            <a:spLocks noGrp="1"/>
          </p:cNvSpPr>
          <p:nvPr>
            <p:ph idx="1"/>
          </p:nvPr>
        </p:nvSpPr>
        <p:spPr/>
        <p:txBody>
          <a:bodyPr/>
          <a:lstStyle/>
          <a:p>
            <a:pPr marL="0" indent="0">
              <a:buNone/>
            </a:pPr>
            <a:r>
              <a:rPr lang="cs-CZ" sz="2200" b="1" dirty="0"/>
              <a:t>Pro další studium viz také:</a:t>
            </a:r>
          </a:p>
          <a:p>
            <a:pPr marL="0" indent="0">
              <a:buNone/>
            </a:pPr>
            <a:endParaRPr lang="cs-CZ" sz="2200" dirty="0"/>
          </a:p>
          <a:p>
            <a:r>
              <a:rPr lang="cs-CZ" sz="2200" dirty="0"/>
              <a:t>Vložené studijní materiály a texty v </a:t>
            </a:r>
            <a:r>
              <a:rPr lang="cs-CZ" sz="2200" dirty="0">
                <a:solidFill>
                  <a:srgbClr val="FF0000"/>
                </a:solidFill>
              </a:rPr>
              <a:t>interaktivní osnově kurzu</a:t>
            </a:r>
            <a:r>
              <a:rPr lang="cs-CZ" sz="2200" dirty="0"/>
              <a:t>.</a:t>
            </a:r>
          </a:p>
          <a:p>
            <a:pPr marL="0" indent="0">
              <a:buNone/>
            </a:pPr>
            <a:endParaRPr lang="cs-CZ" sz="2200" dirty="0"/>
          </a:p>
          <a:p>
            <a:r>
              <a:rPr lang="cs-CZ" sz="2200" dirty="0"/>
              <a:t>Základní pojmy poetiky.</a:t>
            </a:r>
          </a:p>
          <a:p>
            <a:pPr marL="0" indent="0">
              <a:buNone/>
            </a:pPr>
            <a:endParaRPr lang="cs-CZ" sz="2200" dirty="0"/>
          </a:p>
          <a:p>
            <a:r>
              <a:rPr lang="cs-CZ" sz="2200" dirty="0"/>
              <a:t>Povinná a doporučená literatura viz „Oborová literatura a e-zdroje“.</a:t>
            </a: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7710459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960849-51ED-41EE-8A68-9E4A01BE431A}"/>
              </a:ext>
            </a:extLst>
          </p:cNvPr>
          <p:cNvSpPr>
            <a:spLocks noGrp="1"/>
          </p:cNvSpPr>
          <p:nvPr>
            <p:ph type="title"/>
          </p:nvPr>
        </p:nvSpPr>
        <p:spPr>
          <a:xfrm>
            <a:off x="476251" y="1337867"/>
            <a:ext cx="2563994" cy="4187361"/>
          </a:xfrm>
        </p:spPr>
        <p:txBody>
          <a:bodyPr anchor="ctr">
            <a:normAutofit/>
          </a:bodyPr>
          <a:lstStyle/>
          <a:p>
            <a:r>
              <a:rPr lang="cs-CZ" sz="3150" b="1"/>
              <a:t>Literární komparatistika</a:t>
            </a:r>
            <a:br>
              <a:rPr lang="cs-CZ" sz="3150"/>
            </a:br>
            <a:endParaRPr lang="cs-CZ" sz="3150"/>
          </a:p>
        </p:txBody>
      </p:sp>
      <p:graphicFrame>
        <p:nvGraphicFramePr>
          <p:cNvPr id="5" name="Zástupný symbol pro obsah 2">
            <a:extLst>
              <a:ext uri="{FF2B5EF4-FFF2-40B4-BE49-F238E27FC236}">
                <a16:creationId xmlns:a16="http://schemas.microsoft.com/office/drawing/2014/main" id="{CBB6EC06-07F0-4F62-B3B6-AE06DD1C6011}"/>
              </a:ext>
            </a:extLst>
          </p:cNvPr>
          <p:cNvGraphicFramePr>
            <a:graphicFrameLocks noGrp="1"/>
          </p:cNvGraphicFramePr>
          <p:nvPr>
            <p:ph idx="1"/>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5412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obsah 9">
            <a:extLst>
              <a:ext uri="{FF2B5EF4-FFF2-40B4-BE49-F238E27FC236}">
                <a16:creationId xmlns:a16="http://schemas.microsoft.com/office/drawing/2014/main" id="{C076D1D2-4208-4E9E-8A7F-CC538BA41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2375979"/>
            <a:ext cx="8178800" cy="2106041"/>
          </a:xfrm>
          <a:prstGeom prst="rect">
            <a:avLst/>
          </a:prstGeom>
          <a:ln>
            <a:noFill/>
          </a:ln>
        </p:spPr>
      </p:pic>
    </p:spTree>
    <p:extLst>
      <p:ext uri="{BB962C8B-B14F-4D97-AF65-F5344CB8AC3E}">
        <p14:creationId xmlns:p14="http://schemas.microsoft.com/office/powerpoint/2010/main" val="7632374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AEA81-71C2-4504-94FD-502D7A67F615}"/>
              </a:ext>
            </a:extLst>
          </p:cNvPr>
          <p:cNvSpPr>
            <a:spLocks noGrp="1"/>
          </p:cNvSpPr>
          <p:nvPr>
            <p:ph type="title"/>
          </p:nvPr>
        </p:nvSpPr>
        <p:spPr>
          <a:xfrm>
            <a:off x="476251" y="1337867"/>
            <a:ext cx="2563994" cy="4187361"/>
          </a:xfrm>
        </p:spPr>
        <p:txBody>
          <a:bodyPr anchor="ctr">
            <a:normAutofit/>
          </a:bodyPr>
          <a:lstStyle/>
          <a:p>
            <a:r>
              <a:rPr lang="cs-CZ" sz="4050" b="1"/>
              <a:t>Důvody vzniku</a:t>
            </a:r>
            <a:br>
              <a:rPr lang="cs-CZ" sz="4050"/>
            </a:br>
            <a:endParaRPr lang="cs-CZ" sz="4050"/>
          </a:p>
        </p:txBody>
      </p:sp>
      <p:graphicFrame>
        <p:nvGraphicFramePr>
          <p:cNvPr id="5" name="Zástupný obsah 2">
            <a:extLst>
              <a:ext uri="{FF2B5EF4-FFF2-40B4-BE49-F238E27FC236}">
                <a16:creationId xmlns:a16="http://schemas.microsoft.com/office/drawing/2014/main" id="{4D6A6D3A-426A-4FF8-806D-65B58AF7B4D9}"/>
              </a:ext>
            </a:extLst>
          </p:cNvPr>
          <p:cNvGraphicFramePr>
            <a:graphicFrameLocks noGrp="1"/>
          </p:cNvGraphicFramePr>
          <p:nvPr>
            <p:ph idx="1"/>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489471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2A7BC-C8A3-4776-AF0C-BC1494CA7BEF}"/>
              </a:ext>
            </a:extLst>
          </p:cNvPr>
          <p:cNvSpPr>
            <a:spLocks noGrp="1"/>
          </p:cNvSpPr>
          <p:nvPr>
            <p:ph type="title"/>
          </p:nvPr>
        </p:nvSpPr>
        <p:spPr>
          <a:xfrm>
            <a:off x="628650" y="1274997"/>
            <a:ext cx="7886700" cy="446362"/>
          </a:xfrm>
        </p:spPr>
        <p:txBody>
          <a:bodyPr>
            <a:normAutofit fontScale="90000"/>
          </a:bodyPr>
          <a:lstStyle/>
          <a:p>
            <a:pPr algn="ctr"/>
            <a:r>
              <a:rPr lang="cs-CZ" sz="3900" b="1" dirty="0"/>
              <a:t>Literární komparatistika</a:t>
            </a:r>
          </a:p>
        </p:txBody>
      </p:sp>
      <p:graphicFrame>
        <p:nvGraphicFramePr>
          <p:cNvPr id="15" name="Zástupný obsah 2">
            <a:extLst>
              <a:ext uri="{FF2B5EF4-FFF2-40B4-BE49-F238E27FC236}">
                <a16:creationId xmlns:a16="http://schemas.microsoft.com/office/drawing/2014/main" id="{2C8BCE53-C27A-43C1-A790-8786B746BEB9}"/>
              </a:ext>
            </a:extLst>
          </p:cNvPr>
          <p:cNvGraphicFramePr>
            <a:graphicFrameLocks noGrp="1"/>
          </p:cNvGraphicFramePr>
          <p:nvPr>
            <p:ph idx="1"/>
          </p:nvPr>
        </p:nvGraphicFramePr>
        <p:xfrm>
          <a:off x="628650" y="2228850"/>
          <a:ext cx="78867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5328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EDF30-B75F-4A7B-B5C5-45819D73D705}"/>
              </a:ext>
            </a:extLst>
          </p:cNvPr>
          <p:cNvSpPr>
            <a:spLocks noGrp="1"/>
          </p:cNvSpPr>
          <p:nvPr>
            <p:ph type="title"/>
          </p:nvPr>
        </p:nvSpPr>
        <p:spPr>
          <a:xfrm>
            <a:off x="476251" y="1337867"/>
            <a:ext cx="2563994" cy="4187361"/>
          </a:xfrm>
        </p:spPr>
        <p:txBody>
          <a:bodyPr anchor="ctr">
            <a:normAutofit/>
          </a:bodyPr>
          <a:lstStyle/>
          <a:p>
            <a:r>
              <a:rPr lang="cs-CZ" sz="4050" b="1"/>
              <a:t>Základní pojmy</a:t>
            </a:r>
            <a:br>
              <a:rPr lang="cs-CZ" sz="4050"/>
            </a:br>
            <a:endParaRPr lang="cs-CZ" sz="4050"/>
          </a:p>
        </p:txBody>
      </p:sp>
      <p:graphicFrame>
        <p:nvGraphicFramePr>
          <p:cNvPr id="5" name="Zástupný symbol pro obsah 2">
            <a:extLst>
              <a:ext uri="{FF2B5EF4-FFF2-40B4-BE49-F238E27FC236}">
                <a16:creationId xmlns:a16="http://schemas.microsoft.com/office/drawing/2014/main" id="{42A2D6DD-6CA3-487D-81DF-980BFCA7893C}"/>
              </a:ext>
            </a:extLst>
          </p:cNvPr>
          <p:cNvGraphicFramePr>
            <a:graphicFrameLocks noGrp="1"/>
          </p:cNvGraphicFramePr>
          <p:nvPr>
            <p:ph idx="1"/>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243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ndrej\Desktop\Literatura foto\Lit005.jpg"/>
          <p:cNvPicPr>
            <a:picLocks noChangeAspect="1" noChangeArrowheads="1"/>
          </p:cNvPicPr>
          <p:nvPr/>
        </p:nvPicPr>
        <p:blipFill>
          <a:blip r:embed="rId2"/>
          <a:srcRect/>
          <a:stretch>
            <a:fillRect/>
          </a:stretch>
        </p:blipFill>
        <p:spPr bwMode="auto">
          <a:xfrm rot="5400000">
            <a:off x="2112958" y="1887514"/>
            <a:ext cx="4346580" cy="3143272"/>
          </a:xfrm>
          <a:prstGeom prst="rect">
            <a:avLst/>
          </a:prstGeom>
          <a:noFill/>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CADE03-1625-4BE0-8FFD-30DE37506949}"/>
              </a:ext>
            </a:extLst>
          </p:cNvPr>
          <p:cNvSpPr>
            <a:spLocks noGrp="1"/>
          </p:cNvSpPr>
          <p:nvPr>
            <p:ph type="title"/>
          </p:nvPr>
        </p:nvSpPr>
        <p:spPr>
          <a:xfrm>
            <a:off x="717619" y="1691977"/>
            <a:ext cx="2952974" cy="3124508"/>
          </a:xfrm>
        </p:spPr>
        <p:txBody>
          <a:bodyPr>
            <a:normAutofit/>
          </a:bodyPr>
          <a:lstStyle/>
          <a:p>
            <a:r>
              <a:rPr lang="cs-CZ" b="1">
                <a:solidFill>
                  <a:srgbClr val="FFFFFF"/>
                </a:solidFill>
              </a:rPr>
              <a:t>Literární komparatistika</a:t>
            </a:r>
            <a:br>
              <a:rPr lang="cs-CZ">
                <a:solidFill>
                  <a:srgbClr val="FFFFFF"/>
                </a:solidFill>
              </a:rPr>
            </a:br>
            <a:endParaRPr lang="cs-CZ">
              <a:solidFill>
                <a:srgbClr val="FFFFFF"/>
              </a:solidFill>
            </a:endParaRPr>
          </a:p>
        </p:txBody>
      </p:sp>
      <p:sp>
        <p:nvSpPr>
          <p:cNvPr id="3" name="Zástupný symbol pro obsah 2">
            <a:extLst>
              <a:ext uri="{FF2B5EF4-FFF2-40B4-BE49-F238E27FC236}">
                <a16:creationId xmlns:a16="http://schemas.microsoft.com/office/drawing/2014/main" id="{AB1F9A0E-C2E0-4421-8434-180E882BF57B}"/>
              </a:ext>
            </a:extLst>
          </p:cNvPr>
          <p:cNvSpPr>
            <a:spLocks noGrp="1"/>
          </p:cNvSpPr>
          <p:nvPr>
            <p:ph idx="1"/>
          </p:nvPr>
        </p:nvSpPr>
        <p:spPr>
          <a:xfrm>
            <a:off x="4572001" y="1472910"/>
            <a:ext cx="3943349" cy="3667013"/>
          </a:xfrm>
        </p:spPr>
        <p:txBody>
          <a:bodyPr anchor="t">
            <a:normAutofit/>
          </a:bodyPr>
          <a:lstStyle/>
          <a:p>
            <a:r>
              <a:rPr lang="cs-CZ" sz="1800" dirty="0"/>
              <a:t>Literárněvědná disciplína zabývající se srovnáváním děl, literárních škol, směrů a celků různých literatur, zjišťováním vzájemných vztahů a souvislostí.</a:t>
            </a:r>
          </a:p>
          <a:p>
            <a:pPr marL="0" indent="0">
              <a:buNone/>
            </a:pPr>
            <a:endParaRPr lang="cs-CZ" sz="1800" dirty="0"/>
          </a:p>
          <a:p>
            <a:r>
              <a:rPr lang="cs-CZ" sz="1800" dirty="0"/>
              <a:t>Vztah dvou literatur: </a:t>
            </a:r>
            <a:r>
              <a:rPr lang="cs-CZ" sz="1800" b="1" dirty="0"/>
              <a:t>bilaterální</a:t>
            </a:r>
          </a:p>
          <a:p>
            <a:r>
              <a:rPr lang="cs-CZ" sz="1800" dirty="0"/>
              <a:t>Vztah mezi více literaturami: </a:t>
            </a:r>
            <a:r>
              <a:rPr lang="cs-CZ" sz="1800" b="1" dirty="0"/>
              <a:t>multilaterální</a:t>
            </a:r>
          </a:p>
          <a:p>
            <a:pPr marL="0" indent="0">
              <a:buNone/>
            </a:pPr>
            <a:endParaRPr lang="cs-CZ" sz="1800" dirty="0"/>
          </a:p>
          <a:p>
            <a:r>
              <a:rPr lang="cs-CZ" sz="1800" dirty="0"/>
              <a:t>Východisko úvah: </a:t>
            </a:r>
            <a:r>
              <a:rPr lang="cs-CZ" sz="1800" b="1" dirty="0"/>
              <a:t>světová literatura</a:t>
            </a:r>
            <a:r>
              <a:rPr lang="cs-CZ" sz="1800" dirty="0"/>
              <a:t> (generální, obecná literatura)</a:t>
            </a:r>
          </a:p>
          <a:p>
            <a:pPr marL="0" indent="0">
              <a:buNone/>
            </a:pPr>
            <a:endParaRPr lang="cs-CZ" sz="1800" dirty="0"/>
          </a:p>
          <a:p>
            <a:endParaRPr lang="cs-CZ" sz="1800" dirty="0"/>
          </a:p>
        </p:txBody>
      </p:sp>
    </p:spTree>
    <p:extLst>
      <p:ext uri="{BB962C8B-B14F-4D97-AF65-F5344CB8AC3E}">
        <p14:creationId xmlns:p14="http://schemas.microsoft.com/office/powerpoint/2010/main" val="34089056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8F99F5-CCCF-48F4-B14C-0E6425DE7B04}"/>
              </a:ext>
            </a:extLst>
          </p:cNvPr>
          <p:cNvSpPr>
            <a:spLocks noGrp="1"/>
          </p:cNvSpPr>
          <p:nvPr>
            <p:ph type="title"/>
          </p:nvPr>
        </p:nvSpPr>
        <p:spPr>
          <a:xfrm>
            <a:off x="878305" y="1904765"/>
            <a:ext cx="2430380" cy="3048471"/>
          </a:xfrm>
        </p:spPr>
        <p:txBody>
          <a:bodyPr>
            <a:normAutofit/>
          </a:bodyPr>
          <a:lstStyle/>
          <a:p>
            <a:r>
              <a:rPr lang="cs-CZ" b="1">
                <a:solidFill>
                  <a:srgbClr val="FFFFFF"/>
                </a:solidFill>
              </a:rPr>
              <a:t>Světová literatura</a:t>
            </a:r>
            <a:br>
              <a:rPr lang="cs-CZ">
                <a:solidFill>
                  <a:srgbClr val="FFFFFF"/>
                </a:solidFill>
              </a:rPr>
            </a:br>
            <a:endParaRPr lang="cs-CZ">
              <a:solidFill>
                <a:srgbClr val="FFFFFF"/>
              </a:solidFill>
            </a:endParaRPr>
          </a:p>
        </p:txBody>
      </p:sp>
      <p:sp>
        <p:nvSpPr>
          <p:cNvPr id="3" name="Zástupný symbol pro obsah 2">
            <a:extLst>
              <a:ext uri="{FF2B5EF4-FFF2-40B4-BE49-F238E27FC236}">
                <a16:creationId xmlns:a16="http://schemas.microsoft.com/office/drawing/2014/main" id="{06B51D39-7695-485B-A1C3-38CDDFF5B6A1}"/>
              </a:ext>
            </a:extLst>
          </p:cNvPr>
          <p:cNvSpPr>
            <a:spLocks noGrp="1"/>
          </p:cNvSpPr>
          <p:nvPr>
            <p:ph idx="1"/>
          </p:nvPr>
        </p:nvSpPr>
        <p:spPr>
          <a:xfrm>
            <a:off x="4027615" y="2001775"/>
            <a:ext cx="4152298" cy="2951461"/>
          </a:xfrm>
        </p:spPr>
        <p:txBody>
          <a:bodyPr>
            <a:normAutofit/>
          </a:bodyPr>
          <a:lstStyle/>
          <a:p>
            <a:pPr marL="0" indent="0">
              <a:buNone/>
            </a:pPr>
            <a:r>
              <a:rPr lang="cs-CZ" sz="1500"/>
              <a:t>J. W. Goethe (1749–1832)</a:t>
            </a:r>
          </a:p>
          <a:p>
            <a:pPr marL="0" indent="0">
              <a:buNone/>
            </a:pPr>
            <a:r>
              <a:rPr lang="cs-CZ" sz="1500"/>
              <a:t>Původně: vzájemná spojitost kulturních oblastí</a:t>
            </a:r>
          </a:p>
          <a:p>
            <a:endParaRPr lang="cs-CZ" sz="1500"/>
          </a:p>
          <a:p>
            <a:pPr marL="0" indent="0">
              <a:buNone/>
            </a:pPr>
            <a:r>
              <a:rPr lang="cs-CZ" sz="1500" b="1"/>
              <a:t>Další významy: </a:t>
            </a:r>
          </a:p>
          <a:p>
            <a:pPr marL="0" indent="0">
              <a:buNone/>
            </a:pPr>
            <a:r>
              <a:rPr lang="cs-CZ" sz="1500"/>
              <a:t>1. souhrn všech národních literatur světa</a:t>
            </a:r>
          </a:p>
          <a:p>
            <a:pPr marL="0" indent="0">
              <a:buNone/>
            </a:pPr>
            <a:r>
              <a:rPr lang="cs-CZ" sz="1500"/>
              <a:t>2. soubor mistrovských děl různých literatur; panteon (kánon; 	srov. kánon západní literatury; kánon české literatury; osobní kánon)</a:t>
            </a:r>
          </a:p>
          <a:p>
            <a:pPr marL="0" indent="0">
              <a:buNone/>
            </a:pPr>
            <a:r>
              <a:rPr lang="cs-CZ" sz="1500"/>
              <a:t>3. termín uplatňující se v srovnávací literatuře; hypotetický strukturní celek, který vznikl v procesu vzájemného působení národních literatur</a:t>
            </a:r>
          </a:p>
          <a:p>
            <a:endParaRPr lang="cs-CZ" sz="1500"/>
          </a:p>
        </p:txBody>
      </p:sp>
    </p:spTree>
    <p:extLst>
      <p:ext uri="{BB962C8B-B14F-4D97-AF65-F5344CB8AC3E}">
        <p14:creationId xmlns:p14="http://schemas.microsoft.com/office/powerpoint/2010/main" val="16112827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84C3F4-14E9-4084-9D2B-0877A63467EB}"/>
              </a:ext>
            </a:extLst>
          </p:cNvPr>
          <p:cNvSpPr>
            <a:spLocks noGrp="1"/>
          </p:cNvSpPr>
          <p:nvPr>
            <p:ph type="title"/>
          </p:nvPr>
        </p:nvSpPr>
        <p:spPr>
          <a:xfrm>
            <a:off x="1041958" y="1782181"/>
            <a:ext cx="2430380" cy="3048471"/>
          </a:xfrm>
        </p:spPr>
        <p:txBody>
          <a:bodyPr>
            <a:normAutofit/>
          </a:bodyPr>
          <a:lstStyle/>
          <a:p>
            <a:r>
              <a:rPr lang="cs-CZ" b="1">
                <a:solidFill>
                  <a:srgbClr val="FFFFFF"/>
                </a:solidFill>
              </a:rPr>
              <a:t>Problém</a:t>
            </a:r>
            <a:endParaRPr lang="cs-CZ">
              <a:solidFill>
                <a:srgbClr val="FFFFFF"/>
              </a:solidFill>
            </a:endParaRPr>
          </a:p>
        </p:txBody>
      </p:sp>
      <p:sp>
        <p:nvSpPr>
          <p:cNvPr id="3" name="Zástupný obsah 2">
            <a:extLst>
              <a:ext uri="{FF2B5EF4-FFF2-40B4-BE49-F238E27FC236}">
                <a16:creationId xmlns:a16="http://schemas.microsoft.com/office/drawing/2014/main" id="{C3213968-D6D4-4C1E-AF29-E7747E2D7F2F}"/>
              </a:ext>
            </a:extLst>
          </p:cNvPr>
          <p:cNvSpPr>
            <a:spLocks noGrp="1"/>
          </p:cNvSpPr>
          <p:nvPr>
            <p:ph idx="1"/>
          </p:nvPr>
        </p:nvSpPr>
        <p:spPr>
          <a:xfrm>
            <a:off x="4572001" y="1472910"/>
            <a:ext cx="3943349" cy="3667013"/>
          </a:xfrm>
        </p:spPr>
        <p:txBody>
          <a:bodyPr anchor="t">
            <a:normAutofit fontScale="92500" lnSpcReduction="10000"/>
          </a:bodyPr>
          <a:lstStyle/>
          <a:p>
            <a:pPr lvl="0"/>
            <a:r>
              <a:rPr lang="cs-CZ" sz="1800" b="1"/>
              <a:t>předmět výzkumu </a:t>
            </a:r>
            <a:r>
              <a:rPr lang="cs-CZ" sz="1800"/>
              <a:t>(co přesně se zkoumá a srovnává?)</a:t>
            </a:r>
          </a:p>
          <a:p>
            <a:pPr lvl="0"/>
            <a:r>
              <a:rPr lang="cs-CZ" sz="1800" b="1"/>
              <a:t>pojetí literatury jako vývoje </a:t>
            </a:r>
            <a:r>
              <a:rPr lang="cs-CZ" sz="1800"/>
              <a:t>(studium vnějších x vnitřních vlivů; </a:t>
            </a:r>
            <a:r>
              <a:rPr lang="cs-CZ" sz="1800" err="1"/>
              <a:t>kontextualizace</a:t>
            </a:r>
            <a:r>
              <a:rPr lang="cs-CZ" sz="1800"/>
              <a:t> x </a:t>
            </a:r>
            <a:r>
              <a:rPr lang="cs-CZ" sz="1800" err="1"/>
              <a:t>imanentismus</a:t>
            </a:r>
            <a:r>
              <a:rPr lang="cs-CZ" sz="1800"/>
              <a:t>; pozitivistický přístup x strukturalismus)</a:t>
            </a:r>
          </a:p>
          <a:p>
            <a:pPr lvl="0"/>
            <a:r>
              <a:rPr lang="cs-CZ" sz="1800" b="1"/>
              <a:t>pojetí vývoje </a:t>
            </a:r>
            <a:r>
              <a:rPr lang="cs-CZ" sz="1800"/>
              <a:t>(kontinuální rozvoj; směřování; spirálovitý vývoj; věčný návrat – mýtus)</a:t>
            </a:r>
          </a:p>
          <a:p>
            <a:pPr lvl="0"/>
            <a:r>
              <a:rPr lang="cs-CZ" sz="1800" b="1"/>
              <a:t>literární věda a ostatní humanitní a sociální vědy </a:t>
            </a:r>
            <a:r>
              <a:rPr lang="cs-CZ" sz="1800"/>
              <a:t>(metodologické výpůjčky; kulturní antropologie, etnologie atd.; - studium kultury a vývoje člověka)</a:t>
            </a:r>
          </a:p>
          <a:p>
            <a:endParaRPr lang="cs-CZ" sz="1800"/>
          </a:p>
        </p:txBody>
      </p:sp>
    </p:spTree>
    <p:extLst>
      <p:ext uri="{BB962C8B-B14F-4D97-AF65-F5344CB8AC3E}">
        <p14:creationId xmlns:p14="http://schemas.microsoft.com/office/powerpoint/2010/main" val="105475509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1B6C93-58C2-4180-B559-3F9D0FD4BD6E}"/>
              </a:ext>
            </a:extLst>
          </p:cNvPr>
          <p:cNvSpPr>
            <a:spLocks noGrp="1"/>
          </p:cNvSpPr>
          <p:nvPr>
            <p:ph type="title"/>
          </p:nvPr>
        </p:nvSpPr>
        <p:spPr>
          <a:xfrm>
            <a:off x="226381" y="1722430"/>
            <a:ext cx="2949606" cy="3345872"/>
          </a:xfrm>
        </p:spPr>
        <p:txBody>
          <a:bodyPr>
            <a:normAutofit/>
          </a:bodyPr>
          <a:lstStyle/>
          <a:p>
            <a:r>
              <a:rPr lang="cs-CZ" sz="2700" b="1" dirty="0"/>
              <a:t>Obecná literatura / generální literatura</a:t>
            </a:r>
            <a:br>
              <a:rPr lang="cs-CZ" sz="2700" b="1" dirty="0"/>
            </a:br>
            <a:br>
              <a:rPr lang="cs-CZ" sz="2700" dirty="0"/>
            </a:br>
            <a:r>
              <a:rPr lang="cs-CZ" sz="2700" dirty="0"/>
              <a:t>fr. </a:t>
            </a:r>
            <a:r>
              <a:rPr lang="cs-CZ" sz="2700" i="1" dirty="0"/>
              <a:t>la </a:t>
            </a:r>
            <a:r>
              <a:rPr lang="cs-CZ" sz="2700" i="1" dirty="0" err="1"/>
              <a:t>littérature</a:t>
            </a:r>
            <a:r>
              <a:rPr lang="cs-CZ" sz="2700" i="1" dirty="0"/>
              <a:t> </a:t>
            </a:r>
            <a:r>
              <a:rPr lang="cs-CZ" sz="2700" i="1" dirty="0" err="1"/>
              <a:t>générale</a:t>
            </a:r>
            <a:br>
              <a:rPr lang="cs-CZ" dirty="0"/>
            </a:br>
            <a:endParaRPr lang="cs-CZ" dirty="0">
              <a:solidFill>
                <a:srgbClr val="FFFFFF"/>
              </a:solidFill>
            </a:endParaRPr>
          </a:p>
        </p:txBody>
      </p:sp>
      <p:sp>
        <p:nvSpPr>
          <p:cNvPr id="3" name="Zástupný symbol pro obsah 2">
            <a:extLst>
              <a:ext uri="{FF2B5EF4-FFF2-40B4-BE49-F238E27FC236}">
                <a16:creationId xmlns:a16="http://schemas.microsoft.com/office/drawing/2014/main" id="{14F95EC0-7471-4365-9688-AFD6CA6597D6}"/>
              </a:ext>
            </a:extLst>
          </p:cNvPr>
          <p:cNvSpPr>
            <a:spLocks noGrp="1"/>
          </p:cNvSpPr>
          <p:nvPr>
            <p:ph idx="1"/>
          </p:nvPr>
        </p:nvSpPr>
        <p:spPr>
          <a:xfrm>
            <a:off x="3335482" y="1300759"/>
            <a:ext cx="5179868" cy="4189214"/>
          </a:xfrm>
        </p:spPr>
        <p:txBody>
          <a:bodyPr anchor="ctr">
            <a:normAutofit/>
          </a:bodyPr>
          <a:lstStyle/>
          <a:p>
            <a:pPr marL="0" indent="0">
              <a:buNone/>
            </a:pPr>
            <a:r>
              <a:rPr lang="cs-CZ" sz="1800" dirty="0"/>
              <a:t> </a:t>
            </a:r>
          </a:p>
          <a:p>
            <a:pPr lvl="0"/>
            <a:r>
              <a:rPr lang="cs-CZ" sz="1800" b="1" dirty="0"/>
              <a:t>Označení pro komplex literárních souvislostí národních literatur určité kulturně geografické oblasti</a:t>
            </a:r>
            <a:r>
              <a:rPr lang="cs-CZ" sz="1800" dirty="0"/>
              <a:t> (západoevropské, středoevropské, slovanské, jihoamerické literatury atd.).</a:t>
            </a:r>
          </a:p>
          <a:p>
            <a:r>
              <a:rPr lang="cs-CZ" sz="1800" b="1" dirty="0"/>
              <a:t>Claudio </a:t>
            </a:r>
            <a:r>
              <a:rPr lang="cs-CZ" sz="1800" b="1" dirty="0" err="1"/>
              <a:t>Magris</a:t>
            </a:r>
            <a:r>
              <a:rPr lang="cs-CZ" sz="1800" dirty="0"/>
              <a:t>, </a:t>
            </a:r>
            <a:r>
              <a:rPr lang="cs-CZ" sz="1800" i="1" dirty="0"/>
              <a:t>Dunaj</a:t>
            </a:r>
            <a:r>
              <a:rPr lang="cs-CZ" sz="1800" dirty="0"/>
              <a:t>, 2010 [1986]; Ernest Robert </a:t>
            </a:r>
            <a:r>
              <a:rPr lang="cs-CZ" sz="1800" dirty="0" err="1"/>
              <a:t>Curtius</a:t>
            </a:r>
            <a:r>
              <a:rPr lang="cs-CZ" sz="1800" dirty="0"/>
              <a:t> (1886-1956); </a:t>
            </a:r>
            <a:r>
              <a:rPr lang="cs-CZ" sz="1800" i="1" dirty="0"/>
              <a:t>Evropská literatura a latinský středověk</a:t>
            </a:r>
            <a:r>
              <a:rPr lang="cs-CZ" sz="1800" dirty="0"/>
              <a:t> (1998 [1948]).</a:t>
            </a:r>
          </a:p>
          <a:p>
            <a:pPr lvl="0"/>
            <a:r>
              <a:rPr lang="cs-CZ" sz="1800" b="1" dirty="0"/>
              <a:t>Nejde o sumu jednotlivých národních literatur, ale o celek </a:t>
            </a:r>
            <a:r>
              <a:rPr lang="cs-CZ" sz="1800" dirty="0"/>
              <a:t>(shodné literární procesy, shoda tematická, formální, významová atd.)</a:t>
            </a:r>
          </a:p>
          <a:p>
            <a:pPr lvl="0"/>
            <a:r>
              <a:rPr lang="cs-CZ" sz="1800" dirty="0"/>
              <a:t>Paul van </a:t>
            </a:r>
            <a:r>
              <a:rPr lang="cs-CZ" sz="1800" dirty="0" err="1"/>
              <a:t>Tieghem</a:t>
            </a:r>
            <a:r>
              <a:rPr lang="cs-CZ" sz="1800" dirty="0"/>
              <a:t> (1871–1948); </a:t>
            </a:r>
          </a:p>
          <a:p>
            <a:endParaRPr lang="cs-CZ" sz="1800" dirty="0"/>
          </a:p>
        </p:txBody>
      </p:sp>
    </p:spTree>
    <p:extLst>
      <p:ext uri="{BB962C8B-B14F-4D97-AF65-F5344CB8AC3E}">
        <p14:creationId xmlns:p14="http://schemas.microsoft.com/office/powerpoint/2010/main" val="25510363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7C9DA6-6739-4FF5-837A-FAFCB6798DE0}"/>
              </a:ext>
            </a:extLst>
          </p:cNvPr>
          <p:cNvSpPr>
            <a:spLocks noGrp="1"/>
          </p:cNvSpPr>
          <p:nvPr>
            <p:ph type="title"/>
          </p:nvPr>
        </p:nvSpPr>
        <p:spPr>
          <a:xfrm>
            <a:off x="717619" y="1691977"/>
            <a:ext cx="2952974" cy="3124508"/>
          </a:xfrm>
        </p:spPr>
        <p:txBody>
          <a:bodyPr>
            <a:normAutofit/>
          </a:bodyPr>
          <a:lstStyle/>
          <a:p>
            <a:r>
              <a:rPr lang="cs-CZ" b="1" dirty="0">
                <a:solidFill>
                  <a:srgbClr val="FFFFFF"/>
                </a:solidFill>
              </a:rPr>
              <a:t>Srovnávání</a:t>
            </a:r>
          </a:p>
        </p:txBody>
      </p:sp>
      <p:sp>
        <p:nvSpPr>
          <p:cNvPr id="3" name="Zástupný symbol pro obsah 2">
            <a:extLst>
              <a:ext uri="{FF2B5EF4-FFF2-40B4-BE49-F238E27FC236}">
                <a16:creationId xmlns:a16="http://schemas.microsoft.com/office/drawing/2014/main" id="{3608D5B6-D27A-4970-AA59-21552120F325}"/>
              </a:ext>
            </a:extLst>
          </p:cNvPr>
          <p:cNvSpPr>
            <a:spLocks noGrp="1"/>
          </p:cNvSpPr>
          <p:nvPr>
            <p:ph idx="1"/>
          </p:nvPr>
        </p:nvSpPr>
        <p:spPr>
          <a:xfrm>
            <a:off x="4572001" y="1472910"/>
            <a:ext cx="3943349" cy="3667013"/>
          </a:xfrm>
        </p:spPr>
        <p:txBody>
          <a:bodyPr anchor="t">
            <a:normAutofit fontScale="85000" lnSpcReduction="20000"/>
          </a:bodyPr>
          <a:lstStyle/>
          <a:p>
            <a:pPr marL="0" indent="0">
              <a:buNone/>
            </a:pPr>
            <a:endParaRPr lang="cs-CZ" dirty="0"/>
          </a:p>
          <a:p>
            <a:pPr marL="0" indent="0">
              <a:buNone/>
            </a:pPr>
            <a:r>
              <a:rPr lang="cs-CZ" b="1" dirty="0"/>
              <a:t>Literární dílo </a:t>
            </a:r>
            <a:r>
              <a:rPr lang="cs-CZ" dirty="0"/>
              <a:t>(jeho výstavba; literární skutečnost)  </a:t>
            </a:r>
          </a:p>
          <a:p>
            <a:pPr marL="0" indent="0">
              <a:buNone/>
            </a:pPr>
            <a:r>
              <a:rPr lang="cs-CZ" dirty="0"/>
              <a:t>x</a:t>
            </a:r>
          </a:p>
          <a:p>
            <a:pPr marL="0" indent="0">
              <a:buNone/>
            </a:pPr>
            <a:r>
              <a:rPr lang="cs-CZ" b="1" dirty="0"/>
              <a:t>okolí literárního díla </a:t>
            </a:r>
            <a:r>
              <a:rPr lang="cs-CZ" dirty="0"/>
              <a:t>(kontext, mimoliterární skutečnost)</a:t>
            </a:r>
          </a:p>
          <a:p>
            <a:pPr marL="0" indent="0">
              <a:buNone/>
            </a:pPr>
            <a:r>
              <a:rPr lang="cs-CZ" dirty="0"/>
              <a:t>  </a:t>
            </a:r>
          </a:p>
          <a:p>
            <a:endParaRPr lang="cs-CZ" dirty="0"/>
          </a:p>
        </p:txBody>
      </p:sp>
    </p:spTree>
    <p:extLst>
      <p:ext uri="{BB962C8B-B14F-4D97-AF65-F5344CB8AC3E}">
        <p14:creationId xmlns:p14="http://schemas.microsoft.com/office/powerpoint/2010/main" val="254173518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BF057A-3157-4A57-ACF2-F179B8CB3BE7}"/>
              </a:ext>
            </a:extLst>
          </p:cNvPr>
          <p:cNvSpPr>
            <a:spLocks noGrp="1"/>
          </p:cNvSpPr>
          <p:nvPr>
            <p:ph type="title"/>
          </p:nvPr>
        </p:nvSpPr>
        <p:spPr>
          <a:xfrm>
            <a:off x="628650" y="1131094"/>
            <a:ext cx="4168867" cy="994172"/>
          </a:xfrm>
        </p:spPr>
        <p:txBody>
          <a:bodyPr>
            <a:normAutofit fontScale="90000"/>
          </a:bodyPr>
          <a:lstStyle/>
          <a:p>
            <a:r>
              <a:rPr lang="cs-CZ" b="1"/>
              <a:t>Přístupy</a:t>
            </a:r>
            <a:br>
              <a:rPr lang="cs-CZ"/>
            </a:br>
            <a:endParaRPr lang="cs-CZ"/>
          </a:p>
        </p:txBody>
      </p:sp>
      <p:graphicFrame>
        <p:nvGraphicFramePr>
          <p:cNvPr id="26" name="Zástupný obsah 2">
            <a:extLst>
              <a:ext uri="{FF2B5EF4-FFF2-40B4-BE49-F238E27FC236}">
                <a16:creationId xmlns:a16="http://schemas.microsoft.com/office/drawing/2014/main" id="{BA4008C5-1380-426E-919B-F5FABAC83BDB}"/>
              </a:ext>
            </a:extLst>
          </p:cNvPr>
          <p:cNvGraphicFramePr>
            <a:graphicFrameLocks noGrp="1"/>
          </p:cNvGraphicFramePr>
          <p:nvPr>
            <p:ph idx="1"/>
          </p:nvPr>
        </p:nvGraphicFramePr>
        <p:xfrm>
          <a:off x="628650" y="2226469"/>
          <a:ext cx="4168867"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34675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8">
            <a:extLst>
              <a:ext uri="{FF2B5EF4-FFF2-40B4-BE49-F238E27FC236}">
                <a16:creationId xmlns:a16="http://schemas.microsoft.com/office/drawing/2014/main" id="{A7537EB4-FFEA-4E0D-9880-A1E808CF4295}"/>
              </a:ext>
            </a:extLst>
          </p:cNvPr>
          <p:cNvPicPr>
            <a:picLocks noChangeAspect="1"/>
          </p:cNvPicPr>
          <p:nvPr/>
        </p:nvPicPr>
        <p:blipFill rotWithShape="1">
          <a:blip r:embed="rId2"/>
          <a:srcRect l="29381" r="26669"/>
          <a:stretch/>
        </p:blipFill>
        <p:spPr>
          <a:xfrm>
            <a:off x="-7145" y="860044"/>
            <a:ext cx="4384624" cy="5137911"/>
          </a:xfrm>
          <a:prstGeom prst="rect">
            <a:avLst/>
          </a:prstGeom>
        </p:spPr>
      </p:pic>
      <p:sp>
        <p:nvSpPr>
          <p:cNvPr id="2" name="Nadpis 1">
            <a:extLst>
              <a:ext uri="{FF2B5EF4-FFF2-40B4-BE49-F238E27FC236}">
                <a16:creationId xmlns:a16="http://schemas.microsoft.com/office/drawing/2014/main" id="{44D41E06-5C24-4C0A-9296-CF93532EE836}"/>
              </a:ext>
            </a:extLst>
          </p:cNvPr>
          <p:cNvSpPr>
            <a:spLocks noGrp="1"/>
          </p:cNvSpPr>
          <p:nvPr>
            <p:ph type="title"/>
          </p:nvPr>
        </p:nvSpPr>
        <p:spPr>
          <a:xfrm>
            <a:off x="4570579" y="1459467"/>
            <a:ext cx="3733482" cy="1090538"/>
          </a:xfrm>
        </p:spPr>
        <p:txBody>
          <a:bodyPr vert="horz" lIns="68580" tIns="34290" rIns="68580" bIns="34290" rtlCol="0" anchor="b">
            <a:normAutofit/>
          </a:bodyPr>
          <a:lstStyle/>
          <a:p>
            <a:r>
              <a:rPr lang="en-US" sz="2700" b="1">
                <a:solidFill>
                  <a:schemeClr val="tx2"/>
                </a:solidFill>
              </a:rPr>
              <a:t>Srovnávané skutečnosti</a:t>
            </a:r>
            <a:endParaRPr lang="en-US" sz="2700">
              <a:solidFill>
                <a:schemeClr val="tx2"/>
              </a:solidFill>
            </a:endParaRPr>
          </a:p>
        </p:txBody>
      </p:sp>
      <p:sp>
        <p:nvSpPr>
          <p:cNvPr id="5" name="TextovéPole 4">
            <a:extLst>
              <a:ext uri="{FF2B5EF4-FFF2-40B4-BE49-F238E27FC236}">
                <a16:creationId xmlns:a16="http://schemas.microsoft.com/office/drawing/2014/main" id="{6CBD234C-9A08-479C-B636-A8FC7F92AE2A}"/>
              </a:ext>
            </a:extLst>
          </p:cNvPr>
          <p:cNvSpPr txBox="1"/>
          <p:nvPr/>
        </p:nvSpPr>
        <p:spPr>
          <a:xfrm>
            <a:off x="2286555" y="2771128"/>
            <a:ext cx="4570890" cy="571951"/>
          </a:xfrm>
          <a:prstGeom prst="rect">
            <a:avLst/>
          </a:prstGeom>
          <a:noFill/>
        </p:spPr>
        <p:txBody>
          <a:bodyPr wrap="square">
            <a:spAutoFit/>
          </a:bodyPr>
          <a:lstStyle/>
          <a:p>
            <a:pPr>
              <a:spcAft>
                <a:spcPts val="450"/>
              </a:spcAft>
            </a:pPr>
            <a:r>
              <a:rPr lang="cs-CZ" sz="1350" b="1"/>
              <a:t>: </a:t>
            </a:r>
            <a:endParaRPr lang="cs-CZ" sz="1350"/>
          </a:p>
          <a:p>
            <a:pPr>
              <a:spcAft>
                <a:spcPts val="450"/>
              </a:spcAft>
            </a:pPr>
            <a:r>
              <a:rPr lang="cs-CZ" sz="1350"/>
              <a:t> </a:t>
            </a:r>
          </a:p>
        </p:txBody>
      </p:sp>
      <p:graphicFrame>
        <p:nvGraphicFramePr>
          <p:cNvPr id="7" name="Zástupný obsah 2">
            <a:extLst>
              <a:ext uri="{FF2B5EF4-FFF2-40B4-BE49-F238E27FC236}">
                <a16:creationId xmlns:a16="http://schemas.microsoft.com/office/drawing/2014/main" id="{F0DFC0D7-3BF3-473A-A16D-951D733B6EF8}"/>
              </a:ext>
            </a:extLst>
          </p:cNvPr>
          <p:cNvGraphicFramePr>
            <a:graphicFrameLocks noGrp="1"/>
          </p:cNvGraphicFramePr>
          <p:nvPr>
            <p:ph idx="1"/>
          </p:nvPr>
        </p:nvGraphicFramePr>
        <p:xfrm>
          <a:off x="4567930" y="2669067"/>
          <a:ext cx="3733184" cy="272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9992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ndrej\Desktop\Literatura foto\Lit006.jpg"/>
          <p:cNvPicPr>
            <a:picLocks noChangeAspect="1" noChangeArrowheads="1"/>
          </p:cNvPicPr>
          <p:nvPr/>
        </p:nvPicPr>
        <p:blipFill>
          <a:blip r:embed="rId2"/>
          <a:srcRect/>
          <a:stretch>
            <a:fillRect/>
          </a:stretch>
        </p:blipFill>
        <p:spPr bwMode="auto">
          <a:xfrm rot="5400000">
            <a:off x="2393141" y="2464587"/>
            <a:ext cx="3786214" cy="228601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Ondrej\Desktop\Literatura foto\Lit011.jpg"/>
          <p:cNvPicPr>
            <a:picLocks noChangeAspect="1" noChangeArrowheads="1"/>
          </p:cNvPicPr>
          <p:nvPr/>
        </p:nvPicPr>
        <p:blipFill>
          <a:blip r:embed="rId2"/>
          <a:srcRect/>
          <a:stretch>
            <a:fillRect/>
          </a:stretch>
        </p:blipFill>
        <p:spPr bwMode="auto">
          <a:xfrm rot="5400000">
            <a:off x="1889914" y="1681930"/>
            <a:ext cx="5578486" cy="350046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ndrej\Desktop\Literatura foto\Lit003.jpg"/>
          <p:cNvPicPr>
            <a:picLocks noChangeAspect="1" noChangeArrowheads="1"/>
          </p:cNvPicPr>
          <p:nvPr/>
        </p:nvPicPr>
        <p:blipFill>
          <a:blip r:embed="rId2"/>
          <a:srcRect/>
          <a:stretch>
            <a:fillRect/>
          </a:stretch>
        </p:blipFill>
        <p:spPr bwMode="auto">
          <a:xfrm rot="5400000">
            <a:off x="1857355" y="2071679"/>
            <a:ext cx="4857785" cy="300039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Ondrej\Desktop\Literatura foto\Lit016.jpg"/>
          <p:cNvPicPr>
            <a:picLocks noChangeAspect="1" noChangeArrowheads="1"/>
          </p:cNvPicPr>
          <p:nvPr/>
        </p:nvPicPr>
        <p:blipFill>
          <a:blip r:embed="rId2"/>
          <a:srcRect/>
          <a:stretch>
            <a:fillRect/>
          </a:stretch>
        </p:blipFill>
        <p:spPr bwMode="auto">
          <a:xfrm>
            <a:off x="2500298" y="785794"/>
            <a:ext cx="3857652" cy="5214950"/>
          </a:xfrm>
          <a:prstGeom prst="rect">
            <a:avLst/>
          </a:prstGeom>
          <a:noFill/>
        </p:spPr>
      </p:pic>
    </p:spTree>
    <p:extLst>
      <p:ext uri="{BB962C8B-B14F-4D97-AF65-F5344CB8AC3E}">
        <p14:creationId xmlns:p14="http://schemas.microsoft.com/office/powerpoint/2010/main" val="2031523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Ondrej\Desktop\Literatura foto\Lit012.jpg"/>
          <p:cNvPicPr>
            <a:picLocks noChangeAspect="1" noChangeArrowheads="1"/>
          </p:cNvPicPr>
          <p:nvPr/>
        </p:nvPicPr>
        <p:blipFill>
          <a:blip r:embed="rId2"/>
          <a:srcRect/>
          <a:stretch>
            <a:fillRect/>
          </a:stretch>
        </p:blipFill>
        <p:spPr bwMode="auto">
          <a:xfrm rot="5400000">
            <a:off x="308541" y="2488650"/>
            <a:ext cx="3361897" cy="2362277"/>
          </a:xfrm>
          <a:prstGeom prst="rect">
            <a:avLst/>
          </a:prstGeom>
          <a:noFill/>
        </p:spPr>
      </p:pic>
      <p:pic>
        <p:nvPicPr>
          <p:cNvPr id="3" name="Picture 2" descr="C:\Users\Ondrej\Desktop\Literatura foto\Lit013.jpg">
            <a:extLst>
              <a:ext uri="{FF2B5EF4-FFF2-40B4-BE49-F238E27FC236}">
                <a16:creationId xmlns:a16="http://schemas.microsoft.com/office/drawing/2014/main" id="{415DBA5C-A368-4B63-A95A-9F543183D3A6}"/>
              </a:ext>
            </a:extLst>
          </p:cNvPr>
          <p:cNvPicPr>
            <a:picLocks noChangeAspect="1" noChangeArrowheads="1"/>
          </p:cNvPicPr>
          <p:nvPr/>
        </p:nvPicPr>
        <p:blipFill>
          <a:blip r:embed="rId3"/>
          <a:srcRect/>
          <a:stretch>
            <a:fillRect/>
          </a:stretch>
        </p:blipFill>
        <p:spPr bwMode="auto">
          <a:xfrm rot="5400000">
            <a:off x="2933139" y="2451622"/>
            <a:ext cx="3361897" cy="2436334"/>
          </a:xfrm>
          <a:prstGeom prst="rect">
            <a:avLst/>
          </a:prstGeom>
          <a:noFill/>
        </p:spPr>
      </p:pic>
      <p:pic>
        <p:nvPicPr>
          <p:cNvPr id="4" name="Picture 2" descr="C:\Users\Ondrej\Desktop\Literatura foto\Lit014.jpg">
            <a:extLst>
              <a:ext uri="{FF2B5EF4-FFF2-40B4-BE49-F238E27FC236}">
                <a16:creationId xmlns:a16="http://schemas.microsoft.com/office/drawing/2014/main" id="{BA50098A-73D3-4CF3-A893-BB1E1FF7DE39}"/>
              </a:ext>
            </a:extLst>
          </p:cNvPr>
          <p:cNvPicPr>
            <a:picLocks noChangeAspect="1" noChangeArrowheads="1"/>
          </p:cNvPicPr>
          <p:nvPr/>
        </p:nvPicPr>
        <p:blipFill>
          <a:blip r:embed="rId4"/>
          <a:srcRect/>
          <a:stretch>
            <a:fillRect/>
          </a:stretch>
        </p:blipFill>
        <p:spPr bwMode="auto">
          <a:xfrm rot="5400000">
            <a:off x="5643630" y="2385931"/>
            <a:ext cx="3380928" cy="2548684"/>
          </a:xfrm>
          <a:prstGeom prst="rect">
            <a:avLst/>
          </a:prstGeom>
          <a:noFill/>
        </p:spPr>
      </p:pic>
      <p:sp>
        <p:nvSpPr>
          <p:cNvPr id="2" name="Nadpis 1">
            <a:extLst>
              <a:ext uri="{FF2B5EF4-FFF2-40B4-BE49-F238E27FC236}">
                <a16:creationId xmlns:a16="http://schemas.microsoft.com/office/drawing/2014/main" id="{F521EC3C-81F8-47AD-B634-5299A66F0E76}"/>
              </a:ext>
            </a:extLst>
          </p:cNvPr>
          <p:cNvSpPr>
            <a:spLocks noGrp="1"/>
          </p:cNvSpPr>
          <p:nvPr>
            <p:ph type="title"/>
          </p:nvPr>
        </p:nvSpPr>
        <p:spPr>
          <a:xfrm>
            <a:off x="628650" y="440233"/>
            <a:ext cx="7886700" cy="1067029"/>
          </a:xfrm>
        </p:spPr>
        <p:txBody>
          <a:bodyPr/>
          <a:lstStyle/>
          <a:p>
            <a:r>
              <a:rPr lang="cs-CZ" b="1" dirty="0">
                <a:solidFill>
                  <a:srgbClr val="C00000"/>
                </a:solidFill>
              </a:rPr>
              <a:t>Poetika literárního díla 20. století</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Ondrej\Desktop\Literatura foto\Lit015.jpg"/>
          <p:cNvPicPr>
            <a:picLocks noChangeAspect="1" noChangeArrowheads="1"/>
          </p:cNvPicPr>
          <p:nvPr/>
        </p:nvPicPr>
        <p:blipFill>
          <a:blip r:embed="rId2"/>
          <a:srcRect/>
          <a:stretch>
            <a:fillRect/>
          </a:stretch>
        </p:blipFill>
        <p:spPr bwMode="auto">
          <a:xfrm rot="5400000">
            <a:off x="1410483" y="1804173"/>
            <a:ext cx="5751529" cy="35719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Ondrej\Desktop\Literatura foto\Lit017.jpg"/>
          <p:cNvPicPr>
            <a:picLocks noChangeAspect="1" noChangeArrowheads="1"/>
          </p:cNvPicPr>
          <p:nvPr/>
        </p:nvPicPr>
        <p:blipFill>
          <a:blip r:embed="rId2"/>
          <a:srcRect/>
          <a:stretch>
            <a:fillRect/>
          </a:stretch>
        </p:blipFill>
        <p:spPr bwMode="auto">
          <a:xfrm>
            <a:off x="2857488" y="1000108"/>
            <a:ext cx="3143272" cy="487045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66FC8DF-C4AA-40A2-B09B-E2CDF6FEF842}"/>
              </a:ext>
            </a:extLst>
          </p:cNvPr>
          <p:cNvSpPr>
            <a:spLocks noGrp="1"/>
          </p:cNvSpPr>
          <p:nvPr>
            <p:ph type="title"/>
          </p:nvPr>
        </p:nvSpPr>
        <p:spPr/>
        <p:txBody>
          <a:bodyPr>
            <a:normAutofit/>
          </a:bodyPr>
          <a:lstStyle/>
          <a:p>
            <a:r>
              <a:rPr lang="cs-CZ" sz="2700" b="1">
                <a:solidFill>
                  <a:srgbClr val="FF0000"/>
                </a:solidFill>
              </a:rPr>
              <a:t>Požadavky na ukončení</a:t>
            </a:r>
            <a:endParaRPr lang="cs-CZ" sz="2700" b="1" dirty="0">
              <a:solidFill>
                <a:srgbClr val="FF0000"/>
              </a:solidFill>
            </a:endParaRPr>
          </a:p>
        </p:txBody>
      </p:sp>
      <p:sp>
        <p:nvSpPr>
          <p:cNvPr id="4" name="Zástupný symbol pro obsah 3"/>
          <p:cNvSpPr>
            <a:spLocks noGrp="1"/>
          </p:cNvSpPr>
          <p:nvPr>
            <p:ph sz="half" idx="1"/>
          </p:nvPr>
        </p:nvSpPr>
        <p:spPr>
          <a:xfrm>
            <a:off x="519344" y="1916833"/>
            <a:ext cx="3866696" cy="3608282"/>
          </a:xfr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p>
            <a:pPr marL="214313" indent="0">
              <a:buNone/>
            </a:pPr>
            <a:endParaRPr lang="en-US" sz="1800" b="1" dirty="0">
              <a:solidFill>
                <a:schemeClr val="tx1"/>
              </a:solidFill>
            </a:endParaRPr>
          </a:p>
          <a:p>
            <a:pPr marL="385763"/>
            <a:r>
              <a:rPr lang="en-US" sz="1800" dirty="0" err="1">
                <a:solidFill>
                  <a:schemeClr val="tx1"/>
                </a:solidFill>
              </a:rPr>
              <a:t>Docházka</a:t>
            </a:r>
            <a:r>
              <a:rPr lang="en-US" sz="1800" dirty="0">
                <a:solidFill>
                  <a:schemeClr val="tx1"/>
                </a:solidFill>
              </a:rPr>
              <a:t> (absence, </a:t>
            </a:r>
            <a:r>
              <a:rPr lang="en-US" sz="1800" dirty="0" err="1">
                <a:solidFill>
                  <a:schemeClr val="tx1"/>
                </a:solidFill>
              </a:rPr>
              <a:t>omluvy</a:t>
            </a:r>
            <a:r>
              <a:rPr lang="en-US" sz="1800" dirty="0">
                <a:solidFill>
                  <a:schemeClr val="tx1"/>
                </a:solidFill>
              </a:rPr>
              <a:t>)</a:t>
            </a:r>
          </a:p>
          <a:p>
            <a:pPr marL="385763"/>
            <a:r>
              <a:rPr lang="en-US" sz="1800" dirty="0" err="1">
                <a:solidFill>
                  <a:schemeClr val="tx1"/>
                </a:solidFill>
              </a:rPr>
              <a:t>Povinná</a:t>
            </a:r>
            <a:r>
              <a:rPr lang="en-US" sz="1800" dirty="0">
                <a:solidFill>
                  <a:schemeClr val="tx1"/>
                </a:solidFill>
              </a:rPr>
              <a:t> </a:t>
            </a:r>
            <a:r>
              <a:rPr lang="en-US" sz="1800" dirty="0" err="1">
                <a:solidFill>
                  <a:schemeClr val="tx1"/>
                </a:solidFill>
              </a:rPr>
              <a:t>literatura</a:t>
            </a:r>
            <a:endParaRPr lang="en-US" sz="1800" dirty="0">
              <a:solidFill>
                <a:schemeClr val="tx1"/>
              </a:solidFill>
            </a:endParaRPr>
          </a:p>
          <a:p>
            <a:pPr marL="385763"/>
            <a:r>
              <a:rPr lang="cs-CZ" sz="1800" dirty="0">
                <a:solidFill>
                  <a:schemeClr val="tx1"/>
                </a:solidFill>
              </a:rPr>
              <a:t>Dva</a:t>
            </a:r>
            <a:r>
              <a:rPr lang="en-US" sz="1800" dirty="0">
                <a:solidFill>
                  <a:schemeClr val="tx1"/>
                </a:solidFill>
              </a:rPr>
              <a:t> </a:t>
            </a:r>
            <a:r>
              <a:rPr lang="en-US" sz="1800" dirty="0" err="1">
                <a:solidFill>
                  <a:schemeClr val="tx1"/>
                </a:solidFill>
              </a:rPr>
              <a:t>textové</a:t>
            </a:r>
            <a:r>
              <a:rPr lang="en-US" sz="1800" dirty="0">
                <a:solidFill>
                  <a:schemeClr val="tx1"/>
                </a:solidFill>
              </a:rPr>
              <a:t> </a:t>
            </a:r>
            <a:r>
              <a:rPr lang="en-US" sz="1800" dirty="0" err="1">
                <a:solidFill>
                  <a:schemeClr val="tx1"/>
                </a:solidFill>
              </a:rPr>
              <a:t>úkoly</a:t>
            </a:r>
            <a:r>
              <a:rPr lang="en-US" sz="1800" dirty="0">
                <a:solidFill>
                  <a:schemeClr val="tx1"/>
                </a:solidFill>
              </a:rPr>
              <a:t> v </a:t>
            </a:r>
            <a:r>
              <a:rPr lang="en-US" sz="1800" dirty="0" err="1">
                <a:solidFill>
                  <a:schemeClr val="tx1"/>
                </a:solidFill>
              </a:rPr>
              <a:t>průběhu</a:t>
            </a:r>
            <a:r>
              <a:rPr lang="en-US" sz="1800" dirty="0">
                <a:solidFill>
                  <a:schemeClr val="tx1"/>
                </a:solidFill>
              </a:rPr>
              <a:t> </a:t>
            </a:r>
            <a:r>
              <a:rPr lang="en-US" sz="1800" dirty="0" err="1">
                <a:solidFill>
                  <a:schemeClr val="tx1"/>
                </a:solidFill>
              </a:rPr>
              <a:t>semestru</a:t>
            </a:r>
            <a:endParaRPr lang="en-US" sz="1800" dirty="0">
              <a:solidFill>
                <a:schemeClr val="tx1"/>
              </a:solidFill>
            </a:endParaRPr>
          </a:p>
          <a:p>
            <a:pPr marL="385763"/>
            <a:endParaRPr lang="en-US" sz="1800" dirty="0">
              <a:solidFill>
                <a:schemeClr val="tx1"/>
              </a:solidFill>
            </a:endParaRPr>
          </a:p>
          <a:p>
            <a:pPr marL="385763"/>
            <a:endParaRPr lang="en-US" sz="1800" dirty="0">
              <a:solidFill>
                <a:schemeClr val="tx1"/>
              </a:solidFill>
            </a:endParaRPr>
          </a:p>
          <a:p>
            <a:pPr marL="385763"/>
            <a:r>
              <a:rPr lang="cs-CZ" sz="1800" b="1" dirty="0">
                <a:solidFill>
                  <a:schemeClr val="tx1"/>
                </a:solidFill>
              </a:rPr>
              <a:t>Kolokvium = pohovor o textech</a:t>
            </a:r>
          </a:p>
          <a:p>
            <a:pPr marL="385763"/>
            <a:r>
              <a:rPr lang="en-US" sz="1800" dirty="0" err="1">
                <a:solidFill>
                  <a:schemeClr val="tx1"/>
                </a:solidFill>
              </a:rPr>
              <a:t>literárněteoretické</a:t>
            </a:r>
            <a:r>
              <a:rPr lang="en-US" sz="1800" dirty="0">
                <a:solidFill>
                  <a:schemeClr val="tx1"/>
                </a:solidFill>
              </a:rPr>
              <a:t> </a:t>
            </a:r>
            <a:r>
              <a:rPr lang="en-US" sz="1800" dirty="0" err="1">
                <a:solidFill>
                  <a:schemeClr val="tx1"/>
                </a:solidFill>
              </a:rPr>
              <a:t>pojmy</a:t>
            </a:r>
            <a:r>
              <a:rPr lang="en-US" sz="1800" dirty="0">
                <a:solidFill>
                  <a:schemeClr val="tx1"/>
                </a:solidFill>
              </a:rPr>
              <a:t> a  </a:t>
            </a:r>
            <a:r>
              <a:rPr lang="en-US" sz="1800" dirty="0" err="1">
                <a:solidFill>
                  <a:schemeClr val="tx1"/>
                </a:solidFill>
              </a:rPr>
              <a:t>koncepce</a:t>
            </a:r>
            <a:r>
              <a:rPr lang="en-US" sz="1800" dirty="0">
                <a:solidFill>
                  <a:schemeClr val="tx1"/>
                </a:solidFill>
              </a:rPr>
              <a:t>, </a:t>
            </a:r>
            <a:r>
              <a:rPr lang="en-US" sz="1800" dirty="0" err="1">
                <a:solidFill>
                  <a:schemeClr val="tx1"/>
                </a:solidFill>
              </a:rPr>
              <a:t>poetika</a:t>
            </a:r>
            <a:r>
              <a:rPr lang="en-US" sz="1800" dirty="0">
                <a:solidFill>
                  <a:schemeClr val="tx1"/>
                </a:solidFill>
              </a:rPr>
              <a:t>, </a:t>
            </a:r>
            <a:r>
              <a:rPr lang="en-US" sz="1800" dirty="0" err="1">
                <a:solidFill>
                  <a:schemeClr val="tx1"/>
                </a:solidFill>
              </a:rPr>
              <a:t>naratologie</a:t>
            </a:r>
            <a:r>
              <a:rPr lang="en-US" sz="1800" dirty="0">
                <a:solidFill>
                  <a:schemeClr val="tx1"/>
                </a:solidFill>
              </a:rPr>
              <a:t>, </a:t>
            </a:r>
            <a:r>
              <a:rPr lang="en-US" sz="1800" dirty="0" err="1">
                <a:solidFill>
                  <a:schemeClr val="tx1"/>
                </a:solidFill>
              </a:rPr>
              <a:t>versologie</a:t>
            </a:r>
            <a:endParaRPr lang="en-US" sz="1800" dirty="0">
              <a:solidFill>
                <a:schemeClr val="tx1"/>
              </a:solidFill>
            </a:endParaRPr>
          </a:p>
          <a:p>
            <a:pPr marL="0"/>
            <a:endParaRPr lang="en-US" sz="1125" dirty="0">
              <a:solidFill>
                <a:schemeClr val="tx1"/>
              </a:solidFill>
            </a:endParaRPr>
          </a:p>
          <a:p>
            <a:pPr marL="0"/>
            <a:endParaRPr lang="en-US" sz="1125" dirty="0">
              <a:solidFill>
                <a:schemeClr val="tx1"/>
              </a:solidFill>
            </a:endParaRPr>
          </a:p>
          <a:p>
            <a:pPr marL="385763"/>
            <a:endParaRPr lang="en-US" sz="1125" dirty="0">
              <a:solidFill>
                <a:schemeClr val="tx1"/>
              </a:solidFill>
            </a:endParaRPr>
          </a:p>
          <a:p>
            <a:pPr marL="385763"/>
            <a:endParaRPr lang="en-US" sz="1125" dirty="0">
              <a:solidFill>
                <a:schemeClr val="tx1"/>
              </a:solidFill>
            </a:endParaRPr>
          </a:p>
          <a:p>
            <a:pPr marL="385763"/>
            <a:endParaRPr lang="en-US" sz="1125" b="1" dirty="0">
              <a:solidFill>
                <a:schemeClr val="tx1"/>
              </a:solidFill>
            </a:endParaRPr>
          </a:p>
          <a:p>
            <a:pPr marL="385763"/>
            <a:endParaRPr lang="en-US" sz="1125" b="1" dirty="0">
              <a:solidFill>
                <a:schemeClr val="tx1"/>
              </a:solidFill>
            </a:endParaRPr>
          </a:p>
        </p:txBody>
      </p:sp>
      <p:pic>
        <p:nvPicPr>
          <p:cNvPr id="3074" name="Picture 2" descr="Celoživotní hledačka lásky: Emancipovaná Božena Němcová řešila život s  tyranem milostnými pletkami – G.cz">
            <a:extLst>
              <a:ext uri="{FF2B5EF4-FFF2-40B4-BE49-F238E27FC236}">
                <a16:creationId xmlns:a16="http://schemas.microsoft.com/office/drawing/2014/main" id="{E961C3A6-0B4D-4577-BCCE-3B0F437DC5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11353" y="2304101"/>
            <a:ext cx="2618161" cy="207790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4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Ondrej\Desktop\Literatura foto\Lit018.jpg"/>
          <p:cNvPicPr>
            <a:picLocks noChangeAspect="1" noChangeArrowheads="1"/>
          </p:cNvPicPr>
          <p:nvPr/>
        </p:nvPicPr>
        <p:blipFill>
          <a:blip r:embed="rId2"/>
          <a:srcRect/>
          <a:stretch>
            <a:fillRect/>
          </a:stretch>
        </p:blipFill>
        <p:spPr bwMode="auto">
          <a:xfrm>
            <a:off x="2643174" y="857232"/>
            <a:ext cx="3500462" cy="535785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ndrej\Desktop\Literatura foto\Lit019.jpg"/>
          <p:cNvPicPr>
            <a:picLocks noChangeAspect="1" noChangeArrowheads="1"/>
          </p:cNvPicPr>
          <p:nvPr/>
        </p:nvPicPr>
        <p:blipFill>
          <a:blip r:embed="rId2"/>
          <a:srcRect/>
          <a:stretch>
            <a:fillRect/>
          </a:stretch>
        </p:blipFill>
        <p:spPr bwMode="auto">
          <a:xfrm>
            <a:off x="2571736" y="1000108"/>
            <a:ext cx="3429024" cy="489902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Ondrej\Desktop\Literatura foto\Lit020.jpg"/>
          <p:cNvPicPr>
            <a:picLocks noChangeAspect="1" noChangeArrowheads="1"/>
          </p:cNvPicPr>
          <p:nvPr/>
        </p:nvPicPr>
        <p:blipFill>
          <a:blip r:embed="rId2"/>
          <a:srcRect/>
          <a:stretch>
            <a:fillRect/>
          </a:stretch>
        </p:blipFill>
        <p:spPr bwMode="auto">
          <a:xfrm>
            <a:off x="2571736" y="857232"/>
            <a:ext cx="3286148" cy="5143537"/>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Ondrej\Desktop\Literatura foto\Lit021.jpg"/>
          <p:cNvPicPr>
            <a:picLocks noChangeAspect="1" noChangeArrowheads="1"/>
          </p:cNvPicPr>
          <p:nvPr/>
        </p:nvPicPr>
        <p:blipFill>
          <a:blip r:embed="rId2"/>
          <a:srcRect/>
          <a:stretch>
            <a:fillRect/>
          </a:stretch>
        </p:blipFill>
        <p:spPr bwMode="auto">
          <a:xfrm>
            <a:off x="2571736" y="785794"/>
            <a:ext cx="3429024" cy="535785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ice Literární řada — Academia">
            <a:extLst>
              <a:ext uri="{FF2B5EF4-FFF2-40B4-BE49-F238E27FC236}">
                <a16:creationId xmlns:a16="http://schemas.microsoft.com/office/drawing/2014/main" id="{38DC748E-8A64-4434-9C56-068C190849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088674"/>
            <a:ext cx="3168352" cy="467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80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05E14-DF4A-446A-A5B6-448D17392489}"/>
              </a:ext>
            </a:extLst>
          </p:cNvPr>
          <p:cNvSpPr>
            <a:spLocks noGrp="1"/>
          </p:cNvSpPr>
          <p:nvPr>
            <p:ph type="title"/>
          </p:nvPr>
        </p:nvSpPr>
        <p:spPr/>
        <p:txBody>
          <a:bodyPr>
            <a:normAutofit fontScale="90000"/>
          </a:bodyPr>
          <a:lstStyle/>
          <a:p>
            <a:r>
              <a:rPr lang="cs-CZ" dirty="0"/>
              <a:t>http://ucl.cas.cz/edicee/lexikon/lexikon</a:t>
            </a:r>
          </a:p>
        </p:txBody>
      </p:sp>
      <p:pic>
        <p:nvPicPr>
          <p:cNvPr id="5" name="Zástupný obsah 4">
            <a:extLst>
              <a:ext uri="{FF2B5EF4-FFF2-40B4-BE49-F238E27FC236}">
                <a16:creationId xmlns:a16="http://schemas.microsoft.com/office/drawing/2014/main" id="{785080F7-F018-4116-961D-260B55C33F7F}"/>
              </a:ext>
            </a:extLst>
          </p:cNvPr>
          <p:cNvPicPr>
            <a:picLocks noGrp="1" noChangeAspect="1"/>
          </p:cNvPicPr>
          <p:nvPr>
            <p:ph idx="1"/>
          </p:nvPr>
        </p:nvPicPr>
        <p:blipFill rotWithShape="1">
          <a:blip r:embed="rId2"/>
          <a:srcRect t="13680" b="5233"/>
          <a:stretch/>
        </p:blipFill>
        <p:spPr>
          <a:xfrm>
            <a:off x="628650" y="1844824"/>
            <a:ext cx="7735712" cy="4104457"/>
          </a:xfrm>
        </p:spPr>
      </p:pic>
    </p:spTree>
    <p:extLst>
      <p:ext uri="{BB962C8B-B14F-4D97-AF65-F5344CB8AC3E}">
        <p14:creationId xmlns:p14="http://schemas.microsoft.com/office/powerpoint/2010/main" val="815025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Ondrej\Desktop\Literatura foto\Lit023.jpg"/>
          <p:cNvPicPr>
            <a:picLocks noChangeAspect="1" noChangeArrowheads="1"/>
          </p:cNvPicPr>
          <p:nvPr/>
        </p:nvPicPr>
        <p:blipFill>
          <a:blip r:embed="rId2"/>
          <a:srcRect/>
          <a:stretch>
            <a:fillRect/>
          </a:stretch>
        </p:blipFill>
        <p:spPr bwMode="auto">
          <a:xfrm>
            <a:off x="2857488" y="571480"/>
            <a:ext cx="3770325" cy="566100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ladimír Papoušek | KOSMAS.cz - vaše internetové knihkupectví">
            <a:extLst>
              <a:ext uri="{FF2B5EF4-FFF2-40B4-BE49-F238E27FC236}">
                <a16:creationId xmlns:a16="http://schemas.microsoft.com/office/drawing/2014/main" id="{F127463C-0794-4ACB-A6B9-B005539221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39824"/>
            <a:ext cx="2880320" cy="35647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tor – Papoušek – Vladimír Papoušek | Knihy.ABZ.cz">
            <a:extLst>
              <a:ext uri="{FF2B5EF4-FFF2-40B4-BE49-F238E27FC236}">
                <a16:creationId xmlns:a16="http://schemas.microsoft.com/office/drawing/2014/main" id="{25BE32EB-A7E6-446B-AC5A-B519B9F47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05" b="9692"/>
          <a:stretch/>
        </p:blipFill>
        <p:spPr bwMode="auto">
          <a:xfrm>
            <a:off x="4716016" y="1939824"/>
            <a:ext cx="28803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130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České literární romantično - Dalibor Tureček | KOSMAS.cz - vaše internetové  knihkupectví">
            <a:extLst>
              <a:ext uri="{FF2B5EF4-FFF2-40B4-BE49-F238E27FC236}">
                <a16:creationId xmlns:a16="http://schemas.microsoft.com/office/drawing/2014/main" id="{2AA17D05-7E04-469D-9837-C3D51A1041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848" y="1601710"/>
            <a:ext cx="2664296" cy="376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2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terární věda » Odborná literatura » Booktook.cz">
            <a:extLst>
              <a:ext uri="{FF2B5EF4-FFF2-40B4-BE49-F238E27FC236}">
                <a16:creationId xmlns:a16="http://schemas.microsoft.com/office/drawing/2014/main" id="{BB6FB213-8103-48BE-B129-4F53C575A2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1860" y="2060848"/>
            <a:ext cx="2520280" cy="379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8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75656" y="764705"/>
            <a:ext cx="2592288" cy="720079"/>
          </a:xfrm>
        </p:spPr>
        <p:txBody>
          <a:bodyPr vert="horz" lIns="68580" tIns="34290" rIns="68580" bIns="34290" rtlCol="0" anchor="ctr">
            <a:normAutofit fontScale="90000"/>
          </a:bodyPr>
          <a:lstStyle/>
          <a:p>
            <a:r>
              <a:rPr lang="en-US" b="1" dirty="0" err="1">
                <a:solidFill>
                  <a:srgbClr val="FF0000"/>
                </a:solidFill>
              </a:rPr>
              <a:t>Textové</a:t>
            </a:r>
            <a:r>
              <a:rPr lang="en-US" b="1" dirty="0">
                <a:solidFill>
                  <a:srgbClr val="FF0000"/>
                </a:solidFill>
              </a:rPr>
              <a:t> </a:t>
            </a:r>
            <a:r>
              <a:rPr lang="en-US" b="1" dirty="0" err="1">
                <a:solidFill>
                  <a:srgbClr val="FF0000"/>
                </a:solidFill>
              </a:rPr>
              <a:t>úkoly</a:t>
            </a:r>
            <a:endParaRPr lang="en-US" b="1" dirty="0">
              <a:solidFill>
                <a:srgbClr val="FF0000"/>
              </a:solidFill>
            </a:endParaRPr>
          </a:p>
        </p:txBody>
      </p:sp>
      <p:sp>
        <p:nvSpPr>
          <p:cNvPr id="3" name="Zástupný symbol pro obsah 2"/>
          <p:cNvSpPr>
            <a:spLocks noGrp="1"/>
          </p:cNvSpPr>
          <p:nvPr>
            <p:ph sz="half" idx="1"/>
          </p:nvPr>
        </p:nvSpPr>
        <p:spPr>
          <a:xfrm>
            <a:off x="732408" y="2686051"/>
            <a:ext cx="4163629" cy="2839064"/>
          </a:xfrm>
        </p:spPr>
        <p:txBody>
          <a:bodyPr vert="horz" lIns="68580" tIns="34290" rIns="68580" bIns="34290" rtlCol="0">
            <a:normAutofit fontScale="55000" lnSpcReduction="20000"/>
          </a:bodyPr>
          <a:lstStyle/>
          <a:p>
            <a:r>
              <a:rPr lang="en-US" b="1" dirty="0" err="1"/>
              <a:t>Osobní</a:t>
            </a:r>
            <a:r>
              <a:rPr lang="en-US" b="1" dirty="0"/>
              <a:t> </a:t>
            </a:r>
            <a:r>
              <a:rPr lang="en-US" b="1" dirty="0" err="1"/>
              <a:t>literární</a:t>
            </a:r>
            <a:r>
              <a:rPr lang="en-US" b="1" dirty="0"/>
              <a:t> </a:t>
            </a:r>
            <a:r>
              <a:rPr lang="en-US" b="1" dirty="0" err="1"/>
              <a:t>kánon</a:t>
            </a:r>
            <a:r>
              <a:rPr lang="en-US" b="1" dirty="0"/>
              <a:t> </a:t>
            </a:r>
            <a:r>
              <a:rPr lang="en-US" dirty="0"/>
              <a:t>(</a:t>
            </a:r>
            <a:r>
              <a:rPr lang="en-US" dirty="0" err="1"/>
              <a:t>komentovaný</a:t>
            </a:r>
            <a:r>
              <a:rPr lang="en-US" dirty="0"/>
              <a:t> </a:t>
            </a:r>
            <a:r>
              <a:rPr lang="en-US" dirty="0" err="1"/>
              <a:t>soubor</a:t>
            </a:r>
            <a:r>
              <a:rPr lang="en-US" dirty="0"/>
              <a:t> minim. 5 </a:t>
            </a:r>
            <a:r>
              <a:rPr lang="en-US" dirty="0" err="1"/>
              <a:t>knih</a:t>
            </a:r>
            <a:r>
              <a:rPr lang="cs-CZ" dirty="0"/>
              <a:t>; rozsah min. 2500 znaků</a:t>
            </a:r>
            <a:r>
              <a:rPr lang="en-US" dirty="0"/>
              <a:t>)</a:t>
            </a:r>
            <a:endParaRPr lang="cs-CZ" dirty="0"/>
          </a:p>
          <a:p>
            <a:endParaRPr lang="cs-CZ" dirty="0">
              <a:solidFill>
                <a:srgbClr val="FF0000"/>
              </a:solidFill>
            </a:endParaRPr>
          </a:p>
          <a:p>
            <a:r>
              <a:rPr lang="cs-CZ" b="1" dirty="0"/>
              <a:t>Interpretace textu </a:t>
            </a:r>
            <a:r>
              <a:rPr lang="cs-CZ" dirty="0"/>
              <a:t>(jazyk, postavy, čas, prostor, dialogy, kompozice atd.): ukázka z vybraného díla (rozsah min. 5400 znaků).</a:t>
            </a:r>
          </a:p>
          <a:p>
            <a:endParaRPr lang="cs-CZ" dirty="0"/>
          </a:p>
          <a:p>
            <a:r>
              <a:rPr lang="cs-CZ" dirty="0"/>
              <a:t>Termín odevzdání: 10. 1. 2025</a:t>
            </a:r>
          </a:p>
          <a:p>
            <a:endParaRPr lang="cs-CZ" dirty="0"/>
          </a:p>
          <a:p>
            <a:r>
              <a:rPr lang="cs-CZ" dirty="0"/>
              <a:t>Online kolokvium: 17. 1. 2025 – 9:00h</a:t>
            </a:r>
          </a:p>
          <a:p>
            <a:pPr marL="0" indent="0">
              <a:buNone/>
            </a:pPr>
            <a:endParaRPr lang="cs-CZ" b="1" dirty="0"/>
          </a:p>
          <a:p>
            <a:r>
              <a:rPr lang="cs-CZ" b="1" dirty="0"/>
              <a:t>Odevzdávárna v IS (Osobní kánon)</a:t>
            </a:r>
            <a:endParaRPr lang="en-US" b="1" dirty="0"/>
          </a:p>
        </p:txBody>
      </p:sp>
      <p:pic>
        <p:nvPicPr>
          <p:cNvPr id="4100" name="Picture 4" descr="Jak funguje přímý prodej">
            <a:extLst>
              <a:ext uri="{FF2B5EF4-FFF2-40B4-BE49-F238E27FC236}">
                <a16:creationId xmlns:a16="http://schemas.microsoft.com/office/drawing/2014/main" id="{4C88A409-36C4-4D23-880F-4173FD74C6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026899" y="2336175"/>
            <a:ext cx="2517487" cy="218321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9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Ondrej\Desktop\Literatura foto\Lit022.jpg"/>
          <p:cNvPicPr>
            <a:picLocks noChangeAspect="1" noChangeArrowheads="1"/>
          </p:cNvPicPr>
          <p:nvPr/>
        </p:nvPicPr>
        <p:blipFill>
          <a:blip r:embed="rId2"/>
          <a:srcRect/>
          <a:stretch>
            <a:fillRect/>
          </a:stretch>
        </p:blipFill>
        <p:spPr bwMode="auto">
          <a:xfrm>
            <a:off x="323528" y="332656"/>
            <a:ext cx="1872208" cy="2736304"/>
          </a:xfrm>
          <a:prstGeom prst="rect">
            <a:avLst/>
          </a:prstGeom>
          <a:noFill/>
        </p:spPr>
      </p:pic>
      <p:pic>
        <p:nvPicPr>
          <p:cNvPr id="6146" name="Picture 2" descr="Panorama české literatury má prestižní cenu">
            <a:extLst>
              <a:ext uri="{FF2B5EF4-FFF2-40B4-BE49-F238E27FC236}">
                <a16:creationId xmlns:a16="http://schemas.microsoft.com/office/drawing/2014/main" id="{0767C434-3FEE-4E23-A3CD-A117B5D7F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915815" y="1340768"/>
            <a:ext cx="5559535" cy="4164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Ondrej\Desktop\Literatura foto\Lit024.jpg"/>
          <p:cNvPicPr>
            <a:picLocks noChangeAspect="1" noChangeArrowheads="1"/>
          </p:cNvPicPr>
          <p:nvPr/>
        </p:nvPicPr>
        <p:blipFill>
          <a:blip r:embed="rId2"/>
          <a:srcRect/>
          <a:stretch>
            <a:fillRect/>
          </a:stretch>
        </p:blipFill>
        <p:spPr bwMode="auto">
          <a:xfrm>
            <a:off x="1357290" y="1340768"/>
            <a:ext cx="3214710" cy="514353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Ondrej\Desktop\Literatura foto\Lit025.jpg"/>
          <p:cNvPicPr>
            <a:picLocks noChangeAspect="1" noChangeArrowheads="1"/>
          </p:cNvPicPr>
          <p:nvPr/>
        </p:nvPicPr>
        <p:blipFill>
          <a:blip r:embed="rId2"/>
          <a:srcRect/>
          <a:stretch>
            <a:fillRect/>
          </a:stretch>
        </p:blipFill>
        <p:spPr bwMode="auto">
          <a:xfrm>
            <a:off x="2857488" y="714356"/>
            <a:ext cx="3351221" cy="557216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Ondrej\Desktop\Literatura foto\Lit027.jpg"/>
          <p:cNvPicPr>
            <a:picLocks noChangeAspect="1" noChangeArrowheads="1"/>
          </p:cNvPicPr>
          <p:nvPr/>
        </p:nvPicPr>
        <p:blipFill>
          <a:blip r:embed="rId2"/>
          <a:srcRect/>
          <a:stretch>
            <a:fillRect/>
          </a:stretch>
        </p:blipFill>
        <p:spPr bwMode="auto">
          <a:xfrm>
            <a:off x="827584" y="1700808"/>
            <a:ext cx="3570303" cy="4929223"/>
          </a:xfrm>
          <a:prstGeom prst="rect">
            <a:avLst/>
          </a:prstGeom>
          <a:noFill/>
        </p:spPr>
      </p:pic>
      <p:sp>
        <p:nvSpPr>
          <p:cNvPr id="2" name="Nadpis 1">
            <a:extLst>
              <a:ext uri="{FF2B5EF4-FFF2-40B4-BE49-F238E27FC236}">
                <a16:creationId xmlns:a16="http://schemas.microsoft.com/office/drawing/2014/main" id="{FE4CF103-2C5A-4D12-BE43-3DDA06D26B34}"/>
              </a:ext>
            </a:extLst>
          </p:cNvPr>
          <p:cNvSpPr>
            <a:spLocks noGrp="1"/>
          </p:cNvSpPr>
          <p:nvPr>
            <p:ph type="title"/>
          </p:nvPr>
        </p:nvSpPr>
        <p:spPr/>
        <p:txBody>
          <a:bodyPr>
            <a:normAutofit fontScale="90000"/>
          </a:bodyPr>
          <a:lstStyle/>
          <a:p>
            <a:r>
              <a:rPr lang="cs-CZ" dirty="0"/>
              <a:t>http://ucl.cas.cz/cs/casopis-ceska-literatura</a:t>
            </a:r>
          </a:p>
        </p:txBody>
      </p:sp>
      <p:sp>
        <p:nvSpPr>
          <p:cNvPr id="3" name="Zástupný obsah 2">
            <a:extLst>
              <a:ext uri="{FF2B5EF4-FFF2-40B4-BE49-F238E27FC236}">
                <a16:creationId xmlns:a16="http://schemas.microsoft.com/office/drawing/2014/main" id="{EE617D85-BF12-4947-BA11-7477AAA4B248}"/>
              </a:ext>
            </a:extLst>
          </p:cNvPr>
          <p:cNvSpPr>
            <a:spLocks noGrp="1"/>
          </p:cNvSpPr>
          <p:nvPr>
            <p:ph idx="1"/>
          </p:nvPr>
        </p:nvSpPr>
        <p:spPr/>
        <p:txBody>
          <a:bodyPr/>
          <a:lstStyle/>
          <a:p>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C63B948-D840-4AB2-ADCE-0C910579DB20}"/>
              </a:ext>
            </a:extLst>
          </p:cNvPr>
          <p:cNvPicPr>
            <a:picLocks noGrp="1" noChangeAspect="1"/>
          </p:cNvPicPr>
          <p:nvPr>
            <p:ph idx="1"/>
          </p:nvPr>
        </p:nvPicPr>
        <p:blipFill rotWithShape="1">
          <a:blip r:embed="rId2"/>
          <a:srcRect t="12025" b="3578"/>
          <a:stretch/>
        </p:blipFill>
        <p:spPr>
          <a:xfrm>
            <a:off x="704144" y="1628800"/>
            <a:ext cx="8076992" cy="4608511"/>
          </a:xfrm>
        </p:spPr>
      </p:pic>
    </p:spTree>
    <p:extLst>
      <p:ext uri="{BB962C8B-B14F-4D97-AF65-F5344CB8AC3E}">
        <p14:creationId xmlns:p14="http://schemas.microsoft.com/office/powerpoint/2010/main" val="1762263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1EE903-A7D6-424D-8F36-8EA9A297274C}"/>
              </a:ext>
            </a:extLst>
          </p:cNvPr>
          <p:cNvSpPr>
            <a:spLocks noGrp="1"/>
          </p:cNvSpPr>
          <p:nvPr>
            <p:ph type="title"/>
          </p:nvPr>
        </p:nvSpPr>
        <p:spPr/>
        <p:txBody>
          <a:bodyPr>
            <a:normAutofit fontScale="90000"/>
          </a:bodyPr>
          <a:lstStyle/>
          <a:p>
            <a:br>
              <a:rPr lang="cs-CZ" b="0" i="0" u="none" strike="noStrike" dirty="0">
                <a:solidFill>
                  <a:srgbClr val="660099"/>
                </a:solidFill>
                <a:effectLst/>
                <a:latin typeface="arial" panose="020B0604020202020204" pitchFamily="34" charset="0"/>
                <a:hlinkClick r:id="rId2"/>
              </a:rPr>
            </a:br>
            <a:r>
              <a:rPr lang="cs-CZ" b="0" i="0" u="none" strike="noStrike" dirty="0">
                <a:solidFill>
                  <a:srgbClr val="660099"/>
                </a:solidFill>
                <a:effectLst/>
                <a:latin typeface="arial" panose="020B0604020202020204" pitchFamily="34" charset="0"/>
                <a:hlinkClick r:id="rId2"/>
              </a:rPr>
              <a:t>SVĚT LITERATURY</a:t>
            </a:r>
            <a:br>
              <a:rPr lang="cs-CZ" b="0" i="0" u="none" strike="noStrike" dirty="0">
                <a:solidFill>
                  <a:srgbClr val="660099"/>
                </a:solidFill>
                <a:effectLst/>
                <a:latin typeface="arial" panose="020B0604020202020204" pitchFamily="34" charset="0"/>
                <a:hlinkClick r:id="rId2"/>
              </a:rPr>
            </a:br>
            <a:r>
              <a:rPr lang="cs-CZ" b="0" i="0" u="none" strike="noStrike" dirty="0">
                <a:solidFill>
                  <a:srgbClr val="3C4043"/>
                </a:solidFill>
                <a:effectLst/>
                <a:latin typeface="arial" panose="020B0604020202020204" pitchFamily="34" charset="0"/>
                <a:hlinkClick r:id="rId2"/>
              </a:rPr>
              <a:t>svetliteratury.ff.cuni.cz</a:t>
            </a:r>
            <a:br>
              <a:rPr lang="cs-CZ" b="0" i="0" u="none" strike="noStrike" dirty="0">
                <a:solidFill>
                  <a:srgbClr val="660099"/>
                </a:solidFill>
                <a:effectLst/>
                <a:latin typeface="arial" panose="020B0604020202020204" pitchFamily="34" charset="0"/>
              </a:rPr>
            </a:br>
            <a:br>
              <a:rPr lang="cs-CZ" b="0" i="0" dirty="0">
                <a:solidFill>
                  <a:srgbClr val="3C4043"/>
                </a:solidFill>
                <a:effectLst/>
                <a:latin typeface="arial" panose="020B0604020202020204" pitchFamily="34" charset="0"/>
              </a:rPr>
            </a:br>
            <a:endParaRPr lang="cs-CZ" dirty="0"/>
          </a:p>
        </p:txBody>
      </p:sp>
      <p:pic>
        <p:nvPicPr>
          <p:cNvPr id="5" name="Zástupný obsah 4">
            <a:extLst>
              <a:ext uri="{FF2B5EF4-FFF2-40B4-BE49-F238E27FC236}">
                <a16:creationId xmlns:a16="http://schemas.microsoft.com/office/drawing/2014/main" id="{664D87DE-AFD0-4031-B4D5-A1570AEA61E3}"/>
              </a:ext>
            </a:extLst>
          </p:cNvPr>
          <p:cNvPicPr>
            <a:picLocks noGrp="1" noChangeAspect="1"/>
          </p:cNvPicPr>
          <p:nvPr>
            <p:ph idx="1"/>
          </p:nvPr>
        </p:nvPicPr>
        <p:blipFill rotWithShape="1">
          <a:blip r:embed="rId3"/>
          <a:srcRect t="12302" b="12523"/>
          <a:stretch/>
        </p:blipFill>
        <p:spPr>
          <a:xfrm>
            <a:off x="704144" y="1556793"/>
            <a:ext cx="7735712" cy="3960440"/>
          </a:xfrm>
        </p:spPr>
      </p:pic>
    </p:spTree>
    <p:extLst>
      <p:ext uri="{BB962C8B-B14F-4D97-AF65-F5344CB8AC3E}">
        <p14:creationId xmlns:p14="http://schemas.microsoft.com/office/powerpoint/2010/main" val="171677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Ondrej\Desktop\Literatura foto\Lit028.jpg"/>
          <p:cNvPicPr>
            <a:picLocks noChangeAspect="1" noChangeArrowheads="1"/>
          </p:cNvPicPr>
          <p:nvPr/>
        </p:nvPicPr>
        <p:blipFill>
          <a:blip r:embed="rId2"/>
          <a:srcRect/>
          <a:stretch>
            <a:fillRect/>
          </a:stretch>
        </p:blipFill>
        <p:spPr bwMode="auto">
          <a:xfrm>
            <a:off x="827584" y="1556792"/>
            <a:ext cx="3429024" cy="4857784"/>
          </a:xfrm>
          <a:prstGeom prst="rect">
            <a:avLst/>
          </a:prstGeom>
          <a:noFill/>
        </p:spPr>
      </p:pic>
      <p:sp>
        <p:nvSpPr>
          <p:cNvPr id="2" name="Nadpis 1">
            <a:extLst>
              <a:ext uri="{FF2B5EF4-FFF2-40B4-BE49-F238E27FC236}">
                <a16:creationId xmlns:a16="http://schemas.microsoft.com/office/drawing/2014/main" id="{027B58A4-9372-46FD-95FB-89DA1ECEC93F}"/>
              </a:ext>
            </a:extLst>
          </p:cNvPr>
          <p:cNvSpPr>
            <a:spLocks noGrp="1"/>
          </p:cNvSpPr>
          <p:nvPr>
            <p:ph type="title"/>
          </p:nvPr>
        </p:nvSpPr>
        <p:spPr/>
        <p:txBody>
          <a:bodyPr/>
          <a:lstStyle/>
          <a:p>
            <a:r>
              <a:rPr lang="cs-CZ" dirty="0"/>
              <a:t>http://sas.ujc.cas.cz/</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8BD4A99D-7225-4402-939C-34058B0A4361}"/>
              </a:ext>
            </a:extLst>
          </p:cNvPr>
          <p:cNvSpPr>
            <a:spLocks noGrp="1"/>
          </p:cNvSpPr>
          <p:nvPr>
            <p:ph type="subTitle" idx="1"/>
          </p:nvPr>
        </p:nvSpPr>
        <p:spPr>
          <a:xfrm>
            <a:off x="628649" y="2046851"/>
            <a:ext cx="7886699" cy="728910"/>
          </a:xfrm>
        </p:spPr>
        <p:txBody>
          <a:bodyPr>
            <a:normAutofit/>
          </a:bodyPr>
          <a:lstStyle/>
          <a:p>
            <a:endParaRPr lang="cs-CZ" dirty="0"/>
          </a:p>
        </p:txBody>
      </p:sp>
      <p:pic>
        <p:nvPicPr>
          <p:cNvPr id="12" name="Obrázek 11">
            <a:extLst>
              <a:ext uri="{FF2B5EF4-FFF2-40B4-BE49-F238E27FC236}">
                <a16:creationId xmlns:a16="http://schemas.microsoft.com/office/drawing/2014/main" id="{9E24975D-BC7A-4856-881E-56BB78F71F0A}"/>
              </a:ext>
            </a:extLst>
          </p:cNvPr>
          <p:cNvPicPr>
            <a:picLocks noChangeAspect="1"/>
          </p:cNvPicPr>
          <p:nvPr/>
        </p:nvPicPr>
        <p:blipFill rotWithShape="1">
          <a:blip r:embed="rId2"/>
          <a:srcRect t="12200" b="3801"/>
          <a:stretch/>
        </p:blipFill>
        <p:spPr>
          <a:xfrm>
            <a:off x="227456" y="1193931"/>
            <a:ext cx="8449000" cy="3992097"/>
          </a:xfrm>
          <a:prstGeom prst="rect">
            <a:avLst/>
          </a:prstGeom>
        </p:spPr>
      </p:pic>
    </p:spTree>
    <p:extLst>
      <p:ext uri="{BB962C8B-B14F-4D97-AF65-F5344CB8AC3E}">
        <p14:creationId xmlns:p14="http://schemas.microsoft.com/office/powerpoint/2010/main" val="4096529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EA44EF-8CEC-495A-8584-A82209E154AC}"/>
              </a:ext>
            </a:extLst>
          </p:cNvPr>
          <p:cNvSpPr>
            <a:spLocks noGrp="1"/>
          </p:cNvSpPr>
          <p:nvPr>
            <p:ph type="title"/>
          </p:nvPr>
        </p:nvSpPr>
        <p:spPr/>
        <p:txBody>
          <a:bodyPr/>
          <a:lstStyle/>
          <a:p>
            <a:r>
              <a:rPr lang="cs-CZ" dirty="0"/>
              <a:t>https://casopishost.cz</a:t>
            </a:r>
          </a:p>
        </p:txBody>
      </p:sp>
      <p:pic>
        <p:nvPicPr>
          <p:cNvPr id="5" name="Zástupný obsah 4">
            <a:extLst>
              <a:ext uri="{FF2B5EF4-FFF2-40B4-BE49-F238E27FC236}">
                <a16:creationId xmlns:a16="http://schemas.microsoft.com/office/drawing/2014/main" id="{32E9C0E7-29A9-4A11-8307-7BD650E437E9}"/>
              </a:ext>
            </a:extLst>
          </p:cNvPr>
          <p:cNvPicPr>
            <a:picLocks noGrp="1" noChangeAspect="1"/>
          </p:cNvPicPr>
          <p:nvPr>
            <p:ph idx="1"/>
          </p:nvPr>
        </p:nvPicPr>
        <p:blipFill rotWithShape="1">
          <a:blip r:embed="rId2"/>
          <a:srcRect t="12206"/>
          <a:stretch/>
        </p:blipFill>
        <p:spPr>
          <a:xfrm>
            <a:off x="628650" y="1863259"/>
            <a:ext cx="7886700" cy="4276069"/>
          </a:xfrm>
        </p:spPr>
      </p:pic>
    </p:spTree>
    <p:extLst>
      <p:ext uri="{BB962C8B-B14F-4D97-AF65-F5344CB8AC3E}">
        <p14:creationId xmlns:p14="http://schemas.microsoft.com/office/powerpoint/2010/main" val="3474847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D4ED7D-3F9A-4CB3-B2A9-C28778A8C19C}"/>
              </a:ext>
            </a:extLst>
          </p:cNvPr>
          <p:cNvSpPr>
            <a:spLocks noGrp="1"/>
          </p:cNvSpPr>
          <p:nvPr>
            <p:ph type="title"/>
          </p:nvPr>
        </p:nvSpPr>
        <p:spPr/>
        <p:txBody>
          <a:bodyPr/>
          <a:lstStyle/>
          <a:p>
            <a:r>
              <a:rPr lang="cs-CZ" dirty="0"/>
              <a:t>http://www.h7o.cz</a:t>
            </a:r>
          </a:p>
        </p:txBody>
      </p:sp>
      <p:pic>
        <p:nvPicPr>
          <p:cNvPr id="5" name="Zástupný obsah 4">
            <a:extLst>
              <a:ext uri="{FF2B5EF4-FFF2-40B4-BE49-F238E27FC236}">
                <a16:creationId xmlns:a16="http://schemas.microsoft.com/office/drawing/2014/main" id="{956025BE-3E33-42F9-B6F8-B4B8BC888BCB}"/>
              </a:ext>
            </a:extLst>
          </p:cNvPr>
          <p:cNvPicPr>
            <a:picLocks noGrp="1" noChangeAspect="1"/>
          </p:cNvPicPr>
          <p:nvPr>
            <p:ph idx="1"/>
          </p:nvPr>
        </p:nvPicPr>
        <p:blipFill rotWithShape="1">
          <a:blip r:embed="rId2"/>
          <a:srcRect t="12025" b="3578"/>
          <a:stretch/>
        </p:blipFill>
        <p:spPr>
          <a:xfrm>
            <a:off x="704144" y="1340768"/>
            <a:ext cx="7684280" cy="5152105"/>
          </a:xfrm>
        </p:spPr>
      </p:pic>
    </p:spTree>
    <p:extLst>
      <p:ext uri="{BB962C8B-B14F-4D97-AF65-F5344CB8AC3E}">
        <p14:creationId xmlns:p14="http://schemas.microsoft.com/office/powerpoint/2010/main" val="21607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9519" y="3204781"/>
            <a:ext cx="2270438" cy="1790700"/>
          </a:xfrm>
        </p:spPr>
        <p:txBody>
          <a:bodyPr vert="horz" lIns="68580" tIns="34290" rIns="68580" bIns="34290" rtlCol="0" anchor="t">
            <a:normAutofit/>
          </a:bodyPr>
          <a:lstStyle/>
          <a:p>
            <a:r>
              <a:rPr lang="en-US" sz="3525" b="1"/>
              <a:t>Povinná literatura:</a:t>
            </a:r>
            <a:br>
              <a:rPr lang="en-US" sz="3525"/>
            </a:br>
            <a:endParaRPr lang="en-US" sz="3525"/>
          </a:p>
        </p:txBody>
      </p:sp>
      <p:pic>
        <p:nvPicPr>
          <p:cNvPr id="1026" name="Picture 2" descr="C:\Users\Ondrej\Desktop\Literatura foto\Lit001.jpg"/>
          <p:cNvPicPr>
            <a:picLocks noChangeAspect="1" noChangeArrowheads="1"/>
          </p:cNvPicPr>
          <p:nvPr/>
        </p:nvPicPr>
        <p:blipFill rotWithShape="1">
          <a:blip r:embed="rId2"/>
          <a:srcRect r="4890" b="2"/>
          <a:stretch/>
        </p:blipFill>
        <p:spPr bwMode="auto">
          <a:xfrm rot="5400000">
            <a:off x="3981731" y="1849967"/>
            <a:ext cx="4099343" cy="3114000"/>
          </a:xfrm>
          <a:prstGeom prst="rect">
            <a:avLst/>
          </a:prstGeom>
          <a:noFill/>
        </p:spPr>
      </p:pic>
    </p:spTree>
    <p:extLst>
      <p:ext uri="{BB962C8B-B14F-4D97-AF65-F5344CB8AC3E}">
        <p14:creationId xmlns:p14="http://schemas.microsoft.com/office/powerpoint/2010/main" val="1032956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7979A4-C496-4FB4-8035-7C7AED68B35D}"/>
              </a:ext>
            </a:extLst>
          </p:cNvPr>
          <p:cNvSpPr>
            <a:spLocks noGrp="1"/>
          </p:cNvSpPr>
          <p:nvPr>
            <p:ph type="title"/>
          </p:nvPr>
        </p:nvSpPr>
        <p:spPr/>
        <p:txBody>
          <a:bodyPr/>
          <a:lstStyle/>
          <a:p>
            <a:r>
              <a:rPr lang="cs-CZ" dirty="0"/>
              <a:t>www.iliteratura.cz</a:t>
            </a:r>
          </a:p>
        </p:txBody>
      </p:sp>
      <p:pic>
        <p:nvPicPr>
          <p:cNvPr id="5" name="Zástupný obsah 4">
            <a:extLst>
              <a:ext uri="{FF2B5EF4-FFF2-40B4-BE49-F238E27FC236}">
                <a16:creationId xmlns:a16="http://schemas.microsoft.com/office/drawing/2014/main" id="{ABFF472A-74DA-4DA6-BBBF-B9D2B641003F}"/>
              </a:ext>
            </a:extLst>
          </p:cNvPr>
          <p:cNvPicPr>
            <a:picLocks noGrp="1" noChangeAspect="1"/>
          </p:cNvPicPr>
          <p:nvPr>
            <p:ph idx="1"/>
          </p:nvPr>
        </p:nvPicPr>
        <p:blipFill rotWithShape="1">
          <a:blip r:embed="rId2"/>
          <a:srcRect t="12025" b="3578"/>
          <a:stretch/>
        </p:blipFill>
        <p:spPr>
          <a:xfrm>
            <a:off x="704144" y="1556792"/>
            <a:ext cx="8190754" cy="4464496"/>
          </a:xfrm>
        </p:spPr>
      </p:pic>
    </p:spTree>
    <p:extLst>
      <p:ext uri="{BB962C8B-B14F-4D97-AF65-F5344CB8AC3E}">
        <p14:creationId xmlns:p14="http://schemas.microsoft.com/office/powerpoint/2010/main" val="1146033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09BA3A-A85F-4A3E-8CBE-BD58F083422F}"/>
              </a:ext>
            </a:extLst>
          </p:cNvPr>
          <p:cNvSpPr>
            <a:spLocks noGrp="1"/>
          </p:cNvSpPr>
          <p:nvPr>
            <p:ph type="title"/>
          </p:nvPr>
        </p:nvSpPr>
        <p:spPr/>
        <p:txBody>
          <a:bodyPr>
            <a:normAutofit fontScale="90000"/>
          </a:bodyPr>
          <a:lstStyle/>
          <a:p>
            <a:r>
              <a:rPr lang="cs-CZ" dirty="0"/>
              <a:t>https://www.nejlepsiknihydetem.cz/</a:t>
            </a:r>
          </a:p>
        </p:txBody>
      </p:sp>
      <p:pic>
        <p:nvPicPr>
          <p:cNvPr id="5" name="Zástupný obsah 4">
            <a:extLst>
              <a:ext uri="{FF2B5EF4-FFF2-40B4-BE49-F238E27FC236}">
                <a16:creationId xmlns:a16="http://schemas.microsoft.com/office/drawing/2014/main" id="{27C2504E-7E9A-493A-8823-C9E4ABC430F5}"/>
              </a:ext>
            </a:extLst>
          </p:cNvPr>
          <p:cNvPicPr>
            <a:picLocks noGrp="1" noChangeAspect="1"/>
          </p:cNvPicPr>
          <p:nvPr>
            <p:ph idx="1"/>
          </p:nvPr>
        </p:nvPicPr>
        <p:blipFill rotWithShape="1">
          <a:blip r:embed="rId2"/>
          <a:srcRect t="12025" b="8543"/>
          <a:stretch/>
        </p:blipFill>
        <p:spPr>
          <a:xfrm>
            <a:off x="704144" y="1772817"/>
            <a:ext cx="7735712" cy="4032448"/>
          </a:xfrm>
        </p:spPr>
      </p:pic>
    </p:spTree>
    <p:extLst>
      <p:ext uri="{BB962C8B-B14F-4D97-AF65-F5344CB8AC3E}">
        <p14:creationId xmlns:p14="http://schemas.microsoft.com/office/powerpoint/2010/main" val="1934860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D176F6-6DA0-4FB8-B5FC-5BBE1D178706}"/>
              </a:ext>
            </a:extLst>
          </p:cNvPr>
          <p:cNvSpPr>
            <a:spLocks noGrp="1"/>
          </p:cNvSpPr>
          <p:nvPr>
            <p:ph type="title"/>
          </p:nvPr>
        </p:nvSpPr>
        <p:spPr/>
        <p:txBody>
          <a:bodyPr/>
          <a:lstStyle/>
          <a:p>
            <a:r>
              <a:rPr lang="cs-CZ" dirty="0"/>
              <a:t>https://www.sckn.cz/</a:t>
            </a:r>
          </a:p>
        </p:txBody>
      </p:sp>
      <p:pic>
        <p:nvPicPr>
          <p:cNvPr id="5" name="Zástupný obsah 4">
            <a:extLst>
              <a:ext uri="{FF2B5EF4-FFF2-40B4-BE49-F238E27FC236}">
                <a16:creationId xmlns:a16="http://schemas.microsoft.com/office/drawing/2014/main" id="{733055D7-FB6E-4203-A7FB-5077DC4A5E4B}"/>
              </a:ext>
            </a:extLst>
          </p:cNvPr>
          <p:cNvPicPr>
            <a:picLocks noGrp="1" noChangeAspect="1"/>
          </p:cNvPicPr>
          <p:nvPr>
            <p:ph idx="1"/>
          </p:nvPr>
        </p:nvPicPr>
        <p:blipFill rotWithShape="1">
          <a:blip r:embed="rId2"/>
          <a:srcRect t="12026" b="8543"/>
          <a:stretch/>
        </p:blipFill>
        <p:spPr>
          <a:xfrm>
            <a:off x="704144" y="1844824"/>
            <a:ext cx="7735712" cy="3960440"/>
          </a:xfrm>
        </p:spPr>
      </p:pic>
    </p:spTree>
    <p:extLst>
      <p:ext uri="{BB962C8B-B14F-4D97-AF65-F5344CB8AC3E}">
        <p14:creationId xmlns:p14="http://schemas.microsoft.com/office/powerpoint/2010/main" val="3761735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EAE25E-A472-4795-A413-AFEEBFFE48EC}"/>
              </a:ext>
            </a:extLst>
          </p:cNvPr>
          <p:cNvSpPr>
            <a:spLocks noGrp="1"/>
          </p:cNvSpPr>
          <p:nvPr>
            <p:ph type="title"/>
          </p:nvPr>
        </p:nvSpPr>
        <p:spPr>
          <a:xfrm>
            <a:off x="628650" y="365127"/>
            <a:ext cx="7886700" cy="687610"/>
          </a:xfrm>
        </p:spPr>
        <p:txBody>
          <a:bodyPr>
            <a:normAutofit fontScale="90000"/>
          </a:bodyPr>
          <a:lstStyle/>
          <a:p>
            <a:r>
              <a:rPr lang="cs-CZ" dirty="0"/>
              <a:t>http://www.ucl.cas.cz/cs/</a:t>
            </a:r>
          </a:p>
        </p:txBody>
      </p:sp>
      <p:pic>
        <p:nvPicPr>
          <p:cNvPr id="5" name="Zástupný obsah 4">
            <a:extLst>
              <a:ext uri="{FF2B5EF4-FFF2-40B4-BE49-F238E27FC236}">
                <a16:creationId xmlns:a16="http://schemas.microsoft.com/office/drawing/2014/main" id="{3388E7CB-AFBE-4B0A-BD4C-B89E4803A181}"/>
              </a:ext>
            </a:extLst>
          </p:cNvPr>
          <p:cNvPicPr>
            <a:picLocks noGrp="1" noChangeAspect="1"/>
          </p:cNvPicPr>
          <p:nvPr>
            <p:ph idx="1"/>
          </p:nvPr>
        </p:nvPicPr>
        <p:blipFill rotWithShape="1">
          <a:blip r:embed="rId2"/>
          <a:srcRect l="32924" t="12025" r="32968" b="13507"/>
          <a:stretch/>
        </p:blipFill>
        <p:spPr>
          <a:xfrm>
            <a:off x="2051720" y="1174030"/>
            <a:ext cx="4392488" cy="5342216"/>
          </a:xfrm>
        </p:spPr>
      </p:pic>
    </p:spTree>
    <p:extLst>
      <p:ext uri="{BB962C8B-B14F-4D97-AF65-F5344CB8AC3E}">
        <p14:creationId xmlns:p14="http://schemas.microsoft.com/office/powerpoint/2010/main" val="1746664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05597-C8B6-4E43-9554-080438B61C26}"/>
              </a:ext>
            </a:extLst>
          </p:cNvPr>
          <p:cNvSpPr>
            <a:spLocks noGrp="1"/>
          </p:cNvSpPr>
          <p:nvPr>
            <p:ph type="title"/>
          </p:nvPr>
        </p:nvSpPr>
        <p:spPr/>
        <p:txBody>
          <a:bodyPr/>
          <a:lstStyle/>
          <a:p>
            <a:r>
              <a:rPr lang="cs-CZ" dirty="0"/>
              <a:t>http://www.ucl.cas.cz/edicee/</a:t>
            </a:r>
          </a:p>
        </p:txBody>
      </p:sp>
      <p:pic>
        <p:nvPicPr>
          <p:cNvPr id="5" name="Zástupný obsah 4">
            <a:extLst>
              <a:ext uri="{FF2B5EF4-FFF2-40B4-BE49-F238E27FC236}">
                <a16:creationId xmlns:a16="http://schemas.microsoft.com/office/drawing/2014/main" id="{EF9D1952-0E85-45FB-A169-05E601FDAF7A}"/>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4134114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B228E-3C58-6107-49AE-20719C3C556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95ED735-7865-B868-03EF-866ACC8A99C9}"/>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661614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3DBD59E-27C2-158E-42D8-07BE71FB0966}"/>
              </a:ext>
            </a:extLst>
          </p:cNvPr>
          <p:cNvSpPr>
            <a:spLocks noGrp="1"/>
          </p:cNvSpPr>
          <p:nvPr>
            <p:ph sz="half" idx="1"/>
          </p:nvPr>
        </p:nvSpPr>
        <p:spPr>
          <a:xfrm>
            <a:off x="628650" y="1466851"/>
            <a:ext cx="3886200" cy="4023122"/>
          </a:xfrm>
        </p:spPr>
        <p:txBody>
          <a:bodyPr>
            <a:normAutofit/>
          </a:bodyPr>
          <a:lstStyle/>
          <a:p>
            <a:pPr>
              <a:buNone/>
            </a:pPr>
            <a:r>
              <a:rPr lang="cs-CZ" sz="2100" b="1" dirty="0"/>
              <a:t>Seznam</a:t>
            </a:r>
          </a:p>
          <a:p>
            <a:pPr>
              <a:buNone/>
            </a:pPr>
            <a:endParaRPr lang="cs-CZ" sz="2100" b="1" dirty="0"/>
          </a:p>
          <a:p>
            <a:pPr>
              <a:buNone/>
            </a:pPr>
            <a:r>
              <a:rPr lang="cs-CZ" sz="2100" dirty="0"/>
              <a:t>Pět jogurtů</a:t>
            </a:r>
          </a:p>
          <a:p>
            <a:pPr>
              <a:buNone/>
            </a:pPr>
            <a:r>
              <a:rPr lang="cs-CZ" sz="2100" dirty="0"/>
              <a:t>1l mléka</a:t>
            </a:r>
          </a:p>
          <a:p>
            <a:pPr>
              <a:buNone/>
            </a:pPr>
            <a:r>
              <a:rPr lang="cs-CZ" sz="2100" dirty="0"/>
              <a:t>10 rohlíků</a:t>
            </a:r>
          </a:p>
          <a:p>
            <a:pPr>
              <a:buNone/>
            </a:pPr>
            <a:r>
              <a:rPr lang="cs-CZ" sz="2100" dirty="0"/>
              <a:t>tři balíčky čokolády</a:t>
            </a:r>
          </a:p>
          <a:p>
            <a:pPr>
              <a:buNone/>
            </a:pPr>
            <a:r>
              <a:rPr lang="cs-CZ" sz="2100" dirty="0"/>
              <a:t>dva balíčky kávy</a:t>
            </a:r>
          </a:p>
          <a:p>
            <a:pPr>
              <a:buNone/>
            </a:pPr>
            <a:endParaRPr lang="cs-CZ" sz="2100" dirty="0"/>
          </a:p>
          <a:p>
            <a:pPr>
              <a:buNone/>
            </a:pPr>
            <a:r>
              <a:rPr lang="cs-CZ" sz="2100" dirty="0"/>
              <a:t>něco k snídani, </a:t>
            </a:r>
          </a:p>
          <a:p>
            <a:pPr>
              <a:buNone/>
            </a:pPr>
            <a:r>
              <a:rPr lang="cs-CZ" sz="2100" dirty="0"/>
              <a:t>co máš rád.</a:t>
            </a:r>
          </a:p>
          <a:p>
            <a:endParaRPr lang="cs-CZ" dirty="0"/>
          </a:p>
        </p:txBody>
      </p:sp>
    </p:spTree>
    <p:extLst>
      <p:ext uri="{BB962C8B-B14F-4D97-AF65-F5344CB8AC3E}">
        <p14:creationId xmlns:p14="http://schemas.microsoft.com/office/powerpoint/2010/main" val="4018273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54C5A90-2B7D-DFEA-7FC9-32ABB379613B}"/>
              </a:ext>
            </a:extLst>
          </p:cNvPr>
          <p:cNvSpPr>
            <a:spLocks noGrp="1"/>
          </p:cNvSpPr>
          <p:nvPr>
            <p:ph sz="half" idx="1"/>
          </p:nvPr>
        </p:nvSpPr>
        <p:spPr>
          <a:xfrm>
            <a:off x="683568" y="836712"/>
            <a:ext cx="5400600" cy="5184576"/>
          </a:xfrm>
        </p:spPr>
        <p:txBody>
          <a:bodyPr>
            <a:normAutofit/>
          </a:bodyPr>
          <a:lstStyle/>
          <a:p>
            <a:pPr marL="0" indent="0">
              <a:lnSpc>
                <a:spcPct val="115000"/>
              </a:lnSpc>
              <a:buNone/>
            </a:pPr>
            <a:r>
              <a:rPr lang="cs-CZ" sz="2100" b="1" kern="100" dirty="0">
                <a:effectLst/>
                <a:latin typeface="Aptos" panose="020B0004020202020204" pitchFamily="34" charset="0"/>
                <a:ea typeface="Aptos" panose="020B0004020202020204" pitchFamily="34" charset="0"/>
                <a:cs typeface="Times New Roman" panose="02020603050405020304" pitchFamily="18" charset="0"/>
              </a:rPr>
              <a:t>Malá nádraží</a:t>
            </a:r>
            <a:endParaRPr lang="cs-CZ"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buNone/>
            </a:pPr>
            <a:r>
              <a:rPr lang="cs-CZ"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Jsou krajiny, kde děti ještě vlakům mávají. </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Vždycky jsme malinko smutní</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na malých nádražích,</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kde nikdo nečeká. </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2100" kern="100" dirty="0">
                <a:effectLst/>
                <a:latin typeface="Aptos" panose="020B0004020202020204" pitchFamily="34" charset="0"/>
                <a:ea typeface="Aptos" panose="020B0004020202020204" pitchFamily="34" charset="0"/>
                <a:cs typeface="Times New Roman" panose="02020603050405020304" pitchFamily="18" charset="0"/>
              </a:rPr>
              <a:t>Najednou máme bílou duši z bezu, </a:t>
            </a:r>
          </a:p>
          <a:p>
            <a:pPr marL="0" indent="0">
              <a:buNone/>
            </a:pPr>
            <a:r>
              <a:rPr lang="cs-CZ" sz="2100" dirty="0">
                <a:effectLst/>
                <a:latin typeface="Aptos" panose="020B0004020202020204" pitchFamily="34" charset="0"/>
                <a:ea typeface="Aptos" panose="020B0004020202020204" pitchFamily="34" charset="0"/>
                <a:cs typeface="Times New Roman" panose="02020603050405020304" pitchFamily="18" charset="0"/>
              </a:rPr>
              <a:t>najednou je v nás příliš z člověka. </a:t>
            </a:r>
            <a:endParaRPr lang="cs-CZ" sz="2100" dirty="0"/>
          </a:p>
        </p:txBody>
      </p:sp>
    </p:spTree>
    <p:extLst>
      <p:ext uri="{BB962C8B-B14F-4D97-AF65-F5344CB8AC3E}">
        <p14:creationId xmlns:p14="http://schemas.microsoft.com/office/powerpoint/2010/main" val="4243821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332657"/>
            <a:ext cx="6816820" cy="720079"/>
          </a:xfrm>
        </p:spPr>
        <p:txBody>
          <a:bodyPr>
            <a:noAutofit/>
          </a:bodyPr>
          <a:lstStyle/>
          <a:p>
            <a:r>
              <a:rPr lang="cs-CZ" sz="3200" b="1" dirty="0">
                <a:solidFill>
                  <a:srgbClr val="C00000"/>
                </a:solidFill>
              </a:rPr>
              <a:t>Co je literatura? Je mezi texty rozdíl?</a:t>
            </a:r>
          </a:p>
        </p:txBody>
      </p:sp>
      <p:sp>
        <p:nvSpPr>
          <p:cNvPr id="3" name="Zástupný symbol pro obsah 2"/>
          <p:cNvSpPr>
            <a:spLocks noGrp="1"/>
          </p:cNvSpPr>
          <p:nvPr>
            <p:ph sz="half" idx="1"/>
          </p:nvPr>
        </p:nvSpPr>
        <p:spPr/>
        <p:txBody>
          <a:bodyPr>
            <a:normAutofit/>
          </a:bodyPr>
          <a:lstStyle/>
          <a:p>
            <a:pPr>
              <a:buNone/>
            </a:pPr>
            <a:r>
              <a:rPr lang="cs-CZ" sz="2400" b="1" dirty="0"/>
              <a:t>Seznam</a:t>
            </a:r>
          </a:p>
          <a:p>
            <a:pPr>
              <a:buNone/>
            </a:pPr>
            <a:endParaRPr lang="cs-CZ" sz="2700" b="1" dirty="0"/>
          </a:p>
          <a:p>
            <a:pPr>
              <a:buNone/>
            </a:pPr>
            <a:r>
              <a:rPr lang="cs-CZ" sz="1900" dirty="0"/>
              <a:t>Pět jogurtů</a:t>
            </a:r>
          </a:p>
          <a:p>
            <a:pPr>
              <a:buNone/>
            </a:pPr>
            <a:r>
              <a:rPr lang="cs-CZ" sz="1900" dirty="0"/>
              <a:t>1l mléka</a:t>
            </a:r>
          </a:p>
          <a:p>
            <a:pPr>
              <a:buNone/>
            </a:pPr>
            <a:r>
              <a:rPr lang="cs-CZ" sz="1900" dirty="0"/>
              <a:t>10 rohlíků</a:t>
            </a:r>
          </a:p>
          <a:p>
            <a:pPr>
              <a:buNone/>
            </a:pPr>
            <a:r>
              <a:rPr lang="cs-CZ" sz="1900" dirty="0"/>
              <a:t>tři balíčky čokolády</a:t>
            </a:r>
          </a:p>
          <a:p>
            <a:pPr>
              <a:buNone/>
            </a:pPr>
            <a:r>
              <a:rPr lang="cs-CZ" sz="1900" dirty="0"/>
              <a:t>dva balíčky kávy</a:t>
            </a:r>
          </a:p>
          <a:p>
            <a:pPr>
              <a:buNone/>
            </a:pPr>
            <a:endParaRPr lang="cs-CZ" sz="1900" dirty="0"/>
          </a:p>
          <a:p>
            <a:pPr>
              <a:buNone/>
            </a:pPr>
            <a:r>
              <a:rPr lang="cs-CZ" sz="1900" dirty="0"/>
              <a:t>něco k snídani, </a:t>
            </a:r>
          </a:p>
          <a:p>
            <a:pPr>
              <a:buNone/>
            </a:pPr>
            <a:r>
              <a:rPr lang="cs-CZ" sz="1900" dirty="0"/>
              <a:t>co máš rád</a:t>
            </a:r>
          </a:p>
          <a:p>
            <a:endParaRPr lang="cs-CZ" dirty="0">
              <a:solidFill>
                <a:srgbClr val="0070C0"/>
              </a:solidFill>
            </a:endParaRPr>
          </a:p>
        </p:txBody>
      </p:sp>
      <p:sp>
        <p:nvSpPr>
          <p:cNvPr id="4" name="Zástupný symbol pro obsah 3"/>
          <p:cNvSpPr>
            <a:spLocks noGrp="1"/>
          </p:cNvSpPr>
          <p:nvPr>
            <p:ph sz="half" idx="2"/>
          </p:nvPr>
        </p:nvSpPr>
        <p:spPr/>
        <p:txBody>
          <a:bodyPr>
            <a:normAutofit/>
          </a:bodyPr>
          <a:lstStyle/>
          <a:p>
            <a:pPr marL="0" indent="0">
              <a:lnSpc>
                <a:spcPct val="115000"/>
              </a:lnSpc>
              <a:buNone/>
            </a:pPr>
            <a:r>
              <a:rPr lang="cs-CZ" sz="2400" b="1" kern="100" dirty="0">
                <a:effectLst/>
                <a:latin typeface="Aptos" panose="020B0004020202020204" pitchFamily="34" charset="0"/>
                <a:ea typeface="Aptos" panose="020B0004020202020204" pitchFamily="34" charset="0"/>
                <a:cs typeface="Times New Roman" panose="02020603050405020304" pitchFamily="18" charset="0"/>
              </a:rPr>
              <a:t>Malá nádraží</a:t>
            </a:r>
            <a:endParaRPr lang="cs-CZ"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Jsou krajiny, kde děti ještě vlakům mávají. </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Vždycky jsme malinko smutní</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 malých nádražích,</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kde nikdo nečeká. </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buNone/>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Najednou máme bílou duši z bezu, </a:t>
            </a:r>
          </a:p>
          <a:p>
            <a:pPr marL="0" indent="0">
              <a:buNone/>
            </a:pPr>
            <a:r>
              <a:rPr lang="cs-CZ" sz="1800" dirty="0">
                <a:effectLst/>
                <a:latin typeface="Aptos" panose="020B0004020202020204" pitchFamily="34" charset="0"/>
                <a:ea typeface="Aptos" panose="020B0004020202020204" pitchFamily="34" charset="0"/>
                <a:cs typeface="Times New Roman" panose="02020603050405020304" pitchFamily="18" charset="0"/>
              </a:rPr>
              <a:t>najednou je v nás příliš z člověka. </a:t>
            </a:r>
            <a:endParaRPr lang="cs-CZ" dirty="0"/>
          </a:p>
        </p:txBody>
      </p:sp>
    </p:spTree>
    <p:extLst>
      <p:ext uri="{BB962C8B-B14F-4D97-AF65-F5344CB8AC3E}">
        <p14:creationId xmlns:p14="http://schemas.microsoft.com/office/powerpoint/2010/main" val="2082280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00000"/>
                </a:solidFill>
              </a:rPr>
              <a:t>Literatura? </a:t>
            </a:r>
          </a:p>
        </p:txBody>
      </p:sp>
      <p:sp>
        <p:nvSpPr>
          <p:cNvPr id="3" name="Zástupný symbol pro obsah 2"/>
          <p:cNvSpPr>
            <a:spLocks noGrp="1"/>
          </p:cNvSpPr>
          <p:nvPr>
            <p:ph sz="half" idx="1"/>
          </p:nvPr>
        </p:nvSpPr>
        <p:spPr/>
        <p:txBody>
          <a:bodyPr>
            <a:normAutofit fontScale="85000" lnSpcReduction="20000"/>
          </a:bodyPr>
          <a:lstStyle/>
          <a:p>
            <a:r>
              <a:rPr lang="cs-CZ" b="1" dirty="0"/>
              <a:t>písemnictví</a:t>
            </a:r>
            <a:r>
              <a:rPr lang="cs-CZ" dirty="0"/>
              <a:t> </a:t>
            </a:r>
          </a:p>
          <a:p>
            <a:pPr>
              <a:buNone/>
            </a:pPr>
            <a:r>
              <a:rPr lang="cs-CZ" dirty="0"/>
              <a:t>	(písemně zaznamenané projevy)</a:t>
            </a:r>
          </a:p>
          <a:p>
            <a:pPr>
              <a:buNone/>
            </a:pPr>
            <a:endParaRPr lang="cs-CZ" dirty="0"/>
          </a:p>
          <a:p>
            <a:r>
              <a:rPr lang="cs-CZ" dirty="0"/>
              <a:t>texty (l. </a:t>
            </a:r>
            <a:r>
              <a:rPr lang="cs-CZ" i="1" dirty="0" err="1"/>
              <a:t>textum</a:t>
            </a:r>
            <a:r>
              <a:rPr lang="cs-CZ" dirty="0"/>
              <a:t> = tkanina)</a:t>
            </a:r>
          </a:p>
          <a:p>
            <a:r>
              <a:rPr lang="cs-CZ" dirty="0"/>
              <a:t>věty</a:t>
            </a:r>
          </a:p>
          <a:p>
            <a:r>
              <a:rPr lang="cs-CZ" dirty="0"/>
              <a:t>Slova == slovesné umění</a:t>
            </a:r>
          </a:p>
          <a:p>
            <a:pPr>
              <a:buNone/>
            </a:pPr>
            <a:endParaRPr lang="cs-CZ" dirty="0"/>
          </a:p>
          <a:p>
            <a:pPr>
              <a:buNone/>
            </a:pPr>
            <a:r>
              <a:rPr lang="cs-CZ" b="1" dirty="0"/>
              <a:t>literatura</a:t>
            </a:r>
            <a:r>
              <a:rPr lang="cs-CZ" dirty="0"/>
              <a:t> z lat. </a:t>
            </a:r>
            <a:r>
              <a:rPr lang="cs-CZ" i="1" dirty="0" err="1"/>
              <a:t>littera</a:t>
            </a:r>
            <a:r>
              <a:rPr lang="cs-CZ" dirty="0"/>
              <a:t> = písmeno</a:t>
            </a:r>
          </a:p>
          <a:p>
            <a:pPr>
              <a:buNone/>
            </a:pPr>
            <a:endParaRPr lang="cs-CZ" dirty="0"/>
          </a:p>
          <a:p>
            <a:pPr>
              <a:buNone/>
            </a:pPr>
            <a:endParaRPr lang="cs-CZ" dirty="0">
              <a:solidFill>
                <a:srgbClr val="FF0000"/>
              </a:solidFill>
            </a:endParaRPr>
          </a:p>
        </p:txBody>
      </p:sp>
      <p:sp>
        <p:nvSpPr>
          <p:cNvPr id="4" name="Zástupný symbol pro obsah 3"/>
          <p:cNvSpPr>
            <a:spLocks noGrp="1"/>
          </p:cNvSpPr>
          <p:nvPr>
            <p:ph sz="half" idx="2"/>
          </p:nvPr>
        </p:nvSpPr>
        <p:spPr/>
        <p:txBody>
          <a:bodyPr>
            <a:normAutofit fontScale="85000" lnSpcReduction="20000"/>
          </a:bodyPr>
          <a:lstStyle/>
          <a:p>
            <a:pPr>
              <a:buNone/>
            </a:pPr>
            <a:r>
              <a:rPr lang="cs-CZ" sz="2250" dirty="0">
                <a:solidFill>
                  <a:schemeClr val="accent2">
                    <a:lumMod val="75000"/>
                  </a:schemeClr>
                </a:solidFill>
              </a:rPr>
              <a:t>/…/ </a:t>
            </a:r>
          </a:p>
          <a:p>
            <a:pPr>
              <a:buNone/>
            </a:pPr>
            <a:r>
              <a:rPr lang="cs-CZ" dirty="0">
                <a:solidFill>
                  <a:schemeClr val="accent2">
                    <a:lumMod val="75000"/>
                  </a:schemeClr>
                </a:solidFill>
              </a:rPr>
              <a:t>Ó moře, </a:t>
            </a:r>
            <a:r>
              <a:rPr lang="cs-CZ" dirty="0" err="1">
                <a:solidFill>
                  <a:schemeClr val="accent2">
                    <a:lumMod val="75000"/>
                  </a:schemeClr>
                </a:solidFill>
              </a:rPr>
              <a:t>moře</a:t>
            </a:r>
            <a:r>
              <a:rPr lang="cs-CZ" dirty="0">
                <a:solidFill>
                  <a:schemeClr val="accent2">
                    <a:lumMod val="75000"/>
                  </a:schemeClr>
                </a:solidFill>
              </a:rPr>
              <a:t>, život pospíchá,</a:t>
            </a:r>
          </a:p>
          <a:p>
            <a:pPr>
              <a:buNone/>
            </a:pPr>
            <a:r>
              <a:rPr lang="cs-CZ" dirty="0">
                <a:solidFill>
                  <a:schemeClr val="accent2">
                    <a:lumMod val="75000"/>
                  </a:schemeClr>
                </a:solidFill>
              </a:rPr>
              <a:t>ó moře, čím je ti mé hoře.</a:t>
            </a:r>
          </a:p>
          <a:p>
            <a:pPr>
              <a:buNone/>
            </a:pPr>
            <a:r>
              <a:rPr lang="cs-CZ" dirty="0">
                <a:solidFill>
                  <a:schemeClr val="accent2">
                    <a:lumMod val="75000"/>
                  </a:schemeClr>
                </a:solidFill>
              </a:rPr>
              <a:t>Z tichosti vzejít, přejít do ticha, </a:t>
            </a:r>
          </a:p>
          <a:p>
            <a:pPr>
              <a:buNone/>
            </a:pPr>
            <a:r>
              <a:rPr lang="cs-CZ" dirty="0">
                <a:solidFill>
                  <a:schemeClr val="accent2">
                    <a:lumMod val="75000"/>
                  </a:schemeClr>
                </a:solidFill>
              </a:rPr>
              <a:t>ó moře, </a:t>
            </a:r>
            <a:r>
              <a:rPr lang="cs-CZ" dirty="0" err="1">
                <a:solidFill>
                  <a:schemeClr val="accent2">
                    <a:lumMod val="75000"/>
                  </a:schemeClr>
                </a:solidFill>
              </a:rPr>
              <a:t>moře</a:t>
            </a:r>
            <a:r>
              <a:rPr lang="cs-CZ" dirty="0">
                <a:solidFill>
                  <a:schemeClr val="accent2">
                    <a:lumMod val="75000"/>
                  </a:schemeClr>
                </a:solidFill>
              </a:rPr>
              <a:t>, život pospíchá,</a:t>
            </a:r>
          </a:p>
          <a:p>
            <a:pPr>
              <a:buNone/>
            </a:pPr>
            <a:r>
              <a:rPr lang="cs-CZ" dirty="0">
                <a:solidFill>
                  <a:schemeClr val="accent2">
                    <a:lumMod val="75000"/>
                  </a:schemeClr>
                </a:solidFill>
              </a:rPr>
              <a:t>jako tvé vlny, jako roste tráva, </a:t>
            </a:r>
          </a:p>
          <a:p>
            <a:pPr>
              <a:buNone/>
            </a:pPr>
            <a:r>
              <a:rPr lang="cs-CZ" dirty="0">
                <a:solidFill>
                  <a:schemeClr val="accent2">
                    <a:lumMod val="75000"/>
                  </a:schemeClr>
                </a:solidFill>
              </a:rPr>
              <a:t>i když se skončí nikdy nepřestává, </a:t>
            </a:r>
          </a:p>
          <a:p>
            <a:pPr>
              <a:buNone/>
            </a:pPr>
            <a:r>
              <a:rPr lang="cs-CZ" dirty="0">
                <a:solidFill>
                  <a:schemeClr val="accent2">
                    <a:lumMod val="75000"/>
                  </a:schemeClr>
                </a:solidFill>
              </a:rPr>
              <a:t>hvězdy jsou větší než tvůj svit,</a:t>
            </a:r>
          </a:p>
          <a:p>
            <a:pPr>
              <a:buNone/>
            </a:pPr>
            <a:r>
              <a:rPr lang="cs-CZ" dirty="0">
                <a:solidFill>
                  <a:schemeClr val="accent2">
                    <a:lumMod val="75000"/>
                  </a:schemeClr>
                </a:solidFill>
              </a:rPr>
              <a:t>pták vzlétá, člověk by chtěl žít</a:t>
            </a:r>
          </a:p>
          <a:p>
            <a:pPr>
              <a:buNone/>
            </a:pPr>
            <a:r>
              <a:rPr lang="cs-CZ" dirty="0">
                <a:solidFill>
                  <a:schemeClr val="accent2">
                    <a:lumMod val="75000"/>
                  </a:schemeClr>
                </a:solidFill>
              </a:rPr>
              <a:t>a hyne rychle jako jitřní zoře,</a:t>
            </a:r>
          </a:p>
          <a:p>
            <a:pPr>
              <a:buNone/>
            </a:pPr>
            <a:r>
              <a:rPr lang="cs-CZ" dirty="0">
                <a:solidFill>
                  <a:schemeClr val="accent2">
                    <a:lumMod val="75000"/>
                  </a:schemeClr>
                </a:solidFill>
              </a:rPr>
              <a:t>ó moře, čím je mi tvé hoře!</a:t>
            </a:r>
          </a:p>
          <a:p>
            <a:pPr>
              <a:buNone/>
            </a:pPr>
            <a:endParaRPr lang="cs-CZ" dirty="0"/>
          </a:p>
          <a:p>
            <a:pPr>
              <a:buNone/>
            </a:pPr>
            <a:endParaRPr lang="cs-CZ" dirty="0"/>
          </a:p>
        </p:txBody>
      </p:sp>
    </p:spTree>
    <p:extLst>
      <p:ext uri="{BB962C8B-B14F-4D97-AF65-F5344CB8AC3E}">
        <p14:creationId xmlns:p14="http://schemas.microsoft.com/office/powerpoint/2010/main" val="246990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br>
              <a:rPr lang="cs-CZ" b="1" dirty="0">
                <a:solidFill>
                  <a:srgbClr val="C00000"/>
                </a:solidFill>
              </a:rPr>
            </a:br>
            <a:endParaRPr lang="cs-CZ" sz="2325" b="1" dirty="0">
              <a:solidFill>
                <a:srgbClr val="C00000"/>
              </a:solidFill>
            </a:endParaRPr>
          </a:p>
        </p:txBody>
      </p:sp>
      <p:sp>
        <p:nvSpPr>
          <p:cNvPr id="4" name="Zástupný obsah 3">
            <a:extLst>
              <a:ext uri="{FF2B5EF4-FFF2-40B4-BE49-F238E27FC236}">
                <a16:creationId xmlns:a16="http://schemas.microsoft.com/office/drawing/2014/main" id="{38F329A4-1E88-3367-2AAA-0FB71295E7F3}"/>
              </a:ext>
            </a:extLst>
          </p:cNvPr>
          <p:cNvSpPr>
            <a:spLocks noGrp="1"/>
          </p:cNvSpPr>
          <p:nvPr>
            <p:ph sz="half" idx="2"/>
          </p:nvPr>
        </p:nvSpPr>
        <p:spPr/>
        <p:txBody>
          <a:bodyPr/>
          <a:lstStyle/>
          <a:p>
            <a:r>
              <a:rPr lang="cs-CZ" b="1" dirty="0"/>
              <a:t>První tři kapitoly</a:t>
            </a:r>
          </a:p>
          <a:p>
            <a:endParaRPr lang="cs-CZ" dirty="0"/>
          </a:p>
          <a:p>
            <a:r>
              <a:rPr lang="cs-CZ" dirty="0"/>
              <a:t>Co je to teorie?</a:t>
            </a:r>
          </a:p>
          <a:p>
            <a:r>
              <a:rPr lang="cs-CZ" dirty="0"/>
              <a:t>Co je to literatura (a je vůbec taková otázka relevantní)?</a:t>
            </a:r>
          </a:p>
          <a:p>
            <a:r>
              <a:rPr lang="cs-CZ" dirty="0"/>
              <a:t>Literatura a </a:t>
            </a:r>
            <a:r>
              <a:rPr lang="cs-CZ" dirty="0" err="1"/>
              <a:t>kulturální</a:t>
            </a:r>
            <a:r>
              <a:rPr lang="cs-CZ" dirty="0"/>
              <a:t> studia</a:t>
            </a:r>
          </a:p>
          <a:p>
            <a:endParaRPr lang="cs-CZ" dirty="0"/>
          </a:p>
        </p:txBody>
      </p:sp>
      <p:pic>
        <p:nvPicPr>
          <p:cNvPr id="2050" name="Picture 2" descr="C:\Users\Ondrej\Desktop\Literatura foto\Lit002.jpg"/>
          <p:cNvPicPr>
            <a:picLocks noChangeAspect="1" noChangeArrowheads="1"/>
          </p:cNvPicPr>
          <p:nvPr/>
        </p:nvPicPr>
        <p:blipFill>
          <a:blip r:embed="rId2"/>
          <a:srcRect/>
          <a:stretch>
            <a:fillRect/>
          </a:stretch>
        </p:blipFill>
        <p:spPr bwMode="auto">
          <a:xfrm rot="5400000">
            <a:off x="489773" y="1847320"/>
            <a:ext cx="3268289" cy="1982405"/>
          </a:xfrm>
          <a:prstGeom prst="rect">
            <a:avLst/>
          </a:prstGeom>
          <a:noFill/>
        </p:spPr>
      </p:pic>
    </p:spTree>
    <p:extLst>
      <p:ext uri="{BB962C8B-B14F-4D97-AF65-F5344CB8AC3E}">
        <p14:creationId xmlns:p14="http://schemas.microsoft.com/office/powerpoint/2010/main" val="710401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r>
              <a:rPr lang="cs-CZ" b="1" dirty="0">
                <a:solidFill>
                  <a:srgbClr val="C00000"/>
                </a:solidFill>
              </a:rPr>
              <a:t>Literatura</a:t>
            </a:r>
          </a:p>
        </p:txBody>
      </p:sp>
      <p:sp>
        <p:nvSpPr>
          <p:cNvPr id="3" name="Zástupný symbol pro obsah 2"/>
          <p:cNvSpPr>
            <a:spLocks noGrp="1"/>
          </p:cNvSpPr>
          <p:nvPr>
            <p:ph sz="half" idx="1"/>
          </p:nvPr>
        </p:nvSpPr>
        <p:spPr>
          <a:xfrm>
            <a:off x="1485900" y="2297314"/>
            <a:ext cx="5497133" cy="3326130"/>
          </a:xfrm>
        </p:spPr>
        <p:txBody>
          <a:bodyPr>
            <a:normAutofit fontScale="70000" lnSpcReduction="20000"/>
          </a:bodyPr>
          <a:lstStyle/>
          <a:p>
            <a:pPr>
              <a:buNone/>
            </a:pPr>
            <a:endParaRPr lang="cs-CZ" dirty="0"/>
          </a:p>
          <a:p>
            <a:r>
              <a:rPr lang="cs-CZ" dirty="0">
                <a:solidFill>
                  <a:schemeClr val="accent2">
                    <a:lumMod val="75000"/>
                  </a:schemeClr>
                </a:solidFill>
              </a:rPr>
              <a:t>Slovesné umění = jedno z mnoha umění</a:t>
            </a:r>
          </a:p>
          <a:p>
            <a:pPr>
              <a:buNone/>
            </a:pPr>
            <a:endParaRPr lang="cs-CZ" dirty="0">
              <a:solidFill>
                <a:schemeClr val="accent2">
                  <a:lumMod val="75000"/>
                </a:schemeClr>
              </a:solidFill>
            </a:endParaRPr>
          </a:p>
          <a:p>
            <a:r>
              <a:rPr lang="cs-CZ" dirty="0">
                <a:solidFill>
                  <a:schemeClr val="accent2">
                    <a:lumMod val="75000"/>
                  </a:schemeClr>
                </a:solidFill>
              </a:rPr>
              <a:t>Umění  jako estetické osvojení světa a života</a:t>
            </a:r>
          </a:p>
          <a:p>
            <a:endParaRPr lang="cs-CZ" dirty="0"/>
          </a:p>
          <a:p>
            <a:r>
              <a:rPr lang="cs-CZ" dirty="0"/>
              <a:t>Texty/slova + estetická funkce (zvl. způsob zpracování, výběr materiálu, estetické vyjádření a prožití atd.)</a:t>
            </a:r>
          </a:p>
          <a:p>
            <a:endParaRPr lang="cs-CZ" dirty="0"/>
          </a:p>
          <a:p>
            <a:r>
              <a:rPr lang="cs-CZ" dirty="0">
                <a:solidFill>
                  <a:srgbClr val="C00000"/>
                </a:solidFill>
              </a:rPr>
              <a:t>Vědecké poznání a umělecké pochopení</a:t>
            </a:r>
          </a:p>
        </p:txBody>
      </p:sp>
      <p:sp>
        <p:nvSpPr>
          <p:cNvPr id="4" name="Zástupný symbol pro obsah 3"/>
          <p:cNvSpPr>
            <a:spLocks noGrp="1"/>
          </p:cNvSpPr>
          <p:nvPr>
            <p:ph sz="half" idx="2"/>
          </p:nvPr>
        </p:nvSpPr>
        <p:spPr>
          <a:xfrm>
            <a:off x="5429256" y="2297314"/>
            <a:ext cx="2228844" cy="3326130"/>
          </a:xfrm>
        </p:spPr>
        <p:txBody>
          <a:bodyPr>
            <a:normAutofit fontScale="70000" lnSpcReduction="20000"/>
          </a:bodyPr>
          <a:lstStyle/>
          <a:p>
            <a:pPr>
              <a:buNone/>
            </a:pPr>
            <a:endParaRPr lang="cs-CZ" dirty="0"/>
          </a:p>
          <a:p>
            <a:endParaRPr lang="cs-CZ" dirty="0"/>
          </a:p>
          <a:p>
            <a:pPr>
              <a:buNone/>
            </a:pPr>
            <a:endParaRPr lang="cs-CZ" dirty="0"/>
          </a:p>
          <a:p>
            <a:endParaRPr lang="cs-CZ" dirty="0"/>
          </a:p>
        </p:txBody>
      </p:sp>
    </p:spTree>
    <p:extLst>
      <p:ext uri="{BB962C8B-B14F-4D97-AF65-F5344CB8AC3E}">
        <p14:creationId xmlns:p14="http://schemas.microsoft.com/office/powerpoint/2010/main" val="1931028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normAutofit fontScale="90000"/>
          </a:bodyPr>
          <a:lstStyle/>
          <a:p>
            <a:r>
              <a:rPr lang="cs-CZ" b="1" dirty="0">
                <a:solidFill>
                  <a:srgbClr val="C00000"/>
                </a:solidFill>
              </a:rPr>
              <a:t>Literární komunikace</a:t>
            </a:r>
            <a:br>
              <a:rPr lang="cs-CZ" b="1" dirty="0">
                <a:solidFill>
                  <a:srgbClr val="C00000"/>
                </a:solidFill>
              </a:rPr>
            </a:br>
            <a:r>
              <a:rPr lang="cs-CZ" sz="3300" dirty="0">
                <a:solidFill>
                  <a:srgbClr val="C00000"/>
                </a:solidFill>
              </a:rPr>
              <a:t>(základní schéma)</a:t>
            </a:r>
          </a:p>
        </p:txBody>
      </p:sp>
      <p:sp>
        <p:nvSpPr>
          <p:cNvPr id="15" name="Zástupný symbol pro text 14"/>
          <p:cNvSpPr>
            <a:spLocks noGrp="1"/>
          </p:cNvSpPr>
          <p:nvPr>
            <p:ph type="body" idx="1"/>
          </p:nvPr>
        </p:nvSpPr>
        <p:spPr>
          <a:xfrm>
            <a:off x="6340090" y="2946794"/>
            <a:ext cx="1318010" cy="1500198"/>
          </a:xfrm>
          <a:solidFill>
            <a:srgbClr val="FFC000"/>
          </a:solidFill>
        </p:spPr>
        <p:style>
          <a:lnRef idx="2">
            <a:schemeClr val="accent1"/>
          </a:lnRef>
          <a:fillRef idx="1">
            <a:schemeClr val="lt1"/>
          </a:fillRef>
          <a:effectRef idx="0">
            <a:schemeClr val="accent1"/>
          </a:effectRef>
          <a:fontRef idx="minor">
            <a:schemeClr val="dk1"/>
          </a:fontRef>
        </p:style>
        <p:txBody>
          <a:bodyPr/>
          <a:lstStyle/>
          <a:p>
            <a:r>
              <a:rPr lang="cs-CZ" dirty="0"/>
              <a:t>  </a:t>
            </a:r>
            <a:r>
              <a:rPr lang="cs-CZ" dirty="0">
                <a:solidFill>
                  <a:srgbClr val="C00000"/>
                </a:solidFill>
              </a:rPr>
              <a:t>ČTENÁŘ</a:t>
            </a:r>
          </a:p>
        </p:txBody>
      </p:sp>
      <p:sp>
        <p:nvSpPr>
          <p:cNvPr id="3" name="Zástupný symbol pro obsah 2"/>
          <p:cNvSpPr>
            <a:spLocks noGrp="1"/>
          </p:cNvSpPr>
          <p:nvPr>
            <p:ph sz="half" idx="2"/>
          </p:nvPr>
        </p:nvSpPr>
        <p:spPr>
          <a:xfrm>
            <a:off x="1485900" y="3053950"/>
            <a:ext cx="996539" cy="1553777"/>
          </a:xfrm>
          <a:solidFill>
            <a:srgbClr val="CCFF66"/>
          </a:solidFill>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endParaRPr lang="cs-CZ" dirty="0"/>
          </a:p>
          <a:p>
            <a:pPr>
              <a:buNone/>
            </a:pPr>
            <a:endParaRPr lang="cs-CZ" b="1" dirty="0">
              <a:solidFill>
                <a:srgbClr val="C00000"/>
              </a:solidFill>
            </a:endParaRPr>
          </a:p>
          <a:p>
            <a:pPr>
              <a:buNone/>
            </a:pPr>
            <a:r>
              <a:rPr lang="cs-CZ" b="1" dirty="0">
                <a:solidFill>
                  <a:srgbClr val="C00000"/>
                </a:solidFill>
              </a:rPr>
              <a:t>AUTOR</a:t>
            </a:r>
          </a:p>
        </p:txBody>
      </p:sp>
      <p:sp>
        <p:nvSpPr>
          <p:cNvPr id="12" name="Zástupný symbol pro obsah 11"/>
          <p:cNvSpPr>
            <a:spLocks noGrp="1"/>
          </p:cNvSpPr>
          <p:nvPr>
            <p:ph sz="quarter" idx="4"/>
          </p:nvPr>
        </p:nvSpPr>
        <p:spPr>
          <a:xfrm>
            <a:off x="3661167" y="3268265"/>
            <a:ext cx="1500197" cy="2143140"/>
          </a:xfrm>
          <a:solidFill>
            <a:schemeClr val="bg2"/>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endParaRPr lang="cs-CZ" dirty="0"/>
          </a:p>
          <a:p>
            <a:pPr>
              <a:buNone/>
            </a:pPr>
            <a:r>
              <a:rPr lang="cs-CZ" b="1" dirty="0">
                <a:solidFill>
                  <a:srgbClr val="C00000"/>
                </a:solidFill>
              </a:rPr>
              <a:t>TEXT // DÍLO</a:t>
            </a:r>
          </a:p>
          <a:p>
            <a:pPr>
              <a:buNone/>
            </a:pPr>
            <a:r>
              <a:rPr lang="cs-CZ" sz="975" b="1" dirty="0"/>
              <a:t>------------------------------</a:t>
            </a:r>
          </a:p>
          <a:p>
            <a:pPr>
              <a:buNone/>
            </a:pPr>
            <a:r>
              <a:rPr lang="cs-CZ" sz="975" b="1" dirty="0"/>
              <a:t>MATERIÁL = JAZYK</a:t>
            </a:r>
          </a:p>
          <a:p>
            <a:pPr>
              <a:buNone/>
            </a:pPr>
            <a:endParaRPr lang="cs-CZ" sz="975" b="1" dirty="0"/>
          </a:p>
          <a:p>
            <a:pPr>
              <a:buNone/>
            </a:pPr>
            <a:r>
              <a:rPr lang="cs-CZ" sz="975" b="1" dirty="0"/>
              <a:t>OBSAH + FORMA</a:t>
            </a:r>
          </a:p>
          <a:p>
            <a:pPr>
              <a:buNone/>
            </a:pPr>
            <a:r>
              <a:rPr lang="cs-CZ" dirty="0"/>
              <a:t>-----------------</a:t>
            </a:r>
          </a:p>
          <a:p>
            <a:pPr>
              <a:buNone/>
            </a:pPr>
            <a:r>
              <a:rPr lang="cs-CZ" b="1" dirty="0"/>
              <a:t>STRUKTURA</a:t>
            </a:r>
          </a:p>
        </p:txBody>
      </p:sp>
      <p:sp>
        <p:nvSpPr>
          <p:cNvPr id="7" name="Obousměrná vodorovná šipka 6"/>
          <p:cNvSpPr/>
          <p:nvPr/>
        </p:nvSpPr>
        <p:spPr>
          <a:xfrm>
            <a:off x="2589595" y="3589736"/>
            <a:ext cx="858536"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8" name="Obousměrná vodorovná šipka 7"/>
          <p:cNvSpPr/>
          <p:nvPr/>
        </p:nvSpPr>
        <p:spPr>
          <a:xfrm>
            <a:off x="5214942" y="3589736"/>
            <a:ext cx="912114"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Tree>
    <p:extLst>
      <p:ext uri="{BB962C8B-B14F-4D97-AF65-F5344CB8AC3E}">
        <p14:creationId xmlns:p14="http://schemas.microsoft.com/office/powerpoint/2010/main" val="206015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0119" y="1577333"/>
            <a:ext cx="5263799" cy="501518"/>
          </a:xfrm>
        </p:spPr>
        <p:txBody>
          <a:bodyPr>
            <a:normAutofit/>
          </a:bodyPr>
          <a:lstStyle/>
          <a:p>
            <a:r>
              <a:rPr lang="cs-CZ" sz="2625" b="1" dirty="0">
                <a:solidFill>
                  <a:srgbClr val="FF0000"/>
                </a:solidFill>
              </a:rPr>
              <a:t>Zdroje</a:t>
            </a:r>
          </a:p>
        </p:txBody>
      </p:sp>
      <p:sp>
        <p:nvSpPr>
          <p:cNvPr id="3" name="Zástupný symbol pro obsah 2"/>
          <p:cNvSpPr>
            <a:spLocks noGrp="1"/>
          </p:cNvSpPr>
          <p:nvPr>
            <p:ph sz="half" idx="1"/>
          </p:nvPr>
        </p:nvSpPr>
        <p:spPr>
          <a:xfrm>
            <a:off x="1038688" y="2132857"/>
            <a:ext cx="3443302" cy="2775440"/>
          </a:xfrm>
        </p:spPr>
        <p:txBody>
          <a:bodyPr>
            <a:normAutofit fontScale="70000" lnSpcReduction="20000"/>
          </a:bodyPr>
          <a:lstStyle/>
          <a:p>
            <a:r>
              <a:rPr lang="cs-CZ" dirty="0"/>
              <a:t>Knihovny, archivy</a:t>
            </a:r>
          </a:p>
          <a:p>
            <a:r>
              <a:rPr lang="cs-CZ" dirty="0"/>
              <a:t>Budování vlastní knihovny</a:t>
            </a:r>
          </a:p>
          <a:p>
            <a:endParaRPr lang="cs-CZ" dirty="0"/>
          </a:p>
          <a:p>
            <a:r>
              <a:rPr lang="cs-CZ" dirty="0"/>
              <a:t>Internet = nutnost výběru a hodnocení dat</a:t>
            </a:r>
          </a:p>
          <a:p>
            <a:endParaRPr lang="cs-CZ" dirty="0"/>
          </a:p>
          <a:p>
            <a:r>
              <a:rPr lang="cs-CZ" dirty="0"/>
              <a:t>Elektronické zdroje (weby, </a:t>
            </a:r>
            <a:r>
              <a:rPr lang="cs-CZ" dirty="0" err="1"/>
              <a:t>iliteratura</a:t>
            </a:r>
            <a:r>
              <a:rPr lang="cs-CZ" dirty="0"/>
              <a:t>, nakladatelství)</a:t>
            </a:r>
          </a:p>
          <a:p>
            <a:endParaRPr lang="cs-CZ" sz="1275" dirty="0"/>
          </a:p>
          <a:p>
            <a:endParaRPr lang="cs-CZ" sz="1275" dirty="0"/>
          </a:p>
          <a:p>
            <a:endParaRPr lang="cs-CZ" sz="1275" dirty="0"/>
          </a:p>
          <a:p>
            <a:endParaRPr lang="cs-CZ" sz="1275" dirty="0"/>
          </a:p>
          <a:p>
            <a:endParaRPr lang="cs-CZ" sz="1275" dirty="0"/>
          </a:p>
        </p:txBody>
      </p:sp>
      <p:sp>
        <p:nvSpPr>
          <p:cNvPr id="4" name="Zástupný symbol pro obsah 3"/>
          <p:cNvSpPr>
            <a:spLocks noGrp="1"/>
          </p:cNvSpPr>
          <p:nvPr>
            <p:ph sz="half" idx="2"/>
          </p:nvPr>
        </p:nvSpPr>
        <p:spPr>
          <a:xfrm>
            <a:off x="5940152" y="1604253"/>
            <a:ext cx="2592288" cy="3693542"/>
          </a:xfrm>
          <a:solidFill>
            <a:srgbClr val="FDFDA1"/>
          </a:solidFill>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buNone/>
            </a:pPr>
            <a:r>
              <a:rPr lang="cs-CZ" b="1" dirty="0"/>
              <a:t>Zdroje pro literární</a:t>
            </a:r>
          </a:p>
          <a:p>
            <a:pPr>
              <a:buNone/>
            </a:pPr>
            <a:r>
              <a:rPr lang="cs-CZ" b="1" dirty="0"/>
              <a:t>vědu (ŮČL AV ČR)</a:t>
            </a:r>
          </a:p>
          <a:p>
            <a:pPr>
              <a:buNone/>
            </a:pPr>
            <a:endParaRPr lang="cs-CZ" dirty="0"/>
          </a:p>
          <a:p>
            <a:pPr>
              <a:buNone/>
            </a:pPr>
            <a:r>
              <a:rPr lang="cs-CZ" b="1" dirty="0">
                <a:hlinkClick r:id="rId2">
                  <a:extLst>
                    <a:ext uri="{A12FA001-AC4F-418D-AE19-62706E023703}">
                      <ahyp:hlinkClr xmlns:ahyp="http://schemas.microsoft.com/office/drawing/2018/hyperlinkcolor" val="tx"/>
                    </a:ext>
                  </a:extLst>
                </a:hlinkClick>
              </a:rPr>
              <a:t>www.ucl.cas.cz</a:t>
            </a:r>
            <a:endParaRPr lang="cs-CZ" b="1" dirty="0"/>
          </a:p>
          <a:p>
            <a:pPr>
              <a:buNone/>
            </a:pPr>
            <a:endParaRPr lang="cs-CZ" sz="1275" dirty="0"/>
          </a:p>
          <a:p>
            <a:pPr>
              <a:buNone/>
            </a:pPr>
            <a:endParaRPr lang="cs-CZ" dirty="0"/>
          </a:p>
        </p:txBody>
      </p:sp>
    </p:spTree>
    <p:extLst>
      <p:ext uri="{BB962C8B-B14F-4D97-AF65-F5344CB8AC3E}">
        <p14:creationId xmlns:p14="http://schemas.microsoft.com/office/powerpoint/2010/main" val="1853739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339467-F4B9-37C9-DA89-7DAA8269C0D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1F2D3F3-3627-76EA-745A-1975A022CB9A}"/>
              </a:ext>
            </a:extLst>
          </p:cNvPr>
          <p:cNvSpPr>
            <a:spLocks noGrp="1"/>
          </p:cNvSpPr>
          <p:nvPr>
            <p:ph idx="1"/>
          </p:nvPr>
        </p:nvSpPr>
        <p:spPr/>
        <p:txBody>
          <a:bodyPr/>
          <a:lstStyle/>
          <a:p>
            <a:r>
              <a:rPr lang="cs-CZ" dirty="0"/>
              <a:t>Srovnání: </a:t>
            </a:r>
            <a:r>
              <a:rPr lang="cs-CZ" dirty="0" err="1"/>
              <a:t>Culler</a:t>
            </a:r>
            <a:r>
              <a:rPr lang="cs-CZ" dirty="0"/>
              <a:t>, Grygar, Jiroušek</a:t>
            </a:r>
          </a:p>
          <a:p>
            <a:endParaRPr lang="cs-CZ" dirty="0"/>
          </a:p>
        </p:txBody>
      </p:sp>
      <p:pic>
        <p:nvPicPr>
          <p:cNvPr id="4" name="Picture 2" descr="C:\Users\Ondrej\Desktop\Literatura foto\Lit002.jpg">
            <a:extLst>
              <a:ext uri="{FF2B5EF4-FFF2-40B4-BE49-F238E27FC236}">
                <a16:creationId xmlns:a16="http://schemas.microsoft.com/office/drawing/2014/main" id="{1E222987-30E4-494B-6848-5CAE7779F810}"/>
              </a:ext>
            </a:extLst>
          </p:cNvPr>
          <p:cNvPicPr>
            <a:picLocks noChangeAspect="1" noChangeArrowheads="1"/>
          </p:cNvPicPr>
          <p:nvPr/>
        </p:nvPicPr>
        <p:blipFill>
          <a:blip r:embed="rId2"/>
          <a:srcRect/>
          <a:stretch>
            <a:fillRect/>
          </a:stretch>
        </p:blipFill>
        <p:spPr bwMode="auto">
          <a:xfrm rot="5400000">
            <a:off x="616690" y="3207846"/>
            <a:ext cx="3268289" cy="1982405"/>
          </a:xfrm>
          <a:prstGeom prst="rect">
            <a:avLst/>
          </a:prstGeom>
          <a:noFill/>
        </p:spPr>
      </p:pic>
    </p:spTree>
    <p:extLst>
      <p:ext uri="{BB962C8B-B14F-4D97-AF65-F5344CB8AC3E}">
        <p14:creationId xmlns:p14="http://schemas.microsoft.com/office/powerpoint/2010/main" val="2155237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C00000"/>
                </a:solidFill>
              </a:rPr>
              <a:t>Literatura a literární dílo</a:t>
            </a:r>
          </a:p>
        </p:txBody>
      </p:sp>
      <p:sp>
        <p:nvSpPr>
          <p:cNvPr id="3" name="Zástupný symbol pro obsah 2"/>
          <p:cNvSpPr>
            <a:spLocks noGrp="1"/>
          </p:cNvSpPr>
          <p:nvPr>
            <p:ph idx="1"/>
          </p:nvPr>
        </p:nvSpPr>
        <p:spPr/>
        <p:txBody>
          <a:bodyPr>
            <a:normAutofit fontScale="92500" lnSpcReduction="10000"/>
          </a:bodyPr>
          <a:lstStyle/>
          <a:p>
            <a:r>
              <a:rPr lang="cs-CZ" sz="2400" dirty="0" err="1"/>
              <a:t>Genologie</a:t>
            </a:r>
            <a:r>
              <a:rPr lang="cs-CZ" sz="2400" dirty="0"/>
              <a:t> = nauka o literárních druzích a žánrech</a:t>
            </a:r>
          </a:p>
          <a:p>
            <a:r>
              <a:rPr lang="cs-CZ" sz="2400" dirty="0">
                <a:solidFill>
                  <a:srgbClr val="FF0000"/>
                </a:solidFill>
              </a:rPr>
              <a:t>Literatura: tři základní literární </a:t>
            </a:r>
            <a:r>
              <a:rPr lang="cs-CZ" sz="2400" b="1" dirty="0">
                <a:solidFill>
                  <a:srgbClr val="FF0000"/>
                </a:solidFill>
              </a:rPr>
              <a:t>druhy</a:t>
            </a:r>
          </a:p>
          <a:p>
            <a:pPr>
              <a:buNone/>
            </a:pPr>
            <a:r>
              <a:rPr lang="cs-CZ" sz="2400" dirty="0">
                <a:solidFill>
                  <a:srgbClr val="FF0000"/>
                </a:solidFill>
              </a:rPr>
              <a:t>		</a:t>
            </a:r>
            <a:r>
              <a:rPr lang="cs-CZ" sz="2400" dirty="0">
                <a:solidFill>
                  <a:srgbClr val="0070C0"/>
                </a:solidFill>
              </a:rPr>
              <a:t>LYRIKA		EPIKA		DRAMA</a:t>
            </a:r>
          </a:p>
          <a:p>
            <a:pPr>
              <a:buNone/>
            </a:pPr>
            <a:r>
              <a:rPr lang="cs-CZ" sz="2400" dirty="0">
                <a:solidFill>
                  <a:srgbClr val="0070C0"/>
                </a:solidFill>
              </a:rPr>
              <a:t>		(poezie)	              (próza) 	                drama</a:t>
            </a:r>
          </a:p>
          <a:p>
            <a:pPr>
              <a:buNone/>
            </a:pPr>
            <a:endParaRPr lang="cs-CZ" sz="2400" dirty="0">
              <a:solidFill>
                <a:srgbClr val="FF0000"/>
              </a:solidFill>
            </a:endParaRPr>
          </a:p>
          <a:p>
            <a:pPr>
              <a:buNone/>
            </a:pPr>
            <a:r>
              <a:rPr lang="cs-CZ" sz="1800" dirty="0"/>
              <a:t>			román	povídka	  novela</a:t>
            </a:r>
          </a:p>
          <a:p>
            <a:pPr>
              <a:buNone/>
            </a:pPr>
            <a:endParaRPr lang="cs-CZ" sz="1800" dirty="0"/>
          </a:p>
          <a:p>
            <a:r>
              <a:rPr lang="cs-CZ" sz="2000" dirty="0">
                <a:solidFill>
                  <a:srgbClr val="FF0000"/>
                </a:solidFill>
              </a:rPr>
              <a:t>ŽÁNR</a:t>
            </a:r>
            <a:r>
              <a:rPr lang="cs-CZ" sz="2000" dirty="0"/>
              <a:t> = soubor literárních děl se stejnými znaky, zvl. kompozičními, tematickými, formálními.</a:t>
            </a:r>
          </a:p>
          <a:p>
            <a:endParaRPr lang="cs-CZ" sz="2000" dirty="0"/>
          </a:p>
          <a:p>
            <a:r>
              <a:rPr lang="cs-CZ" sz="2000" dirty="0">
                <a:solidFill>
                  <a:srgbClr val="FF0000"/>
                </a:solidFill>
              </a:rPr>
              <a:t>Žánrové varianty</a:t>
            </a:r>
            <a:r>
              <a:rPr lang="cs-CZ" sz="2000" dirty="0"/>
              <a:t>: román psychologický, dobrodružný, milostný atd.</a:t>
            </a:r>
          </a:p>
          <a:p>
            <a:endParaRPr lang="cs-CZ" sz="2000" dirty="0"/>
          </a:p>
          <a:p>
            <a:r>
              <a:rPr lang="cs-CZ" sz="2000" dirty="0">
                <a:solidFill>
                  <a:srgbClr val="FF0000"/>
                </a:solidFill>
              </a:rPr>
              <a:t>Žánrové formy</a:t>
            </a:r>
            <a:r>
              <a:rPr lang="cs-CZ" sz="2000" dirty="0"/>
              <a:t>: deník, korespondence, kronika</a:t>
            </a:r>
          </a:p>
        </p:txBody>
      </p:sp>
      <p:cxnSp>
        <p:nvCxnSpPr>
          <p:cNvPr id="5" name="Přímá spojovací čára 4"/>
          <p:cNvCxnSpPr/>
          <p:nvPr/>
        </p:nvCxnSpPr>
        <p:spPr>
          <a:xfrm rot="10800000" flipV="1">
            <a:off x="3000364" y="3071810"/>
            <a:ext cx="714380" cy="357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Přímá spojovací čára 7"/>
          <p:cNvCxnSpPr/>
          <p:nvPr/>
        </p:nvCxnSpPr>
        <p:spPr>
          <a:xfrm rot="5400000">
            <a:off x="3536943" y="3250405"/>
            <a:ext cx="35639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p:nvPr/>
        </p:nvCxnSpPr>
        <p:spPr>
          <a:xfrm>
            <a:off x="3714744" y="3071810"/>
            <a:ext cx="714380" cy="2857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206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214422"/>
            <a:ext cx="8229600" cy="4911741"/>
          </a:xfrm>
        </p:spPr>
        <p:txBody>
          <a:bodyPr>
            <a:normAutofit/>
          </a:bodyPr>
          <a:lstStyle/>
          <a:p>
            <a:pPr>
              <a:buNone/>
            </a:pPr>
            <a:r>
              <a:rPr lang="cs-CZ" sz="2400" dirty="0">
                <a:solidFill>
                  <a:srgbClr val="FF0000"/>
                </a:solidFill>
              </a:rPr>
              <a:t>EPIKA = 	</a:t>
            </a:r>
            <a:r>
              <a:rPr lang="cs-CZ" sz="2400" dirty="0"/>
              <a:t>1. velká		(epos, román)</a:t>
            </a:r>
          </a:p>
          <a:p>
            <a:pPr>
              <a:buNone/>
            </a:pPr>
            <a:r>
              <a:rPr lang="cs-CZ" sz="2400" dirty="0"/>
              <a:t>			2. střední		(povídka, novela)</a:t>
            </a:r>
          </a:p>
          <a:p>
            <a:pPr>
              <a:buNone/>
            </a:pPr>
            <a:r>
              <a:rPr lang="cs-CZ" sz="2400" dirty="0"/>
              <a:t>			3. malá (drobná) 	(bajka, parabola)</a:t>
            </a:r>
          </a:p>
          <a:p>
            <a:pPr>
              <a:buNone/>
            </a:pPr>
            <a:r>
              <a:rPr lang="cs-CZ" sz="2400" dirty="0"/>
              <a:t>			(4). publicistika 	(fejeton, referát)</a:t>
            </a:r>
          </a:p>
          <a:p>
            <a:pPr>
              <a:buNone/>
            </a:pPr>
            <a:endParaRPr lang="cs-CZ" sz="2400" dirty="0">
              <a:solidFill>
                <a:srgbClr val="FF0000"/>
              </a:solidFill>
            </a:endParaRPr>
          </a:p>
          <a:p>
            <a:pPr>
              <a:buNone/>
            </a:pPr>
            <a:r>
              <a:rPr lang="cs-CZ" sz="2400" dirty="0">
                <a:solidFill>
                  <a:srgbClr val="FF0000"/>
                </a:solidFill>
              </a:rPr>
              <a:t>LYRIKA = </a:t>
            </a:r>
            <a:r>
              <a:rPr lang="cs-CZ" sz="2400" dirty="0" err="1"/>
              <a:t>pův</a:t>
            </a:r>
            <a:r>
              <a:rPr lang="cs-CZ" sz="2400" dirty="0"/>
              <a:t>. písně, recitace + hudba</a:t>
            </a:r>
          </a:p>
          <a:p>
            <a:pPr>
              <a:buNone/>
            </a:pPr>
            <a:r>
              <a:rPr lang="cs-CZ" sz="2400" dirty="0"/>
              <a:t>		</a:t>
            </a:r>
            <a:r>
              <a:rPr lang="cs-CZ" sz="2400" b="1" dirty="0"/>
              <a:t>dithyramb</a:t>
            </a:r>
            <a:r>
              <a:rPr lang="cs-CZ" sz="2400" dirty="0"/>
              <a:t> (sborová píseň)</a:t>
            </a:r>
          </a:p>
          <a:p>
            <a:pPr>
              <a:buNone/>
            </a:pPr>
            <a:r>
              <a:rPr lang="cs-CZ" sz="2400" dirty="0"/>
              <a:t>		žalozpěvy, žalmy, balady, sonet atd.</a:t>
            </a:r>
          </a:p>
          <a:p>
            <a:pPr>
              <a:buNone/>
            </a:pPr>
            <a:endParaRPr lang="cs-CZ" sz="2400" dirty="0">
              <a:solidFill>
                <a:srgbClr val="FF0000"/>
              </a:solidFill>
            </a:endParaRPr>
          </a:p>
          <a:p>
            <a:pPr>
              <a:buNone/>
            </a:pPr>
            <a:r>
              <a:rPr lang="cs-CZ" sz="2400" dirty="0">
                <a:solidFill>
                  <a:srgbClr val="FF0000"/>
                </a:solidFill>
              </a:rPr>
              <a:t>DRAMA = </a:t>
            </a:r>
            <a:r>
              <a:rPr lang="cs-CZ" sz="2400" dirty="0" err="1"/>
              <a:t>řeck</a:t>
            </a:r>
            <a:r>
              <a:rPr lang="cs-CZ" sz="2400" dirty="0"/>
              <a:t>. dráma = čin, jednání; divadlo a divadelní inscenace</a:t>
            </a:r>
          </a:p>
        </p:txBody>
      </p:sp>
    </p:spTree>
    <p:extLst>
      <p:ext uri="{BB962C8B-B14F-4D97-AF65-F5344CB8AC3E}">
        <p14:creationId xmlns:p14="http://schemas.microsoft.com/office/powerpoint/2010/main" val="799108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32657"/>
            <a:ext cx="8496944" cy="6120680"/>
          </a:xfrm>
        </p:spPr>
        <p:txBody>
          <a:bodyPr>
            <a:noAutofit/>
          </a:bodyPr>
          <a:lstStyle/>
          <a:p>
            <a:pPr marL="0" indent="0">
              <a:buNone/>
            </a:pPr>
            <a:r>
              <a:rPr lang="cs-CZ" sz="1800" b="1" dirty="0"/>
              <a:t>Rozhovor mezi hostem a chatařkou</a:t>
            </a:r>
          </a:p>
          <a:p>
            <a:pPr marL="0" indent="0">
              <a:buNone/>
            </a:pPr>
            <a:endParaRPr lang="cs-CZ" sz="1800" dirty="0"/>
          </a:p>
          <a:p>
            <a:pPr marL="0" indent="0">
              <a:buNone/>
            </a:pPr>
            <a:r>
              <a:rPr lang="cs-CZ" sz="1800" dirty="0"/>
              <a:t>„Vy máte opravdu úplně prázdno?“ konverzoval jsem. </a:t>
            </a:r>
          </a:p>
          <a:p>
            <a:pPr marL="0" indent="0">
              <a:buNone/>
            </a:pPr>
            <a:r>
              <a:rPr lang="cs-CZ" sz="1800" dirty="0"/>
              <a:t>„Sezóna ještě nezačala. A léto bývá vždycky slabé.“</a:t>
            </a:r>
          </a:p>
          <a:p>
            <a:pPr marL="0" indent="0">
              <a:buNone/>
            </a:pPr>
            <a:r>
              <a:rPr lang="cs-CZ" sz="1800" dirty="0"/>
              <a:t>Za nás nebývalo. </a:t>
            </a:r>
          </a:p>
          <a:p>
            <a:pPr marL="0" indent="0">
              <a:buNone/>
            </a:pPr>
            <a:r>
              <a:rPr lang="cs-CZ" sz="1800" dirty="0"/>
              <a:t>Jiné časy.</a:t>
            </a:r>
          </a:p>
          <a:p>
            <a:pPr marL="0" indent="0">
              <a:buNone/>
            </a:pPr>
            <a:r>
              <a:rPr lang="cs-CZ" sz="1800" dirty="0"/>
              <a:t>„Jak dlouho se zdržíte?“ zeptala se.</a:t>
            </a:r>
          </a:p>
          <a:p>
            <a:pPr marL="0" indent="0">
              <a:buNone/>
            </a:pPr>
            <a:r>
              <a:rPr lang="cs-CZ" sz="1800" dirty="0"/>
              <a:t>Líbila se mi, ale byl jsem ve fázi, kdy se mi líbila každá. Bohužel mi chyběla energie.</a:t>
            </a:r>
          </a:p>
          <a:p>
            <a:pPr marL="0" indent="0">
              <a:buNone/>
            </a:pPr>
            <a:r>
              <a:rPr lang="cs-CZ" sz="1800" dirty="0"/>
              <a:t>„Nevím,“ řekl jsem. „Zítra mají přijet kamarádi, ale vybouchlo nám ubytování.  A taky nevím, kolik jich přijede a jestli budou chtít zůstat.“</a:t>
            </a:r>
          </a:p>
          <a:p>
            <a:pPr marL="0" indent="0">
              <a:buNone/>
            </a:pPr>
            <a:r>
              <a:rPr lang="cs-CZ" sz="1800" dirty="0"/>
              <a:t>„Aha,“ řekla. „Zítra už nějakou partu čekáme, a taky přesně nevím, kolik jich bude. Ale místa je tu dost, kdybyste neměli kde spát,“ ukončila dialog. „Tak přijďte, až budete chtít, něco vám uvařím. A </a:t>
            </a:r>
            <a:r>
              <a:rPr lang="cs-CZ" sz="1800" dirty="0" err="1"/>
              <a:t>půjčte</a:t>
            </a:r>
            <a:r>
              <a:rPr lang="cs-CZ" sz="1800" dirty="0"/>
              <a:t> mi občanku, ať vás můžu zapsat.“</a:t>
            </a:r>
          </a:p>
          <a:p>
            <a:pPr marL="0" indent="0">
              <a:buNone/>
            </a:pPr>
            <a:r>
              <a:rPr lang="cs-CZ" sz="1800" dirty="0"/>
              <a:t>Zavřel jsem se v pokoji a zažíval pocit, který dobře znám. V posledních letech jsem si často přál vypadnout ze všech prostředí, která by mi měla být vlastní: z fakulty, od přátel, od blízkých i od vzdálených, tedy od všech, kteří mi zasahují do života, ať už jsem je pozval, nebo ne. Být sám, ležet v tichu u otevřeného okna, za kterým nikdo nemluví, nepláče, nesměje se, nekřičí, nedoráží, neptá se, nelamentuje, neurguje. Občas se mi to povedlo zařídit. Ale končívalo to stejně jako dnes. Natáhl jsem se na lůžko a začalo se mi stýskat. </a:t>
            </a:r>
          </a:p>
          <a:p>
            <a:pPr marL="0" indent="0">
              <a:buNone/>
            </a:pPr>
            <a:endParaRPr lang="cs-CZ" sz="1800" dirty="0"/>
          </a:p>
          <a:p>
            <a:pPr>
              <a:buNone/>
            </a:pPr>
            <a:r>
              <a:rPr lang="cs-CZ" sz="1800" dirty="0"/>
              <a:t>Michal Přibáň, </a:t>
            </a:r>
            <a:r>
              <a:rPr lang="cs-CZ" sz="1800" i="1" dirty="0"/>
              <a:t>Všechno je jenom dvakrát</a:t>
            </a:r>
            <a:r>
              <a:rPr lang="cs-CZ" sz="1800" dirty="0"/>
              <a:t>, Brno: Host 2016, s. 34-35.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25C922-6B67-48B6-BC8C-C4D302E48C35}"/>
              </a:ext>
            </a:extLst>
          </p:cNvPr>
          <p:cNvSpPr>
            <a:spLocks noGrp="1"/>
          </p:cNvSpPr>
          <p:nvPr>
            <p:ph type="title"/>
          </p:nvPr>
        </p:nvSpPr>
        <p:spPr>
          <a:xfrm>
            <a:off x="683568" y="443805"/>
            <a:ext cx="7886700" cy="576064"/>
          </a:xfrm>
        </p:spPr>
        <p:txBody>
          <a:bodyPr>
            <a:normAutofit fontScale="90000"/>
          </a:bodyPr>
          <a:lstStyle/>
          <a:p>
            <a:r>
              <a:rPr lang="cs-CZ" b="1" dirty="0">
                <a:solidFill>
                  <a:srgbClr val="FF0000"/>
                </a:solidFill>
              </a:rPr>
              <a:t>Interpretace</a:t>
            </a:r>
            <a:br>
              <a:rPr lang="cs-CZ" b="1" dirty="0">
                <a:solidFill>
                  <a:srgbClr val="FF0000"/>
                </a:solidFill>
              </a:rPr>
            </a:br>
            <a:r>
              <a:rPr lang="cs-CZ" sz="3300" dirty="0">
                <a:solidFill>
                  <a:srgbClr val="FF0000"/>
                </a:solidFill>
              </a:rPr>
              <a:t>(nástin problematiky, základní kategorie)</a:t>
            </a:r>
          </a:p>
        </p:txBody>
      </p:sp>
      <p:sp>
        <p:nvSpPr>
          <p:cNvPr id="3" name="Zástupný obsah 2">
            <a:extLst>
              <a:ext uri="{FF2B5EF4-FFF2-40B4-BE49-F238E27FC236}">
                <a16:creationId xmlns:a16="http://schemas.microsoft.com/office/drawing/2014/main" id="{DEE6C941-B2A5-473E-8DD7-EA01EB02B3CA}"/>
              </a:ext>
            </a:extLst>
          </p:cNvPr>
          <p:cNvSpPr>
            <a:spLocks noGrp="1"/>
          </p:cNvSpPr>
          <p:nvPr>
            <p:ph idx="1"/>
          </p:nvPr>
        </p:nvSpPr>
        <p:spPr/>
        <p:txBody>
          <a:bodyPr>
            <a:normAutofit/>
          </a:bodyPr>
          <a:lstStyle/>
          <a:p>
            <a:pPr marL="0" indent="0">
              <a:buNone/>
            </a:pPr>
            <a:r>
              <a:rPr lang="cs-CZ" sz="2200" dirty="0"/>
              <a:t>Schéma literární komunikace: </a:t>
            </a:r>
          </a:p>
          <a:p>
            <a:r>
              <a:rPr lang="cs-CZ" sz="2200" b="1" dirty="0">
                <a:latin typeface="+mj-lt"/>
                <a:ea typeface="Cambria" panose="02040503050406030204" pitchFamily="18" charset="0"/>
                <a:cs typeface="Times New Roman" panose="02020603050405020304" pitchFamily="18" charset="0"/>
              </a:rPr>
              <a:t>reálný autor ↔ implicitní autor ↔ </a:t>
            </a:r>
            <a:r>
              <a:rPr lang="cs-CZ" sz="2200" b="1" dirty="0">
                <a:solidFill>
                  <a:srgbClr val="0070C0"/>
                </a:solidFill>
                <a:latin typeface="+mj-lt"/>
                <a:ea typeface="Cambria" panose="02040503050406030204" pitchFamily="18" charset="0"/>
                <a:cs typeface="Times New Roman" panose="02020603050405020304" pitchFamily="18" charset="0"/>
              </a:rPr>
              <a:t>text/dílo </a:t>
            </a:r>
            <a:r>
              <a:rPr lang="cs-CZ" sz="2200" b="1" dirty="0">
                <a:latin typeface="+mj-lt"/>
                <a:ea typeface="Cambria" panose="02040503050406030204" pitchFamily="18" charset="0"/>
                <a:cs typeface="Times New Roman" panose="02020603050405020304" pitchFamily="18" charset="0"/>
              </a:rPr>
              <a:t>↔ implicitní čtenář ↔ reálný čtenář ↔ </a:t>
            </a:r>
            <a:r>
              <a:rPr lang="cs-CZ" sz="2200" b="1" dirty="0">
                <a:solidFill>
                  <a:srgbClr val="FF0000"/>
                </a:solidFill>
                <a:latin typeface="+mj-lt"/>
                <a:ea typeface="Cambria" panose="02040503050406030204" pitchFamily="18" charset="0"/>
                <a:cs typeface="Times New Roman" panose="02020603050405020304" pitchFamily="18" charset="0"/>
              </a:rPr>
              <a:t>interpretace</a:t>
            </a:r>
            <a:endParaRPr lang="cs-CZ" sz="2200" dirty="0">
              <a:latin typeface="+mj-lt"/>
              <a:ea typeface="Cambria" panose="02040503050406030204" pitchFamily="18" charset="0"/>
              <a:cs typeface="Times New Roman" panose="02020603050405020304" pitchFamily="18" charset="0"/>
            </a:endParaRPr>
          </a:p>
          <a:p>
            <a:pPr marL="0" indent="0">
              <a:buNone/>
            </a:pPr>
            <a:endParaRPr lang="cs-CZ" sz="2200" dirty="0"/>
          </a:p>
          <a:p>
            <a:r>
              <a:rPr lang="cs-CZ" sz="2200" dirty="0"/>
              <a:t>Interpretace  	      	pluralita přístupů: 	</a:t>
            </a:r>
            <a:r>
              <a:rPr lang="cs-CZ" sz="2200" b="1" dirty="0" err="1"/>
              <a:t>vnitřnětextové</a:t>
            </a:r>
            <a:r>
              <a:rPr lang="cs-CZ" sz="2200" dirty="0"/>
              <a:t> 							</a:t>
            </a:r>
            <a:r>
              <a:rPr lang="cs-CZ" sz="2200" b="1" dirty="0" err="1"/>
              <a:t>vnětextové</a:t>
            </a:r>
            <a:endParaRPr lang="cs-CZ" sz="2200" b="1" dirty="0"/>
          </a:p>
          <a:p>
            <a:endParaRPr lang="cs-CZ" sz="2200" b="1" dirty="0"/>
          </a:p>
          <a:p>
            <a:r>
              <a:rPr lang="cs-CZ" sz="2200" dirty="0"/>
              <a:t>Úskalí: </a:t>
            </a:r>
            <a:r>
              <a:rPr lang="cs-CZ" sz="2200" dirty="0" err="1">
                <a:solidFill>
                  <a:srgbClr val="0070C0"/>
                </a:solidFill>
              </a:rPr>
              <a:t>podinterpretace</a:t>
            </a:r>
            <a:r>
              <a:rPr lang="cs-CZ" sz="2200" dirty="0">
                <a:solidFill>
                  <a:srgbClr val="0070C0"/>
                </a:solidFill>
              </a:rPr>
              <a:t>, </a:t>
            </a:r>
            <a:r>
              <a:rPr lang="cs-CZ" sz="2200" dirty="0" err="1">
                <a:solidFill>
                  <a:srgbClr val="0070C0"/>
                </a:solidFill>
              </a:rPr>
              <a:t>nadinterpretace</a:t>
            </a:r>
            <a:r>
              <a:rPr lang="cs-CZ" sz="2200" dirty="0">
                <a:solidFill>
                  <a:srgbClr val="0070C0"/>
                </a:solidFill>
              </a:rPr>
              <a:t>, dezinterpretace</a:t>
            </a:r>
          </a:p>
          <a:p>
            <a:endParaRPr lang="cs-CZ" sz="2200" dirty="0"/>
          </a:p>
          <a:p>
            <a:endParaRPr lang="cs-CZ" sz="2200" dirty="0"/>
          </a:p>
          <a:p>
            <a:endParaRPr lang="cs-CZ" sz="2200" dirty="0"/>
          </a:p>
          <a:p>
            <a:endParaRPr lang="cs-CZ" dirty="0"/>
          </a:p>
        </p:txBody>
      </p:sp>
      <p:sp>
        <p:nvSpPr>
          <p:cNvPr id="6" name="Šipka: doprava 5">
            <a:extLst>
              <a:ext uri="{FF2B5EF4-FFF2-40B4-BE49-F238E27FC236}">
                <a16:creationId xmlns:a16="http://schemas.microsoft.com/office/drawing/2014/main" id="{F05B062C-1A0C-48AB-A8DB-A43273069029}"/>
              </a:ext>
            </a:extLst>
          </p:cNvPr>
          <p:cNvSpPr/>
          <p:nvPr/>
        </p:nvSpPr>
        <p:spPr>
          <a:xfrm>
            <a:off x="2483768" y="2996952"/>
            <a:ext cx="626293" cy="19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5546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37A9C4A5-BD81-4937-AE00-F926595AAC85}"/>
              </a:ext>
            </a:extLst>
          </p:cNvPr>
          <p:cNvSpPr>
            <a:spLocks noChangeArrowheads="1"/>
          </p:cNvSpPr>
          <p:nvPr/>
        </p:nvSpPr>
        <p:spPr bwMode="auto">
          <a:xfrm>
            <a:off x="2572681" y="243364"/>
            <a:ext cx="6193490" cy="157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2343" tIns="674872" rIns="404685" bIns="674872" numCol="1" anchor="ctr" anchorCtr="0" compatLnSpc="1">
            <a:prstTxWarp prst="textNoShape">
              <a:avLst/>
            </a:prstTxWarp>
            <a:spAutoFit/>
          </a:bodyPr>
          <a:lstStyle/>
          <a:p>
            <a:endParaRPr lang="cs-CZ" sz="1350"/>
          </a:p>
        </p:txBody>
      </p:sp>
      <p:pic>
        <p:nvPicPr>
          <p:cNvPr id="17" name="Obrázek 3">
            <a:extLst>
              <a:ext uri="{FF2B5EF4-FFF2-40B4-BE49-F238E27FC236}">
                <a16:creationId xmlns:a16="http://schemas.microsoft.com/office/drawing/2014/main" id="{43133525-67BA-4AF5-B659-07ADB0632B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657" y="1486666"/>
            <a:ext cx="1936024" cy="22390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a:extLst>
              <a:ext uri="{FF2B5EF4-FFF2-40B4-BE49-F238E27FC236}">
                <a16:creationId xmlns:a16="http://schemas.microsoft.com/office/drawing/2014/main" id="{472D592C-DE36-4458-A19A-52125422D628}"/>
              </a:ext>
            </a:extLst>
          </p:cNvPr>
          <p:cNvSpPr>
            <a:spLocks noChangeArrowheads="1"/>
          </p:cNvSpPr>
          <p:nvPr/>
        </p:nvSpPr>
        <p:spPr bwMode="auto">
          <a:xfrm>
            <a:off x="2572680" y="1778566"/>
            <a:ext cx="5239680" cy="31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Interpretační prostor</a:t>
            </a:r>
          </a:p>
          <a:p>
            <a:pPr defTabSz="685800" eaLnBrk="0" fontAlgn="base" hangingPunct="0">
              <a:spcBef>
                <a:spcPct val="0"/>
              </a:spcBef>
              <a:spcAft>
                <a:spcPct val="0"/>
              </a:spcAft>
            </a:pPr>
            <a:endParaRPr lang="cs-CZ" altLang="cs-CZ" sz="1200" dirty="0">
              <a:latin typeface="Arial" panose="020B0604020202020204" pitchFamily="34"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endParaRPr lang="cs-CZ" altLang="cs-CZ" sz="1200" dirty="0">
              <a:latin typeface="Arial" panose="020B0604020202020204" pitchFamily="34"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Interpretační jádro</a:t>
            </a:r>
          </a:p>
          <a:p>
            <a:pPr defTabSz="685800" eaLnBrk="0" fontAlgn="base" hangingPunct="0">
              <a:spcBef>
                <a:spcPct val="0"/>
              </a:spcBef>
              <a:spcAft>
                <a:spcPct val="0"/>
              </a:spcAft>
            </a:pPr>
            <a:endParaRPr lang="cs-CZ" altLang="cs-CZ" sz="1200" dirty="0">
              <a:latin typeface="Arial" panose="020B0604020202020204" pitchFamily="34" charset="0"/>
            </a:endParaRPr>
          </a:p>
          <a:p>
            <a:pPr defTabSz="685800" eaLnBrk="0" fontAlgn="base" hangingPunct="0">
              <a:spcBef>
                <a:spcPct val="0"/>
              </a:spcBef>
              <a:spcAft>
                <a:spcPct val="0"/>
              </a:spcAft>
            </a:pPr>
            <a:endParaRPr lang="cs-CZ" altLang="cs-CZ" sz="1200" dirty="0">
              <a:latin typeface="Arial" panose="020B0604020202020204" pitchFamily="34" charset="0"/>
            </a:endParaRPr>
          </a:p>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Interpretační pole</a:t>
            </a:r>
          </a:p>
          <a:p>
            <a:pPr defTabSz="685800" eaLnBrk="0" fontAlgn="base" hangingPunct="0">
              <a:spcBef>
                <a:spcPct val="0"/>
              </a:spcBef>
              <a:spcAft>
                <a:spcPct val="0"/>
              </a:spcAft>
            </a:pPr>
            <a:endParaRPr lang="cs-CZ" altLang="cs-CZ" sz="750" dirty="0">
              <a:latin typeface="Arial" panose="020B0604020202020204" pitchFamily="34" charset="0"/>
            </a:endParaRPr>
          </a:p>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Hranice interpretačního pole</a:t>
            </a:r>
          </a:p>
          <a:p>
            <a:pPr defTabSz="685800" eaLnBrk="0" fontAlgn="base" hangingPunct="0">
              <a:spcBef>
                <a:spcPct val="0"/>
              </a:spcBef>
              <a:spcAft>
                <a:spcPct val="0"/>
              </a:spcAft>
            </a:pPr>
            <a:endParaRPr lang="cs-CZ" altLang="cs-CZ" sz="750" dirty="0">
              <a:latin typeface="Arial" panose="020B0604020202020204" pitchFamily="34" charset="0"/>
            </a:endParaRPr>
          </a:p>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Hranice interpretačního prostoru</a:t>
            </a:r>
            <a:endParaRPr lang="cs-CZ" altLang="cs-CZ" sz="1200" dirty="0">
              <a:latin typeface="Arial" panose="020B0604020202020204" pitchFamily="34" charset="0"/>
            </a:endParaRPr>
          </a:p>
          <a:p>
            <a:pPr defTabSz="685800" eaLnBrk="0" fontAlgn="base" hangingPunct="0">
              <a:spcBef>
                <a:spcPct val="0"/>
              </a:spcBef>
              <a:spcAft>
                <a:spcPct val="0"/>
              </a:spcAft>
            </a:pPr>
            <a:br>
              <a:rPr lang="cs-CZ" altLang="cs-CZ" sz="900" dirty="0">
                <a:latin typeface="Times New Roman" panose="02020603050405020304" pitchFamily="18" charset="0"/>
                <a:ea typeface="Cambria" panose="02040503050406030204" pitchFamily="18" charset="0"/>
                <a:cs typeface="Times New Roman" panose="02020603050405020304" pitchFamily="18" charset="0"/>
              </a:rPr>
            </a:br>
            <a:endParaRPr lang="cs-CZ" altLang="cs-CZ" sz="900" dirty="0">
              <a:latin typeface="Times New Roman" panose="02020603050405020304" pitchFamily="18"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endParaRPr lang="cs-CZ" altLang="cs-CZ" sz="900" dirty="0">
              <a:latin typeface="Times New Roman" panose="02020603050405020304" pitchFamily="18"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endParaRPr lang="cs-CZ" altLang="cs-CZ" sz="900" dirty="0">
              <a:latin typeface="Times New Roman" panose="02020603050405020304" pitchFamily="18"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endParaRPr lang="cs-CZ" altLang="cs-CZ" sz="900" dirty="0">
              <a:latin typeface="Times New Roman" panose="02020603050405020304" pitchFamily="18" charset="0"/>
              <a:ea typeface="Cambria" panose="02040503050406030204" pitchFamily="18" charset="0"/>
              <a:cs typeface="Times New Roman" panose="02020603050405020304" pitchFamily="18" charset="0"/>
            </a:endParaRPr>
          </a:p>
          <a:p>
            <a:pPr defTabSz="685800" eaLnBrk="0" fontAlgn="base" hangingPunct="0">
              <a:spcBef>
                <a:spcPct val="0"/>
              </a:spcBef>
              <a:spcAft>
                <a:spcPct val="0"/>
              </a:spcAft>
            </a:pPr>
            <a:endParaRPr lang="cs-CZ" altLang="cs-CZ" sz="600" dirty="0"/>
          </a:p>
          <a:p>
            <a:pPr defTabSz="685800" eaLnBrk="0" fontAlgn="base" hangingPunct="0">
              <a:spcBef>
                <a:spcPct val="0"/>
              </a:spcBef>
              <a:spcAft>
                <a:spcPct val="0"/>
              </a:spcAft>
            </a:pPr>
            <a:r>
              <a:rPr lang="cs-CZ" altLang="cs-CZ" sz="1200" dirty="0">
                <a:latin typeface="Arial" panose="020B0604020202020204" pitchFamily="34" charset="0"/>
                <a:ea typeface="Cambria" panose="02040503050406030204" pitchFamily="18" charset="0"/>
                <a:cs typeface="Times New Roman" panose="02020603050405020304" pitchFamily="18" charset="0"/>
              </a:rPr>
              <a:t>Tab.: Schematické znázornění teorie interpretačního prostoru, pole a jádra (srov. Petrů 1996: 16; 2000: 41).</a:t>
            </a:r>
            <a:endParaRPr lang="cs-CZ" altLang="cs-CZ" sz="1200" dirty="0">
              <a:latin typeface="Arial" panose="020B0604020202020204" pitchFamily="34" charset="0"/>
            </a:endParaRPr>
          </a:p>
        </p:txBody>
      </p:sp>
      <p:sp>
        <p:nvSpPr>
          <p:cNvPr id="2" name="Nadpis 1">
            <a:extLst>
              <a:ext uri="{FF2B5EF4-FFF2-40B4-BE49-F238E27FC236}">
                <a16:creationId xmlns:a16="http://schemas.microsoft.com/office/drawing/2014/main" id="{BD1CF13F-317C-4373-835D-560513081EBB}"/>
              </a:ext>
            </a:extLst>
          </p:cNvPr>
          <p:cNvSpPr>
            <a:spLocks noGrp="1"/>
          </p:cNvSpPr>
          <p:nvPr>
            <p:ph type="title"/>
          </p:nvPr>
        </p:nvSpPr>
        <p:spPr>
          <a:xfrm>
            <a:off x="5644661" y="1131094"/>
            <a:ext cx="2870688" cy="994172"/>
          </a:xfrm>
        </p:spPr>
        <p:txBody>
          <a:bodyPr>
            <a:normAutofit fontScale="90000"/>
          </a:bodyPr>
          <a:lstStyle/>
          <a:p>
            <a:r>
              <a:rPr lang="cs-CZ" b="1" dirty="0">
                <a:solidFill>
                  <a:srgbClr val="C00000"/>
                </a:solidFill>
              </a:rPr>
              <a:t>Interpretace</a:t>
            </a:r>
          </a:p>
        </p:txBody>
      </p:sp>
    </p:spTree>
    <p:extLst>
      <p:ext uri="{BB962C8B-B14F-4D97-AF65-F5344CB8AC3E}">
        <p14:creationId xmlns:p14="http://schemas.microsoft.com/office/powerpoint/2010/main" val="2644053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46DAA-4D03-47B4-9ED3-1D08991F95A8}"/>
              </a:ext>
            </a:extLst>
          </p:cNvPr>
          <p:cNvSpPr>
            <a:spLocks noGrp="1"/>
          </p:cNvSpPr>
          <p:nvPr>
            <p:ph type="title"/>
          </p:nvPr>
        </p:nvSpPr>
        <p:spPr/>
        <p:txBody>
          <a:bodyPr>
            <a:normAutofit fontScale="90000"/>
          </a:bodyPr>
          <a:lstStyle/>
          <a:p>
            <a:r>
              <a:rPr lang="cs-CZ" b="1" dirty="0">
                <a:solidFill>
                  <a:srgbClr val="C00000"/>
                </a:solidFill>
              </a:rPr>
              <a:t>Hermeneutika (nauka o interpretaci)</a:t>
            </a:r>
            <a:br>
              <a:rPr lang="cs-CZ" dirty="0">
                <a:solidFill>
                  <a:srgbClr val="C00000"/>
                </a:solidFill>
              </a:rPr>
            </a:br>
            <a:endParaRPr lang="cs-CZ" dirty="0">
              <a:solidFill>
                <a:srgbClr val="C00000"/>
              </a:solidFill>
            </a:endParaRPr>
          </a:p>
        </p:txBody>
      </p:sp>
      <p:sp>
        <p:nvSpPr>
          <p:cNvPr id="4" name="Zástupný symbol pro obsah 2">
            <a:extLst>
              <a:ext uri="{FF2B5EF4-FFF2-40B4-BE49-F238E27FC236}">
                <a16:creationId xmlns:a16="http://schemas.microsoft.com/office/drawing/2014/main" id="{54989818-4481-4D0C-86CC-3BFF7E0C829D}"/>
              </a:ext>
            </a:extLst>
          </p:cNvPr>
          <p:cNvSpPr>
            <a:spLocks noGrp="1"/>
          </p:cNvSpPr>
          <p:nvPr>
            <p:ph idx="1"/>
          </p:nvPr>
        </p:nvSpPr>
        <p:spPr>
          <a:xfrm>
            <a:off x="628650" y="1196752"/>
            <a:ext cx="7886700" cy="4293221"/>
          </a:xfrm>
        </p:spPr>
        <p:txBody>
          <a:bodyPr>
            <a:normAutofit fontScale="85000" lnSpcReduction="20000"/>
          </a:bodyPr>
          <a:lstStyle/>
          <a:p>
            <a:r>
              <a:rPr lang="cs-CZ" sz="2200" b="1" dirty="0"/>
              <a:t>Starověk</a:t>
            </a:r>
            <a:r>
              <a:rPr lang="cs-CZ" sz="2200" dirty="0"/>
              <a:t> a </a:t>
            </a:r>
            <a:r>
              <a:rPr lang="cs-CZ" sz="2200" b="1" dirty="0"/>
              <a:t>středověk</a:t>
            </a:r>
            <a:r>
              <a:rPr lang="cs-CZ" sz="2200" dirty="0"/>
              <a:t>: nauka o 4 smyslech textů (doslovný, alegorický, mravní, anagogický)</a:t>
            </a:r>
          </a:p>
          <a:p>
            <a:endParaRPr lang="cs-CZ" sz="2200" dirty="0"/>
          </a:p>
          <a:p>
            <a:r>
              <a:rPr lang="cs-CZ" sz="2200" b="1" dirty="0"/>
              <a:t>Smysl</a:t>
            </a:r>
            <a:r>
              <a:rPr lang="cs-CZ" sz="2200" dirty="0"/>
              <a:t> (implicitní, explicitní)</a:t>
            </a:r>
          </a:p>
          <a:p>
            <a:r>
              <a:rPr lang="cs-CZ" sz="2200" dirty="0"/>
              <a:t>Hermeneutika náboženských textů</a:t>
            </a:r>
          </a:p>
          <a:p>
            <a:r>
              <a:rPr lang="cs-CZ" sz="2200" dirty="0"/>
              <a:t>Hermeneutika sekulárních (zvl. právních a literárních) textů</a:t>
            </a:r>
          </a:p>
          <a:p>
            <a:pPr marL="0" indent="0">
              <a:buNone/>
            </a:pPr>
            <a:endParaRPr lang="cs-CZ" sz="2200" dirty="0"/>
          </a:p>
          <a:p>
            <a:r>
              <a:rPr lang="cs-CZ" sz="2200" b="1" dirty="0"/>
              <a:t>Novověk</a:t>
            </a:r>
            <a:r>
              <a:rPr lang="cs-CZ" sz="2200" dirty="0"/>
              <a:t>: F. D. E. </a:t>
            </a:r>
            <a:r>
              <a:rPr lang="cs-CZ" sz="2200" dirty="0" err="1"/>
              <a:t>Schleiermacher</a:t>
            </a:r>
            <a:r>
              <a:rPr lang="cs-CZ" sz="2200" dirty="0"/>
              <a:t> (hermeneutický kruh; předporozumění)</a:t>
            </a:r>
          </a:p>
          <a:p>
            <a:pPr marL="61722" indent="0">
              <a:buNone/>
            </a:pPr>
            <a:endParaRPr lang="cs-CZ" sz="2200" dirty="0"/>
          </a:p>
          <a:p>
            <a:pPr marL="61722" indent="0">
              <a:buNone/>
            </a:pPr>
            <a:endParaRPr lang="cs-CZ" sz="2200" dirty="0"/>
          </a:p>
          <a:p>
            <a:r>
              <a:rPr lang="cs-CZ" sz="2200" dirty="0"/>
              <a:t>Filozofická východiska:  W. </a:t>
            </a:r>
            <a:r>
              <a:rPr lang="cs-CZ" sz="2200" dirty="0" err="1"/>
              <a:t>Dilthey</a:t>
            </a:r>
            <a:r>
              <a:rPr lang="cs-CZ" sz="2200" dirty="0"/>
              <a:t>, H.-G. </a:t>
            </a:r>
            <a:r>
              <a:rPr lang="cs-CZ" sz="2200" dirty="0" err="1"/>
              <a:t>Gadamer</a:t>
            </a:r>
            <a:r>
              <a:rPr lang="cs-CZ" sz="2200" dirty="0"/>
              <a:t> (</a:t>
            </a:r>
            <a:r>
              <a:rPr lang="cs-CZ" sz="2200" i="1" dirty="0"/>
              <a:t>Pravda a metoda</a:t>
            </a:r>
            <a:r>
              <a:rPr lang="cs-CZ" sz="2200" dirty="0"/>
              <a:t>, 1960), P. </a:t>
            </a:r>
            <a:r>
              <a:rPr lang="cs-CZ" sz="2200" dirty="0" err="1"/>
              <a:t>Ricoeur</a:t>
            </a:r>
            <a:endParaRPr lang="cs-CZ" sz="2200" dirty="0"/>
          </a:p>
          <a:p>
            <a:r>
              <a:rPr lang="cs-CZ" sz="2200" dirty="0"/>
              <a:t>V lit. vědě: Hans Robert </a:t>
            </a:r>
            <a:r>
              <a:rPr lang="cs-CZ" sz="2200" dirty="0" err="1"/>
              <a:t>Jauss</a:t>
            </a:r>
            <a:r>
              <a:rPr lang="cs-CZ" sz="2200" dirty="0"/>
              <a:t>, Wolfgang </a:t>
            </a:r>
            <a:r>
              <a:rPr lang="cs-CZ" sz="2200" dirty="0" err="1"/>
              <a:t>Iser</a:t>
            </a:r>
            <a:r>
              <a:rPr lang="cs-CZ" sz="2200" dirty="0"/>
              <a:t> = </a:t>
            </a:r>
            <a:r>
              <a:rPr lang="cs-CZ" sz="2200" dirty="0">
                <a:solidFill>
                  <a:srgbClr val="FF0000"/>
                </a:solidFill>
              </a:rPr>
              <a:t>recepční estetika </a:t>
            </a:r>
            <a:r>
              <a:rPr lang="cs-CZ" sz="2200" dirty="0"/>
              <a:t>(tj. </a:t>
            </a:r>
            <a:r>
              <a:rPr lang="cs-CZ" sz="2200" dirty="0">
                <a:solidFill>
                  <a:srgbClr val="FF0000"/>
                </a:solidFill>
              </a:rPr>
              <a:t>Kostnická škola recepční estetiky</a:t>
            </a:r>
            <a:r>
              <a:rPr lang="cs-CZ" sz="2200" dirty="0"/>
              <a:t>)</a:t>
            </a:r>
          </a:p>
          <a:p>
            <a:r>
              <a:rPr lang="cs-CZ" sz="2200" dirty="0">
                <a:solidFill>
                  <a:srgbClr val="FF0000"/>
                </a:solidFill>
              </a:rPr>
              <a:t>U nás: </a:t>
            </a:r>
            <a:r>
              <a:rPr lang="cs-CZ" sz="2200" dirty="0"/>
              <a:t> F.  Vodička, J. Pechar, A. Haman</a:t>
            </a:r>
            <a:endParaRPr lang="cs-CZ" sz="2200" dirty="0">
              <a:solidFill>
                <a:srgbClr val="FF0000"/>
              </a:solidFill>
            </a:endParaRPr>
          </a:p>
          <a:p>
            <a:endParaRPr lang="cs-CZ" sz="2200" dirty="0"/>
          </a:p>
          <a:p>
            <a:endParaRPr lang="cs-CZ" sz="1350" dirty="0"/>
          </a:p>
        </p:txBody>
      </p:sp>
    </p:spTree>
    <p:extLst>
      <p:ext uri="{BB962C8B-B14F-4D97-AF65-F5344CB8AC3E}">
        <p14:creationId xmlns:p14="http://schemas.microsoft.com/office/powerpoint/2010/main" val="414749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mberto Eco: Šest procházek literárními lesy">
            <a:extLst>
              <a:ext uri="{FF2B5EF4-FFF2-40B4-BE49-F238E27FC236}">
                <a16:creationId xmlns:a16="http://schemas.microsoft.com/office/drawing/2014/main" id="{96F242D8-F5BF-B7DE-E8AC-3402B2C849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52631" y="1772815"/>
            <a:ext cx="3182684" cy="4267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Šest procházek literárními lesy - Kniha - Hlavní obrázek">
            <a:extLst>
              <a:ext uri="{FF2B5EF4-FFF2-40B4-BE49-F238E27FC236}">
                <a16:creationId xmlns:a16="http://schemas.microsoft.com/office/drawing/2014/main" id="{6634A239-4B36-B3C7-16E6-CD09454629E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50279" y="1772816"/>
            <a:ext cx="2927825" cy="426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20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BC7E5F-5EE5-7CA9-DFFB-E4535B212DF8}"/>
              </a:ext>
            </a:extLst>
          </p:cNvPr>
          <p:cNvSpPr>
            <a:spLocks noGrp="1"/>
          </p:cNvSpPr>
          <p:nvPr>
            <p:ph type="title"/>
          </p:nvPr>
        </p:nvSpPr>
        <p:spPr/>
        <p:txBody>
          <a:bodyPr/>
          <a:lstStyle/>
          <a:p>
            <a:endParaRPr lang="cs-CZ" dirty="0"/>
          </a:p>
        </p:txBody>
      </p:sp>
      <p:sp>
        <p:nvSpPr>
          <p:cNvPr id="6" name="Zástupný obsah 5">
            <a:extLst>
              <a:ext uri="{FF2B5EF4-FFF2-40B4-BE49-F238E27FC236}">
                <a16:creationId xmlns:a16="http://schemas.microsoft.com/office/drawing/2014/main" id="{E46F0CA9-1219-7C96-C8FD-1C9EDFECAF51}"/>
              </a:ext>
            </a:extLst>
          </p:cNvPr>
          <p:cNvSpPr txBox="1">
            <a:spLocks noGrp="1"/>
          </p:cNvSpPr>
          <p:nvPr>
            <p:ph idx="1"/>
          </p:nvPr>
        </p:nvSpPr>
        <p:spPr>
          <a:xfrm>
            <a:off x="457200" y="1600200"/>
            <a:ext cx="8229600" cy="3610219"/>
          </a:xfrm>
          <a:prstGeom prst="rect">
            <a:avLst/>
          </a:prstGeom>
          <a:noFill/>
        </p:spPr>
        <p:txBody>
          <a:bodyPr wrap="square">
            <a:spAutoFit/>
          </a:bodyPr>
          <a:lstStyle/>
          <a:p>
            <a:pPr marL="0" indent="0" algn="just">
              <a:lnSpc>
                <a:spcPct val="150000"/>
              </a:lnSpc>
              <a:buNone/>
            </a:pPr>
            <a:r>
              <a:rPr lang="cs-CZ" sz="1800" b="1" dirty="0">
                <a:effectLst/>
                <a:latin typeface="Times New Roman" panose="02020603050405020304" pitchFamily="18" charset="0"/>
                <a:ea typeface="Times New Roman" panose="02020603050405020304" pitchFamily="18" charset="0"/>
              </a:rPr>
              <a:t>Líčení – vyvolání dojmu</a:t>
            </a:r>
            <a:endParaRPr lang="cs-CZ" sz="1800" dirty="0">
              <a:effectLst/>
              <a:latin typeface="Times New Roman" panose="02020603050405020304" pitchFamily="18" charset="0"/>
              <a:ea typeface="Times New Roman" panose="02020603050405020304" pitchFamily="18" charset="0"/>
            </a:endParaRPr>
          </a:p>
          <a:p>
            <a:pPr marL="0" indent="0" algn="just">
              <a:buNone/>
            </a:pPr>
            <a:r>
              <a:rPr lang="cs-CZ" sz="1800" dirty="0">
                <a:effectLst/>
                <a:latin typeface="Times New Roman" panose="02020603050405020304" pitchFamily="18" charset="0"/>
                <a:ea typeface="Times New Roman" panose="02020603050405020304" pitchFamily="18" charset="0"/>
              </a:rPr>
              <a:t>Celý kraj byl zahradou, kde každý kousek země kromě bílých zdí a světlé stuhy cest zahalen byl v jednu barvu, v jeden jas. Slunce zrovna pralo do země bílými svými paprsky a celé okolí nabývalo slavného, nadšeného rázu. Kopce jako by zeleným suknem potáhl, jen sem tam úbočím se ještě vinul černý pás; vesnice mizely v kvetoucích zahradách, topoly už jasně plápolaly svými pruty na nebeských hlubinách a pole, lesy, meze a úhory, pastviny, rumiska, louky, paseky průhony, příkopy, i stráně všechno naplněno, všechno slito bylo v jednu velikou, lahodnou a měkkou, duši i tělo </a:t>
            </a:r>
            <a:r>
              <a:rPr lang="cs-CZ" sz="1800" dirty="0" err="1">
                <a:effectLst/>
                <a:latin typeface="Times New Roman" panose="02020603050405020304" pitchFamily="18" charset="0"/>
                <a:ea typeface="Times New Roman" panose="02020603050405020304" pitchFamily="18" charset="0"/>
              </a:rPr>
              <a:t>okřívající</a:t>
            </a:r>
            <a:r>
              <a:rPr lang="cs-CZ" sz="1800" dirty="0">
                <a:effectLst/>
                <a:latin typeface="Times New Roman" panose="02020603050405020304" pitchFamily="18" charset="0"/>
                <a:ea typeface="Times New Roman" panose="02020603050405020304" pitchFamily="18" charset="0"/>
              </a:rPr>
              <a:t> zeleň máje. A jen stromy a ovocné aleje jako pásy sněhovými mraky válely se prostorem, jako by korunovati měly svými věnci slavné dílo vesmíru.</a:t>
            </a:r>
          </a:p>
          <a:p>
            <a:pPr marL="0" indent="0" algn="just">
              <a:buNone/>
            </a:pPr>
            <a:endParaRPr lang="cs-CZ" sz="1800" dirty="0">
              <a:effectLst/>
              <a:latin typeface="Times New Roman" panose="02020603050405020304" pitchFamily="18" charset="0"/>
              <a:ea typeface="Times New Roman" panose="02020603050405020304" pitchFamily="18" charset="0"/>
            </a:endParaRPr>
          </a:p>
          <a:p>
            <a:pPr marL="0" indent="0">
              <a:buNone/>
            </a:pPr>
            <a:r>
              <a:rPr lang="cs-CZ" sz="1200" dirty="0">
                <a:effectLst/>
                <a:latin typeface="Times New Roman" panose="02020603050405020304" pitchFamily="18" charset="0"/>
                <a:ea typeface="Times New Roman" panose="02020603050405020304" pitchFamily="18" charset="0"/>
              </a:rPr>
              <a:t>Mrštík, Vilém: </a:t>
            </a:r>
            <a:r>
              <a:rPr lang="cs-CZ" sz="1200" i="1" dirty="0">
                <a:effectLst/>
                <a:latin typeface="Times New Roman" panose="02020603050405020304" pitchFamily="18" charset="0"/>
                <a:ea typeface="Times New Roman" panose="02020603050405020304" pitchFamily="18" charset="0"/>
              </a:rPr>
              <a:t>Pohádka máje</a:t>
            </a:r>
            <a:r>
              <a:rPr lang="cs-CZ" sz="1200" dirty="0">
                <a:effectLst/>
                <a:latin typeface="Times New Roman" panose="02020603050405020304" pitchFamily="18" charset="0"/>
                <a:ea typeface="Times New Roman" panose="02020603050405020304" pitchFamily="18" charset="0"/>
              </a:rPr>
              <a:t>, Praha: Československý spisovatel 1985, s. 312–313.</a:t>
            </a:r>
          </a:p>
        </p:txBody>
      </p:sp>
    </p:spTree>
    <p:extLst>
      <p:ext uri="{BB962C8B-B14F-4D97-AF65-F5344CB8AC3E}">
        <p14:creationId xmlns:p14="http://schemas.microsoft.com/office/powerpoint/2010/main" val="3401755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obsah 9">
            <a:extLst>
              <a:ext uri="{FF2B5EF4-FFF2-40B4-BE49-F238E27FC236}">
                <a16:creationId xmlns:a16="http://schemas.microsoft.com/office/drawing/2014/main" id="{C076D1D2-4208-4E9E-8A7F-CC538BA41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2125266"/>
            <a:ext cx="8286750" cy="2653070"/>
          </a:xfrm>
        </p:spPr>
      </p:pic>
    </p:spTree>
    <p:extLst>
      <p:ext uri="{BB962C8B-B14F-4D97-AF65-F5344CB8AC3E}">
        <p14:creationId xmlns:p14="http://schemas.microsoft.com/office/powerpoint/2010/main" val="1523326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normAutofit fontScale="90000"/>
          </a:bodyPr>
          <a:lstStyle/>
          <a:p>
            <a:r>
              <a:rPr lang="cs-CZ" b="1" dirty="0">
                <a:solidFill>
                  <a:srgbClr val="C00000"/>
                </a:solidFill>
              </a:rPr>
              <a:t>Kategorie subjektu </a:t>
            </a:r>
            <a:br>
              <a:rPr lang="cs-CZ" b="1" dirty="0">
                <a:solidFill>
                  <a:srgbClr val="C00000"/>
                </a:solidFill>
              </a:rPr>
            </a:br>
            <a:r>
              <a:rPr lang="cs-CZ" sz="3300" dirty="0">
                <a:solidFill>
                  <a:srgbClr val="C00000"/>
                </a:solidFill>
              </a:rPr>
              <a:t>(její možné užití v literární vědě)</a:t>
            </a:r>
          </a:p>
        </p:txBody>
      </p:sp>
      <p:sp>
        <p:nvSpPr>
          <p:cNvPr id="3" name="Zástupný symbol pro obsah 2"/>
          <p:cNvSpPr>
            <a:spLocks noGrp="1"/>
          </p:cNvSpPr>
          <p:nvPr>
            <p:ph idx="1"/>
          </p:nvPr>
        </p:nvSpPr>
        <p:spPr>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cs-CZ" sz="2200" dirty="0">
                <a:solidFill>
                  <a:srgbClr val="FF0000"/>
                </a:solidFill>
              </a:rPr>
              <a:t>Subjekt</a:t>
            </a:r>
            <a:r>
              <a:rPr lang="cs-CZ" sz="2200" dirty="0"/>
              <a:t> (v různých kontextech) = </a:t>
            </a:r>
          </a:p>
          <a:p>
            <a:endParaRPr lang="cs-CZ" sz="2200" dirty="0"/>
          </a:p>
          <a:p>
            <a:r>
              <a:rPr lang="cs-CZ" sz="2200" dirty="0"/>
              <a:t>Autor, čtenář (v rámci literární komunikace)</a:t>
            </a:r>
          </a:p>
          <a:p>
            <a:r>
              <a:rPr lang="cs-CZ" sz="2200" dirty="0"/>
              <a:t>Vypravěč (v rámci </a:t>
            </a:r>
            <a:r>
              <a:rPr lang="cs-CZ" sz="2200" dirty="0" err="1"/>
              <a:t>naratologie</a:t>
            </a:r>
            <a:r>
              <a:rPr lang="cs-CZ" sz="2200" dirty="0"/>
              <a:t>)</a:t>
            </a:r>
          </a:p>
          <a:p>
            <a:r>
              <a:rPr lang="cs-CZ" sz="2200" dirty="0"/>
              <a:t>Já (v rámci poetiky)</a:t>
            </a:r>
          </a:p>
          <a:p>
            <a:endParaRPr lang="cs-CZ" sz="2200" dirty="0"/>
          </a:p>
          <a:p>
            <a:r>
              <a:rPr lang="cs-CZ" sz="2200" dirty="0"/>
              <a:t>Já = </a:t>
            </a:r>
            <a:r>
              <a:rPr lang="cs-CZ" sz="2200" dirty="0">
                <a:solidFill>
                  <a:srgbClr val="FF0000"/>
                </a:solidFill>
              </a:rPr>
              <a:t>lyrický subjekt</a:t>
            </a:r>
            <a:r>
              <a:rPr lang="cs-CZ" sz="2200" dirty="0"/>
              <a:t>; promlouvající „já“ (v rámci poetiky, versologie)</a:t>
            </a:r>
          </a:p>
        </p:txBody>
      </p:sp>
    </p:spTree>
    <p:extLst>
      <p:ext uri="{BB962C8B-B14F-4D97-AF65-F5344CB8AC3E}">
        <p14:creationId xmlns:p14="http://schemas.microsoft.com/office/powerpoint/2010/main" val="2517423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C00000"/>
                </a:solidFill>
              </a:rPr>
              <a:t>Struktura literárního díla</a:t>
            </a:r>
          </a:p>
        </p:txBody>
      </p:sp>
      <p:sp>
        <p:nvSpPr>
          <p:cNvPr id="3" name="Zástupný symbol pro obsah 2"/>
          <p:cNvSpPr>
            <a:spLocks noGrp="1"/>
          </p:cNvSpPr>
          <p:nvPr>
            <p:ph idx="1"/>
          </p:nvPr>
        </p:nvSpPr>
        <p:spPr>
          <a:xfrm>
            <a:off x="457200" y="1285860"/>
            <a:ext cx="8229600" cy="4840303"/>
          </a:xfrm>
        </p:spPr>
        <p:txBody>
          <a:bodyPr>
            <a:normAutofit/>
          </a:bodyPr>
          <a:lstStyle/>
          <a:p>
            <a:r>
              <a:rPr lang="cs-CZ" sz="2400" dirty="0">
                <a:solidFill>
                  <a:srgbClr val="FF0000"/>
                </a:solidFill>
              </a:rPr>
              <a:t>Literární dílo </a:t>
            </a:r>
            <a:r>
              <a:rPr lang="cs-CZ" sz="2400" dirty="0"/>
              <a:t>= celek = spojení </a:t>
            </a:r>
            <a:r>
              <a:rPr lang="cs-CZ" sz="2400" dirty="0">
                <a:solidFill>
                  <a:srgbClr val="FF0000"/>
                </a:solidFill>
              </a:rPr>
              <a:t>obsahu</a:t>
            </a:r>
            <a:r>
              <a:rPr lang="cs-CZ" sz="2400" dirty="0"/>
              <a:t> a </a:t>
            </a:r>
            <a:r>
              <a:rPr lang="cs-CZ" sz="2400" dirty="0">
                <a:solidFill>
                  <a:srgbClr val="FF0000"/>
                </a:solidFill>
              </a:rPr>
              <a:t>formy</a:t>
            </a:r>
          </a:p>
          <a:p>
            <a:r>
              <a:rPr lang="cs-CZ" sz="2400" dirty="0">
                <a:solidFill>
                  <a:srgbClr val="FF0000"/>
                </a:solidFill>
              </a:rPr>
              <a:t>Základní plány díla: </a:t>
            </a:r>
          </a:p>
          <a:p>
            <a:endParaRPr lang="cs-CZ" sz="2400" dirty="0">
              <a:solidFill>
                <a:srgbClr val="FF0000"/>
              </a:solidFill>
            </a:endParaRPr>
          </a:p>
          <a:p>
            <a:pPr marL="457200" indent="-457200">
              <a:buAutoNum type="arabicPeriod"/>
            </a:pPr>
            <a:r>
              <a:rPr lang="cs-CZ" sz="2400" dirty="0">
                <a:solidFill>
                  <a:srgbClr val="FF0000"/>
                </a:solidFill>
              </a:rPr>
              <a:t>PLÁN JAZYKOVÝ = </a:t>
            </a:r>
            <a:r>
              <a:rPr lang="cs-CZ" sz="2400" dirty="0"/>
              <a:t>jazyk (sdělovací, básnický, slovník, syntax, zvukové uspořádání)</a:t>
            </a:r>
          </a:p>
          <a:p>
            <a:pPr marL="457200" indent="-457200">
              <a:buAutoNum type="arabicPeriod" startAt="2"/>
            </a:pPr>
            <a:r>
              <a:rPr lang="cs-CZ" sz="2400" dirty="0">
                <a:solidFill>
                  <a:srgbClr val="FF0000"/>
                </a:solidFill>
              </a:rPr>
              <a:t>PLÁN TEMATICKÝ = </a:t>
            </a:r>
            <a:r>
              <a:rPr lang="cs-CZ" sz="2400" dirty="0"/>
              <a:t>zobrazený svět (fikční svět), osoby, věci, lidé, myšlenky a jejich stavy, děj, prostředí.</a:t>
            </a:r>
          </a:p>
          <a:p>
            <a:pPr marL="457200" indent="-457200">
              <a:buAutoNum type="arabicPeriod" startAt="2"/>
            </a:pPr>
            <a:r>
              <a:rPr lang="cs-CZ" sz="2400" dirty="0">
                <a:solidFill>
                  <a:srgbClr val="FF0000"/>
                </a:solidFill>
              </a:rPr>
              <a:t>PLÁN KOMPOZIČNÍ </a:t>
            </a:r>
            <a:r>
              <a:rPr lang="cs-CZ" sz="2400" dirty="0"/>
              <a:t>= uspořádání složek (jazyk + téma)</a:t>
            </a:r>
          </a:p>
          <a:p>
            <a:pPr marL="457200" indent="-457200">
              <a:buAutoNum type="arabicPeriod" startAt="2"/>
            </a:pPr>
            <a:r>
              <a:rPr lang="cs-CZ" sz="2400" dirty="0">
                <a:solidFill>
                  <a:srgbClr val="FF0000"/>
                </a:solidFill>
              </a:rPr>
              <a:t>/PLÁN SÉMANTICKÝ/ = významová výstavba díla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C00000"/>
                </a:solidFill>
              </a:rPr>
              <a:t>(1) Plán jazykový</a:t>
            </a:r>
          </a:p>
        </p:txBody>
      </p:sp>
      <p:sp>
        <p:nvSpPr>
          <p:cNvPr id="3" name="Zástupný symbol pro obsah 2"/>
          <p:cNvSpPr>
            <a:spLocks noGrp="1"/>
          </p:cNvSpPr>
          <p:nvPr>
            <p:ph idx="1"/>
          </p:nvPr>
        </p:nvSpPr>
        <p:spPr>
          <a:xfrm>
            <a:off x="500034" y="1285860"/>
            <a:ext cx="8229600" cy="4911741"/>
          </a:xfrm>
        </p:spPr>
        <p:txBody>
          <a:bodyPr>
            <a:normAutofit/>
          </a:bodyPr>
          <a:lstStyle/>
          <a:p>
            <a:r>
              <a:rPr lang="cs-CZ" sz="2800" dirty="0"/>
              <a:t>Výběr jazykových prostředků se děje s ohledem na:</a:t>
            </a:r>
          </a:p>
          <a:p>
            <a:pPr>
              <a:buNone/>
            </a:pPr>
            <a:endParaRPr lang="cs-CZ" sz="2800" dirty="0"/>
          </a:p>
          <a:p>
            <a:r>
              <a:rPr lang="cs-CZ" sz="2800" dirty="0">
                <a:solidFill>
                  <a:srgbClr val="FF0000"/>
                </a:solidFill>
              </a:rPr>
              <a:t>1. zvukovou organizaci textu </a:t>
            </a:r>
            <a:r>
              <a:rPr lang="cs-CZ" sz="2800" dirty="0"/>
              <a:t>(eurytmie = rytmus, eufonie=libozvuk)</a:t>
            </a:r>
          </a:p>
          <a:p>
            <a:endParaRPr lang="cs-CZ" sz="2800" dirty="0"/>
          </a:p>
          <a:p>
            <a:r>
              <a:rPr lang="cs-CZ" sz="2800" dirty="0">
                <a:solidFill>
                  <a:srgbClr val="FF0000"/>
                </a:solidFill>
              </a:rPr>
              <a:t>2. s ohledem na sdělení, tj. významovou organizaci textu</a:t>
            </a:r>
            <a:r>
              <a:rPr lang="cs-CZ" sz="2800" dirty="0"/>
              <a:t>; pojmenování (přímé, nepřímé), kontext, syntax, nadsázka, perifráze (opisy), tropy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00042"/>
            <a:ext cx="8229600" cy="5626121"/>
          </a:xfrm>
        </p:spPr>
        <p:txBody>
          <a:bodyPr>
            <a:noAutofit/>
          </a:bodyPr>
          <a:lstStyle/>
          <a:p>
            <a:pPr marL="0" indent="0">
              <a:buNone/>
            </a:pPr>
            <a:r>
              <a:rPr lang="cs-CZ" sz="1700" b="1" dirty="0"/>
              <a:t>Rozhovor mezi hostem a chatařkou:</a:t>
            </a:r>
          </a:p>
          <a:p>
            <a:pPr marL="0" indent="0">
              <a:buNone/>
            </a:pPr>
            <a:r>
              <a:rPr lang="cs-CZ" sz="1700" dirty="0"/>
              <a:t>/…/</a:t>
            </a:r>
          </a:p>
          <a:p>
            <a:pPr marL="0" indent="0">
              <a:buNone/>
            </a:pPr>
            <a:r>
              <a:rPr lang="cs-CZ" sz="1700" dirty="0"/>
              <a:t>„Vy máte opravdu úplně prázdno?“ konverzoval jsem. </a:t>
            </a:r>
          </a:p>
          <a:p>
            <a:pPr marL="0" indent="0">
              <a:buNone/>
            </a:pPr>
            <a:r>
              <a:rPr lang="cs-CZ" sz="1700" dirty="0"/>
              <a:t>„Sezóna ještě nezačala. A léto bývá vždycky slabé.“</a:t>
            </a:r>
          </a:p>
          <a:p>
            <a:pPr marL="0" indent="0">
              <a:buNone/>
            </a:pPr>
            <a:r>
              <a:rPr lang="cs-CZ" sz="1700" dirty="0"/>
              <a:t>Za nás nebývalo. </a:t>
            </a:r>
          </a:p>
          <a:p>
            <a:pPr marL="0" indent="0">
              <a:buNone/>
            </a:pPr>
            <a:r>
              <a:rPr lang="cs-CZ" sz="1700" dirty="0"/>
              <a:t>Jiné časy.</a:t>
            </a:r>
          </a:p>
          <a:p>
            <a:pPr marL="0" indent="0">
              <a:buNone/>
            </a:pPr>
            <a:r>
              <a:rPr lang="cs-CZ" sz="1700" dirty="0"/>
              <a:t>„Jak dlouho se zdržíte?“ zeptala se.</a:t>
            </a:r>
          </a:p>
          <a:p>
            <a:pPr marL="0" indent="0">
              <a:buNone/>
            </a:pPr>
            <a:r>
              <a:rPr lang="cs-CZ" sz="1700" dirty="0"/>
              <a:t>Líbila se mi, ale byl jsem ve fázi, kdy se mi líbila každá. Bohužel mi chyběla energie.</a:t>
            </a:r>
          </a:p>
          <a:p>
            <a:pPr marL="0" indent="0">
              <a:buNone/>
            </a:pPr>
            <a:r>
              <a:rPr lang="cs-CZ" sz="1700" dirty="0"/>
              <a:t>„Nevím,“ řekl jsem. „Zítra mají přijet kamarádi, ale vybouchlo nám ubytování.  A taky nevím, kolik jich přijede a jestli budou chtít zůstat.“</a:t>
            </a:r>
          </a:p>
          <a:p>
            <a:pPr marL="0" indent="0">
              <a:buNone/>
            </a:pPr>
            <a:endParaRPr lang="cs-CZ" sz="1700" dirty="0"/>
          </a:p>
          <a:p>
            <a:pPr marL="0" indent="0">
              <a:buNone/>
            </a:pPr>
            <a:endParaRPr lang="cs-CZ" sz="1700" dirty="0"/>
          </a:p>
          <a:p>
            <a:pPr marL="0" indent="0">
              <a:buNone/>
            </a:pPr>
            <a:endParaRPr lang="cs-CZ" sz="1700" dirty="0"/>
          </a:p>
          <a:p>
            <a:pPr marL="0" indent="0">
              <a:buNone/>
            </a:pPr>
            <a:r>
              <a:rPr lang="cs-CZ" sz="1700" dirty="0"/>
              <a:t>Michal Přibáň, </a:t>
            </a:r>
            <a:r>
              <a:rPr lang="cs-CZ" sz="1700" i="1" dirty="0"/>
              <a:t>Všechno je jenom dvakrát</a:t>
            </a:r>
            <a:r>
              <a:rPr lang="cs-CZ" sz="1700" dirty="0"/>
              <a:t>, Brno: Host 2016, s. 34-35.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Stupně zprostředkování</a:t>
            </a:r>
          </a:p>
        </p:txBody>
      </p:sp>
      <p:sp>
        <p:nvSpPr>
          <p:cNvPr id="3" name="Zástupný symbol pro obsah 2"/>
          <p:cNvSpPr>
            <a:spLocks noGrp="1"/>
          </p:cNvSpPr>
          <p:nvPr>
            <p:ph idx="1"/>
          </p:nvPr>
        </p:nvSpPr>
        <p:spPr/>
        <p:txBody>
          <a:bodyPr>
            <a:normAutofit fontScale="85000" lnSpcReduction="10000"/>
          </a:bodyPr>
          <a:lstStyle/>
          <a:p>
            <a:r>
              <a:rPr lang="cs-CZ" dirty="0" err="1"/>
              <a:t>mimésis</a:t>
            </a:r>
            <a:r>
              <a:rPr lang="cs-CZ" dirty="0"/>
              <a:t> vs. </a:t>
            </a:r>
            <a:r>
              <a:rPr lang="cs-CZ" dirty="0" err="1"/>
              <a:t>diegésis</a:t>
            </a:r>
            <a:endParaRPr lang="cs-CZ" dirty="0"/>
          </a:p>
          <a:p>
            <a:r>
              <a:rPr lang="cs-CZ" dirty="0"/>
              <a:t>napodobení vs. vyprávění</a:t>
            </a:r>
          </a:p>
          <a:p>
            <a:r>
              <a:rPr lang="cs-CZ" dirty="0"/>
              <a:t>přímá řeč vs. nepřímá řeč</a:t>
            </a:r>
          </a:p>
          <a:p>
            <a:endParaRPr lang="cs-CZ" dirty="0"/>
          </a:p>
          <a:p>
            <a:r>
              <a:rPr lang="cs-CZ" dirty="0">
                <a:solidFill>
                  <a:srgbClr val="FF0000"/>
                </a:solidFill>
              </a:rPr>
              <a:t>přímá řeč</a:t>
            </a:r>
          </a:p>
          <a:p>
            <a:r>
              <a:rPr lang="cs-CZ" dirty="0">
                <a:solidFill>
                  <a:srgbClr val="FF0000"/>
                </a:solidFill>
              </a:rPr>
              <a:t>nepřímá řeč</a:t>
            </a:r>
          </a:p>
          <a:p>
            <a:r>
              <a:rPr lang="cs-CZ" dirty="0">
                <a:solidFill>
                  <a:srgbClr val="FF0000"/>
                </a:solidFill>
              </a:rPr>
              <a:t>polopřímá řeč</a:t>
            </a:r>
            <a:r>
              <a:rPr lang="cs-CZ" dirty="0"/>
              <a:t> = formální rysy nepřímé řeči (3. os.), vyjadřuje ale situační bezprostřednost řeči přímé: </a:t>
            </a:r>
          </a:p>
          <a:p>
            <a:pPr lvl="2"/>
            <a:r>
              <a:rPr lang="cs-CZ" dirty="0"/>
              <a:t>subjektivizace vyprávění</a:t>
            </a:r>
          </a:p>
          <a:p>
            <a:pPr lvl="2"/>
            <a:r>
              <a:rPr lang="cs-CZ" dirty="0"/>
              <a:t>myšlenky postav</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Prezentace</a:t>
            </a:r>
          </a:p>
        </p:txBody>
      </p:sp>
      <p:sp>
        <p:nvSpPr>
          <p:cNvPr id="3" name="Zástupný symbol pro obsah 2"/>
          <p:cNvSpPr>
            <a:spLocks noGrp="1"/>
          </p:cNvSpPr>
          <p:nvPr>
            <p:ph idx="1"/>
          </p:nvPr>
        </p:nvSpPr>
        <p:spPr/>
        <p:txBody>
          <a:bodyPr>
            <a:normAutofit fontScale="70000" lnSpcReduction="20000"/>
          </a:bodyPr>
          <a:lstStyle/>
          <a:p>
            <a:r>
              <a:rPr lang="cs-CZ" dirty="0"/>
              <a:t>Řeč pronesená</a:t>
            </a:r>
          </a:p>
          <a:p>
            <a:r>
              <a:rPr lang="cs-CZ" dirty="0"/>
              <a:t>Řeč myšlená = vnitřní monolog (často užitá tzv. polopřímá řeč)</a:t>
            </a:r>
          </a:p>
          <a:p>
            <a:r>
              <a:rPr lang="cs-CZ" dirty="0"/>
              <a:t>Proud vědomí</a:t>
            </a:r>
          </a:p>
          <a:p>
            <a:endParaRPr lang="cs-CZ" dirty="0"/>
          </a:p>
          <a:p>
            <a:r>
              <a:rPr lang="cs-CZ" dirty="0"/>
              <a:t>Dialog </a:t>
            </a:r>
          </a:p>
          <a:p>
            <a:pPr lvl="2"/>
            <a:r>
              <a:rPr lang="cs-CZ" dirty="0" err="1"/>
              <a:t>sókratovský</a:t>
            </a:r>
            <a:endParaRPr lang="cs-CZ" dirty="0"/>
          </a:p>
          <a:p>
            <a:pPr lvl="2"/>
            <a:r>
              <a:rPr lang="cs-CZ" dirty="0"/>
              <a:t>akční</a:t>
            </a:r>
          </a:p>
          <a:p>
            <a:pPr lvl="2"/>
            <a:r>
              <a:rPr lang="cs-CZ" dirty="0"/>
              <a:t>psychologický</a:t>
            </a:r>
          </a:p>
          <a:p>
            <a:pPr lvl="2"/>
            <a:r>
              <a:rPr lang="cs-CZ" dirty="0"/>
              <a:t>vnitřní = lyrický</a:t>
            </a:r>
          </a:p>
          <a:p>
            <a:pPr marL="914400" lvl="2" indent="0">
              <a:buNone/>
            </a:pPr>
            <a:endParaRPr lang="cs-CZ" dirty="0"/>
          </a:p>
          <a:p>
            <a:r>
              <a:rPr lang="cs-CZ" dirty="0"/>
              <a:t>Monolog</a:t>
            </a:r>
          </a:p>
          <a:p>
            <a:endParaRPr lang="cs-CZ" dirty="0"/>
          </a:p>
          <a:p>
            <a:r>
              <a:rPr lang="cs-CZ" dirty="0"/>
              <a:t>Drama: 	</a:t>
            </a:r>
          </a:p>
          <a:p>
            <a:pPr lvl="2"/>
            <a:r>
              <a:rPr lang="cs-CZ" dirty="0"/>
              <a:t>dialog</a:t>
            </a:r>
          </a:p>
          <a:p>
            <a:pPr lvl="2"/>
            <a:r>
              <a:rPr lang="cs-CZ" dirty="0"/>
              <a:t>monolog jako forma dialogu </a:t>
            </a:r>
          </a:p>
          <a:p>
            <a:pPr lvl="5">
              <a:buNone/>
            </a:pPr>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Druhy řeči</a:t>
            </a:r>
          </a:p>
        </p:txBody>
      </p:sp>
      <p:sp>
        <p:nvSpPr>
          <p:cNvPr id="3" name="Zástupný symbol pro obsah 2"/>
          <p:cNvSpPr>
            <a:spLocks noGrp="1"/>
          </p:cNvSpPr>
          <p:nvPr>
            <p:ph idx="1"/>
          </p:nvPr>
        </p:nvSpPr>
        <p:spPr/>
        <p:txBody>
          <a:bodyPr/>
          <a:lstStyle/>
          <a:p>
            <a:r>
              <a:rPr lang="cs-CZ" dirty="0"/>
              <a:t>Dle osoby: Kdo mluví?</a:t>
            </a:r>
          </a:p>
          <a:p>
            <a:endParaRPr lang="cs-CZ" dirty="0"/>
          </a:p>
          <a:p>
            <a:r>
              <a:rPr lang="cs-CZ" dirty="0" err="1"/>
              <a:t>Ich</a:t>
            </a:r>
            <a:r>
              <a:rPr lang="cs-CZ" dirty="0"/>
              <a:t> forma</a:t>
            </a:r>
          </a:p>
          <a:p>
            <a:r>
              <a:rPr lang="cs-CZ" dirty="0" err="1"/>
              <a:t>Er</a:t>
            </a:r>
            <a:r>
              <a:rPr lang="cs-CZ" dirty="0"/>
              <a:t> forma</a:t>
            </a:r>
          </a:p>
          <a:p>
            <a:r>
              <a:rPr lang="cs-CZ" dirty="0" err="1"/>
              <a:t>Du</a:t>
            </a:r>
            <a:r>
              <a:rPr lang="cs-CZ" dirty="0"/>
              <a:t> forma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DB6F57-6DC8-5FB0-74AD-685344B0B87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988A4EE-E0F9-AD34-C485-F282E59FB87B}"/>
              </a:ext>
            </a:extLst>
          </p:cNvPr>
          <p:cNvSpPr>
            <a:spLocks noGrp="1"/>
          </p:cNvSpPr>
          <p:nvPr>
            <p:ph idx="1"/>
          </p:nvPr>
        </p:nvSpPr>
        <p:spPr/>
        <p:txBody>
          <a:bodyPr/>
          <a:lstStyle/>
          <a:p>
            <a:pPr marL="0" indent="0">
              <a:buNone/>
            </a:pPr>
            <a:r>
              <a:rPr lang="cs-CZ" sz="1800" dirty="0">
                <a:effectLst/>
                <a:latin typeface="Times New Roman" panose="02020603050405020304" pitchFamily="18" charset="0"/>
                <a:ea typeface="Times New Roman" panose="02020603050405020304" pitchFamily="18" charset="0"/>
              </a:rPr>
              <a:t>Blázniviny se rozsévají nazdařbůh. Popřejme této příhodě místa v kraji mladoboleslavském, za času nepokojů, kdy král usiloval o bezpečnost silnic, maje ukrutné potíže se šlechtici, kteří si vedli doslova zlodějsky, a co je horší, kteří prolévali krev málem se chechtajíce. Stali jste se ze samého uvažování o ušlechtilosti a spanilém mravu našeho národa opravdu přecitlivělí, a když pijete, rozléváte ke škodě kuchařčině vodu po stole, ale chlapi, o nichž počínám mluviti, byli zbujní a čertovští.  Byla to chasa, již nedovedu přirovnati než k hřebcům. Pramálo se starali o to, co vy považujete za důležité. </a:t>
            </a:r>
            <a:r>
              <a:rPr lang="cs-CZ" sz="1800" dirty="0" err="1">
                <a:effectLst/>
                <a:latin typeface="Times New Roman" panose="02020603050405020304" pitchFamily="18" charset="0"/>
                <a:ea typeface="Times New Roman" panose="02020603050405020304" pitchFamily="18" charset="0"/>
              </a:rPr>
              <a:t>Kdežpak</a:t>
            </a:r>
            <a:r>
              <a:rPr lang="cs-CZ" sz="1800" dirty="0">
                <a:effectLst/>
                <a:latin typeface="Times New Roman" panose="02020603050405020304" pitchFamily="18" charset="0"/>
                <a:ea typeface="Times New Roman" panose="02020603050405020304" pitchFamily="18" charset="0"/>
              </a:rPr>
              <a:t> hřeben a mýdlo! Vždyť nedbali ani na boží přikázání. </a:t>
            </a:r>
          </a:p>
          <a:p>
            <a:pPr marL="0" indent="0">
              <a:buNone/>
            </a:pPr>
            <a:endParaRPr lang="cs-CZ" sz="1800" dirty="0">
              <a:latin typeface="Times New Roman" panose="02020603050405020304" pitchFamily="18" charset="0"/>
              <a:ea typeface="Times New Roman" panose="02020603050405020304" pitchFamily="18" charset="0"/>
            </a:endParaRPr>
          </a:p>
          <a:p>
            <a:pPr marL="0" indent="0">
              <a:buNone/>
            </a:pPr>
            <a:r>
              <a:rPr lang="cs-CZ" sz="1800" dirty="0">
                <a:effectLst/>
                <a:latin typeface="Times New Roman" panose="02020603050405020304" pitchFamily="18" charset="0"/>
                <a:ea typeface="Times New Roman" panose="02020603050405020304" pitchFamily="18" charset="0"/>
              </a:rPr>
              <a:t>Vančura, Vladislav: </a:t>
            </a:r>
            <a:r>
              <a:rPr lang="cs-CZ" sz="1800" i="1" dirty="0">
                <a:effectLst/>
                <a:latin typeface="Times New Roman" panose="02020603050405020304" pitchFamily="18" charset="0"/>
                <a:ea typeface="Times New Roman" panose="02020603050405020304" pitchFamily="18" charset="0"/>
              </a:rPr>
              <a:t>Markéta Lazarová</a:t>
            </a:r>
            <a:r>
              <a:rPr lang="cs-CZ" sz="1800" dirty="0">
                <a:effectLst/>
                <a:latin typeface="Times New Roman" panose="02020603050405020304" pitchFamily="18" charset="0"/>
                <a:ea typeface="Times New Roman" panose="02020603050405020304" pitchFamily="18" charset="0"/>
              </a:rPr>
              <a:t>. </a:t>
            </a:r>
            <a:r>
              <a:rPr lang="cs-CZ" sz="1800" i="1" dirty="0">
                <a:effectLst/>
                <a:latin typeface="Times New Roman" panose="02020603050405020304" pitchFamily="18" charset="0"/>
                <a:ea typeface="Times New Roman" panose="02020603050405020304" pitchFamily="18" charset="0"/>
              </a:rPr>
              <a:t>Spisy Vladislava Vančury</a:t>
            </a:r>
            <a:r>
              <a:rPr lang="cs-CZ" sz="1800" dirty="0">
                <a:effectLst/>
                <a:latin typeface="Times New Roman" panose="02020603050405020304" pitchFamily="18" charset="0"/>
                <a:ea typeface="Times New Roman" panose="02020603050405020304" pitchFamily="18" charset="0"/>
              </a:rPr>
              <a:t>, cit. dílo, s. 9.</a:t>
            </a:r>
          </a:p>
          <a:p>
            <a:endParaRPr lang="cs-CZ" dirty="0"/>
          </a:p>
        </p:txBody>
      </p:sp>
    </p:spTree>
    <p:extLst>
      <p:ext uri="{BB962C8B-B14F-4D97-AF65-F5344CB8AC3E}">
        <p14:creationId xmlns:p14="http://schemas.microsoft.com/office/powerpoint/2010/main" val="153024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6EE8FA55-1B81-F35E-71D9-40D87AAE08FB}"/>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5" name="AutoShape 6">
            <a:extLst>
              <a:ext uri="{FF2B5EF4-FFF2-40B4-BE49-F238E27FC236}">
                <a16:creationId xmlns:a16="http://schemas.microsoft.com/office/drawing/2014/main" id="{91460480-A032-6205-6F3C-0F888B32E876}"/>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6" name="AutoShape 8">
            <a:extLst>
              <a:ext uri="{FF2B5EF4-FFF2-40B4-BE49-F238E27FC236}">
                <a16:creationId xmlns:a16="http://schemas.microsoft.com/office/drawing/2014/main" id="{260A21BC-D069-9E69-3E4A-4F2AD8D976A5}"/>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2058" name="Picture 10" descr="Vančurův vypravěč - Jan Mukařovský od 43 Kč - Zboží.cz">
            <a:extLst>
              <a:ext uri="{FF2B5EF4-FFF2-40B4-BE49-F238E27FC236}">
                <a16:creationId xmlns:a16="http://schemas.microsoft.com/office/drawing/2014/main" id="{5DEA8B4B-8587-9E58-60DD-F0C6C4C4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001" y="1603420"/>
            <a:ext cx="2011398" cy="302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9516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3963BC-7A49-48D4-9705-A10EB2A7BA19}"/>
              </a:ext>
            </a:extLst>
          </p:cNvPr>
          <p:cNvSpPr>
            <a:spLocks noGrp="1"/>
          </p:cNvSpPr>
          <p:nvPr>
            <p:ph type="title"/>
          </p:nvPr>
        </p:nvSpPr>
        <p:spPr/>
        <p:txBody>
          <a:bodyPr/>
          <a:lstStyle/>
          <a:p>
            <a:r>
              <a:rPr lang="cs-CZ" sz="4400" b="1" dirty="0">
                <a:solidFill>
                  <a:srgbClr val="C00000"/>
                </a:solidFill>
              </a:rPr>
              <a:t>(</a:t>
            </a:r>
            <a:r>
              <a:rPr lang="cs-CZ" b="1" dirty="0">
                <a:solidFill>
                  <a:srgbClr val="C00000"/>
                </a:solidFill>
              </a:rPr>
              <a:t>2) </a:t>
            </a:r>
            <a:r>
              <a:rPr lang="cs-CZ" sz="4400" b="1" dirty="0">
                <a:solidFill>
                  <a:srgbClr val="C00000"/>
                </a:solidFill>
              </a:rPr>
              <a:t>Plán tematický</a:t>
            </a:r>
            <a:endParaRPr lang="cs-CZ" b="1" dirty="0">
              <a:solidFill>
                <a:srgbClr val="C00000"/>
              </a:solidFill>
            </a:endParaRPr>
          </a:p>
        </p:txBody>
      </p:sp>
      <p:sp>
        <p:nvSpPr>
          <p:cNvPr id="3" name="Zástupný obsah 2">
            <a:extLst>
              <a:ext uri="{FF2B5EF4-FFF2-40B4-BE49-F238E27FC236}">
                <a16:creationId xmlns:a16="http://schemas.microsoft.com/office/drawing/2014/main" id="{2D953572-F6DC-46B0-90A6-36C151FB4052}"/>
              </a:ext>
            </a:extLst>
          </p:cNvPr>
          <p:cNvSpPr>
            <a:spLocks noGrp="1"/>
          </p:cNvSpPr>
          <p:nvPr>
            <p:ph idx="1"/>
          </p:nvPr>
        </p:nvSpPr>
        <p:spPr>
          <a:xfrm>
            <a:off x="457200" y="1600200"/>
            <a:ext cx="5410944" cy="4525963"/>
          </a:xfrm>
        </p:spPr>
        <p:txBody>
          <a:bodyPr>
            <a:normAutofit fontScale="92500"/>
          </a:bodyPr>
          <a:lstStyle/>
          <a:p>
            <a:r>
              <a:rPr lang="cs-CZ" dirty="0">
                <a:solidFill>
                  <a:srgbClr val="FF0000"/>
                </a:solidFill>
              </a:rPr>
              <a:t>Téma</a:t>
            </a:r>
            <a:r>
              <a:rPr lang="cs-CZ" dirty="0"/>
              <a:t> = (</a:t>
            </a:r>
            <a:r>
              <a:rPr lang="cs-CZ" dirty="0">
                <a:solidFill>
                  <a:srgbClr val="0070C0"/>
                </a:solidFill>
              </a:rPr>
              <a:t>to, o čem dílo vypovídá; obsah díla</a:t>
            </a:r>
            <a:r>
              <a:rPr lang="cs-CZ" dirty="0"/>
              <a:t>; vzniká sloučením jednotlivých motivů do jednotného významového celku)</a:t>
            </a:r>
          </a:p>
          <a:p>
            <a:pPr marL="0" indent="0">
              <a:buNone/>
            </a:pPr>
            <a:endParaRPr lang="cs-CZ" dirty="0">
              <a:solidFill>
                <a:srgbClr val="FF0000"/>
              </a:solidFill>
            </a:endParaRPr>
          </a:p>
          <a:p>
            <a:r>
              <a:rPr lang="cs-CZ" dirty="0">
                <a:solidFill>
                  <a:srgbClr val="FF0000"/>
                </a:solidFill>
              </a:rPr>
              <a:t>Motivy</a:t>
            </a:r>
            <a:r>
              <a:rPr lang="cs-CZ" dirty="0"/>
              <a:t> = </a:t>
            </a:r>
            <a:r>
              <a:rPr lang="cs-CZ" dirty="0">
                <a:solidFill>
                  <a:srgbClr val="0070C0"/>
                </a:solidFill>
              </a:rPr>
              <a:t>samostatné významové jednotky</a:t>
            </a:r>
            <a:r>
              <a:rPr lang="cs-CZ" dirty="0"/>
              <a:t>; nejmenší prvky tematické výstavby díla</a:t>
            </a:r>
          </a:p>
          <a:p>
            <a:endParaRPr lang="cs-CZ" dirty="0"/>
          </a:p>
        </p:txBody>
      </p:sp>
      <p:sp>
        <p:nvSpPr>
          <p:cNvPr id="5" name="Obdélník 4">
            <a:extLst>
              <a:ext uri="{FF2B5EF4-FFF2-40B4-BE49-F238E27FC236}">
                <a16:creationId xmlns:a16="http://schemas.microsoft.com/office/drawing/2014/main" id="{AE8B35EF-84B0-4755-AB87-EE480E182B9C}"/>
              </a:ext>
            </a:extLst>
          </p:cNvPr>
          <p:cNvSpPr/>
          <p:nvPr/>
        </p:nvSpPr>
        <p:spPr>
          <a:xfrm>
            <a:off x="6215074" y="1700808"/>
            <a:ext cx="2357454"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Hlavní téma</a:t>
            </a:r>
          </a:p>
          <a:p>
            <a:pPr algn="ctr"/>
            <a:r>
              <a:rPr lang="cs-CZ" dirty="0"/>
              <a:t>Vedlejší téma</a:t>
            </a:r>
          </a:p>
          <a:p>
            <a:pPr algn="ctr"/>
            <a:endParaRPr lang="cs-CZ" dirty="0"/>
          </a:p>
          <a:p>
            <a:pPr algn="ctr"/>
            <a:r>
              <a:rPr lang="cs-CZ" dirty="0"/>
              <a:t>Hlavní děj</a:t>
            </a:r>
          </a:p>
          <a:p>
            <a:pPr algn="ctr"/>
            <a:r>
              <a:rPr lang="cs-CZ" dirty="0"/>
              <a:t>Vedlejší děj (epizody)</a:t>
            </a:r>
          </a:p>
        </p:txBody>
      </p:sp>
    </p:spTree>
    <p:extLst>
      <p:ext uri="{BB962C8B-B14F-4D97-AF65-F5344CB8AC3E}">
        <p14:creationId xmlns:p14="http://schemas.microsoft.com/office/powerpoint/2010/main" val="34679612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39784"/>
          </a:xfrm>
        </p:spPr>
        <p:txBody>
          <a:bodyPr>
            <a:normAutofit/>
          </a:bodyPr>
          <a:lstStyle/>
          <a:p>
            <a:r>
              <a:rPr lang="cs-CZ" sz="3600" dirty="0">
                <a:solidFill>
                  <a:srgbClr val="FF0000"/>
                </a:solidFill>
              </a:rPr>
              <a:t>Plán tematický</a:t>
            </a:r>
          </a:p>
        </p:txBody>
      </p:sp>
      <p:sp>
        <p:nvSpPr>
          <p:cNvPr id="3" name="Zástupný symbol pro obsah 2"/>
          <p:cNvSpPr>
            <a:spLocks noGrp="1"/>
          </p:cNvSpPr>
          <p:nvPr>
            <p:ph idx="1"/>
          </p:nvPr>
        </p:nvSpPr>
        <p:spPr>
          <a:xfrm>
            <a:off x="457200" y="1214422"/>
            <a:ext cx="8229600" cy="4911741"/>
          </a:xfrm>
        </p:spPr>
        <p:txBody>
          <a:bodyPr/>
          <a:lstStyle/>
          <a:p>
            <a:r>
              <a:rPr lang="cs-CZ" dirty="0"/>
              <a:t>Téma, motiv</a:t>
            </a:r>
          </a:p>
          <a:p>
            <a:r>
              <a:rPr lang="cs-CZ" dirty="0">
                <a:solidFill>
                  <a:srgbClr val="FF0000"/>
                </a:solidFill>
              </a:rPr>
              <a:t>Motivy</a:t>
            </a:r>
            <a:r>
              <a:rPr lang="cs-CZ" dirty="0"/>
              <a:t> = </a:t>
            </a:r>
            <a:r>
              <a:rPr lang="cs-CZ" dirty="0">
                <a:solidFill>
                  <a:srgbClr val="0070C0"/>
                </a:solidFill>
              </a:rPr>
              <a:t>samostatné významové jednotky</a:t>
            </a:r>
            <a:r>
              <a:rPr lang="cs-CZ" dirty="0"/>
              <a:t>; nejmenší významové prvky tematické výstavby díla</a:t>
            </a:r>
          </a:p>
          <a:p>
            <a:r>
              <a:rPr lang="cs-CZ" dirty="0">
                <a:solidFill>
                  <a:srgbClr val="FF0000"/>
                </a:solidFill>
              </a:rPr>
              <a:t>Motivická řada </a:t>
            </a:r>
            <a:r>
              <a:rPr lang="cs-CZ" dirty="0"/>
              <a:t>= soubor motivů</a:t>
            </a:r>
          </a:p>
          <a:p>
            <a:r>
              <a:rPr lang="cs-CZ" dirty="0">
                <a:solidFill>
                  <a:srgbClr val="FF0000"/>
                </a:solidFill>
              </a:rPr>
              <a:t>Téma</a:t>
            </a:r>
            <a:r>
              <a:rPr lang="cs-CZ" dirty="0"/>
              <a:t> = (</a:t>
            </a:r>
            <a:r>
              <a:rPr lang="cs-CZ" dirty="0">
                <a:solidFill>
                  <a:srgbClr val="0070C0"/>
                </a:solidFill>
              </a:rPr>
              <a:t>to, o čem dílo vypovídá; obsah díla</a:t>
            </a:r>
            <a:r>
              <a:rPr lang="cs-CZ" dirty="0"/>
              <a:t>; vzniká sloučením jednotlivých motivů do </a:t>
            </a:r>
            <a:r>
              <a:rPr lang="cs-CZ" dirty="0">
                <a:solidFill>
                  <a:srgbClr val="0070C0"/>
                </a:solidFill>
              </a:rPr>
              <a:t>jednotného významového celku</a:t>
            </a:r>
            <a:r>
              <a:rPr lang="cs-CZ" dirty="0"/>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D252B3-B2C8-E0E5-1CEF-2900BA68331A}"/>
              </a:ext>
            </a:extLst>
          </p:cNvPr>
          <p:cNvSpPr>
            <a:spLocks noGrp="1"/>
          </p:cNvSpPr>
          <p:nvPr>
            <p:ph idx="1"/>
          </p:nvPr>
        </p:nvSpPr>
        <p:spPr>
          <a:xfrm>
            <a:off x="457200" y="332656"/>
            <a:ext cx="8291264" cy="6192688"/>
          </a:xfrm>
        </p:spPr>
        <p:txBody>
          <a:bodyPr>
            <a:normAutofit fontScale="62500" lnSpcReduction="20000"/>
          </a:bodyPr>
          <a:lstStyle/>
          <a:p>
            <a:pPr marL="0" indent="0" algn="l">
              <a:buNone/>
            </a:pPr>
            <a:endParaRPr lang="cs-CZ" sz="1800" b="0" i="0" u="none" strike="noStrike" baseline="0" dirty="0">
              <a:solidFill>
                <a:srgbClr val="000000"/>
              </a:solidFill>
              <a:latin typeface="Times New Roman" panose="02020603050405020304" pitchFamily="18" charset="0"/>
            </a:endParaRPr>
          </a:p>
          <a:p>
            <a:pPr marL="0" indent="0">
              <a:buNone/>
            </a:pPr>
            <a:r>
              <a:rPr lang="cs-CZ" sz="2100" b="0" i="0" u="none" strike="noStrike" baseline="0" dirty="0">
                <a:solidFill>
                  <a:srgbClr val="000000"/>
                </a:solidFill>
                <a:latin typeface="Times New Roman" panose="02020603050405020304" pitchFamily="18" charset="0"/>
              </a:rPr>
              <a:t> </a:t>
            </a:r>
            <a:r>
              <a:rPr lang="cs-CZ" sz="2100" b="1" i="0" u="none" strike="noStrike" baseline="0" dirty="0">
                <a:solidFill>
                  <a:srgbClr val="000000"/>
                </a:solidFill>
                <a:latin typeface="Times New Roman" panose="02020603050405020304" pitchFamily="18" charset="0"/>
              </a:rPr>
              <a:t>Podzimní večer </a:t>
            </a:r>
            <a:endParaRPr lang="cs-CZ" sz="2100" b="0" i="0" u="none" strike="noStrike" baseline="0" dirty="0">
              <a:solidFill>
                <a:srgbClr val="000000"/>
              </a:solidFill>
              <a:latin typeface="Times New Roman" panose="02020603050405020304" pitchFamily="18" charset="0"/>
            </a:endParaRPr>
          </a:p>
          <a:p>
            <a:pPr marL="0" indent="0">
              <a:buNone/>
            </a:pPr>
            <a:r>
              <a:rPr lang="cs-CZ" sz="2100" b="0" i="0" u="none" strike="noStrike" baseline="0" dirty="0">
                <a:solidFill>
                  <a:srgbClr val="000000"/>
                </a:solidFill>
                <a:latin typeface="Times New Roman" panose="02020603050405020304" pitchFamily="18" charset="0"/>
              </a:rPr>
              <a:t>Do vzduchu prohřátého hltavě se saje </a:t>
            </a:r>
          </a:p>
          <a:p>
            <a:pPr marL="0" indent="0">
              <a:buNone/>
            </a:pPr>
            <a:r>
              <a:rPr lang="cs-CZ" sz="2100" b="0" i="0" u="none" strike="noStrike" baseline="0" dirty="0">
                <a:solidFill>
                  <a:srgbClr val="000000"/>
                </a:solidFill>
                <a:latin typeface="Times New Roman" panose="02020603050405020304" pitchFamily="18" charset="0"/>
              </a:rPr>
              <a:t>šedivý příval soumraku a z ohně šlehá </a:t>
            </a:r>
          </a:p>
          <a:p>
            <a:pPr marL="0" indent="0">
              <a:buNone/>
            </a:pPr>
            <a:r>
              <a:rPr lang="cs-CZ" sz="2100" b="0" i="0" u="none" strike="noStrike" baseline="0" dirty="0">
                <a:solidFill>
                  <a:srgbClr val="000000"/>
                </a:solidFill>
                <a:latin typeface="Times New Roman" panose="02020603050405020304" pitchFamily="18" charset="0"/>
              </a:rPr>
              <a:t>krvavý reflex pokojem. V mé duši taje </a:t>
            </a:r>
          </a:p>
          <a:p>
            <a:pPr marL="0" indent="0">
              <a:buNone/>
            </a:pPr>
            <a:r>
              <a:rPr lang="cs-CZ" sz="2100" b="0" i="0" u="none" strike="noStrike" baseline="0" dirty="0">
                <a:solidFill>
                  <a:srgbClr val="000000"/>
                </a:solidFill>
                <a:latin typeface="Times New Roman" panose="02020603050405020304" pitchFamily="18" charset="0"/>
              </a:rPr>
              <a:t>ztlumená hudba snů a zádumčivá něha. </a:t>
            </a:r>
          </a:p>
          <a:p>
            <a:pPr marL="0" indent="0">
              <a:buNone/>
            </a:pPr>
            <a:endParaRPr lang="cs-CZ" sz="2100" b="0" i="0" u="none" strike="noStrike" baseline="0" dirty="0">
              <a:solidFill>
                <a:srgbClr val="000000"/>
              </a:solidFill>
              <a:latin typeface="Times New Roman" panose="02020603050405020304" pitchFamily="18" charset="0"/>
            </a:endParaRPr>
          </a:p>
          <a:p>
            <a:pPr marL="0" indent="0">
              <a:buNone/>
            </a:pPr>
            <a:r>
              <a:rPr lang="cs-CZ" sz="2100" b="0" i="0" u="none" strike="noStrike" baseline="0" dirty="0">
                <a:solidFill>
                  <a:srgbClr val="000000"/>
                </a:solidFill>
                <a:latin typeface="Times New Roman" panose="02020603050405020304" pitchFamily="18" charset="0"/>
              </a:rPr>
              <a:t>Nad pusté hřbitovy své stíny mlha hází, </a:t>
            </a:r>
          </a:p>
          <a:p>
            <a:pPr marL="0" indent="0">
              <a:buNone/>
            </a:pPr>
            <a:r>
              <a:rPr lang="cs-CZ" sz="2100" b="0" i="0" u="none" strike="noStrike" baseline="0" dirty="0">
                <a:solidFill>
                  <a:srgbClr val="000000"/>
                </a:solidFill>
                <a:latin typeface="Times New Roman" panose="02020603050405020304" pitchFamily="18" charset="0"/>
              </a:rPr>
              <a:t>jak slabý náčrtek ční kříže z šeré kresby; </a:t>
            </a:r>
          </a:p>
          <a:p>
            <a:pPr marL="0" indent="0">
              <a:buNone/>
            </a:pPr>
            <a:r>
              <a:rPr lang="cs-CZ" sz="2100" b="0" i="0" u="none" strike="noStrike" baseline="0" dirty="0">
                <a:solidFill>
                  <a:srgbClr val="000000"/>
                </a:solidFill>
                <a:latin typeface="Times New Roman" panose="02020603050405020304" pitchFamily="18" charset="0"/>
              </a:rPr>
              <a:t>a v lampách chrámových zář věčných světel vzchází </a:t>
            </a:r>
          </a:p>
          <a:p>
            <a:pPr marL="0" indent="0">
              <a:buNone/>
            </a:pPr>
            <a:r>
              <a:rPr lang="cs-CZ" sz="2100" b="0" i="0" u="none" strike="noStrike" baseline="0" dirty="0">
                <a:solidFill>
                  <a:srgbClr val="000000"/>
                </a:solidFill>
                <a:latin typeface="Times New Roman" panose="02020603050405020304" pitchFamily="18" charset="0"/>
              </a:rPr>
              <a:t>na zrudlé fresky zdí a na oltářní řezby. </a:t>
            </a:r>
          </a:p>
          <a:p>
            <a:pPr marL="0" indent="0">
              <a:buNone/>
            </a:pPr>
            <a:endParaRPr lang="cs-CZ" sz="2100" b="0" i="0" u="none" strike="noStrike" baseline="0" dirty="0">
              <a:solidFill>
                <a:srgbClr val="000000"/>
              </a:solidFill>
              <a:latin typeface="Times New Roman" panose="02020603050405020304" pitchFamily="18" charset="0"/>
            </a:endParaRPr>
          </a:p>
          <a:p>
            <a:pPr marL="0" indent="0">
              <a:buNone/>
            </a:pPr>
            <a:r>
              <a:rPr lang="cs-CZ" sz="2100" b="0" i="0" u="none" strike="noStrike" baseline="0" dirty="0">
                <a:solidFill>
                  <a:srgbClr val="000000"/>
                </a:solidFill>
                <a:latin typeface="Times New Roman" panose="02020603050405020304" pitchFamily="18" charset="0"/>
              </a:rPr>
              <a:t>Do moře šedých vln se pásy lesů noří </a:t>
            </a:r>
          </a:p>
          <a:p>
            <a:pPr marL="0" indent="0">
              <a:buNone/>
            </a:pPr>
            <a:r>
              <a:rPr lang="cs-CZ" sz="2100" b="0" i="0" u="none" strike="noStrike" baseline="0" dirty="0">
                <a:solidFill>
                  <a:srgbClr val="000000"/>
                </a:solidFill>
                <a:latin typeface="Times New Roman" panose="02020603050405020304" pitchFamily="18" charset="0"/>
              </a:rPr>
              <a:t>a proudy černých vod se </a:t>
            </a:r>
            <a:r>
              <a:rPr lang="cs-CZ" sz="2100" b="0" i="0" u="none" strike="noStrike" baseline="0" dirty="0" err="1">
                <a:solidFill>
                  <a:srgbClr val="000000"/>
                </a:solidFill>
                <a:latin typeface="Times New Roman" panose="02020603050405020304" pitchFamily="18" charset="0"/>
              </a:rPr>
              <a:t>zhustlé</a:t>
            </a:r>
            <a:r>
              <a:rPr lang="cs-CZ" sz="2100" b="0" i="0" u="none" strike="noStrike" baseline="0" dirty="0">
                <a:solidFill>
                  <a:srgbClr val="000000"/>
                </a:solidFill>
                <a:latin typeface="Times New Roman" panose="02020603050405020304" pitchFamily="18" charset="0"/>
              </a:rPr>
              <a:t> ke dnu níží; </a:t>
            </a:r>
          </a:p>
          <a:p>
            <a:pPr marL="0" indent="0">
              <a:buNone/>
            </a:pPr>
            <a:r>
              <a:rPr lang="cs-CZ" sz="2100" b="0" i="0" u="none" strike="noStrike" baseline="0" dirty="0">
                <a:solidFill>
                  <a:srgbClr val="000000"/>
                </a:solidFill>
                <a:latin typeface="Times New Roman" panose="02020603050405020304" pitchFamily="18" charset="0"/>
              </a:rPr>
              <a:t>zpěv panen klášterních se vlní z oratoří </a:t>
            </a:r>
          </a:p>
          <a:p>
            <a:pPr marL="0" indent="0">
              <a:buNone/>
            </a:pPr>
            <a:r>
              <a:rPr lang="cs-CZ" sz="2100" b="0" i="0" u="none" strike="noStrike" baseline="0" dirty="0">
                <a:solidFill>
                  <a:srgbClr val="000000"/>
                </a:solidFill>
                <a:latin typeface="Times New Roman" panose="02020603050405020304" pitchFamily="18" charset="0"/>
              </a:rPr>
              <a:t>a k ložím nemocných se těžký spánek blíží. </a:t>
            </a:r>
          </a:p>
          <a:p>
            <a:pPr marL="0" indent="0">
              <a:buNone/>
            </a:pPr>
            <a:endParaRPr lang="cs-CZ" sz="2100" b="0" i="0" u="none" strike="noStrike" baseline="0" dirty="0">
              <a:solidFill>
                <a:srgbClr val="000000"/>
              </a:solidFill>
              <a:latin typeface="Times New Roman" panose="02020603050405020304" pitchFamily="18" charset="0"/>
            </a:endParaRPr>
          </a:p>
          <a:p>
            <a:pPr marL="0" indent="0">
              <a:buNone/>
            </a:pPr>
            <a:r>
              <a:rPr lang="pt-BR" sz="2100" b="0" i="0" u="none" strike="noStrike" baseline="0" dirty="0">
                <a:solidFill>
                  <a:srgbClr val="000000"/>
                </a:solidFill>
                <a:latin typeface="Times New Roman" panose="02020603050405020304" pitchFamily="18" charset="0"/>
              </a:rPr>
              <a:t>Na mramor plačící se slzná rosa sedá; </a:t>
            </a:r>
          </a:p>
          <a:p>
            <a:pPr marL="0" indent="0">
              <a:buNone/>
            </a:pPr>
            <a:r>
              <a:rPr lang="cs-CZ" sz="2100" b="0" i="0" u="none" strike="noStrike" baseline="0" dirty="0">
                <a:solidFill>
                  <a:srgbClr val="000000"/>
                </a:solidFill>
                <a:latin typeface="Times New Roman" panose="02020603050405020304" pitchFamily="18" charset="0"/>
              </a:rPr>
              <a:t>do plášťů šedivých se kostry stromů choulí; </a:t>
            </a:r>
          </a:p>
          <a:p>
            <a:pPr marL="0" indent="0">
              <a:buNone/>
            </a:pPr>
            <a:r>
              <a:rPr lang="cs-CZ" sz="2100" b="0" i="0" u="none" strike="noStrike" baseline="0" dirty="0">
                <a:solidFill>
                  <a:srgbClr val="000000"/>
                </a:solidFill>
                <a:latin typeface="Times New Roman" panose="02020603050405020304" pitchFamily="18" charset="0"/>
              </a:rPr>
              <a:t>nad zemí obloha jak těžká klenba šedá </a:t>
            </a:r>
          </a:p>
          <a:p>
            <a:pPr marL="0" indent="0">
              <a:buNone/>
            </a:pPr>
            <a:r>
              <a:rPr lang="pt-BR" sz="2100" b="0" i="0" u="none" strike="noStrike" baseline="0" dirty="0">
                <a:solidFill>
                  <a:srgbClr val="000000"/>
                </a:solidFill>
                <a:latin typeface="Times New Roman" panose="02020603050405020304" pitchFamily="18" charset="0"/>
              </a:rPr>
              <a:t>a v kámen tesaná se zdvihá dutou koulí. </a:t>
            </a:r>
            <a:endParaRPr lang="cs-CZ" sz="2100" b="0" i="0" u="none" strike="noStrike" baseline="0" dirty="0">
              <a:solidFill>
                <a:srgbClr val="000000"/>
              </a:solidFill>
              <a:latin typeface="Times New Roman" panose="02020603050405020304" pitchFamily="18" charset="0"/>
            </a:endParaRPr>
          </a:p>
          <a:p>
            <a:pPr marL="0" indent="0">
              <a:buNone/>
            </a:pPr>
            <a:endParaRPr lang="pt-BR" sz="2100" b="0" i="0" u="none" strike="noStrike" baseline="0" dirty="0">
              <a:solidFill>
                <a:srgbClr val="000000"/>
              </a:solidFill>
              <a:latin typeface="Times New Roman" panose="02020603050405020304" pitchFamily="18" charset="0"/>
            </a:endParaRPr>
          </a:p>
          <a:p>
            <a:pPr marL="0" indent="0">
              <a:buNone/>
            </a:pPr>
            <a:r>
              <a:rPr lang="pt-BR" sz="2100" b="0" i="0" u="none" strike="noStrike" baseline="0" dirty="0">
                <a:solidFill>
                  <a:srgbClr val="000000"/>
                </a:solidFill>
                <a:latin typeface="Times New Roman" panose="02020603050405020304" pitchFamily="18" charset="0"/>
              </a:rPr>
              <a:t>Do prázdna vtéká čas a chví se noční stíny. </a:t>
            </a:r>
          </a:p>
          <a:p>
            <a:pPr marL="0" indent="0">
              <a:buNone/>
            </a:pPr>
            <a:r>
              <a:rPr lang="cs-CZ" sz="2100" b="0" i="0" u="none" strike="noStrike" baseline="0" dirty="0">
                <a:solidFill>
                  <a:srgbClr val="000000"/>
                </a:solidFill>
                <a:latin typeface="Times New Roman" panose="02020603050405020304" pitchFamily="18" charset="0"/>
              </a:rPr>
              <a:t>z černých moří prostoru se strhly hráze. </a:t>
            </a:r>
          </a:p>
          <a:p>
            <a:pPr marL="0" indent="0">
              <a:buNone/>
            </a:pPr>
            <a:r>
              <a:rPr lang="cs-CZ" sz="2100" b="0" i="0" u="none" strike="noStrike" baseline="0" dirty="0" err="1">
                <a:solidFill>
                  <a:srgbClr val="000000"/>
                </a:solidFill>
                <a:latin typeface="Times New Roman" panose="02020603050405020304" pitchFamily="18" charset="0"/>
              </a:rPr>
              <a:t>vystřikla</a:t>
            </a:r>
            <a:r>
              <a:rPr lang="cs-CZ" sz="2100" b="0" i="0" u="none" strike="noStrike" baseline="0" dirty="0">
                <a:solidFill>
                  <a:srgbClr val="000000"/>
                </a:solidFill>
                <a:latin typeface="Times New Roman" panose="02020603050405020304" pitchFamily="18" charset="0"/>
              </a:rPr>
              <a:t> hustá pěna tmy a do hlubiny </a:t>
            </a:r>
          </a:p>
          <a:p>
            <a:pPr marL="0" indent="0">
              <a:buNone/>
            </a:pPr>
            <a:r>
              <a:rPr lang="pt-BR" sz="2100" b="0" i="0" u="none" strike="noStrike" baseline="0" dirty="0">
                <a:solidFill>
                  <a:srgbClr val="000000"/>
                </a:solidFill>
                <a:latin typeface="Times New Roman" panose="02020603050405020304" pitchFamily="18" charset="0"/>
              </a:rPr>
              <a:t>zem pohlcená sesmykla se na své dráze. </a:t>
            </a:r>
            <a:endParaRPr lang="cs-CZ" sz="2100" b="0" i="0" u="none" strike="noStrike" baseline="0" dirty="0">
              <a:solidFill>
                <a:srgbClr val="000000"/>
              </a:solidFill>
              <a:latin typeface="Times New Roman" panose="02020603050405020304" pitchFamily="18" charset="0"/>
            </a:endParaRPr>
          </a:p>
          <a:p>
            <a:pPr marL="0" indent="0">
              <a:buNone/>
            </a:pPr>
            <a:endParaRPr lang="pt-BR" sz="2100" b="0" i="0" u="none" strike="noStrike" baseline="0" dirty="0">
              <a:solidFill>
                <a:srgbClr val="000000"/>
              </a:solidFill>
              <a:latin typeface="Times New Roman" panose="02020603050405020304" pitchFamily="18" charset="0"/>
            </a:endParaRPr>
          </a:p>
          <a:p>
            <a:pPr marL="0" indent="0">
              <a:buNone/>
            </a:pPr>
            <a:r>
              <a:rPr lang="cs-CZ" sz="2100" b="0" i="0" u="none" strike="noStrike" baseline="0" dirty="0">
                <a:solidFill>
                  <a:srgbClr val="000000"/>
                </a:solidFill>
                <a:latin typeface="Times New Roman" panose="02020603050405020304" pitchFamily="18" charset="0"/>
              </a:rPr>
              <a:t>A z obřích dimenzí do temna pohroužených </a:t>
            </a:r>
          </a:p>
          <a:p>
            <a:pPr marL="0" indent="0">
              <a:buNone/>
            </a:pPr>
            <a:r>
              <a:rPr lang="cs-CZ" sz="2100" b="0" i="0" u="none" strike="noStrike" baseline="0" dirty="0">
                <a:solidFill>
                  <a:srgbClr val="000000"/>
                </a:solidFill>
                <a:latin typeface="Times New Roman" panose="02020603050405020304" pitchFamily="18" charset="0"/>
              </a:rPr>
              <a:t>jak tisícerých křídel vnímám šum a vání; </a:t>
            </a:r>
          </a:p>
          <a:p>
            <a:pPr marL="0" indent="0">
              <a:buNone/>
            </a:pPr>
            <a:r>
              <a:rPr lang="cs-CZ" sz="2100" b="0" i="0" u="none" strike="noStrike" baseline="0" dirty="0">
                <a:solidFill>
                  <a:srgbClr val="000000"/>
                </a:solidFill>
                <a:latin typeface="Times New Roman" panose="02020603050405020304" pitchFamily="18" charset="0"/>
              </a:rPr>
              <a:t>a v něm slyším jásot duší smrtí vykoupených </a:t>
            </a:r>
          </a:p>
          <a:p>
            <a:pPr marL="0" indent="0">
              <a:buNone/>
            </a:pPr>
            <a:r>
              <a:rPr lang="cs-CZ" sz="2100" b="0" i="0" u="none" strike="noStrike" baseline="0" dirty="0">
                <a:solidFill>
                  <a:srgbClr val="000000"/>
                </a:solidFill>
                <a:latin typeface="Times New Roman" panose="02020603050405020304" pitchFamily="18" charset="0"/>
              </a:rPr>
              <a:t>a nově narozených úpěnlivé lkání. </a:t>
            </a:r>
            <a:endParaRPr lang="cs-CZ" sz="2100" dirty="0"/>
          </a:p>
        </p:txBody>
      </p:sp>
    </p:spTree>
    <p:extLst>
      <p:ext uri="{BB962C8B-B14F-4D97-AF65-F5344CB8AC3E}">
        <p14:creationId xmlns:p14="http://schemas.microsoft.com/office/powerpoint/2010/main" val="1115339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9680BCF-FC6E-F0E0-2141-0C20F9BC5409}"/>
              </a:ext>
            </a:extLst>
          </p:cNvPr>
          <p:cNvSpPr>
            <a:spLocks noGrp="1"/>
          </p:cNvSpPr>
          <p:nvPr>
            <p:ph idx="1"/>
          </p:nvPr>
        </p:nvSpPr>
        <p:spPr/>
        <p:txBody>
          <a:bodyPr/>
          <a:lstStyle/>
          <a:p>
            <a:pPr algn="l"/>
            <a:endParaRPr lang="cs-CZ" sz="1800" b="0" i="0" u="none" strike="noStrike" baseline="0" dirty="0">
              <a:solidFill>
                <a:srgbClr val="000000"/>
              </a:solidFill>
              <a:latin typeface="Times New Roman" panose="02020603050405020304" pitchFamily="18" charset="0"/>
            </a:endParaRPr>
          </a:p>
          <a:p>
            <a:pPr marL="0" indent="0">
              <a:buNone/>
            </a:pPr>
            <a:r>
              <a:rPr lang="cs-CZ" sz="1800" b="0" i="0" u="none" strike="noStrike" baseline="0" dirty="0">
                <a:solidFill>
                  <a:srgbClr val="000000"/>
                </a:solidFill>
                <a:latin typeface="Times New Roman" panose="02020603050405020304" pitchFamily="18" charset="0"/>
              </a:rPr>
              <a:t> </a:t>
            </a:r>
            <a:r>
              <a:rPr lang="cs-CZ" sz="1800" b="1" i="0" u="none" strike="noStrike" baseline="0" dirty="0">
                <a:solidFill>
                  <a:srgbClr val="000000"/>
                </a:solidFill>
                <a:latin typeface="Times New Roman" panose="02020603050405020304" pitchFamily="18" charset="0"/>
              </a:rPr>
              <a:t>Podzim </a:t>
            </a:r>
            <a:endParaRPr lang="cs-CZ" sz="1800" b="0" i="0" u="none" strike="noStrike" baseline="0" dirty="0">
              <a:solidFill>
                <a:srgbClr val="000000"/>
              </a:solidFill>
              <a:latin typeface="Times New Roman" panose="02020603050405020304" pitchFamily="18" charset="0"/>
            </a:endParaRPr>
          </a:p>
          <a:p>
            <a:pPr marL="0" indent="0">
              <a:buNone/>
            </a:pPr>
            <a:r>
              <a:rPr lang="cs-CZ" sz="1800" b="0" i="0" u="none" strike="noStrike" baseline="0" dirty="0">
                <a:solidFill>
                  <a:srgbClr val="000000"/>
                </a:solidFill>
                <a:latin typeface="Times New Roman" panose="02020603050405020304" pitchFamily="18" charset="0"/>
              </a:rPr>
              <a:t>Shrabovat listí v parcích, jaká klidná práce. </a:t>
            </a:r>
          </a:p>
          <a:p>
            <a:pPr marL="0" indent="0">
              <a:buNone/>
            </a:pPr>
            <a:r>
              <a:rPr lang="pt-BR" sz="1800" b="0" i="0" u="none" strike="noStrike" baseline="0" dirty="0">
                <a:solidFill>
                  <a:srgbClr val="000000"/>
                </a:solidFill>
                <a:latin typeface="Times New Roman" panose="02020603050405020304" pitchFamily="18" charset="0"/>
              </a:rPr>
              <a:t>přecházet sem a tam a pomalu se vracet, </a:t>
            </a:r>
          </a:p>
          <a:p>
            <a:pPr marL="0" indent="0">
              <a:buNone/>
            </a:pPr>
            <a:r>
              <a:rPr lang="cs-CZ" sz="1800" b="0" i="0" u="none" strike="noStrike" baseline="0" dirty="0">
                <a:solidFill>
                  <a:srgbClr val="000000"/>
                </a:solidFill>
                <a:latin typeface="Times New Roman" panose="02020603050405020304" pitchFamily="18" charset="0"/>
              </a:rPr>
              <a:t>jako se vrací čas, jako se vrací dálka, </a:t>
            </a:r>
          </a:p>
          <a:p>
            <a:pPr marL="0" indent="0">
              <a:buNone/>
            </a:pPr>
            <a:r>
              <a:rPr lang="pl-PL" sz="1800" b="0" i="0" u="none" strike="noStrike" baseline="0" dirty="0">
                <a:solidFill>
                  <a:srgbClr val="000000"/>
                </a:solidFill>
                <a:latin typeface="Times New Roman" panose="02020603050405020304" pitchFamily="18" charset="0"/>
              </a:rPr>
              <a:t>nostalgická jak známky na obálkách. </a:t>
            </a:r>
          </a:p>
          <a:p>
            <a:pPr marL="0" indent="0">
              <a:buNone/>
            </a:pPr>
            <a:r>
              <a:rPr lang="cs-CZ" sz="1800" b="0" i="0" u="none" strike="noStrike" baseline="0" dirty="0">
                <a:solidFill>
                  <a:srgbClr val="000000"/>
                </a:solidFill>
                <a:latin typeface="Times New Roman" panose="02020603050405020304" pitchFamily="18" charset="0"/>
              </a:rPr>
              <a:t>Našel jsem dopis, jenom tužkou psaný, </a:t>
            </a:r>
          </a:p>
          <a:p>
            <a:pPr marL="0" indent="0">
              <a:buNone/>
            </a:pPr>
            <a:r>
              <a:rPr lang="cs-CZ" sz="1800" b="0" i="0" u="none" strike="noStrike" baseline="0" dirty="0">
                <a:solidFill>
                  <a:srgbClr val="000000"/>
                </a:solidFill>
                <a:latin typeface="Times New Roman" panose="02020603050405020304" pitchFamily="18" charset="0"/>
              </a:rPr>
              <a:t>Smazaný deštěm, zpola roztrhaný. </a:t>
            </a:r>
          </a:p>
          <a:p>
            <a:pPr marL="0" indent="0">
              <a:buNone/>
            </a:pPr>
            <a:r>
              <a:rPr lang="cs-CZ" sz="1800" b="0" i="0" u="none" strike="noStrike" baseline="0" dirty="0">
                <a:solidFill>
                  <a:srgbClr val="000000"/>
                </a:solidFill>
                <a:latin typeface="Times New Roman" panose="02020603050405020304" pitchFamily="18" charset="0"/>
              </a:rPr>
              <a:t>Ó dobo dopisů, kde jsi, kde jsi? </a:t>
            </a:r>
          </a:p>
          <a:p>
            <a:pPr marL="0" indent="0">
              <a:buNone/>
            </a:pPr>
            <a:r>
              <a:rPr lang="pl-PL" sz="1800" b="0" i="0" u="none" strike="noStrike" baseline="0" dirty="0">
                <a:solidFill>
                  <a:srgbClr val="000000"/>
                </a:solidFill>
                <a:latin typeface="Times New Roman" panose="02020603050405020304" pitchFamily="18" charset="0"/>
              </a:rPr>
              <a:t>jak Rilke psal jsem dlouhé dopisy; </a:t>
            </a:r>
          </a:p>
          <a:p>
            <a:pPr marL="0" indent="0">
              <a:buNone/>
            </a:pPr>
            <a:r>
              <a:rPr lang="cs-CZ" sz="1800" b="0" i="0" u="none" strike="noStrike" baseline="0" dirty="0">
                <a:solidFill>
                  <a:srgbClr val="000000"/>
                </a:solidFill>
                <a:latin typeface="Times New Roman" panose="02020603050405020304" pitchFamily="18" charset="0"/>
              </a:rPr>
              <a:t>teď mlčím, sbohem, přišel listopad. </a:t>
            </a:r>
          </a:p>
          <a:p>
            <a:pPr marL="0" indent="0">
              <a:buNone/>
            </a:pPr>
            <a:r>
              <a:rPr lang="cs-CZ" sz="1800" b="0" i="0" u="none" strike="noStrike" baseline="0" dirty="0">
                <a:solidFill>
                  <a:srgbClr val="000000"/>
                </a:solidFill>
                <a:latin typeface="Times New Roman" panose="02020603050405020304" pitchFamily="18" charset="0"/>
              </a:rPr>
              <a:t>Ryšaví koně vyjíždějí z vrat. </a:t>
            </a:r>
            <a:endParaRPr lang="cs-CZ" dirty="0"/>
          </a:p>
        </p:txBody>
      </p:sp>
    </p:spTree>
    <p:extLst>
      <p:ext uri="{BB962C8B-B14F-4D97-AF65-F5344CB8AC3E}">
        <p14:creationId xmlns:p14="http://schemas.microsoft.com/office/powerpoint/2010/main" val="2235505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93D27A3-5763-8804-F453-DD681A885BEF}"/>
              </a:ext>
            </a:extLst>
          </p:cNvPr>
          <p:cNvSpPr>
            <a:spLocks noGrp="1"/>
          </p:cNvSpPr>
          <p:nvPr>
            <p:ph idx="1"/>
          </p:nvPr>
        </p:nvSpPr>
        <p:spPr/>
        <p:txBody>
          <a:bodyPr/>
          <a:lstStyle/>
          <a:p>
            <a:pPr algn="l"/>
            <a:endParaRPr lang="cs-CZ" sz="1800" b="0" i="0" u="none" strike="noStrike" baseline="0" dirty="0">
              <a:solidFill>
                <a:srgbClr val="000000"/>
              </a:solidFill>
              <a:latin typeface="Times New Roman" panose="02020603050405020304" pitchFamily="18" charset="0"/>
            </a:endParaRPr>
          </a:p>
          <a:p>
            <a:pPr marL="0" indent="0">
              <a:buNone/>
            </a:pPr>
            <a:r>
              <a:rPr lang="cs-CZ" sz="1800" b="0" i="0" u="none" strike="noStrike" baseline="0" dirty="0">
                <a:solidFill>
                  <a:srgbClr val="000000"/>
                </a:solidFill>
                <a:latin typeface="Times New Roman" panose="02020603050405020304" pitchFamily="18" charset="0"/>
              </a:rPr>
              <a:t> </a:t>
            </a:r>
            <a:r>
              <a:rPr lang="cs-CZ" sz="1800" b="1" i="0" u="none" strike="noStrike" baseline="0" dirty="0">
                <a:solidFill>
                  <a:srgbClr val="000000"/>
                </a:solidFill>
                <a:latin typeface="Times New Roman" panose="02020603050405020304" pitchFamily="18" charset="0"/>
              </a:rPr>
              <a:t>Podzim </a:t>
            </a:r>
            <a:endParaRPr lang="cs-CZ" sz="1800" b="0" i="0" u="none" strike="noStrike" baseline="0" dirty="0">
              <a:solidFill>
                <a:srgbClr val="000000"/>
              </a:solidFill>
              <a:latin typeface="Times New Roman" panose="02020603050405020304" pitchFamily="18" charset="0"/>
            </a:endParaRPr>
          </a:p>
          <a:p>
            <a:pPr marL="0" indent="0">
              <a:buNone/>
            </a:pPr>
            <a:r>
              <a:rPr lang="cs-CZ" sz="1800" b="0" i="0" u="none" strike="noStrike" baseline="0" dirty="0" err="1">
                <a:solidFill>
                  <a:srgbClr val="000000"/>
                </a:solidFill>
                <a:latin typeface="Times New Roman" panose="02020603050405020304" pitchFamily="18" charset="0"/>
              </a:rPr>
              <a:t>Poutníče</a:t>
            </a:r>
            <a:r>
              <a:rPr lang="cs-CZ" sz="1800" b="0" i="0" u="none" strike="noStrike" baseline="0" dirty="0">
                <a:solidFill>
                  <a:srgbClr val="000000"/>
                </a:solidFill>
                <a:latin typeface="Times New Roman" panose="02020603050405020304" pitchFamily="18" charset="0"/>
              </a:rPr>
              <a:t> sychravým večerem </a:t>
            </a:r>
          </a:p>
          <a:p>
            <a:pPr marL="0" indent="0">
              <a:buNone/>
            </a:pPr>
            <a:r>
              <a:rPr lang="cs-CZ" sz="1800" b="0" i="0" u="none" strike="noStrike" baseline="0" dirty="0">
                <a:solidFill>
                  <a:srgbClr val="000000"/>
                </a:solidFill>
                <a:latin typeface="Times New Roman" panose="02020603050405020304" pitchFamily="18" charset="0"/>
              </a:rPr>
              <a:t>po návsi jdoucí, </a:t>
            </a:r>
          </a:p>
          <a:p>
            <a:pPr marL="0" indent="0">
              <a:buNone/>
            </a:pPr>
            <a:r>
              <a:rPr lang="cs-CZ" sz="1800" b="0" i="0" u="none" strike="noStrike" baseline="0" dirty="0">
                <a:solidFill>
                  <a:srgbClr val="000000"/>
                </a:solidFill>
                <a:latin typeface="Times New Roman" panose="02020603050405020304" pitchFamily="18" charset="0"/>
              </a:rPr>
              <a:t>vidíš dům zarostlý žloutnoucím </a:t>
            </a:r>
          </a:p>
          <a:p>
            <a:pPr marL="0" indent="0">
              <a:buNone/>
            </a:pPr>
            <a:r>
              <a:rPr lang="cs-CZ" sz="1800" b="0" i="0" u="none" strike="noStrike" baseline="0" dirty="0">
                <a:solidFill>
                  <a:srgbClr val="000000"/>
                </a:solidFill>
                <a:latin typeface="Times New Roman" panose="02020603050405020304" pitchFamily="18" charset="0"/>
              </a:rPr>
              <a:t>vínem? </a:t>
            </a:r>
          </a:p>
          <a:p>
            <a:pPr marL="0" indent="0">
              <a:buNone/>
            </a:pPr>
            <a:r>
              <a:rPr lang="en-US" sz="1800" b="0" i="0" u="none" strike="noStrike" baseline="0" dirty="0">
                <a:solidFill>
                  <a:srgbClr val="000000"/>
                </a:solidFill>
                <a:latin typeface="Times New Roman" panose="02020603050405020304" pitchFamily="18" charset="0"/>
              </a:rPr>
              <a:t>To </a:t>
            </a:r>
            <a:r>
              <a:rPr lang="en-US" sz="1800" b="0" i="0" u="none" strike="noStrike" baseline="0" dirty="0" err="1">
                <a:solidFill>
                  <a:srgbClr val="000000"/>
                </a:solidFill>
                <a:latin typeface="Times New Roman" panose="02020603050405020304" pitchFamily="18" charset="0"/>
              </a:rPr>
              <a:t>stavení</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není</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už</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celé</a:t>
            </a:r>
            <a:r>
              <a:rPr lang="en-US" sz="1800" b="0" i="0" u="none" strike="noStrike" baseline="0" dirty="0">
                <a:solidFill>
                  <a:srgbClr val="000000"/>
                </a:solidFill>
                <a:latin typeface="Times New Roman" panose="02020603050405020304" pitchFamily="18" charset="0"/>
              </a:rPr>
              <a:t>, </a:t>
            </a:r>
          </a:p>
          <a:p>
            <a:pPr marL="0" indent="0">
              <a:buNone/>
            </a:pPr>
            <a:r>
              <a:rPr lang="pl-PL" sz="1800" b="0" i="0" u="none" strike="noStrike" baseline="0" dirty="0">
                <a:solidFill>
                  <a:srgbClr val="000000"/>
                </a:solidFill>
                <a:latin typeface="Times New Roman" panose="02020603050405020304" pitchFamily="18" charset="0"/>
              </a:rPr>
              <a:t>když lampa hasne v podkroví, </a:t>
            </a:r>
          </a:p>
          <a:p>
            <a:pPr marL="0" indent="0">
              <a:buNone/>
            </a:pPr>
            <a:r>
              <a:rPr lang="cs-CZ" sz="1800" b="0" i="0" u="none" strike="noStrike" baseline="0" dirty="0">
                <a:solidFill>
                  <a:srgbClr val="000000"/>
                </a:solidFill>
                <a:latin typeface="Times New Roman" panose="02020603050405020304" pitchFamily="18" charset="0"/>
              </a:rPr>
              <a:t>Ruce ti klesnou jak větve </a:t>
            </a:r>
          </a:p>
          <a:p>
            <a:pPr marL="0" indent="0">
              <a:buNone/>
            </a:pPr>
            <a:r>
              <a:rPr lang="cs-CZ" sz="1800" b="0" i="0" u="none" strike="noStrike" baseline="0" dirty="0">
                <a:solidFill>
                  <a:srgbClr val="000000"/>
                </a:solidFill>
                <a:latin typeface="Times New Roman" panose="02020603050405020304" pitchFamily="18" charset="0"/>
              </a:rPr>
              <a:t>ohořelé – </a:t>
            </a:r>
          </a:p>
          <a:p>
            <a:pPr marL="0" indent="0">
              <a:buNone/>
            </a:pPr>
            <a:r>
              <a:rPr lang="cs-CZ" sz="1800" b="0" i="0" u="none" strike="noStrike" baseline="0" dirty="0">
                <a:solidFill>
                  <a:srgbClr val="000000"/>
                </a:solidFill>
                <a:latin typeface="Times New Roman" panose="02020603050405020304" pitchFamily="18" charset="0"/>
              </a:rPr>
              <a:t>Okno se tiše řítí </a:t>
            </a:r>
          </a:p>
          <a:p>
            <a:pPr marL="0" indent="0">
              <a:buNone/>
            </a:pPr>
            <a:r>
              <a:rPr lang="cs-CZ" sz="1800" b="0" i="0" u="none" strike="noStrike" baseline="0" dirty="0">
                <a:solidFill>
                  <a:srgbClr val="000000"/>
                </a:solidFill>
                <a:latin typeface="Times New Roman" panose="02020603050405020304" pitchFamily="18" charset="0"/>
              </a:rPr>
              <a:t>v lampu hasnoucí: </a:t>
            </a:r>
          </a:p>
          <a:p>
            <a:pPr marL="0" indent="0">
              <a:buNone/>
            </a:pPr>
            <a:r>
              <a:rPr lang="cs-CZ" sz="1800" b="0" i="0" u="none" strike="noStrike" baseline="0" dirty="0">
                <a:solidFill>
                  <a:srgbClr val="000000"/>
                </a:solidFill>
                <a:latin typeface="Times New Roman" panose="02020603050405020304" pitchFamily="18" charset="0"/>
              </a:rPr>
              <a:t>Spěte tu s klidem! </a:t>
            </a:r>
            <a:endParaRPr lang="cs-CZ" dirty="0"/>
          </a:p>
        </p:txBody>
      </p:sp>
    </p:spTree>
    <p:extLst>
      <p:ext uri="{BB962C8B-B14F-4D97-AF65-F5344CB8AC3E}">
        <p14:creationId xmlns:p14="http://schemas.microsoft.com/office/powerpoint/2010/main" val="2187859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lstStyle/>
          <a:p>
            <a:r>
              <a:rPr lang="cs-CZ" dirty="0">
                <a:solidFill>
                  <a:srgbClr val="FF0000"/>
                </a:solidFill>
              </a:rPr>
              <a:t>Tematická výstavba</a:t>
            </a:r>
          </a:p>
        </p:txBody>
      </p:sp>
      <p:sp>
        <p:nvSpPr>
          <p:cNvPr id="3" name="Zástupný symbol pro obsah 2"/>
          <p:cNvSpPr>
            <a:spLocks noGrp="1"/>
          </p:cNvSpPr>
          <p:nvPr>
            <p:ph idx="1"/>
          </p:nvPr>
        </p:nvSpPr>
        <p:spPr>
          <a:xfrm>
            <a:off x="457200" y="1214422"/>
            <a:ext cx="7643192" cy="4500594"/>
          </a:xfrm>
        </p:spPr>
        <p:style>
          <a:lnRef idx="2">
            <a:schemeClr val="accent6"/>
          </a:lnRef>
          <a:fillRef idx="1">
            <a:schemeClr val="lt1"/>
          </a:fillRef>
          <a:effectRef idx="0">
            <a:schemeClr val="accent6"/>
          </a:effectRef>
          <a:fontRef idx="minor">
            <a:schemeClr val="dk1"/>
          </a:fontRef>
        </p:style>
        <p:txBody>
          <a:bodyPr>
            <a:normAutofit/>
          </a:bodyPr>
          <a:lstStyle/>
          <a:p>
            <a:r>
              <a:rPr lang="cs-CZ" sz="2400" dirty="0">
                <a:solidFill>
                  <a:srgbClr val="0070C0"/>
                </a:solidFill>
              </a:rPr>
              <a:t>Postavy</a:t>
            </a:r>
            <a:r>
              <a:rPr lang="cs-CZ" sz="2400" dirty="0"/>
              <a:t> (přímá, nepřímá charakteristika; typy postav)</a:t>
            </a:r>
          </a:p>
          <a:p>
            <a:endParaRPr lang="cs-CZ" sz="2400" dirty="0"/>
          </a:p>
          <a:p>
            <a:r>
              <a:rPr lang="cs-CZ" sz="2400" dirty="0">
                <a:solidFill>
                  <a:srgbClr val="0070C0"/>
                </a:solidFill>
              </a:rPr>
              <a:t>Prostředí</a:t>
            </a:r>
            <a:r>
              <a:rPr lang="cs-CZ" sz="2400" dirty="0"/>
              <a:t> (čas a prostor; zachycen je vnější svět, tj. příroda, společenské vztahy a ideje</a:t>
            </a:r>
          </a:p>
          <a:p>
            <a:endParaRPr lang="cs-CZ" sz="2400" dirty="0"/>
          </a:p>
          <a:p>
            <a:r>
              <a:rPr lang="cs-CZ" sz="2400" dirty="0">
                <a:solidFill>
                  <a:srgbClr val="0070C0"/>
                </a:solidFill>
              </a:rPr>
              <a:t>Děj</a:t>
            </a:r>
            <a:r>
              <a:rPr lang="cs-CZ" sz="2400" dirty="0"/>
              <a:t> (soubor </a:t>
            </a:r>
            <a:r>
              <a:rPr lang="cs-CZ" sz="2400" dirty="0">
                <a:solidFill>
                  <a:srgbClr val="FF0000"/>
                </a:solidFill>
              </a:rPr>
              <a:t>událostí</a:t>
            </a:r>
            <a:r>
              <a:rPr lang="cs-CZ" sz="2400" dirty="0"/>
              <a:t> odehrávajících se v daném čase a prostoru)</a:t>
            </a:r>
          </a:p>
          <a:p>
            <a:pPr>
              <a:buNone/>
            </a:pPr>
            <a:endParaRPr lang="cs-CZ" sz="2400" dirty="0"/>
          </a:p>
          <a:p>
            <a:pPr>
              <a:buNone/>
            </a:pPr>
            <a:r>
              <a:rPr lang="cs-CZ" sz="2400" dirty="0">
                <a:solidFill>
                  <a:srgbClr val="FF0000"/>
                </a:solidFill>
              </a:rPr>
              <a:t>Společně tvoří souvislý celek díla (kontext) = FIKČNÍ SVĚT</a:t>
            </a:r>
          </a:p>
          <a:p>
            <a:endParaRPr lang="cs-CZ" dirty="0"/>
          </a:p>
          <a:p>
            <a:endParaRPr lang="cs-CZ"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714443-4F2B-40E8-BEFD-D8D07FAD6AB5}"/>
              </a:ext>
            </a:extLst>
          </p:cNvPr>
          <p:cNvSpPr>
            <a:spLocks noGrp="1"/>
          </p:cNvSpPr>
          <p:nvPr>
            <p:ph type="title"/>
          </p:nvPr>
        </p:nvSpPr>
        <p:spPr>
          <a:xfrm>
            <a:off x="462068" y="260648"/>
            <a:ext cx="8229600" cy="634082"/>
          </a:xfrm>
        </p:spPr>
        <p:txBody>
          <a:bodyPr>
            <a:normAutofit fontScale="90000"/>
          </a:bodyPr>
          <a:lstStyle/>
          <a:p>
            <a:r>
              <a:rPr lang="cs-CZ" b="1" dirty="0">
                <a:solidFill>
                  <a:srgbClr val="C00000"/>
                </a:solidFill>
              </a:rPr>
              <a:t>Postava</a:t>
            </a:r>
          </a:p>
        </p:txBody>
      </p:sp>
      <p:sp>
        <p:nvSpPr>
          <p:cNvPr id="3" name="Zástupný symbol pro obsah 2">
            <a:extLst>
              <a:ext uri="{FF2B5EF4-FFF2-40B4-BE49-F238E27FC236}">
                <a16:creationId xmlns:a16="http://schemas.microsoft.com/office/drawing/2014/main" id="{047C868A-A4A0-4908-B1B9-D7DF4472DD26}"/>
              </a:ext>
            </a:extLst>
          </p:cNvPr>
          <p:cNvSpPr>
            <a:spLocks noGrp="1"/>
          </p:cNvSpPr>
          <p:nvPr>
            <p:ph sz="half" idx="1"/>
          </p:nvPr>
        </p:nvSpPr>
        <p:spPr>
          <a:xfrm>
            <a:off x="457200" y="1052736"/>
            <a:ext cx="4038600" cy="5073427"/>
          </a:xfrm>
        </p:spPr>
        <p:txBody>
          <a:bodyPr>
            <a:normAutofit fontScale="92500" lnSpcReduction="10000"/>
          </a:bodyPr>
          <a:lstStyle/>
          <a:p>
            <a:r>
              <a:rPr lang="cs-CZ" dirty="0">
                <a:solidFill>
                  <a:srgbClr val="C00000"/>
                </a:solidFill>
              </a:rPr>
              <a:t>Fikční postava</a:t>
            </a:r>
          </a:p>
          <a:p>
            <a:r>
              <a:rPr lang="cs-CZ" dirty="0">
                <a:solidFill>
                  <a:srgbClr val="C00000"/>
                </a:solidFill>
              </a:rPr>
              <a:t>Fikční protějšky</a:t>
            </a:r>
            <a:r>
              <a:rPr lang="cs-CZ" dirty="0"/>
              <a:t> (historických postav; např. Napoleon)</a:t>
            </a:r>
          </a:p>
          <a:p>
            <a:r>
              <a:rPr lang="cs-CZ" dirty="0"/>
              <a:t>Postavy – literární typy</a:t>
            </a:r>
          </a:p>
          <a:p>
            <a:r>
              <a:rPr lang="cs-CZ" dirty="0"/>
              <a:t>Typizace postav</a:t>
            </a:r>
          </a:p>
          <a:p>
            <a:r>
              <a:rPr lang="cs-CZ" dirty="0"/>
              <a:t>Charakteristika: přímá, nepřímá</a:t>
            </a:r>
          </a:p>
          <a:p>
            <a:r>
              <a:rPr lang="cs-CZ" dirty="0"/>
              <a:t>Jméno postavy (pojmenování, přezdívka)</a:t>
            </a:r>
          </a:p>
          <a:p>
            <a:endParaRPr lang="cs-CZ" dirty="0"/>
          </a:p>
          <a:p>
            <a:endParaRPr lang="cs-CZ" dirty="0"/>
          </a:p>
        </p:txBody>
      </p:sp>
      <p:sp>
        <p:nvSpPr>
          <p:cNvPr id="4" name="Zástupný symbol pro obsah 3">
            <a:extLst>
              <a:ext uri="{FF2B5EF4-FFF2-40B4-BE49-F238E27FC236}">
                <a16:creationId xmlns:a16="http://schemas.microsoft.com/office/drawing/2014/main" id="{29092925-474B-4316-911A-66EB9D4156B9}"/>
              </a:ext>
            </a:extLst>
          </p:cNvPr>
          <p:cNvSpPr>
            <a:spLocks noGrp="1"/>
          </p:cNvSpPr>
          <p:nvPr>
            <p:ph sz="half" idx="2"/>
          </p:nvPr>
        </p:nvSpPr>
        <p:spPr>
          <a:xfrm>
            <a:off x="4648200" y="1052736"/>
            <a:ext cx="4038600" cy="5073427"/>
          </a:xfrm>
        </p:spPr>
        <p:txBody>
          <a:bodyPr>
            <a:normAutofit fontScale="92500" lnSpcReduction="10000"/>
          </a:bodyPr>
          <a:lstStyle/>
          <a:p>
            <a:r>
              <a:rPr lang="cs-CZ" dirty="0">
                <a:solidFill>
                  <a:srgbClr val="002060"/>
                </a:solidFill>
              </a:rPr>
              <a:t>Počet postav</a:t>
            </a:r>
          </a:p>
          <a:p>
            <a:r>
              <a:rPr lang="cs-CZ" dirty="0">
                <a:solidFill>
                  <a:srgbClr val="002060"/>
                </a:solidFill>
              </a:rPr>
              <a:t>Druhy postav: hlavní, vedlejší</a:t>
            </a:r>
          </a:p>
          <a:p>
            <a:r>
              <a:rPr lang="cs-CZ" dirty="0">
                <a:solidFill>
                  <a:srgbClr val="002060"/>
                </a:solidFill>
              </a:rPr>
              <a:t>Hodnocení: kladná, záporná</a:t>
            </a:r>
          </a:p>
          <a:p>
            <a:r>
              <a:rPr lang="cs-CZ" dirty="0">
                <a:solidFill>
                  <a:srgbClr val="002060"/>
                </a:solidFill>
              </a:rPr>
              <a:t>Přirozené, nadpřirozené, fantastické, antropomorfizované</a:t>
            </a:r>
          </a:p>
          <a:p>
            <a:r>
              <a:rPr lang="cs-CZ" dirty="0">
                <a:solidFill>
                  <a:srgbClr val="002060"/>
                </a:solidFill>
              </a:rPr>
              <a:t>Postavy: ploché x plastické</a:t>
            </a:r>
          </a:p>
          <a:p>
            <a:r>
              <a:rPr lang="cs-CZ" dirty="0">
                <a:solidFill>
                  <a:srgbClr val="002060"/>
                </a:solidFill>
              </a:rPr>
              <a:t>Postava hypotéza x postava definice</a:t>
            </a:r>
          </a:p>
          <a:p>
            <a:pPr marL="0" indent="0">
              <a:buNone/>
            </a:pPr>
            <a:endParaRPr lang="cs-CZ" dirty="0"/>
          </a:p>
        </p:txBody>
      </p:sp>
    </p:spTree>
    <p:extLst>
      <p:ext uri="{BB962C8B-B14F-4D97-AF65-F5344CB8AC3E}">
        <p14:creationId xmlns:p14="http://schemas.microsoft.com/office/powerpoint/2010/main" val="2150012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E91B74-60C7-4620-A0EC-98A519CE26B2}"/>
              </a:ext>
            </a:extLst>
          </p:cNvPr>
          <p:cNvSpPr>
            <a:spLocks noGrp="1"/>
          </p:cNvSpPr>
          <p:nvPr>
            <p:ph type="title"/>
          </p:nvPr>
        </p:nvSpPr>
        <p:spPr>
          <a:xfrm>
            <a:off x="457200" y="188640"/>
            <a:ext cx="8229600" cy="776875"/>
          </a:xfrm>
        </p:spPr>
        <p:txBody>
          <a:bodyPr/>
          <a:lstStyle/>
          <a:p>
            <a:r>
              <a:rPr lang="cs-CZ" b="1" dirty="0">
                <a:solidFill>
                  <a:srgbClr val="C00000"/>
                </a:solidFill>
              </a:rPr>
              <a:t>Prostor/prostředí</a:t>
            </a:r>
          </a:p>
        </p:txBody>
      </p:sp>
      <p:sp>
        <p:nvSpPr>
          <p:cNvPr id="3" name="Zástupný symbol pro obsah 2">
            <a:extLst>
              <a:ext uri="{FF2B5EF4-FFF2-40B4-BE49-F238E27FC236}">
                <a16:creationId xmlns:a16="http://schemas.microsoft.com/office/drawing/2014/main" id="{25FAEAC0-5F45-463D-B889-FE647447B82E}"/>
              </a:ext>
            </a:extLst>
          </p:cNvPr>
          <p:cNvSpPr>
            <a:spLocks noGrp="1"/>
          </p:cNvSpPr>
          <p:nvPr>
            <p:ph sz="half" idx="1"/>
          </p:nvPr>
        </p:nvSpPr>
        <p:spPr>
          <a:xfrm>
            <a:off x="457200" y="1268760"/>
            <a:ext cx="4038600" cy="4857403"/>
          </a:xfrm>
        </p:spPr>
        <p:txBody>
          <a:bodyPr>
            <a:normAutofit fontScale="92500"/>
          </a:bodyPr>
          <a:lstStyle/>
          <a:p>
            <a:r>
              <a:rPr lang="cs-CZ" dirty="0"/>
              <a:t>Poetika prostoru = topologie</a:t>
            </a:r>
          </a:p>
          <a:p>
            <a:r>
              <a:rPr lang="cs-CZ" dirty="0"/>
              <a:t>Prostor=systém vztahů určených místy, směry, vzdálenostmi.</a:t>
            </a:r>
          </a:p>
          <a:p>
            <a:r>
              <a:rPr lang="cs-CZ" dirty="0"/>
              <a:t>Interiér, exteriér, jeskyně, chaloupka, hora, chrám, zřícenina atd.</a:t>
            </a:r>
          </a:p>
          <a:p>
            <a:r>
              <a:rPr lang="cs-CZ" dirty="0"/>
              <a:t>Místo (dějiště příběhů)</a:t>
            </a:r>
          </a:p>
          <a:p>
            <a:r>
              <a:rPr lang="cs-CZ" dirty="0"/>
              <a:t>Hranice míst</a:t>
            </a:r>
          </a:p>
          <a:p>
            <a:r>
              <a:rPr lang="cs-CZ" dirty="0"/>
              <a:t>Symbolika prostoru</a:t>
            </a:r>
          </a:p>
        </p:txBody>
      </p:sp>
      <p:sp>
        <p:nvSpPr>
          <p:cNvPr id="4" name="Zástupný symbol pro obsah 3">
            <a:extLst>
              <a:ext uri="{FF2B5EF4-FFF2-40B4-BE49-F238E27FC236}">
                <a16:creationId xmlns:a16="http://schemas.microsoft.com/office/drawing/2014/main" id="{C4B16752-ED15-4CA1-8FF2-8DC98BEE9544}"/>
              </a:ext>
            </a:extLst>
          </p:cNvPr>
          <p:cNvSpPr>
            <a:spLocks noGrp="1"/>
          </p:cNvSpPr>
          <p:nvPr>
            <p:ph sz="half" idx="2"/>
          </p:nvPr>
        </p:nvSpPr>
        <p:spPr>
          <a:xfrm>
            <a:off x="4648200" y="1268760"/>
            <a:ext cx="4172272" cy="4857403"/>
          </a:xfrm>
        </p:spPr>
        <p:txBody>
          <a:bodyPr>
            <a:normAutofit fontScale="92500"/>
          </a:bodyPr>
          <a:lstStyle/>
          <a:p>
            <a:r>
              <a:rPr lang="cs-CZ" dirty="0"/>
              <a:t>Čas a prostor </a:t>
            </a:r>
          </a:p>
          <a:p>
            <a:r>
              <a:rPr lang="cs-CZ" dirty="0"/>
              <a:t>M. M. </a:t>
            </a:r>
            <a:r>
              <a:rPr lang="cs-CZ" dirty="0" err="1"/>
              <a:t>Bachtin</a:t>
            </a:r>
            <a:r>
              <a:rPr lang="cs-CZ" dirty="0"/>
              <a:t> = úvahy o časoprostoru (tzv. </a:t>
            </a:r>
            <a:r>
              <a:rPr lang="cs-CZ" dirty="0" err="1"/>
              <a:t>chronotopu</a:t>
            </a:r>
            <a:r>
              <a:rPr lang="cs-CZ" dirty="0"/>
              <a:t>).</a:t>
            </a:r>
          </a:p>
          <a:p>
            <a:endParaRPr lang="cs-CZ" dirty="0"/>
          </a:p>
          <a:p>
            <a:r>
              <a:rPr lang="cs-CZ" dirty="0">
                <a:solidFill>
                  <a:srgbClr val="0070C0"/>
                </a:solidFill>
              </a:rPr>
              <a:t>Popis prostoru (statičnost)</a:t>
            </a:r>
          </a:p>
          <a:p>
            <a:r>
              <a:rPr lang="cs-CZ" dirty="0">
                <a:solidFill>
                  <a:srgbClr val="0070C0"/>
                </a:solidFill>
              </a:rPr>
              <a:t>Selektivnost popisu</a:t>
            </a:r>
          </a:p>
          <a:p>
            <a:r>
              <a:rPr lang="cs-CZ" dirty="0">
                <a:solidFill>
                  <a:srgbClr val="0070C0"/>
                </a:solidFill>
              </a:rPr>
              <a:t>Vztah k prostředí</a:t>
            </a:r>
          </a:p>
          <a:p>
            <a:r>
              <a:rPr lang="cs-CZ" dirty="0">
                <a:solidFill>
                  <a:srgbClr val="0070C0"/>
                </a:solidFill>
              </a:rPr>
              <a:t>Génius loci</a:t>
            </a:r>
          </a:p>
          <a:p>
            <a:endParaRPr lang="cs-CZ" dirty="0">
              <a:solidFill>
                <a:srgbClr val="0070C0"/>
              </a:solidFill>
            </a:endParaRPr>
          </a:p>
        </p:txBody>
      </p:sp>
    </p:spTree>
    <p:extLst>
      <p:ext uri="{BB962C8B-B14F-4D97-AF65-F5344CB8AC3E}">
        <p14:creationId xmlns:p14="http://schemas.microsoft.com/office/powerpoint/2010/main" val="2174214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163B96C-9A7B-287E-C860-6626AC238E08}"/>
              </a:ext>
            </a:extLst>
          </p:cNvPr>
          <p:cNvSpPr>
            <a:spLocks noGrp="1"/>
          </p:cNvSpPr>
          <p:nvPr>
            <p:ph sz="half" idx="1"/>
          </p:nvPr>
        </p:nvSpPr>
        <p:spPr>
          <a:xfrm>
            <a:off x="457200" y="1600200"/>
            <a:ext cx="8363272" cy="4525963"/>
          </a:xfrm>
        </p:spPr>
        <p:txBody>
          <a:bodyPr>
            <a:normAutofit/>
          </a:bodyPr>
          <a:lstStyle/>
          <a:p>
            <a:pPr marL="0" indent="0" algn="just">
              <a:lnSpc>
                <a:spcPct val="150000"/>
              </a:lnSpc>
              <a:buNone/>
            </a:pPr>
            <a:r>
              <a:rPr lang="cs-CZ" sz="1800" b="1" dirty="0">
                <a:effectLst/>
                <a:latin typeface="Times New Roman" panose="02020603050405020304" pitchFamily="18" charset="0"/>
                <a:ea typeface="Times New Roman" panose="02020603050405020304" pitchFamily="18" charset="0"/>
              </a:rPr>
              <a:t>Prostor v epice</a:t>
            </a:r>
          </a:p>
          <a:p>
            <a:pPr marL="0" indent="0" algn="just">
              <a:lnSpc>
                <a:spcPct val="150000"/>
              </a:lnSpc>
              <a:buNone/>
            </a:pPr>
            <a:endParaRPr lang="cs-CZ" sz="1800" dirty="0">
              <a:effectLst/>
              <a:latin typeface="Times New Roman" panose="02020603050405020304" pitchFamily="18" charset="0"/>
              <a:ea typeface="Times New Roman" panose="02020603050405020304" pitchFamily="18" charset="0"/>
            </a:endParaRPr>
          </a:p>
          <a:p>
            <a:pPr marL="0" indent="0" algn="just">
              <a:lnSpc>
                <a:spcPct val="107000"/>
              </a:lnSpc>
              <a:buNone/>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U Kratochvílů měli zahradu ze všech stran: haluze jabloní a hrušek jim kývaly před okny a pohybovaly zelenými stíny na stěnách a na podlaze, a také na stranách Jakubovy knížky. Chlapec klečel na lávce, a opíraje se lokty o okenní pražec využíval posledního světla. Ale jeho příběh byl prostoupen zelenavým přítmím jejich zahrady, voněl mu do něho jasmín pod zídkou a odněkud zezadu zvonil maminčin srp dušený travou. „Padá už rosa,“ myslil si Jakub mezi řádky, a když zvedal chvílemi oči, viděl nad zídkou bělostné průčelí protějšího statku a za okny rudé skvrny muškátů. Ze silnice bylo slyšet smích a dětské hlasy: Anežka 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Frantina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kropily prach a metly cestu před stavením. „Zítra je neděle,“ říkal si chlapec, „zítra je svátek.“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s-CZ" sz="1800" dirty="0">
                <a:effectLst/>
                <a:latin typeface="Times New Roman" panose="02020603050405020304" pitchFamily="18" charset="0"/>
                <a:ea typeface="Times New Roman" panose="02020603050405020304" pitchFamily="18" charset="0"/>
              </a:rPr>
              <a:t>Čep, Jan: „Jakub Kratochvíl“, in: Čep, Jan: </a:t>
            </a:r>
            <a:r>
              <a:rPr lang="cs-CZ" sz="1800" i="1" dirty="0">
                <a:effectLst/>
                <a:latin typeface="Times New Roman" panose="02020603050405020304" pitchFamily="18" charset="0"/>
                <a:ea typeface="Times New Roman" panose="02020603050405020304" pitchFamily="18" charset="0"/>
              </a:rPr>
              <a:t>Dvojí domov</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eds</a:t>
            </a:r>
            <a:r>
              <a:rPr lang="cs-CZ" sz="1800" dirty="0">
                <a:effectLst/>
                <a:latin typeface="Times New Roman" panose="02020603050405020304" pitchFamily="18" charset="0"/>
                <a:ea typeface="Times New Roman" panose="02020603050405020304" pitchFamily="18" charset="0"/>
              </a:rPr>
              <a:t>. Bedřich Fučík, Mojmír Trávníček, Praha: Vyšehrad 1991, s. 176.</a:t>
            </a:r>
          </a:p>
          <a:p>
            <a:endParaRPr lang="cs-CZ" dirty="0"/>
          </a:p>
        </p:txBody>
      </p:sp>
    </p:spTree>
    <p:extLst>
      <p:ext uri="{BB962C8B-B14F-4D97-AF65-F5344CB8AC3E}">
        <p14:creationId xmlns:p14="http://schemas.microsoft.com/office/powerpoint/2010/main" val="599271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71A2F72-4D3C-5DC8-0DBD-0D0DC82BABFA}"/>
              </a:ext>
            </a:extLst>
          </p:cNvPr>
          <p:cNvSpPr>
            <a:spLocks noGrp="1"/>
          </p:cNvSpPr>
          <p:nvPr>
            <p:ph sz="half" idx="1"/>
          </p:nvPr>
        </p:nvSpPr>
        <p:spPr>
          <a:xfrm>
            <a:off x="457200" y="764704"/>
            <a:ext cx="8363272" cy="5361459"/>
          </a:xfrm>
        </p:spPr>
        <p:txBody>
          <a:bodyPr>
            <a:normAutofit fontScale="92500" lnSpcReduction="10000"/>
          </a:bodyPr>
          <a:lstStyle/>
          <a:p>
            <a:pPr marL="0" indent="0" algn="just">
              <a:buNone/>
            </a:pPr>
            <a:r>
              <a:rPr lang="cs-CZ" sz="1800" dirty="0">
                <a:effectLst/>
                <a:latin typeface="Times New Roman" panose="02020603050405020304" pitchFamily="18" charset="0"/>
                <a:ea typeface="Times New Roman" panose="02020603050405020304" pitchFamily="18" charset="0"/>
              </a:rPr>
              <a:t>Po zemi se kmital veliký koberec. Na tomto koberci byly nohy v poloze šikmé, pohodlné a jako ospalé. Dvě byly asi vojenské a kolem krku pod kudrnatou hlavou nad vycpanými rameny se čechral zastaralý </a:t>
            </a:r>
            <a:r>
              <a:rPr lang="cs-CZ" sz="1800" dirty="0" err="1">
                <a:effectLst/>
                <a:latin typeface="Times New Roman" panose="02020603050405020304" pitchFamily="18" charset="0"/>
                <a:ea typeface="Times New Roman" panose="02020603050405020304" pitchFamily="18" charset="0"/>
              </a:rPr>
              <a:t>krajzl</a:t>
            </a:r>
            <a:r>
              <a:rPr lang="cs-CZ" sz="1800" dirty="0">
                <a:effectLst/>
                <a:latin typeface="Times New Roman" panose="02020603050405020304" pitchFamily="18" charset="0"/>
                <a:ea typeface="Times New Roman" panose="02020603050405020304" pitchFamily="18" charset="0"/>
              </a:rPr>
              <a:t>. Dvě nohy byly kardinálské, přísně zastřené dlouhým kardinálským rouchem. Šedivé vlasy tvořil marnivou stařeckou čelenku nad nasládlým přívětivým čelem a laskavé tváře růžověly otcovskou sladkostí pod pichlavě moudrýma očima. Hlava kardinálova s horlivou ochotou obětavě přikyvovala mluvícímu. Obě těla se bořila do křesel jakoby vsazených do země. Strop byl vysoký a tito lidé byli nízko, na zemi. Koberec, křesla, nohy křesel, stolu i lidí byly na zemi, i oba hodnostáři byli téměř schouleni na zemi. Mezi výší jejich hlav a stropem byl vysoký prostor, který se zdál prázdný, ale duše si do něho mohla navěsit tisíce obrazů a přízraků.</a:t>
            </a:r>
          </a:p>
          <a:p>
            <a:pPr marL="0" indent="0" algn="just">
              <a:lnSpc>
                <a:spcPct val="150000"/>
              </a:lnSpc>
              <a:buNone/>
            </a:pPr>
            <a:r>
              <a:rPr lang="cs-CZ" sz="1800" dirty="0">
                <a:effectLst/>
                <a:latin typeface="Times New Roman" panose="02020603050405020304" pitchFamily="18" charset="0"/>
                <a:ea typeface="Times New Roman" panose="02020603050405020304" pitchFamily="18" charset="0"/>
              </a:rPr>
              <a:t> </a:t>
            </a:r>
          </a:p>
          <a:p>
            <a:pPr marL="106680" indent="0" algn="just">
              <a:buNone/>
            </a:pPr>
            <a:r>
              <a:rPr lang="cs-CZ" sz="1800" dirty="0">
                <a:effectLst/>
                <a:latin typeface="Times New Roman" panose="02020603050405020304" pitchFamily="18" charset="0"/>
                <a:ea typeface="Times New Roman" panose="02020603050405020304" pitchFamily="18" charset="0"/>
              </a:rPr>
              <a:t>Růžové červánky rozcházely se po obloze, ze </a:t>
            </a:r>
            <a:r>
              <a:rPr lang="cs-CZ" sz="1800" dirty="0" err="1">
                <a:effectLst/>
                <a:latin typeface="Times New Roman" panose="02020603050405020304" pitchFamily="18" charset="0"/>
                <a:ea typeface="Times New Roman" panose="02020603050405020304" pitchFamily="18" charset="0"/>
              </a:rPr>
              <a:t>záhor</a:t>
            </a:r>
            <a:r>
              <a:rPr lang="cs-CZ" sz="1800" dirty="0">
                <a:effectLst/>
                <a:latin typeface="Times New Roman" panose="02020603050405020304" pitchFamily="18" charset="0"/>
                <a:ea typeface="Times New Roman" panose="02020603050405020304" pitchFamily="18" charset="0"/>
              </a:rPr>
              <a:t> vystupovaly zlaté paprsky výše a výše, pozlacujíce vrcholky stromů, až pomalu slunce v celé své velebnosti se ukázalo a světlo svoje po celé stráni rozlilo. Protější stráň byla ještě v polosvětle, za splavem padala mlha níže a níže a nad jejími vlnami bylo vidět na vrchu nad pilou klečet ženské </a:t>
            </a:r>
            <a:r>
              <a:rPr lang="cs-CZ" sz="1800" dirty="0" err="1">
                <a:effectLst/>
                <a:latin typeface="Times New Roman" panose="02020603050405020304" pitchFamily="18" charset="0"/>
                <a:ea typeface="Times New Roman" panose="02020603050405020304" pitchFamily="18" charset="0"/>
              </a:rPr>
              <a:t>pilařovic</a:t>
            </a:r>
            <a:r>
              <a:rPr lang="cs-CZ" sz="1800" dirty="0">
                <a:effectLst/>
                <a:latin typeface="Times New Roman" panose="02020603050405020304" pitchFamily="18" charset="0"/>
                <a:ea typeface="Times New Roman" panose="02020603050405020304" pitchFamily="18" charset="0"/>
              </a:rPr>
              <a:t>.</a:t>
            </a:r>
          </a:p>
          <a:p>
            <a:pPr marL="106680" indent="0" algn="just">
              <a:buNone/>
            </a:pPr>
            <a:endParaRPr lang="cs-CZ" sz="1800" dirty="0">
              <a:effectLst/>
              <a:latin typeface="Times New Roman" panose="02020603050405020304" pitchFamily="18" charset="0"/>
              <a:ea typeface="Times New Roman" panose="02020603050405020304" pitchFamily="18" charset="0"/>
            </a:endParaRPr>
          </a:p>
          <a:p>
            <a:pPr marL="0" indent="0">
              <a:buNone/>
            </a:pPr>
            <a:r>
              <a:rPr lang="cs-CZ" sz="1800" dirty="0" err="1">
                <a:effectLst/>
                <a:latin typeface="Times New Roman" panose="02020603050405020304" pitchFamily="18" charset="0"/>
                <a:ea typeface="Times New Roman" panose="02020603050405020304" pitchFamily="18" charset="0"/>
              </a:rPr>
              <a:t>Durych</a:t>
            </a:r>
            <a:r>
              <a:rPr lang="cs-CZ" sz="1800" dirty="0">
                <a:effectLst/>
                <a:latin typeface="Times New Roman" panose="02020603050405020304" pitchFamily="18" charset="0"/>
                <a:ea typeface="Times New Roman" panose="02020603050405020304" pitchFamily="18" charset="0"/>
              </a:rPr>
              <a:t>, Jaroslav: „Kurýr“, in: </a:t>
            </a:r>
            <a:r>
              <a:rPr lang="cs-CZ" sz="1800" dirty="0" err="1">
                <a:effectLst/>
                <a:latin typeface="Times New Roman" panose="02020603050405020304" pitchFamily="18" charset="0"/>
                <a:ea typeface="Times New Roman" panose="02020603050405020304" pitchFamily="18" charset="0"/>
              </a:rPr>
              <a:t>Durych</a:t>
            </a:r>
            <a:r>
              <a:rPr lang="cs-CZ" sz="1800" dirty="0">
                <a:effectLst/>
                <a:latin typeface="Times New Roman" panose="02020603050405020304" pitchFamily="18" charset="0"/>
                <a:ea typeface="Times New Roman" panose="02020603050405020304" pitchFamily="18" charset="0"/>
              </a:rPr>
              <a:t>, J.: </a:t>
            </a:r>
            <a:r>
              <a:rPr lang="cs-CZ" sz="1800" i="1" dirty="0">
                <a:effectLst/>
                <a:latin typeface="Times New Roman" panose="02020603050405020304" pitchFamily="18" charset="0"/>
                <a:ea typeface="Times New Roman" panose="02020603050405020304" pitchFamily="18" charset="0"/>
              </a:rPr>
              <a:t>Rekviem. Menší valdštejnská trilogie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ed</a:t>
            </a:r>
            <a:r>
              <a:rPr lang="cs-CZ" sz="1800" dirty="0">
                <a:effectLst/>
                <a:latin typeface="Times New Roman" panose="02020603050405020304" pitchFamily="18" charset="0"/>
                <a:ea typeface="Times New Roman" panose="02020603050405020304" pitchFamily="18" charset="0"/>
              </a:rPr>
              <a:t>. Eva </a:t>
            </a:r>
            <a:r>
              <a:rPr lang="cs-CZ" sz="1800" dirty="0" err="1">
                <a:effectLst/>
                <a:latin typeface="Times New Roman" panose="02020603050405020304" pitchFamily="18" charset="0"/>
                <a:ea typeface="Times New Roman" panose="02020603050405020304" pitchFamily="18" charset="0"/>
              </a:rPr>
              <a:t>Strohsová</a:t>
            </a:r>
            <a:r>
              <a:rPr lang="cs-CZ" sz="1800" dirty="0">
                <a:effectLst/>
                <a:latin typeface="Times New Roman" panose="02020603050405020304" pitchFamily="18" charset="0"/>
                <a:ea typeface="Times New Roman" panose="02020603050405020304" pitchFamily="18" charset="0"/>
              </a:rPr>
              <a:t>, Praha: Československý spisovatel 1989, s. 17–18.</a:t>
            </a:r>
          </a:p>
          <a:p>
            <a:pPr marL="0" indent="0">
              <a:buNone/>
            </a:pPr>
            <a:r>
              <a:rPr lang="cs-CZ" sz="1800" dirty="0">
                <a:effectLst/>
                <a:latin typeface="Times New Roman" panose="02020603050405020304" pitchFamily="18" charset="0"/>
                <a:ea typeface="Times New Roman" panose="02020603050405020304" pitchFamily="18" charset="0"/>
              </a:rPr>
              <a:t>Němcová, Božena: </a:t>
            </a:r>
            <a:r>
              <a:rPr lang="cs-CZ" sz="1800" i="1" dirty="0">
                <a:effectLst/>
                <a:latin typeface="Times New Roman" panose="02020603050405020304" pitchFamily="18" charset="0"/>
                <a:ea typeface="Times New Roman" panose="02020603050405020304" pitchFamily="18" charset="0"/>
              </a:rPr>
              <a:t>Babička</a:t>
            </a:r>
            <a:r>
              <a:rPr lang="cs-CZ" sz="1800" dirty="0">
                <a:effectLst/>
                <a:latin typeface="Times New Roman" panose="02020603050405020304" pitchFamily="18" charset="0"/>
                <a:ea typeface="Times New Roman" panose="02020603050405020304" pitchFamily="18" charset="0"/>
              </a:rPr>
              <a:t>, cit. dílo, s. 147.</a:t>
            </a:r>
          </a:p>
          <a:p>
            <a:endParaRPr lang="cs-CZ" dirty="0"/>
          </a:p>
        </p:txBody>
      </p:sp>
    </p:spTree>
    <p:extLst>
      <p:ext uri="{BB962C8B-B14F-4D97-AF65-F5344CB8AC3E}">
        <p14:creationId xmlns:p14="http://schemas.microsoft.com/office/powerpoint/2010/main" val="45960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9519" y="3204781"/>
            <a:ext cx="2270438" cy="1790700"/>
          </a:xfrm>
        </p:spPr>
        <p:txBody>
          <a:bodyPr vert="horz" lIns="68580" tIns="34290" rIns="68580" bIns="34290" rtlCol="0" anchor="t">
            <a:normAutofit fontScale="90000"/>
          </a:bodyPr>
          <a:lstStyle/>
          <a:p>
            <a:r>
              <a:rPr lang="en-US" sz="3000" b="1"/>
              <a:t>Studijní literatura: doporučené</a:t>
            </a:r>
            <a:br>
              <a:rPr lang="en-US" sz="3000" b="1"/>
            </a:br>
            <a:endParaRPr lang="en-US" sz="3000" b="1"/>
          </a:p>
        </p:txBody>
      </p:sp>
      <p:pic>
        <p:nvPicPr>
          <p:cNvPr id="1026" name="Picture 2" descr="Průvodce po světové literární teorii 20. století - Vladimír Macura; Alice Jedličková">
            <a:extLst>
              <a:ext uri="{FF2B5EF4-FFF2-40B4-BE49-F238E27FC236}">
                <a16:creationId xmlns:a16="http://schemas.microsoft.com/office/drawing/2014/main" id="{1B3557C6-8249-4A4D-AB04-1C068BEBE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269" y="1484784"/>
            <a:ext cx="3618402" cy="361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586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09E6FF-A0E5-4ACC-9F2C-36C0173AEFDA}"/>
              </a:ext>
            </a:extLst>
          </p:cNvPr>
          <p:cNvSpPr>
            <a:spLocks noGrp="1"/>
          </p:cNvSpPr>
          <p:nvPr>
            <p:ph type="title"/>
          </p:nvPr>
        </p:nvSpPr>
        <p:spPr>
          <a:xfrm>
            <a:off x="457200" y="274638"/>
            <a:ext cx="8229600" cy="778098"/>
          </a:xfrm>
        </p:spPr>
        <p:txBody>
          <a:bodyPr>
            <a:normAutofit/>
          </a:bodyPr>
          <a:lstStyle/>
          <a:p>
            <a:r>
              <a:rPr lang="cs-CZ" sz="3600" b="1" dirty="0">
                <a:solidFill>
                  <a:srgbClr val="C00000"/>
                </a:solidFill>
              </a:rPr>
              <a:t>Fikční svět</a:t>
            </a:r>
          </a:p>
        </p:txBody>
      </p:sp>
      <p:sp>
        <p:nvSpPr>
          <p:cNvPr id="3" name="Zástupný symbol pro obsah 2">
            <a:extLst>
              <a:ext uri="{FF2B5EF4-FFF2-40B4-BE49-F238E27FC236}">
                <a16:creationId xmlns:a16="http://schemas.microsoft.com/office/drawing/2014/main" id="{40D08C44-751E-414A-AA50-7E175C687976}"/>
              </a:ext>
            </a:extLst>
          </p:cNvPr>
          <p:cNvSpPr>
            <a:spLocks noGrp="1"/>
          </p:cNvSpPr>
          <p:nvPr>
            <p:ph sz="half" idx="1"/>
          </p:nvPr>
        </p:nvSpPr>
        <p:spPr/>
        <p:txBody>
          <a:bodyPr>
            <a:normAutofit fontScale="70000" lnSpcReduction="20000"/>
          </a:bodyPr>
          <a:lstStyle/>
          <a:p>
            <a:r>
              <a:rPr lang="cs-CZ" dirty="0">
                <a:solidFill>
                  <a:srgbClr val="C00000"/>
                </a:solidFill>
              </a:rPr>
              <a:t>Fikční svět = světy generované fikčními texty</a:t>
            </a:r>
          </a:p>
          <a:p>
            <a:r>
              <a:rPr lang="cs-CZ" dirty="0">
                <a:solidFill>
                  <a:srgbClr val="C00000"/>
                </a:solidFill>
              </a:rPr>
              <a:t>Fikční svět naplněn fikčními entitami</a:t>
            </a:r>
          </a:p>
          <a:p>
            <a:r>
              <a:rPr lang="cs-CZ" dirty="0">
                <a:solidFill>
                  <a:srgbClr val="C00000"/>
                </a:solidFill>
              </a:rPr>
              <a:t>Mezery</a:t>
            </a:r>
          </a:p>
          <a:p>
            <a:r>
              <a:rPr lang="cs-CZ" dirty="0">
                <a:solidFill>
                  <a:srgbClr val="C00000"/>
                </a:solidFill>
              </a:rPr>
              <a:t>Zákony fikčního světa</a:t>
            </a:r>
          </a:p>
          <a:p>
            <a:endParaRPr lang="cs-CZ" dirty="0"/>
          </a:p>
          <a:p>
            <a:r>
              <a:rPr lang="cs-CZ" dirty="0">
                <a:solidFill>
                  <a:srgbClr val="0070C0"/>
                </a:solidFill>
              </a:rPr>
              <a:t>Doležel: „fikční světy […] jsou estetické artefakty vytvořené, uchované a kolující v médiu fikčních textů“</a:t>
            </a:r>
          </a:p>
          <a:p>
            <a:r>
              <a:rPr lang="cs-CZ" dirty="0"/>
              <a:t>Typologizace světů</a:t>
            </a:r>
          </a:p>
          <a:p>
            <a:r>
              <a:rPr lang="cs-CZ" dirty="0"/>
              <a:t>Popis těchto světů a jejich srovnání (přirozené, nepřirozené, nadpřirozené atd.)</a:t>
            </a:r>
          </a:p>
          <a:p>
            <a:endParaRPr lang="cs-CZ" dirty="0"/>
          </a:p>
        </p:txBody>
      </p:sp>
      <p:sp>
        <p:nvSpPr>
          <p:cNvPr id="4" name="Zástupný symbol pro obsah 3">
            <a:extLst>
              <a:ext uri="{FF2B5EF4-FFF2-40B4-BE49-F238E27FC236}">
                <a16:creationId xmlns:a16="http://schemas.microsoft.com/office/drawing/2014/main" id="{4C8A1ECD-B84C-41CF-9DB1-CF2B442789BE}"/>
              </a:ext>
            </a:extLst>
          </p:cNvPr>
          <p:cNvSpPr>
            <a:spLocks noGrp="1"/>
          </p:cNvSpPr>
          <p:nvPr>
            <p:ph sz="half" idx="2"/>
          </p:nvPr>
        </p:nvSpPr>
        <p:spPr/>
        <p:txBody>
          <a:bodyPr>
            <a:normAutofit fontScale="70000" lnSpcReduction="20000"/>
          </a:bodyPr>
          <a:lstStyle/>
          <a:p>
            <a:r>
              <a:rPr lang="cs-CZ" dirty="0"/>
              <a:t>Problematika fikce, </a:t>
            </a:r>
            <a:r>
              <a:rPr lang="cs-CZ" dirty="0" err="1"/>
              <a:t>fikčnosti</a:t>
            </a:r>
            <a:endParaRPr lang="cs-CZ" dirty="0"/>
          </a:p>
          <a:p>
            <a:r>
              <a:rPr lang="cs-CZ" dirty="0"/>
              <a:t>Teorie fikčních světů (70. léta 20. století)</a:t>
            </a:r>
          </a:p>
          <a:p>
            <a:r>
              <a:rPr lang="cs-CZ" dirty="0"/>
              <a:t>U. </a:t>
            </a:r>
            <a:r>
              <a:rPr lang="cs-CZ" dirty="0" err="1"/>
              <a:t>Eco</a:t>
            </a:r>
            <a:endParaRPr lang="cs-CZ" dirty="0"/>
          </a:p>
          <a:p>
            <a:r>
              <a:rPr lang="cs-CZ" dirty="0"/>
              <a:t>L. Doležel</a:t>
            </a:r>
          </a:p>
          <a:p>
            <a:r>
              <a:rPr lang="cs-CZ" dirty="0"/>
              <a:t>T. Pavel</a:t>
            </a:r>
          </a:p>
          <a:p>
            <a:r>
              <a:rPr lang="cs-CZ" dirty="0"/>
              <a:t>R. </a:t>
            </a:r>
            <a:r>
              <a:rPr lang="cs-CZ" dirty="0" err="1"/>
              <a:t>Ronenová</a:t>
            </a:r>
            <a:endParaRPr lang="cs-CZ" dirty="0"/>
          </a:p>
          <a:p>
            <a:r>
              <a:rPr lang="cs-CZ" dirty="0"/>
              <a:t>aj.</a:t>
            </a:r>
          </a:p>
          <a:p>
            <a:endParaRPr lang="cs-CZ" dirty="0"/>
          </a:p>
          <a:p>
            <a:r>
              <a:rPr lang="cs-CZ" dirty="0"/>
              <a:t>Kategorie fiktivního světa (F. Vodička)</a:t>
            </a:r>
          </a:p>
          <a:p>
            <a:endParaRPr lang="cs-CZ" dirty="0"/>
          </a:p>
        </p:txBody>
      </p:sp>
    </p:spTree>
    <p:extLst>
      <p:ext uri="{BB962C8B-B14F-4D97-AF65-F5344CB8AC3E}">
        <p14:creationId xmlns:p14="http://schemas.microsoft.com/office/powerpoint/2010/main" val="28905305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lstStyle/>
          <a:p>
            <a:r>
              <a:rPr lang="cs-CZ" b="1" dirty="0">
                <a:solidFill>
                  <a:srgbClr val="C00000"/>
                </a:solidFill>
              </a:rPr>
              <a:t>Vyprávění a kompozice</a:t>
            </a:r>
          </a:p>
        </p:txBody>
      </p:sp>
      <p:sp>
        <p:nvSpPr>
          <p:cNvPr id="3" name="Zástupný symbol pro obsah 2"/>
          <p:cNvSpPr>
            <a:spLocks noGrp="1"/>
          </p:cNvSpPr>
          <p:nvPr>
            <p:ph idx="1"/>
          </p:nvPr>
        </p:nvSpPr>
        <p:spPr>
          <a:xfrm>
            <a:off x="457200" y="1142984"/>
            <a:ext cx="8507288" cy="5440378"/>
          </a:xfrm>
        </p:spPr>
        <p:txBody>
          <a:bodyPr>
            <a:noAutofit/>
          </a:bodyPr>
          <a:lstStyle/>
          <a:p>
            <a:r>
              <a:rPr lang="cs-CZ" sz="1800" dirty="0"/>
              <a:t>Uspořádání motivů a událostí. Jednak časové, jednak bez časového uspořádání:</a:t>
            </a:r>
          </a:p>
          <a:p>
            <a:pPr marL="514350" indent="-514350">
              <a:buAutoNum type="arabicPeriod"/>
            </a:pPr>
            <a:endParaRPr lang="cs-CZ" sz="1800" dirty="0"/>
          </a:p>
          <a:p>
            <a:pPr marL="514350" indent="-514350">
              <a:buAutoNum type="arabicPeriod"/>
            </a:pPr>
            <a:r>
              <a:rPr lang="cs-CZ" sz="1800" dirty="0">
                <a:solidFill>
                  <a:srgbClr val="FF0000"/>
                </a:solidFill>
              </a:rPr>
              <a:t>Časové a příčinné uspořádání událostí</a:t>
            </a:r>
            <a:endParaRPr lang="cs-CZ" sz="1800" dirty="0">
              <a:solidFill>
                <a:srgbClr val="0070C0"/>
              </a:solidFill>
            </a:endParaRPr>
          </a:p>
          <a:p>
            <a:pPr marL="400050" lvl="1" indent="0">
              <a:buNone/>
            </a:pPr>
            <a:r>
              <a:rPr lang="cs-CZ" sz="1800" dirty="0">
                <a:solidFill>
                  <a:srgbClr val="FF0000"/>
                </a:solidFill>
              </a:rPr>
              <a:t>Příběh</a:t>
            </a:r>
            <a:r>
              <a:rPr lang="cs-CZ" sz="1800" dirty="0">
                <a:solidFill>
                  <a:srgbClr val="0070C0"/>
                </a:solidFill>
              </a:rPr>
              <a:t> je pojem označující soubor událostí (minimálně dvou), které jsou uspořádané na základě časových a příčinných vztahů/souvislostí.</a:t>
            </a:r>
          </a:p>
          <a:p>
            <a:pPr marL="400050" lvl="1" indent="0">
              <a:buNone/>
            </a:pPr>
            <a:r>
              <a:rPr lang="cs-CZ" sz="1800" dirty="0"/>
              <a:t>Myslíme v příbězích; svět  a běžné události vnímáme v časových a kauzálních souvislostech; příběh nám umožňuje vzdorovat chaosu.</a:t>
            </a:r>
          </a:p>
          <a:p>
            <a:pPr marL="400050" lvl="1" indent="0">
              <a:buNone/>
            </a:pPr>
            <a:endParaRPr lang="cs-CZ" sz="1800" dirty="0">
              <a:solidFill>
                <a:srgbClr val="0070C0"/>
              </a:solidFill>
            </a:endParaRPr>
          </a:p>
          <a:p>
            <a:pPr marL="514350" indent="-514350">
              <a:buNone/>
            </a:pPr>
            <a:r>
              <a:rPr lang="cs-CZ" sz="1800" dirty="0">
                <a:solidFill>
                  <a:srgbClr val="FF0000"/>
                </a:solidFill>
              </a:rPr>
              <a:t>	Vyprávění </a:t>
            </a:r>
            <a:r>
              <a:rPr lang="cs-CZ" sz="1800" dirty="0">
                <a:solidFill>
                  <a:srgbClr val="0070C0"/>
                </a:solidFill>
              </a:rPr>
              <a:t>=</a:t>
            </a:r>
            <a:r>
              <a:rPr lang="cs-CZ" sz="1800" dirty="0">
                <a:solidFill>
                  <a:srgbClr val="FF0000"/>
                </a:solidFill>
              </a:rPr>
              <a:t> </a:t>
            </a:r>
            <a:r>
              <a:rPr lang="cs-CZ" sz="1800" dirty="0">
                <a:solidFill>
                  <a:srgbClr val="0070C0"/>
                </a:solidFill>
              </a:rPr>
              <a:t>prezentace příběhu.</a:t>
            </a:r>
          </a:p>
          <a:p>
            <a:pPr marL="514350" indent="-514350">
              <a:buNone/>
            </a:pPr>
            <a:endParaRPr lang="cs-CZ" sz="1800" dirty="0">
              <a:solidFill>
                <a:srgbClr val="FF0000"/>
              </a:solidFill>
            </a:endParaRPr>
          </a:p>
          <a:p>
            <a:pPr marL="514350" indent="-514350">
              <a:buNone/>
            </a:pPr>
            <a:r>
              <a:rPr lang="cs-CZ" sz="1800" dirty="0"/>
              <a:t>	analogie: </a:t>
            </a:r>
            <a:r>
              <a:rPr lang="cs-CZ" sz="1800" dirty="0">
                <a:solidFill>
                  <a:srgbClr val="0070C0"/>
                </a:solidFill>
              </a:rPr>
              <a:t>fabule vs. syžet</a:t>
            </a:r>
          </a:p>
          <a:p>
            <a:pPr marL="514350" indent="-514350">
              <a:buNone/>
            </a:pPr>
            <a:r>
              <a:rPr lang="cs-CZ" sz="1800" dirty="0"/>
              <a:t>	</a:t>
            </a:r>
            <a:r>
              <a:rPr lang="cs-CZ" sz="1800" dirty="0">
                <a:solidFill>
                  <a:srgbClr val="FF0000"/>
                </a:solidFill>
              </a:rPr>
              <a:t>Fabule</a:t>
            </a:r>
            <a:r>
              <a:rPr lang="cs-CZ" sz="1800" dirty="0"/>
              <a:t> = souhrn událostí a jejich vzájemných vnitřních souvislostí (při převyprávění fabule většinou zachováváme chronologii událostí).</a:t>
            </a:r>
          </a:p>
          <a:p>
            <a:pPr marL="514350" indent="-514350">
              <a:buNone/>
            </a:pPr>
            <a:r>
              <a:rPr lang="cs-CZ" sz="1800" dirty="0"/>
              <a:t>	</a:t>
            </a:r>
            <a:r>
              <a:rPr lang="cs-CZ" sz="1800" dirty="0">
                <a:solidFill>
                  <a:srgbClr val="FF0000"/>
                </a:solidFill>
              </a:rPr>
              <a:t>Syžet</a:t>
            </a:r>
            <a:r>
              <a:rPr lang="cs-CZ" sz="1800" dirty="0"/>
              <a:t> = umělecká konstrukce díla, uspořádání (zapletení) událostí dle autora.</a:t>
            </a:r>
          </a:p>
          <a:p>
            <a:pPr marL="514350" indent="-514350">
              <a:buNone/>
            </a:pPr>
            <a:r>
              <a:rPr lang="cs-CZ" sz="1800" dirty="0"/>
              <a:t>	 </a:t>
            </a:r>
          </a:p>
          <a:p>
            <a:pPr>
              <a:buNone/>
            </a:pPr>
            <a:r>
              <a:rPr lang="cs-CZ" sz="1800" dirty="0">
                <a:solidFill>
                  <a:srgbClr val="FF0000"/>
                </a:solidFill>
              </a:rPr>
              <a:t>2. Bez časového uspořádání událostí</a:t>
            </a:r>
          </a:p>
          <a:p>
            <a:pPr>
              <a:buNone/>
            </a:pPr>
            <a:r>
              <a:rPr lang="cs-CZ" sz="1800" dirty="0"/>
              <a:t>	Kontrast, konfrontace, gradace, paralelnost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Kompozice literárního díla</a:t>
            </a:r>
          </a:p>
        </p:txBody>
      </p:sp>
      <p:sp>
        <p:nvSpPr>
          <p:cNvPr id="3" name="Zástupný symbol pro obsah 2"/>
          <p:cNvSpPr>
            <a:spLocks noGrp="1"/>
          </p:cNvSpPr>
          <p:nvPr>
            <p:ph idx="1"/>
          </p:nvPr>
        </p:nvSpPr>
        <p:spPr/>
        <p:txBody>
          <a:bodyPr>
            <a:normAutofit fontScale="70000" lnSpcReduction="20000"/>
          </a:bodyPr>
          <a:lstStyle/>
          <a:p>
            <a:r>
              <a:rPr lang="cs-CZ" dirty="0"/>
              <a:t>Chronologický postup (kompozice kroniky)</a:t>
            </a:r>
          </a:p>
          <a:p>
            <a:r>
              <a:rPr lang="cs-CZ" dirty="0"/>
              <a:t>Retrospektivní kompozice</a:t>
            </a:r>
          </a:p>
          <a:p>
            <a:r>
              <a:rPr lang="cs-CZ" dirty="0"/>
              <a:t>Rámcová kompozice</a:t>
            </a:r>
          </a:p>
          <a:p>
            <a:r>
              <a:rPr lang="cs-CZ" dirty="0"/>
              <a:t>Paralelní kompozice</a:t>
            </a:r>
          </a:p>
          <a:p>
            <a:r>
              <a:rPr lang="cs-CZ" dirty="0"/>
              <a:t>Řetězová kompozice</a:t>
            </a:r>
          </a:p>
          <a:p>
            <a:endParaRPr lang="cs-CZ" dirty="0"/>
          </a:p>
          <a:p>
            <a:pPr>
              <a:buNone/>
            </a:pPr>
            <a:r>
              <a:rPr lang="cs-CZ" dirty="0">
                <a:solidFill>
                  <a:srgbClr val="FF0000"/>
                </a:solidFill>
              </a:rPr>
              <a:t> Stavba díla (Aristoteles)</a:t>
            </a:r>
          </a:p>
          <a:p>
            <a:pPr>
              <a:buNone/>
            </a:pPr>
            <a:endParaRPr lang="cs-CZ" dirty="0">
              <a:solidFill>
                <a:srgbClr val="FF0000"/>
              </a:solidFill>
            </a:endParaRPr>
          </a:p>
          <a:p>
            <a:r>
              <a:rPr lang="cs-CZ" dirty="0"/>
              <a:t>Expozice</a:t>
            </a:r>
          </a:p>
          <a:p>
            <a:r>
              <a:rPr lang="cs-CZ" dirty="0"/>
              <a:t>Kolize (zápletka)</a:t>
            </a:r>
          </a:p>
          <a:p>
            <a:r>
              <a:rPr lang="cs-CZ" dirty="0"/>
              <a:t>Krize</a:t>
            </a:r>
          </a:p>
          <a:p>
            <a:r>
              <a:rPr lang="cs-CZ" dirty="0"/>
              <a:t>Peripetie (zvrat)</a:t>
            </a:r>
          </a:p>
          <a:p>
            <a:r>
              <a:rPr lang="cs-CZ" dirty="0"/>
              <a:t>Katastrofa</a:t>
            </a:r>
          </a:p>
          <a:p>
            <a:endParaRPr lang="cs-CZ" dirty="0"/>
          </a:p>
          <a:p>
            <a:endParaRPr lang="cs-CZ" dirty="0"/>
          </a:p>
        </p:txBody>
      </p:sp>
      <p:sp>
        <p:nvSpPr>
          <p:cNvPr id="5" name="Obdélník 4"/>
          <p:cNvSpPr/>
          <p:nvPr/>
        </p:nvSpPr>
        <p:spPr>
          <a:xfrm>
            <a:off x="4643438" y="2786058"/>
            <a:ext cx="3714776" cy="307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Katarze </a:t>
            </a:r>
            <a:r>
              <a:rPr lang="cs-CZ" sz="2000" dirty="0"/>
              <a:t>(z </a:t>
            </a:r>
            <a:r>
              <a:rPr lang="cs-CZ" sz="2000" dirty="0" err="1"/>
              <a:t>řec</a:t>
            </a:r>
            <a:r>
              <a:rPr lang="cs-CZ" sz="2000" dirty="0"/>
              <a:t>. </a:t>
            </a:r>
            <a:r>
              <a:rPr lang="cs-CZ" sz="2000" dirty="0" err="1"/>
              <a:t>katharsis</a:t>
            </a:r>
            <a:r>
              <a:rPr lang="cs-CZ" sz="2000" dirty="0"/>
              <a:t>;</a:t>
            </a:r>
          </a:p>
          <a:p>
            <a:pPr algn="ctr"/>
            <a:r>
              <a:rPr lang="cs-CZ" sz="2000" dirty="0"/>
              <a:t>Vnitřní očista člověka, která následuje po dramatickém zážitku.</a:t>
            </a:r>
          </a:p>
          <a:p>
            <a:pPr algn="ctr"/>
            <a:endParaRPr lang="cs-CZ" sz="2000" dirty="0"/>
          </a:p>
          <a:p>
            <a:pPr algn="ctr"/>
            <a:r>
              <a:rPr lang="cs-CZ" sz="2000" dirty="0"/>
              <a:t>Užíváno v souvislosti s účinkem literárních a dramatických děl, ale také v psychoterapii.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688E08-B68B-472F-943A-192DC7C8A521}"/>
              </a:ext>
            </a:extLst>
          </p:cNvPr>
          <p:cNvSpPr>
            <a:spLocks noGrp="1"/>
          </p:cNvSpPr>
          <p:nvPr>
            <p:ph type="title"/>
          </p:nvPr>
        </p:nvSpPr>
        <p:spPr/>
        <p:txBody>
          <a:bodyPr>
            <a:normAutofit fontScale="90000"/>
          </a:bodyPr>
          <a:lstStyle/>
          <a:p>
            <a:r>
              <a:rPr lang="cs-CZ" b="1" dirty="0">
                <a:solidFill>
                  <a:srgbClr val="C00000"/>
                </a:solidFill>
              </a:rPr>
              <a:t>Problematika vyprávění</a:t>
            </a:r>
            <a:br>
              <a:rPr lang="cs-CZ" b="1" dirty="0">
                <a:solidFill>
                  <a:srgbClr val="C00000"/>
                </a:solidFill>
              </a:rPr>
            </a:br>
            <a:r>
              <a:rPr lang="cs-CZ" sz="3300" dirty="0">
                <a:solidFill>
                  <a:srgbClr val="C00000"/>
                </a:solidFill>
              </a:rPr>
              <a:t>(základní naratologické pojmy a problémy)</a:t>
            </a:r>
          </a:p>
        </p:txBody>
      </p:sp>
      <p:sp>
        <p:nvSpPr>
          <p:cNvPr id="3" name="Zástupný symbol pro obsah 2">
            <a:extLst>
              <a:ext uri="{FF2B5EF4-FFF2-40B4-BE49-F238E27FC236}">
                <a16:creationId xmlns:a16="http://schemas.microsoft.com/office/drawing/2014/main" id="{C070B59C-A5F2-4D94-B3EB-55EF19CEEE8C}"/>
              </a:ext>
            </a:extLst>
          </p:cNvPr>
          <p:cNvSpPr>
            <a:spLocks noGrp="1"/>
          </p:cNvSpPr>
          <p:nvPr>
            <p:ph idx="1"/>
          </p:nvPr>
        </p:nvSpPr>
        <p:spPr>
          <a:xfrm>
            <a:off x="457200" y="1772816"/>
            <a:ext cx="8229600" cy="4353347"/>
          </a:xfrm>
        </p:spPr>
        <p:txBody>
          <a:bodyPr>
            <a:normAutofit fontScale="62500" lnSpcReduction="20000"/>
          </a:bodyPr>
          <a:lstStyle/>
          <a:p>
            <a:r>
              <a:rPr lang="cs-CZ" dirty="0">
                <a:solidFill>
                  <a:srgbClr val="0070C0"/>
                </a:solidFill>
              </a:rPr>
              <a:t>co x jak</a:t>
            </a:r>
          </a:p>
          <a:p>
            <a:r>
              <a:rPr lang="cs-CZ" dirty="0"/>
              <a:t>fabule x syžet</a:t>
            </a:r>
          </a:p>
          <a:p>
            <a:r>
              <a:rPr lang="cs-CZ" dirty="0"/>
              <a:t>story x plot </a:t>
            </a:r>
          </a:p>
          <a:p>
            <a:r>
              <a:rPr lang="cs-CZ" dirty="0"/>
              <a:t>story x </a:t>
            </a:r>
            <a:r>
              <a:rPr lang="cs-CZ" dirty="0" err="1"/>
              <a:t>discours</a:t>
            </a:r>
            <a:r>
              <a:rPr lang="cs-CZ" dirty="0"/>
              <a:t> (</a:t>
            </a:r>
            <a:r>
              <a:rPr lang="cs-CZ" dirty="0" err="1"/>
              <a:t>Chatman</a:t>
            </a:r>
            <a:r>
              <a:rPr lang="cs-CZ" dirty="0"/>
              <a:t>)</a:t>
            </a:r>
          </a:p>
          <a:p>
            <a:r>
              <a:rPr lang="cs-CZ" dirty="0" err="1"/>
              <a:t>récit</a:t>
            </a:r>
            <a:r>
              <a:rPr lang="cs-CZ" dirty="0"/>
              <a:t> x </a:t>
            </a:r>
            <a:r>
              <a:rPr lang="cs-CZ" dirty="0" err="1"/>
              <a:t>narration</a:t>
            </a:r>
            <a:r>
              <a:rPr lang="cs-CZ" dirty="0"/>
              <a:t> (</a:t>
            </a:r>
            <a:r>
              <a:rPr lang="cs-CZ" dirty="0" err="1"/>
              <a:t>Barthes</a:t>
            </a:r>
            <a:r>
              <a:rPr lang="cs-CZ" dirty="0"/>
              <a:t>)</a:t>
            </a:r>
          </a:p>
          <a:p>
            <a:r>
              <a:rPr lang="cs-CZ" dirty="0" err="1"/>
              <a:t>histoire</a:t>
            </a:r>
            <a:r>
              <a:rPr lang="cs-CZ" dirty="0"/>
              <a:t> x </a:t>
            </a:r>
            <a:r>
              <a:rPr lang="cs-CZ" dirty="0" err="1"/>
              <a:t>discours</a:t>
            </a:r>
            <a:r>
              <a:rPr lang="cs-CZ" dirty="0"/>
              <a:t> (</a:t>
            </a:r>
            <a:r>
              <a:rPr lang="cs-CZ" dirty="0" err="1"/>
              <a:t>Todorov</a:t>
            </a:r>
            <a:r>
              <a:rPr lang="cs-CZ" dirty="0"/>
              <a:t>)</a:t>
            </a:r>
          </a:p>
          <a:p>
            <a:r>
              <a:rPr lang="cs-CZ" dirty="0" err="1"/>
              <a:t>histoire</a:t>
            </a:r>
            <a:r>
              <a:rPr lang="cs-CZ" dirty="0"/>
              <a:t> x </a:t>
            </a:r>
            <a:r>
              <a:rPr lang="cs-CZ" dirty="0" err="1"/>
              <a:t>récit</a:t>
            </a:r>
            <a:r>
              <a:rPr lang="cs-CZ" dirty="0"/>
              <a:t> x </a:t>
            </a:r>
            <a:r>
              <a:rPr lang="cs-CZ" dirty="0" err="1"/>
              <a:t>narration</a:t>
            </a:r>
            <a:r>
              <a:rPr lang="cs-CZ" dirty="0"/>
              <a:t> (</a:t>
            </a:r>
            <a:r>
              <a:rPr lang="cs-CZ" dirty="0" err="1"/>
              <a:t>Genette</a:t>
            </a:r>
            <a:r>
              <a:rPr lang="cs-CZ" dirty="0"/>
              <a:t>)</a:t>
            </a:r>
          </a:p>
          <a:p>
            <a:endParaRPr lang="cs-CZ" dirty="0"/>
          </a:p>
          <a:p>
            <a:endParaRPr lang="cs-CZ" dirty="0"/>
          </a:p>
          <a:p>
            <a:r>
              <a:rPr lang="cs-CZ" dirty="0">
                <a:solidFill>
                  <a:srgbClr val="C00000"/>
                </a:solidFill>
              </a:rPr>
              <a:t>Postavy</a:t>
            </a:r>
          </a:p>
          <a:p>
            <a:r>
              <a:rPr lang="cs-CZ" dirty="0">
                <a:solidFill>
                  <a:srgbClr val="C00000"/>
                </a:solidFill>
              </a:rPr>
              <a:t>Fikční svět</a:t>
            </a:r>
          </a:p>
          <a:p>
            <a:r>
              <a:rPr lang="cs-CZ" dirty="0">
                <a:solidFill>
                  <a:srgbClr val="C00000"/>
                </a:solidFill>
              </a:rPr>
              <a:t>Čas, prostor</a:t>
            </a:r>
          </a:p>
          <a:p>
            <a:r>
              <a:rPr lang="cs-CZ" dirty="0">
                <a:solidFill>
                  <a:srgbClr val="C00000"/>
                </a:solidFill>
              </a:rPr>
              <a:t>Vypravěč</a:t>
            </a:r>
          </a:p>
          <a:p>
            <a:r>
              <a:rPr lang="cs-CZ" dirty="0" err="1">
                <a:solidFill>
                  <a:srgbClr val="C00000"/>
                </a:solidFill>
              </a:rPr>
              <a:t>Fokalizace</a:t>
            </a:r>
            <a:r>
              <a:rPr lang="cs-CZ" dirty="0">
                <a:solidFill>
                  <a:srgbClr val="C00000"/>
                </a:solidFill>
              </a:rPr>
              <a:t> (hledisko, zaostření)</a:t>
            </a:r>
          </a:p>
          <a:p>
            <a:endParaRPr lang="cs-CZ" dirty="0"/>
          </a:p>
        </p:txBody>
      </p:sp>
    </p:spTree>
    <p:extLst>
      <p:ext uri="{BB962C8B-B14F-4D97-AF65-F5344CB8AC3E}">
        <p14:creationId xmlns:p14="http://schemas.microsoft.com/office/powerpoint/2010/main" val="34451546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2EA4CC-3BF4-4E5B-A2EF-4BCE0BFFDC3F}"/>
              </a:ext>
            </a:extLst>
          </p:cNvPr>
          <p:cNvSpPr>
            <a:spLocks noGrp="1"/>
          </p:cNvSpPr>
          <p:nvPr>
            <p:ph type="title"/>
          </p:nvPr>
        </p:nvSpPr>
        <p:spPr/>
        <p:txBody>
          <a:bodyPr/>
          <a:lstStyle/>
          <a:p>
            <a:r>
              <a:rPr lang="cs-CZ" b="1" dirty="0">
                <a:solidFill>
                  <a:srgbClr val="FF0000"/>
                </a:solidFill>
              </a:rPr>
              <a:t>Vyprávění: čas</a:t>
            </a:r>
          </a:p>
        </p:txBody>
      </p:sp>
      <p:sp>
        <p:nvSpPr>
          <p:cNvPr id="3" name="Zástupný symbol pro obsah 2">
            <a:extLst>
              <a:ext uri="{FF2B5EF4-FFF2-40B4-BE49-F238E27FC236}">
                <a16:creationId xmlns:a16="http://schemas.microsoft.com/office/drawing/2014/main" id="{F47B91A8-892D-4E1E-9D71-78FA7FA5379C}"/>
              </a:ext>
            </a:extLst>
          </p:cNvPr>
          <p:cNvSpPr>
            <a:spLocks noGrp="1"/>
          </p:cNvSpPr>
          <p:nvPr>
            <p:ph idx="1"/>
          </p:nvPr>
        </p:nvSpPr>
        <p:spPr/>
        <p:txBody>
          <a:bodyPr>
            <a:normAutofit fontScale="85000" lnSpcReduction="20000"/>
          </a:bodyPr>
          <a:lstStyle/>
          <a:p>
            <a:r>
              <a:rPr lang="cs-CZ" dirty="0">
                <a:solidFill>
                  <a:srgbClr val="0070C0"/>
                </a:solidFill>
              </a:rPr>
              <a:t>Čas vyprávění, čas čtení</a:t>
            </a:r>
          </a:p>
          <a:p>
            <a:r>
              <a:rPr lang="cs-CZ" dirty="0">
                <a:solidFill>
                  <a:srgbClr val="0070C0"/>
                </a:solidFill>
              </a:rPr>
              <a:t>Čas příběhu, čas diskursu</a:t>
            </a:r>
          </a:p>
          <a:p>
            <a:r>
              <a:rPr lang="cs-CZ" dirty="0">
                <a:solidFill>
                  <a:srgbClr val="0070C0"/>
                </a:solidFill>
              </a:rPr>
              <a:t>Čas vyprávěný, čas vyprávění (délka textu)</a:t>
            </a:r>
          </a:p>
          <a:p>
            <a:endParaRPr lang="cs-CZ" dirty="0"/>
          </a:p>
          <a:p>
            <a:r>
              <a:rPr lang="cs-CZ" dirty="0"/>
              <a:t>Efekt časovosti vyplývá z řazení událostí, z jejich následnosti, neboť pouze na následnosti lze vystavět časovou posloupnost příběhu.</a:t>
            </a:r>
          </a:p>
          <a:p>
            <a:endParaRPr lang="cs-CZ" dirty="0"/>
          </a:p>
          <a:p>
            <a:r>
              <a:rPr lang="cs-CZ" dirty="0">
                <a:solidFill>
                  <a:srgbClr val="FF0000"/>
                </a:solidFill>
              </a:rPr>
              <a:t>Příběh vs. diskurs</a:t>
            </a:r>
          </a:p>
          <a:p>
            <a:r>
              <a:rPr lang="cs-CZ" dirty="0"/>
              <a:t>Plynutí (plynulost) vyprávění ovlivňuje: </a:t>
            </a:r>
          </a:p>
          <a:p>
            <a:r>
              <a:rPr lang="cs-CZ" dirty="0"/>
              <a:t>Pořádek události (množství, střídání)</a:t>
            </a:r>
          </a:p>
          <a:p>
            <a:endParaRPr lang="cs-CZ" dirty="0"/>
          </a:p>
        </p:txBody>
      </p:sp>
    </p:spTree>
    <p:extLst>
      <p:ext uri="{BB962C8B-B14F-4D97-AF65-F5344CB8AC3E}">
        <p14:creationId xmlns:p14="http://schemas.microsoft.com/office/powerpoint/2010/main" val="645631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5D7031-361C-4BD1-8044-66AA1ACB5C9F}"/>
              </a:ext>
            </a:extLst>
          </p:cNvPr>
          <p:cNvSpPr>
            <a:spLocks noGrp="1"/>
          </p:cNvSpPr>
          <p:nvPr>
            <p:ph type="title"/>
          </p:nvPr>
        </p:nvSpPr>
        <p:spPr/>
        <p:txBody>
          <a:bodyPr/>
          <a:lstStyle/>
          <a:p>
            <a:r>
              <a:rPr lang="cs-CZ" b="1" dirty="0">
                <a:solidFill>
                  <a:srgbClr val="C00000"/>
                </a:solidFill>
              </a:rPr>
              <a:t>Pořádek, trvání, frekvence</a:t>
            </a:r>
          </a:p>
        </p:txBody>
      </p:sp>
      <p:sp>
        <p:nvSpPr>
          <p:cNvPr id="3" name="Zástupný symbol pro obsah 2">
            <a:extLst>
              <a:ext uri="{FF2B5EF4-FFF2-40B4-BE49-F238E27FC236}">
                <a16:creationId xmlns:a16="http://schemas.microsoft.com/office/drawing/2014/main" id="{4E02152D-5C13-4CEB-98BB-694D2D7BCABE}"/>
              </a:ext>
            </a:extLst>
          </p:cNvPr>
          <p:cNvSpPr>
            <a:spLocks noGrp="1"/>
          </p:cNvSpPr>
          <p:nvPr>
            <p:ph idx="1"/>
          </p:nvPr>
        </p:nvSpPr>
        <p:spPr/>
        <p:txBody>
          <a:bodyPr>
            <a:normAutofit fontScale="55000" lnSpcReduction="20000"/>
          </a:bodyPr>
          <a:lstStyle/>
          <a:p>
            <a:pPr marL="0" indent="0">
              <a:buNone/>
            </a:pPr>
            <a:r>
              <a:rPr lang="cs-CZ" sz="4000" b="1" dirty="0">
                <a:solidFill>
                  <a:srgbClr val="FF0000"/>
                </a:solidFill>
              </a:rPr>
              <a:t>G. </a:t>
            </a:r>
            <a:r>
              <a:rPr lang="cs-CZ" sz="4000" b="1" dirty="0" err="1">
                <a:solidFill>
                  <a:srgbClr val="FF0000"/>
                </a:solidFill>
              </a:rPr>
              <a:t>Genette</a:t>
            </a:r>
            <a:r>
              <a:rPr lang="cs-CZ" sz="4000" b="1" dirty="0">
                <a:solidFill>
                  <a:srgbClr val="FF0000"/>
                </a:solidFill>
              </a:rPr>
              <a:t>: </a:t>
            </a:r>
            <a:r>
              <a:rPr lang="cs-CZ" sz="4000" b="1" i="1" dirty="0">
                <a:solidFill>
                  <a:srgbClr val="FF0000"/>
                </a:solidFill>
              </a:rPr>
              <a:t>Rozprava o vyprávění </a:t>
            </a:r>
            <a:r>
              <a:rPr lang="cs-CZ" sz="4000" b="1" dirty="0">
                <a:solidFill>
                  <a:srgbClr val="FF0000"/>
                </a:solidFill>
              </a:rPr>
              <a:t>(1972)</a:t>
            </a:r>
          </a:p>
          <a:p>
            <a:endParaRPr lang="cs-CZ" dirty="0"/>
          </a:p>
          <a:p>
            <a:r>
              <a:rPr lang="cs-CZ" dirty="0"/>
              <a:t>Pořádek: 	</a:t>
            </a:r>
            <a:r>
              <a:rPr lang="cs-CZ" b="1" dirty="0" err="1"/>
              <a:t>analepse</a:t>
            </a:r>
            <a:r>
              <a:rPr lang="cs-CZ" dirty="0"/>
              <a:t> 		</a:t>
            </a:r>
            <a:r>
              <a:rPr lang="cs-CZ" b="1" dirty="0"/>
              <a:t>prolepse</a:t>
            </a:r>
          </a:p>
          <a:p>
            <a:pPr marL="1828800" lvl="4" indent="0">
              <a:buNone/>
            </a:pPr>
            <a:r>
              <a:rPr lang="cs-CZ" sz="2700" dirty="0"/>
              <a:t>retrospektiva 	</a:t>
            </a:r>
            <a:r>
              <a:rPr lang="cs-CZ" sz="2700" dirty="0" err="1"/>
              <a:t>prospektiva</a:t>
            </a:r>
            <a:endParaRPr lang="cs-CZ" sz="2700" dirty="0"/>
          </a:p>
          <a:p>
            <a:pPr marL="1828800" lvl="4" indent="0">
              <a:buNone/>
            </a:pPr>
            <a:r>
              <a:rPr lang="cs-CZ" sz="2700" dirty="0"/>
              <a:t>flashback		 </a:t>
            </a:r>
            <a:r>
              <a:rPr lang="cs-CZ" sz="2700" dirty="0" err="1"/>
              <a:t>flashforward</a:t>
            </a:r>
            <a:endParaRPr lang="cs-CZ" sz="2700" dirty="0"/>
          </a:p>
          <a:p>
            <a:pPr marL="2743200" lvl="6" indent="0">
              <a:buNone/>
            </a:pPr>
            <a:endParaRPr lang="cs-CZ" dirty="0"/>
          </a:p>
          <a:p>
            <a:pPr marL="2743200" lvl="6" indent="0">
              <a:buNone/>
            </a:pPr>
            <a:endParaRPr lang="cs-CZ" dirty="0"/>
          </a:p>
          <a:p>
            <a:pPr marL="0" indent="0">
              <a:buNone/>
            </a:pPr>
            <a:r>
              <a:rPr lang="cs-CZ" b="1" i="1" dirty="0"/>
              <a:t>Prolepse</a:t>
            </a:r>
          </a:p>
          <a:p>
            <a:pPr marL="0" indent="0">
              <a:buNone/>
            </a:pPr>
            <a:r>
              <a:rPr lang="cs-CZ" dirty="0"/>
              <a:t>Tu píseň zařadí Julinka do svého programu – mohli bychom říci s povolením románového přirovnání – na celý život: bude ji zpívat, kdykoliv si v životě vzpomene na pobyt v lázních, kde se seznámila s doktorem Arnoštem.   (Součková, </a:t>
            </a:r>
            <a:r>
              <a:rPr lang="cs-CZ" i="1" dirty="0"/>
              <a:t>Bel canto</a:t>
            </a:r>
            <a:r>
              <a:rPr lang="cs-CZ" dirty="0"/>
              <a:t>)    </a:t>
            </a:r>
          </a:p>
          <a:p>
            <a:endParaRPr lang="cs-CZ" dirty="0"/>
          </a:p>
          <a:p>
            <a:pPr marL="0" indent="0">
              <a:buNone/>
            </a:pPr>
            <a:r>
              <a:rPr lang="cs-CZ" b="1" i="1" dirty="0"/>
              <a:t>Subjektivní (fantazijní) prolepse</a:t>
            </a:r>
          </a:p>
          <a:p>
            <a:pPr marL="0" indent="0">
              <a:buNone/>
            </a:pPr>
            <a:r>
              <a:rPr lang="cs-CZ" dirty="0"/>
              <a:t>„Budou u hajných čekat, táta nikde. I obuje se hajná, hodí si přes hlavu šátek a běží: Otevřete, to jsem já, hajná, muž se mně z lesa nevrátil! Jestlipak se mu něco nestalo, jestlipak nám ho tam nezabili! – Ach bože, hajná, a jak! Darmo vám nebylo </a:t>
            </a:r>
            <a:r>
              <a:rPr lang="cs-CZ" dirty="0" err="1"/>
              <a:t>ouzko</a:t>
            </a:r>
            <a:r>
              <a:rPr lang="cs-CZ" dirty="0"/>
              <a:t>: podívejte se, co vám z něho udělali.“ (Čapek, </a:t>
            </a:r>
            <a:r>
              <a:rPr lang="cs-CZ" i="1" dirty="0"/>
              <a:t>Stín kapradiny</a:t>
            </a:r>
            <a:r>
              <a:rPr lang="cs-CZ" dirty="0"/>
              <a:t>)</a:t>
            </a:r>
          </a:p>
          <a:p>
            <a:endParaRPr lang="cs-CZ" dirty="0"/>
          </a:p>
          <a:p>
            <a:endParaRPr lang="cs-CZ" dirty="0"/>
          </a:p>
          <a:p>
            <a:endParaRPr lang="cs-CZ" sz="3600" dirty="0"/>
          </a:p>
          <a:p>
            <a:endParaRPr lang="cs-CZ" sz="3600" dirty="0"/>
          </a:p>
          <a:p>
            <a:pPr marL="2743200" lvl="6" indent="0">
              <a:buNone/>
            </a:pPr>
            <a:endParaRPr lang="cs-CZ" dirty="0"/>
          </a:p>
        </p:txBody>
      </p:sp>
    </p:spTree>
    <p:extLst>
      <p:ext uri="{BB962C8B-B14F-4D97-AF65-F5344CB8AC3E}">
        <p14:creationId xmlns:p14="http://schemas.microsoft.com/office/powerpoint/2010/main" val="2497921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B49516-9A1E-46BE-86BF-8B9F754DC401}"/>
              </a:ext>
            </a:extLst>
          </p:cNvPr>
          <p:cNvSpPr>
            <a:spLocks noGrp="1"/>
          </p:cNvSpPr>
          <p:nvPr>
            <p:ph type="title"/>
          </p:nvPr>
        </p:nvSpPr>
        <p:spPr/>
        <p:txBody>
          <a:bodyPr/>
          <a:lstStyle/>
          <a:p>
            <a:r>
              <a:rPr lang="cs-CZ" b="1" dirty="0">
                <a:solidFill>
                  <a:srgbClr val="C00000"/>
                </a:solidFill>
              </a:rPr>
              <a:t>Trvání</a:t>
            </a:r>
          </a:p>
        </p:txBody>
      </p:sp>
      <p:sp>
        <p:nvSpPr>
          <p:cNvPr id="3" name="Zástupný symbol pro obsah 2">
            <a:extLst>
              <a:ext uri="{FF2B5EF4-FFF2-40B4-BE49-F238E27FC236}">
                <a16:creationId xmlns:a16="http://schemas.microsoft.com/office/drawing/2014/main" id="{E108A7F2-62EC-4DF4-982C-8E2CAC119E34}"/>
              </a:ext>
            </a:extLst>
          </p:cNvPr>
          <p:cNvSpPr>
            <a:spLocks noGrp="1"/>
          </p:cNvSpPr>
          <p:nvPr>
            <p:ph idx="1"/>
          </p:nvPr>
        </p:nvSpPr>
        <p:spPr/>
        <p:txBody>
          <a:bodyPr>
            <a:normAutofit fontScale="40000" lnSpcReduction="20000"/>
          </a:bodyPr>
          <a:lstStyle/>
          <a:p>
            <a:pPr marL="0" indent="0">
              <a:buNone/>
            </a:pPr>
            <a:r>
              <a:rPr lang="cs-CZ" sz="4200" dirty="0"/>
              <a:t>Vztaženo na dobu trvání událostí.</a:t>
            </a:r>
          </a:p>
          <a:p>
            <a:r>
              <a:rPr lang="cs-CZ" sz="4200" dirty="0">
                <a:solidFill>
                  <a:srgbClr val="C00000"/>
                </a:solidFill>
              </a:rPr>
              <a:t>Shrnutí/zhuštění </a:t>
            </a:r>
          </a:p>
          <a:p>
            <a:pPr marL="0" indent="0">
              <a:buNone/>
            </a:pPr>
            <a:endParaRPr lang="cs-CZ" sz="4200" dirty="0">
              <a:solidFill>
                <a:srgbClr val="C00000"/>
              </a:solidFill>
            </a:endParaRPr>
          </a:p>
          <a:p>
            <a:r>
              <a:rPr lang="cs-CZ" sz="4200" dirty="0">
                <a:solidFill>
                  <a:srgbClr val="C00000"/>
                </a:solidFill>
              </a:rPr>
              <a:t>Maximální zrychlení: výpustka (elipsa):</a:t>
            </a:r>
          </a:p>
          <a:p>
            <a:endParaRPr lang="cs-CZ" sz="4200" dirty="0">
              <a:solidFill>
                <a:srgbClr val="C00000"/>
              </a:solidFill>
            </a:endParaRPr>
          </a:p>
          <a:p>
            <a:pPr marL="457200" lvl="1" indent="0">
              <a:buNone/>
            </a:pPr>
            <a:r>
              <a:rPr lang="cs-CZ" sz="4200" dirty="0"/>
              <a:t>Kterýsi bohatý pán oženil se s krásnou mladou dívkou, která záhy však zemřela a zanechala mu mladou dcerušku Helenu. Helena po létech vyspěla v prudkou a tvrdošíjnou dívku… (Čapkové, </a:t>
            </a:r>
            <a:r>
              <a:rPr lang="cs-CZ" sz="4200" i="1" dirty="0"/>
              <a:t>Mezi dvěma polibky</a:t>
            </a:r>
            <a:r>
              <a:rPr lang="cs-CZ" sz="4200" dirty="0"/>
              <a:t>).</a:t>
            </a:r>
          </a:p>
          <a:p>
            <a:pPr lvl="1"/>
            <a:endParaRPr lang="cs-CZ" sz="4200" dirty="0"/>
          </a:p>
          <a:p>
            <a:r>
              <a:rPr lang="cs-CZ" sz="4200" dirty="0">
                <a:solidFill>
                  <a:srgbClr val="C00000"/>
                </a:solidFill>
              </a:rPr>
              <a:t>Zpomalení, protažení</a:t>
            </a:r>
          </a:p>
          <a:p>
            <a:r>
              <a:rPr lang="cs-CZ" sz="4200" dirty="0"/>
              <a:t>Vrahu! Vrahu! vykřikly pušky. Smrt! zaječely pistole. […] Co to? proč Ruda nestřílí? udivil se Vašek Smrt! vykřikly pušky. Nad Vaškovou hlavou ulétla větev, do listí to švihlo a na Rudově čele rozpukla se drobná skvrna a vytryskl červený pramének  […]. To už si nasadil revolver k čelu a spustil. Bože, co to dělám, vždyť tam bude ten hajný, poděsil se. Ale už bylo pozdě: uviděl veliký sršící oheň a pak byla jen tma. (J. Čapek, </a:t>
            </a:r>
            <a:r>
              <a:rPr lang="cs-CZ" sz="4200" i="1" dirty="0"/>
              <a:t>Stín kapradiny</a:t>
            </a:r>
            <a:r>
              <a:rPr lang="cs-CZ" sz="4200" dirty="0"/>
              <a:t>)</a:t>
            </a:r>
          </a:p>
          <a:p>
            <a:endParaRPr lang="cs-CZ" sz="4200" dirty="0"/>
          </a:p>
          <a:p>
            <a:r>
              <a:rPr lang="cs-CZ" sz="4200" dirty="0">
                <a:solidFill>
                  <a:srgbClr val="C00000"/>
                </a:solidFill>
              </a:rPr>
              <a:t>Scénická narace </a:t>
            </a:r>
            <a:r>
              <a:rPr lang="cs-CZ" sz="4200" dirty="0"/>
              <a:t>(zvl. drama; monology, dialogy; reálný čas)</a:t>
            </a:r>
          </a:p>
          <a:p>
            <a:endParaRPr lang="cs-CZ" dirty="0">
              <a:solidFill>
                <a:srgbClr val="C00000"/>
              </a:solidFill>
            </a:endParaRPr>
          </a:p>
          <a:p>
            <a:endParaRPr lang="cs-CZ" dirty="0"/>
          </a:p>
          <a:p>
            <a:endParaRPr lang="cs-CZ" dirty="0"/>
          </a:p>
          <a:p>
            <a:endParaRPr lang="cs-CZ" dirty="0">
              <a:solidFill>
                <a:srgbClr val="C00000"/>
              </a:solidFill>
            </a:endParaRPr>
          </a:p>
          <a:p>
            <a:endParaRPr lang="cs-CZ" dirty="0">
              <a:solidFill>
                <a:srgbClr val="C00000"/>
              </a:solidFill>
            </a:endParaRPr>
          </a:p>
        </p:txBody>
      </p:sp>
    </p:spTree>
    <p:extLst>
      <p:ext uri="{BB962C8B-B14F-4D97-AF65-F5344CB8AC3E}">
        <p14:creationId xmlns:p14="http://schemas.microsoft.com/office/powerpoint/2010/main" val="3034991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564D4-2D8B-437E-A91D-DC0D3B3DDDF3}"/>
              </a:ext>
            </a:extLst>
          </p:cNvPr>
          <p:cNvSpPr>
            <a:spLocks noGrp="1"/>
          </p:cNvSpPr>
          <p:nvPr>
            <p:ph type="title"/>
          </p:nvPr>
        </p:nvSpPr>
        <p:spPr/>
        <p:txBody>
          <a:bodyPr>
            <a:normAutofit/>
          </a:bodyPr>
          <a:lstStyle/>
          <a:p>
            <a:r>
              <a:rPr lang="cs-CZ" sz="3300" b="1" dirty="0">
                <a:solidFill>
                  <a:srgbClr val="C00000"/>
                </a:solidFill>
              </a:rPr>
              <a:t>Frekvence (událostí) a tempo řeči</a:t>
            </a:r>
          </a:p>
        </p:txBody>
      </p:sp>
      <p:sp>
        <p:nvSpPr>
          <p:cNvPr id="3" name="Zástupný symbol pro obsah 2">
            <a:extLst>
              <a:ext uri="{FF2B5EF4-FFF2-40B4-BE49-F238E27FC236}">
                <a16:creationId xmlns:a16="http://schemas.microsoft.com/office/drawing/2014/main" id="{AB308F21-285A-4E56-AEE4-D2B48CD34935}"/>
              </a:ext>
            </a:extLst>
          </p:cNvPr>
          <p:cNvSpPr>
            <a:spLocks noGrp="1"/>
          </p:cNvSpPr>
          <p:nvPr>
            <p:ph idx="1"/>
          </p:nvPr>
        </p:nvSpPr>
        <p:spPr>
          <a:xfrm>
            <a:off x="457200" y="1340768"/>
            <a:ext cx="7787208" cy="4608513"/>
          </a:xfrm>
        </p:spPr>
        <p:txBody>
          <a:bodyPr>
            <a:normAutofit fontScale="62500" lnSpcReduction="20000"/>
          </a:bodyPr>
          <a:lstStyle/>
          <a:p>
            <a:r>
              <a:rPr lang="cs-CZ" dirty="0"/>
              <a:t>Frekvence je odvislá od toho, kolikrát se vypravuje jedna událost příběhu. </a:t>
            </a:r>
          </a:p>
          <a:p>
            <a:pPr marL="0" indent="0">
              <a:buNone/>
            </a:pPr>
            <a:endParaRPr lang="cs-CZ" dirty="0"/>
          </a:p>
          <a:p>
            <a:r>
              <a:rPr lang="cs-CZ" dirty="0"/>
              <a:t>Rozlišujeme vyprávění: </a:t>
            </a:r>
          </a:p>
          <a:p>
            <a:pPr marL="0" indent="0">
              <a:buNone/>
            </a:pPr>
            <a:endParaRPr lang="cs-CZ" dirty="0"/>
          </a:p>
          <a:p>
            <a:r>
              <a:rPr lang="cs-CZ" dirty="0" err="1">
                <a:solidFill>
                  <a:srgbClr val="FF0000"/>
                </a:solidFill>
              </a:rPr>
              <a:t>singulativní</a:t>
            </a:r>
            <a:r>
              <a:rPr lang="cs-CZ" dirty="0"/>
              <a:t> = jedna událost zmíněna jednou;</a:t>
            </a:r>
          </a:p>
          <a:p>
            <a:r>
              <a:rPr lang="cs-CZ" dirty="0">
                <a:solidFill>
                  <a:srgbClr val="FF0000"/>
                </a:solidFill>
              </a:rPr>
              <a:t>repetitivní</a:t>
            </a:r>
            <a:r>
              <a:rPr lang="cs-CZ" dirty="0"/>
              <a:t> = opakované vyprávění události;</a:t>
            </a:r>
          </a:p>
          <a:p>
            <a:r>
              <a:rPr lang="cs-CZ" dirty="0">
                <a:solidFill>
                  <a:srgbClr val="FF0000"/>
                </a:solidFill>
              </a:rPr>
              <a:t>iterativní</a:t>
            </a:r>
            <a:r>
              <a:rPr lang="cs-CZ" dirty="0"/>
              <a:t> = jednou vyprávěno to, co se událo víckrát.</a:t>
            </a:r>
          </a:p>
          <a:p>
            <a:pPr marL="0" indent="0">
              <a:buNone/>
            </a:pPr>
            <a:endParaRPr lang="cs-CZ" dirty="0"/>
          </a:p>
          <a:p>
            <a:pPr marL="0" indent="0" algn="ctr">
              <a:buNone/>
            </a:pPr>
            <a:r>
              <a:rPr lang="cs-CZ" dirty="0"/>
              <a:t>***</a:t>
            </a:r>
          </a:p>
          <a:p>
            <a:pPr marL="0" indent="0">
              <a:buNone/>
            </a:pPr>
            <a:endParaRPr lang="cs-CZ" dirty="0"/>
          </a:p>
          <a:p>
            <a:r>
              <a:rPr lang="cs-CZ" dirty="0">
                <a:solidFill>
                  <a:srgbClr val="FF0000"/>
                </a:solidFill>
              </a:rPr>
              <a:t>Tempo řeči </a:t>
            </a:r>
            <a:r>
              <a:rPr lang="cs-CZ" dirty="0"/>
              <a:t>(souvisí s délkou, resp. jazykovou výstavbou jednotlivých vět/souvětí).</a:t>
            </a:r>
          </a:p>
          <a:p>
            <a:endParaRPr lang="cs-CZ" dirty="0"/>
          </a:p>
          <a:p>
            <a:r>
              <a:rPr lang="cs-CZ" dirty="0">
                <a:solidFill>
                  <a:srgbClr val="0070C0"/>
                </a:solidFill>
              </a:rPr>
              <a:t>Zanoření do příběhu = IMERZE</a:t>
            </a:r>
          </a:p>
          <a:p>
            <a:endParaRPr lang="cs-CZ" dirty="0">
              <a:solidFill>
                <a:srgbClr val="0070C0"/>
              </a:solidFill>
            </a:endParaRPr>
          </a:p>
          <a:p>
            <a:endParaRPr lang="cs-CZ" dirty="0">
              <a:solidFill>
                <a:srgbClr val="0070C0"/>
              </a:solidFill>
            </a:endParaRPr>
          </a:p>
        </p:txBody>
      </p:sp>
    </p:spTree>
    <p:extLst>
      <p:ext uri="{BB962C8B-B14F-4D97-AF65-F5344CB8AC3E}">
        <p14:creationId xmlns:p14="http://schemas.microsoft.com/office/powerpoint/2010/main" val="2973226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445D413-ECA9-531B-7479-020BBF082090}"/>
              </a:ext>
            </a:extLst>
          </p:cNvPr>
          <p:cNvSpPr>
            <a:spLocks noGrp="1"/>
          </p:cNvSpPr>
          <p:nvPr>
            <p:ph idx="1"/>
          </p:nvPr>
        </p:nvSpPr>
        <p:spPr>
          <a:xfrm>
            <a:off x="457200" y="476672"/>
            <a:ext cx="8229600" cy="5649491"/>
          </a:xfrm>
        </p:spPr>
        <p:txBody>
          <a:bodyPr>
            <a:normAutofit fontScale="85000" lnSpcReduction="10000"/>
          </a:bodyPr>
          <a:lstStyle/>
          <a:p>
            <a:pPr marL="0" indent="0" algn="just">
              <a:buNone/>
            </a:pPr>
            <a:r>
              <a:rPr lang="cs-CZ" sz="1800" b="1" dirty="0">
                <a:effectLst/>
                <a:latin typeface="Times New Roman" panose="02020603050405020304" pitchFamily="18" charset="0"/>
                <a:ea typeface="Times New Roman" panose="02020603050405020304" pitchFamily="18" charset="0"/>
              </a:rPr>
              <a:t>Tempo řeči</a:t>
            </a:r>
            <a:endParaRPr lang="cs-CZ" sz="1800" dirty="0">
              <a:effectLst/>
              <a:latin typeface="Times New Roman" panose="02020603050405020304" pitchFamily="18" charset="0"/>
              <a:ea typeface="Times New Roman" panose="02020603050405020304" pitchFamily="18" charset="0"/>
            </a:endParaRPr>
          </a:p>
          <a:p>
            <a:pPr marL="0" indent="0" algn="just">
              <a:buNone/>
            </a:pPr>
            <a:r>
              <a:rPr lang="cs-CZ" sz="1800" dirty="0">
                <a:effectLst/>
                <a:latin typeface="Times New Roman" panose="02020603050405020304" pitchFamily="18" charset="0"/>
                <a:ea typeface="Times New Roman" panose="02020603050405020304" pitchFamily="18" charset="0"/>
              </a:rPr>
              <a:t> </a:t>
            </a:r>
          </a:p>
          <a:p>
            <a:pPr marL="0" indent="0" algn="just">
              <a:buNone/>
            </a:pPr>
            <a:r>
              <a:rPr lang="cs-CZ" sz="1800" dirty="0">
                <a:effectLst/>
                <a:latin typeface="Times New Roman" panose="02020603050405020304" pitchFamily="18" charset="0"/>
                <a:ea typeface="Times New Roman" panose="02020603050405020304" pitchFamily="18" charset="0"/>
              </a:rPr>
              <a:t>Až pojednou temné úpění začalo se vybírati od kříže, vrývajíc se v soumračnou tišinu tak </a:t>
            </a:r>
            <a:r>
              <a:rPr lang="cs-CZ" sz="1800" dirty="0" err="1">
                <a:effectLst/>
                <a:latin typeface="Times New Roman" panose="02020603050405020304" pitchFamily="18" charset="0"/>
                <a:ea typeface="Times New Roman" panose="02020603050405020304" pitchFamily="18" charset="0"/>
              </a:rPr>
              <a:t>neoznačitelně</a:t>
            </a:r>
            <a:r>
              <a:rPr lang="cs-CZ" sz="1800" dirty="0">
                <a:effectLst/>
                <a:latin typeface="Times New Roman" panose="02020603050405020304" pitchFamily="18" charset="0"/>
                <a:ea typeface="Times New Roman" panose="02020603050405020304" pitchFamily="18" charset="0"/>
              </a:rPr>
              <a:t> tanoucím </a:t>
            </a:r>
            <a:r>
              <a:rPr lang="cs-CZ" sz="1800" dirty="0" err="1">
                <a:effectLst/>
                <a:latin typeface="Times New Roman" panose="02020603050405020304" pitchFamily="18" charset="0"/>
                <a:ea typeface="Times New Roman" panose="02020603050405020304" pitchFamily="18" charset="0"/>
              </a:rPr>
              <a:t>výzvukem</a:t>
            </a:r>
            <a:r>
              <a:rPr lang="cs-CZ" sz="1800" dirty="0">
                <a:effectLst/>
                <a:latin typeface="Times New Roman" panose="02020603050405020304" pitchFamily="18" charset="0"/>
                <a:ea typeface="Times New Roman" panose="02020603050405020304" pitchFamily="18" charset="0"/>
              </a:rPr>
              <a:t>, takové sténání z útrob mučených lítostí a zoufalstvím, jež nemohouc se zadržeti nadále v nesnesitelnosti svých muk, jako by pělo si pohřební píseň a v rozpomínání strašnosti života, jaké rovno není, šílelo hrůzou před tím, co nastati má. </a:t>
            </a:r>
          </a:p>
          <a:p>
            <a:pPr marL="0" indent="0" algn="just">
              <a:lnSpc>
                <a:spcPct val="150000"/>
              </a:lnSpc>
              <a:buNone/>
            </a:pPr>
            <a:r>
              <a:rPr lang="cs-CZ" sz="1800" dirty="0">
                <a:effectLst/>
                <a:latin typeface="Times New Roman" panose="02020603050405020304" pitchFamily="18" charset="0"/>
                <a:ea typeface="Times New Roman" panose="02020603050405020304" pitchFamily="18" charset="0"/>
              </a:rPr>
              <a:t> </a:t>
            </a:r>
          </a:p>
          <a:p>
            <a:pPr marL="0" indent="0" algn="just">
              <a:buNone/>
            </a:pPr>
            <a:r>
              <a:rPr lang="cs-CZ" sz="1800" dirty="0">
                <a:effectLst/>
                <a:latin typeface="Times New Roman" panose="02020603050405020304" pitchFamily="18" charset="0"/>
                <a:ea typeface="Times New Roman" panose="02020603050405020304" pitchFamily="18" charset="0"/>
              </a:rPr>
              <a:t>Polykali jsme čistou silnici. Stromy a telegrafní vedení běželo čile za nás. Na stromech byly zralé třešně. Byl počátek léta. </a:t>
            </a:r>
          </a:p>
          <a:p>
            <a:pPr marL="0" indent="0" algn="just">
              <a:buNone/>
            </a:pPr>
            <a:r>
              <a:rPr lang="cs-CZ" sz="1800" dirty="0">
                <a:effectLst/>
                <a:latin typeface="Times New Roman" panose="02020603050405020304" pitchFamily="18" charset="0"/>
                <a:ea typeface="Times New Roman" panose="02020603050405020304" pitchFamily="18" charset="0"/>
              </a:rPr>
              <a:t>V polích jsme potkali motocykl. Na motu seděl starý pán, v </a:t>
            </a:r>
            <a:r>
              <a:rPr lang="cs-CZ" sz="1800" dirty="0" err="1">
                <a:effectLst/>
                <a:latin typeface="Times New Roman" panose="02020603050405020304" pitchFamily="18" charset="0"/>
                <a:ea typeface="Times New Roman" panose="02020603050405020304" pitchFamily="18" charset="0"/>
              </a:rPr>
              <a:t>sajdu</a:t>
            </a:r>
            <a:r>
              <a:rPr lang="cs-CZ" sz="1800" dirty="0">
                <a:effectLst/>
                <a:latin typeface="Times New Roman" panose="02020603050405020304" pitchFamily="18" charset="0"/>
                <a:ea typeface="Times New Roman" panose="02020603050405020304" pitchFamily="18" charset="0"/>
              </a:rPr>
              <a:t> mladá dáma v tmavomodrém závoji. Moto nechtěl dále. Sběhl k bílým patníkům za potokem a líbilo se mu tam. </a:t>
            </a:r>
          </a:p>
          <a:p>
            <a:pPr marL="0" indent="0" algn="just">
              <a:lnSpc>
                <a:spcPct val="150000"/>
              </a:lnSpc>
              <a:buNone/>
            </a:pPr>
            <a:r>
              <a:rPr lang="cs-CZ" sz="1800" dirty="0">
                <a:effectLst/>
                <a:latin typeface="Times New Roman" panose="02020603050405020304" pitchFamily="18" charset="0"/>
                <a:ea typeface="Times New Roman" panose="02020603050405020304" pitchFamily="18" charset="0"/>
              </a:rPr>
              <a:t> </a:t>
            </a:r>
          </a:p>
          <a:p>
            <a:pPr marL="0" indent="0">
              <a:buNone/>
            </a:pPr>
            <a:r>
              <a:rPr lang="cs-CZ" sz="1800" dirty="0">
                <a:effectLst/>
                <a:latin typeface="Times New Roman" panose="02020603050405020304" pitchFamily="18" charset="0"/>
                <a:ea typeface="Times New Roman" panose="02020603050405020304" pitchFamily="18" charset="0"/>
              </a:rPr>
              <a:t>V jižním přístavním městě žil po delší dobu svého mládí jakýsi </a:t>
            </a:r>
            <a:r>
              <a:rPr lang="cs-CZ" sz="1800" dirty="0" err="1">
                <a:effectLst/>
                <a:latin typeface="Times New Roman" panose="02020603050405020304" pitchFamily="18" charset="0"/>
                <a:ea typeface="Times New Roman" panose="02020603050405020304" pitchFamily="18" charset="0"/>
              </a:rPr>
              <a:t>Manoel</a:t>
            </a:r>
            <a:r>
              <a:rPr lang="cs-CZ" sz="1800" dirty="0">
                <a:effectLst/>
                <a:latin typeface="Times New Roman" panose="02020603050405020304" pitchFamily="18" charset="0"/>
                <a:ea typeface="Times New Roman" panose="02020603050405020304" pitchFamily="18" charset="0"/>
              </a:rPr>
              <a:t> M. L. Zdálo se mu, že nic mu nebylo odepřeno k jeho spokojenosti; těšil se ze všeho, co mu poskytoval jeho mladý věk a rodné město, byl ve vážnosti u lidí, v lásce u žen i u svých přátel, a tak všichni, kdož ho znali, říkali o něm, že je šťastným člověkem.</a:t>
            </a:r>
            <a:r>
              <a:rPr lang="cs-CZ" dirty="0">
                <a:effectLst/>
              </a:rPr>
              <a:t> </a:t>
            </a:r>
            <a:r>
              <a:rPr lang="cs-CZ" sz="1800" dirty="0" err="1">
                <a:effectLst/>
                <a:latin typeface="Times New Roman" panose="02020603050405020304" pitchFamily="18" charset="0"/>
                <a:ea typeface="Times New Roman" panose="02020603050405020304" pitchFamily="18" charset="0"/>
              </a:rPr>
              <a:t>Šlejhar</a:t>
            </a:r>
            <a:r>
              <a:rPr lang="cs-CZ" sz="1800" dirty="0">
                <a:effectLst/>
                <a:latin typeface="Times New Roman" panose="02020603050405020304" pitchFamily="18" charset="0"/>
                <a:ea typeface="Times New Roman" panose="02020603050405020304" pitchFamily="18" charset="0"/>
              </a:rPr>
              <a:t>, Josef Karel: „Pomsta“, in: </a:t>
            </a:r>
            <a:r>
              <a:rPr lang="cs-CZ" sz="1800" dirty="0" err="1">
                <a:effectLst/>
                <a:latin typeface="Times New Roman" panose="02020603050405020304" pitchFamily="18" charset="0"/>
                <a:ea typeface="Times New Roman" panose="02020603050405020304" pitchFamily="18" charset="0"/>
              </a:rPr>
              <a:t>Šlejhar</a:t>
            </a:r>
            <a:r>
              <a:rPr lang="cs-CZ" sz="1800" dirty="0">
                <a:effectLst/>
                <a:latin typeface="Times New Roman" panose="02020603050405020304" pitchFamily="18" charset="0"/>
                <a:ea typeface="Times New Roman" panose="02020603050405020304" pitchFamily="18" charset="0"/>
              </a:rPr>
              <a:t>, J. K.: </a:t>
            </a:r>
            <a:r>
              <a:rPr lang="cs-CZ" sz="1800" i="1" dirty="0">
                <a:effectLst/>
                <a:latin typeface="Times New Roman" panose="02020603050405020304" pitchFamily="18" charset="0"/>
                <a:ea typeface="Times New Roman" panose="02020603050405020304" pitchFamily="18" charset="0"/>
              </a:rPr>
              <a:t>Z chmurných obzorů</a:t>
            </a:r>
            <a:r>
              <a:rPr lang="cs-CZ" sz="1800" dirty="0">
                <a:effectLst/>
                <a:latin typeface="Times New Roman" panose="02020603050405020304" pitchFamily="18" charset="0"/>
                <a:ea typeface="Times New Roman" panose="02020603050405020304" pitchFamily="18" charset="0"/>
              </a:rPr>
              <a:t>, Praha: J. Otto 1910, s. 25.</a:t>
            </a:r>
          </a:p>
          <a:p>
            <a:pPr marL="0" indent="0">
              <a:buNone/>
            </a:pPr>
            <a:r>
              <a:rPr lang="cs-CZ" sz="1800" dirty="0" err="1">
                <a:effectLst/>
                <a:latin typeface="Times New Roman" panose="02020603050405020304" pitchFamily="18" charset="0"/>
                <a:ea typeface="Times New Roman" panose="02020603050405020304" pitchFamily="18" charset="0"/>
              </a:rPr>
              <a:t>Raffel</a:t>
            </a:r>
            <a:r>
              <a:rPr lang="cs-CZ" sz="1800" dirty="0">
                <a:effectLst/>
                <a:latin typeface="Times New Roman" panose="02020603050405020304" pitchFamily="18" charset="0"/>
                <a:ea typeface="Times New Roman" panose="02020603050405020304" pitchFamily="18" charset="0"/>
              </a:rPr>
              <a:t>, Vladimír: </a:t>
            </a:r>
            <a:r>
              <a:rPr lang="cs-CZ" sz="1800" i="1" dirty="0">
                <a:effectLst/>
                <a:latin typeface="Times New Roman" panose="02020603050405020304" pitchFamily="18" charset="0"/>
                <a:ea typeface="Times New Roman" panose="02020603050405020304" pitchFamily="18" charset="0"/>
              </a:rPr>
              <a:t>Elektrické</a:t>
            </a:r>
            <a:r>
              <a:rPr lang="cs-CZ" sz="1800" dirty="0">
                <a:effectLst/>
                <a:latin typeface="Times New Roman" panose="02020603050405020304" pitchFamily="18" charset="0"/>
                <a:ea typeface="Times New Roman" panose="02020603050405020304" pitchFamily="18" charset="0"/>
              </a:rPr>
              <a:t> </a:t>
            </a:r>
            <a:r>
              <a:rPr lang="cs-CZ" sz="1800" i="1" dirty="0">
                <a:effectLst/>
                <a:latin typeface="Times New Roman" panose="02020603050405020304" pitchFamily="18" charset="0"/>
                <a:ea typeface="Times New Roman" panose="02020603050405020304" pitchFamily="18" charset="0"/>
              </a:rPr>
              <a:t>povídky</a:t>
            </a:r>
            <a:r>
              <a:rPr lang="cs-CZ" sz="1800" dirty="0">
                <a:effectLst/>
                <a:latin typeface="Times New Roman" panose="02020603050405020304" pitchFamily="18" charset="0"/>
                <a:ea typeface="Times New Roman" panose="02020603050405020304" pitchFamily="18" charset="0"/>
              </a:rPr>
              <a:t>, Praha: Fr. Svoboda a Roman Solař [1927]; cit. dle: </a:t>
            </a:r>
            <a:r>
              <a:rPr lang="cs-CZ" sz="1800" dirty="0" err="1">
                <a:effectLst/>
                <a:latin typeface="Times New Roman" panose="02020603050405020304" pitchFamily="18" charset="0"/>
                <a:ea typeface="Times New Roman" panose="02020603050405020304" pitchFamily="18" charset="0"/>
              </a:rPr>
              <a:t>Raffel</a:t>
            </a:r>
            <a:r>
              <a:rPr lang="cs-CZ" sz="1800" dirty="0">
                <a:effectLst/>
                <a:latin typeface="Times New Roman" panose="02020603050405020304" pitchFamily="18" charset="0"/>
                <a:ea typeface="Times New Roman" panose="02020603050405020304" pitchFamily="18" charset="0"/>
              </a:rPr>
              <a:t>, Vladimír: „Automobilová láska“, in: </a:t>
            </a:r>
            <a:r>
              <a:rPr lang="cs-CZ" sz="1800" dirty="0" err="1">
                <a:effectLst/>
                <a:latin typeface="Times New Roman" panose="02020603050405020304" pitchFamily="18" charset="0"/>
                <a:ea typeface="Times New Roman" panose="02020603050405020304" pitchFamily="18" charset="0"/>
              </a:rPr>
              <a:t>Raffel</a:t>
            </a:r>
            <a:r>
              <a:rPr lang="cs-CZ" sz="1800" dirty="0">
                <a:effectLst/>
                <a:latin typeface="Times New Roman" panose="02020603050405020304" pitchFamily="18" charset="0"/>
                <a:ea typeface="Times New Roman" panose="02020603050405020304" pitchFamily="18" charset="0"/>
              </a:rPr>
              <a:t>, V.: </a:t>
            </a:r>
            <a:r>
              <a:rPr lang="cs-CZ" sz="1800" i="1" dirty="0">
                <a:effectLst/>
                <a:latin typeface="Times New Roman" panose="02020603050405020304" pitchFamily="18" charset="0"/>
                <a:ea typeface="Times New Roman" panose="02020603050405020304" pitchFamily="18" charset="0"/>
              </a:rPr>
              <a:t>Elektrický</a:t>
            </a:r>
            <a:r>
              <a:rPr lang="cs-CZ" sz="1800" dirty="0">
                <a:effectLst/>
                <a:latin typeface="Times New Roman" panose="02020603050405020304" pitchFamily="18" charset="0"/>
                <a:ea typeface="Times New Roman" panose="02020603050405020304" pitchFamily="18" charset="0"/>
              </a:rPr>
              <a:t> </a:t>
            </a:r>
            <a:r>
              <a:rPr lang="cs-CZ" sz="1800" i="1" dirty="0">
                <a:effectLst/>
                <a:latin typeface="Times New Roman" panose="02020603050405020304" pitchFamily="18" charset="0"/>
                <a:ea typeface="Times New Roman" panose="02020603050405020304" pitchFamily="18" charset="0"/>
              </a:rPr>
              <a:t>les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eds</a:t>
            </a:r>
            <a:r>
              <a:rPr lang="cs-CZ" sz="1800" dirty="0">
                <a:effectLst/>
                <a:latin typeface="Times New Roman" panose="02020603050405020304" pitchFamily="18" charset="0"/>
                <a:ea typeface="Times New Roman" panose="02020603050405020304" pitchFamily="18" charset="0"/>
              </a:rPr>
              <a:t>. Daniela Hodrová, Karel Milota, Praha: Český spisovatel 1997, s. 18.</a:t>
            </a:r>
          </a:p>
          <a:p>
            <a:pPr marL="0" indent="0" algn="just">
              <a:buNone/>
            </a:pPr>
            <a:r>
              <a:rPr lang="cs-CZ" sz="1800" dirty="0">
                <a:effectLst/>
                <a:latin typeface="Times New Roman" panose="02020603050405020304" pitchFamily="18" charset="0"/>
                <a:ea typeface="Times New Roman" panose="02020603050405020304" pitchFamily="18" charset="0"/>
              </a:rPr>
              <a:t>Čapek, Karel – Čapek Josef: „Živý plamen“, in: Čapek, K. – Čapek J.: </a:t>
            </a:r>
            <a:r>
              <a:rPr lang="cs-CZ" sz="1800" i="1" dirty="0">
                <a:effectLst/>
                <a:latin typeface="Times New Roman" panose="02020603050405020304" pitchFamily="18" charset="0"/>
                <a:ea typeface="Times New Roman" panose="02020603050405020304" pitchFamily="18" charset="0"/>
              </a:rPr>
              <a:t>Ze </a:t>
            </a:r>
            <a:r>
              <a:rPr lang="cs-CZ" sz="1800" i="1" dirty="0" err="1">
                <a:effectLst/>
                <a:latin typeface="Times New Roman" panose="02020603050405020304" pitchFamily="18" charset="0"/>
                <a:ea typeface="Times New Roman" panose="02020603050405020304" pitchFamily="18" charset="0"/>
              </a:rPr>
              <a:t>splečné</a:t>
            </a:r>
            <a:r>
              <a:rPr lang="cs-CZ" sz="1800" i="1" dirty="0">
                <a:effectLst/>
                <a:latin typeface="Times New Roman" panose="02020603050405020304" pitchFamily="18" charset="0"/>
                <a:ea typeface="Times New Roman" panose="02020603050405020304" pitchFamily="18" charset="0"/>
              </a:rPr>
              <a:t> tvorby. Spisy Karla Čapka</a:t>
            </a:r>
            <a:r>
              <a:rPr lang="cs-CZ" sz="1800" dirty="0">
                <a:effectLst/>
                <a:latin typeface="Times New Roman" panose="02020603050405020304" pitchFamily="18" charset="0"/>
                <a:ea typeface="Times New Roman" panose="02020603050405020304" pitchFamily="18" charset="0"/>
              </a:rPr>
              <a:t>, sv. 2, </a:t>
            </a:r>
            <a:r>
              <a:rPr lang="cs-CZ" sz="1800" dirty="0" err="1">
                <a:effectLst/>
                <a:latin typeface="Times New Roman" panose="02020603050405020304" pitchFamily="18" charset="0"/>
                <a:ea typeface="Times New Roman" panose="02020603050405020304" pitchFamily="18" charset="0"/>
              </a:rPr>
              <a:t>ed</a:t>
            </a:r>
            <a:r>
              <a:rPr lang="cs-CZ" sz="1800" dirty="0">
                <a:effectLst/>
                <a:latin typeface="Times New Roman" panose="02020603050405020304" pitchFamily="18" charset="0"/>
                <a:ea typeface="Times New Roman" panose="02020603050405020304" pitchFamily="18" charset="0"/>
              </a:rPr>
              <a:t>. Emanuel </a:t>
            </a:r>
            <a:r>
              <a:rPr lang="cs-CZ" sz="1800" dirty="0" err="1">
                <a:effectLst/>
                <a:latin typeface="Times New Roman" panose="02020603050405020304" pitchFamily="18" charset="0"/>
                <a:ea typeface="Times New Roman" panose="02020603050405020304" pitchFamily="18" charset="0"/>
              </a:rPr>
              <a:t>Macel</a:t>
            </a:r>
            <a:r>
              <a:rPr lang="cs-CZ" sz="1800" dirty="0">
                <a:effectLst/>
                <a:latin typeface="Times New Roman" panose="02020603050405020304" pitchFamily="18" charset="0"/>
                <a:ea typeface="Times New Roman" panose="02020603050405020304" pitchFamily="18" charset="0"/>
              </a:rPr>
              <a:t>, Praha: Československý spisovatel 1982, s. 158.</a:t>
            </a:r>
          </a:p>
          <a:p>
            <a:endParaRPr lang="cs-CZ" dirty="0"/>
          </a:p>
        </p:txBody>
      </p:sp>
    </p:spTree>
    <p:extLst>
      <p:ext uri="{BB962C8B-B14F-4D97-AF65-F5344CB8AC3E}">
        <p14:creationId xmlns:p14="http://schemas.microsoft.com/office/powerpoint/2010/main" val="6285050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427DA-10C7-4F91-A79B-56DCCE50EF5B}"/>
              </a:ext>
            </a:extLst>
          </p:cNvPr>
          <p:cNvSpPr>
            <a:spLocks noGrp="1"/>
          </p:cNvSpPr>
          <p:nvPr>
            <p:ph type="title"/>
          </p:nvPr>
        </p:nvSpPr>
        <p:spPr/>
        <p:txBody>
          <a:bodyPr>
            <a:normAutofit/>
          </a:bodyPr>
          <a:lstStyle/>
          <a:p>
            <a:r>
              <a:rPr lang="cs-CZ" sz="3300" b="1" dirty="0">
                <a:solidFill>
                  <a:srgbClr val="C00000"/>
                </a:solidFill>
              </a:rPr>
              <a:t>Vypravěč</a:t>
            </a:r>
          </a:p>
        </p:txBody>
      </p:sp>
      <p:sp>
        <p:nvSpPr>
          <p:cNvPr id="3" name="Zástupný symbol pro obsah 2">
            <a:extLst>
              <a:ext uri="{FF2B5EF4-FFF2-40B4-BE49-F238E27FC236}">
                <a16:creationId xmlns:a16="http://schemas.microsoft.com/office/drawing/2014/main" id="{DEF878A9-BBB9-4F4A-BFA5-EA38895618D9}"/>
              </a:ext>
            </a:extLst>
          </p:cNvPr>
          <p:cNvSpPr>
            <a:spLocks noGrp="1"/>
          </p:cNvSpPr>
          <p:nvPr>
            <p:ph idx="1"/>
          </p:nvPr>
        </p:nvSpPr>
        <p:spPr/>
        <p:txBody>
          <a:bodyPr>
            <a:normAutofit fontScale="55000" lnSpcReduction="20000"/>
          </a:bodyPr>
          <a:lstStyle/>
          <a:p>
            <a:r>
              <a:rPr lang="cs-CZ" dirty="0"/>
              <a:t>„Kdo mluví?“</a:t>
            </a:r>
          </a:p>
          <a:p>
            <a:r>
              <a:rPr lang="cs-CZ" dirty="0"/>
              <a:t>Probudil jsem se asi v půl deváté. [...] Ležel jsem a díval jsem se na svůj portrét od Rosti nad postelí. Můj vzhled na něm vzbuzoval úctu. Měl jsem obrovskou hlavu a úzká ramínka, takže jsem vypadal vzdělaně. A co bylo na </a:t>
            </a:r>
            <a:r>
              <a:rPr lang="cs-CZ" u="sng" dirty="0"/>
              <a:t>obraze</a:t>
            </a:r>
            <a:r>
              <a:rPr lang="cs-CZ" dirty="0"/>
              <a:t> zajímavé, byl kontrast té intelektuálské palice a ušpiněného límečku u košile bez kravaty. Pamatoval jsem se na ten obraz. Tenkrát mě Rosťa maloval, zrovna když jsem přišel z práce z </a:t>
            </a:r>
            <a:r>
              <a:rPr lang="cs-CZ" dirty="0" err="1"/>
              <a:t>Mesršmitky</a:t>
            </a:r>
            <a:r>
              <a:rPr lang="cs-CZ" dirty="0"/>
              <a:t>, v bavlněné košili, </a:t>
            </a:r>
            <a:r>
              <a:rPr lang="cs-CZ" dirty="0" err="1"/>
              <a:t>usviněné</a:t>
            </a:r>
            <a:r>
              <a:rPr lang="cs-CZ" dirty="0"/>
              <a:t> olejem z </a:t>
            </a:r>
            <a:r>
              <a:rPr lang="cs-CZ" dirty="0" err="1"/>
              <a:t>ferrofluxu</a:t>
            </a:r>
            <a:r>
              <a:rPr lang="cs-CZ" dirty="0"/>
              <a:t>. Vypadal jsem na tom obraze jako Lenin. (Škvorecký, </a:t>
            </a:r>
            <a:r>
              <a:rPr lang="cs-CZ" i="1" dirty="0"/>
              <a:t>Zbabělci</a:t>
            </a:r>
            <a:r>
              <a:rPr lang="cs-CZ" dirty="0"/>
              <a:t>, 1963)</a:t>
            </a:r>
          </a:p>
          <a:p>
            <a:endParaRPr lang="cs-CZ" dirty="0"/>
          </a:p>
          <a:p>
            <a:r>
              <a:rPr lang="cs-CZ" b="1" dirty="0"/>
              <a:t>Zjevný vs. skrytý vypravěč</a:t>
            </a:r>
          </a:p>
          <a:p>
            <a:endParaRPr lang="cs-CZ" b="1" dirty="0"/>
          </a:p>
          <a:p>
            <a:r>
              <a:rPr lang="cs-CZ" dirty="0"/>
              <a:t>Mladý muž tu dívenku pozoroval soustředě od chvíle, co sešel ze svého hostinského pokoje dolů do hospody a přisedl si ke stolu obou svých společníků. Jeden z nich putoval ze Znojma do Českého Brodu a byl to kněz. V nějaké vsi pod Znojmem má matku, stará žena poslední léta postonává, chtěl by ji vzít k sobě, ale ona odmítá, nechce se jí tak daleko, do Čech. (Macura, Informátor, 1999)</a:t>
            </a:r>
            <a:endParaRPr lang="cs-CZ" b="1" dirty="0"/>
          </a:p>
          <a:p>
            <a:endParaRPr lang="cs-CZ" dirty="0"/>
          </a:p>
        </p:txBody>
      </p:sp>
    </p:spTree>
    <p:extLst>
      <p:ext uri="{BB962C8B-B14F-4D97-AF65-F5344CB8AC3E}">
        <p14:creationId xmlns:p14="http://schemas.microsoft.com/office/powerpoint/2010/main" val="887283646"/>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10705</Words>
  <Application>Microsoft Office PowerPoint</Application>
  <PresentationFormat>Předvádění na obrazovce (4:3)</PresentationFormat>
  <Paragraphs>1530</Paragraphs>
  <Slides>226</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226</vt:i4>
      </vt:variant>
    </vt:vector>
  </HeadingPairs>
  <TitlesOfParts>
    <vt:vector size="233" baseType="lpstr">
      <vt:lpstr>Aptos</vt:lpstr>
      <vt:lpstr>Arial</vt:lpstr>
      <vt:lpstr>Arial</vt:lpstr>
      <vt:lpstr>Calibri</vt:lpstr>
      <vt:lpstr>Gill Sans MT</vt:lpstr>
      <vt:lpstr>Times New Roman</vt:lpstr>
      <vt:lpstr>Motiv sady Office</vt:lpstr>
      <vt:lpstr>Úvod do studia literatury a literární vědy</vt:lpstr>
      <vt:lpstr>Obsah kurzu</vt:lpstr>
      <vt:lpstr>Požadavky na ukončení</vt:lpstr>
      <vt:lpstr>Textové úkoly</vt:lpstr>
      <vt:lpstr>Povinná literatura: </vt:lpstr>
      <vt:lpstr> </vt:lpstr>
      <vt:lpstr>Prezentace aplikace PowerPoint</vt:lpstr>
      <vt:lpstr>Prezentace aplikace PowerPoint</vt:lpstr>
      <vt:lpstr>Studijní literatura: doporučené </vt:lpstr>
      <vt:lpstr>Prezentace aplikace PowerPoint</vt:lpstr>
      <vt:lpstr>Prezentace aplikace PowerPoint</vt:lpstr>
      <vt:lpstr>Prezentace aplikace PowerPoint</vt:lpstr>
      <vt:lpstr>Prezentace aplikace PowerPoint</vt:lpstr>
      <vt:lpstr>Doporučené slovníky</vt:lpstr>
      <vt:lpstr>Prezentace aplikace PowerPoint</vt:lpstr>
      <vt:lpstr>Prezentace aplikace PowerPoint</vt:lpstr>
      <vt:lpstr>Prezentace aplikace PowerPoint</vt:lpstr>
      <vt:lpstr>Prezentace aplikace PowerPoint</vt:lpstr>
      <vt:lpstr>Další doporučená literatura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Poetika literárního díla 20. století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http://ucl.cas.cz/edicee/lexikon/lexikon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http://ucl.cas.cz/cs/casopis-ceska-literatura</vt:lpstr>
      <vt:lpstr>Prezentace aplikace PowerPoint</vt:lpstr>
      <vt:lpstr> SVĚT LITERATURY svetliteratury.ff.cuni.cz  </vt:lpstr>
      <vt:lpstr>http://sas.ujc.cas.cz/</vt:lpstr>
      <vt:lpstr>Prezentace aplikace PowerPoint</vt:lpstr>
      <vt:lpstr>https://casopishost.cz</vt:lpstr>
      <vt:lpstr>http://www.h7o.cz</vt:lpstr>
      <vt:lpstr>www.iliteratura.cz</vt:lpstr>
      <vt:lpstr>https://www.nejlepsiknihydetem.cz/</vt:lpstr>
      <vt:lpstr>https://www.sckn.cz/</vt:lpstr>
      <vt:lpstr>http://www.ucl.cas.cz/cs/</vt:lpstr>
      <vt:lpstr>http://www.ucl.cas.cz/edicee/</vt:lpstr>
      <vt:lpstr>Prezentace aplikace PowerPoint</vt:lpstr>
      <vt:lpstr>Prezentace aplikace PowerPoint</vt:lpstr>
      <vt:lpstr>Prezentace aplikace PowerPoint</vt:lpstr>
      <vt:lpstr>Co je literatura? Je mezi texty rozdíl?</vt:lpstr>
      <vt:lpstr>Literatura? </vt:lpstr>
      <vt:lpstr> Literatura</vt:lpstr>
      <vt:lpstr>Literární komunikace (základní schéma)</vt:lpstr>
      <vt:lpstr>Zdroje</vt:lpstr>
      <vt:lpstr>Prezentace aplikace PowerPoint</vt:lpstr>
      <vt:lpstr>Literatura a literární dílo</vt:lpstr>
      <vt:lpstr>Prezentace aplikace PowerPoint</vt:lpstr>
      <vt:lpstr>Prezentace aplikace PowerPoint</vt:lpstr>
      <vt:lpstr>Interpretace (nástin problematiky, základní kategorie)</vt:lpstr>
      <vt:lpstr>Interpretace</vt:lpstr>
      <vt:lpstr>Hermeneutika (nauka o interpretaci) </vt:lpstr>
      <vt:lpstr>Prezentace aplikace PowerPoint</vt:lpstr>
      <vt:lpstr>Prezentace aplikace PowerPoint</vt:lpstr>
      <vt:lpstr>Kategorie subjektu  (její možné užití v literární vědě)</vt:lpstr>
      <vt:lpstr>Struktura literárního díla</vt:lpstr>
      <vt:lpstr>(1) Plán jazykový</vt:lpstr>
      <vt:lpstr>Prezentace aplikace PowerPoint</vt:lpstr>
      <vt:lpstr>Stupně zprostředkování</vt:lpstr>
      <vt:lpstr>Prezentace</vt:lpstr>
      <vt:lpstr>Druhy řeči</vt:lpstr>
      <vt:lpstr>Prezentace aplikace PowerPoint</vt:lpstr>
      <vt:lpstr>(2) Plán tematický</vt:lpstr>
      <vt:lpstr>Plán tematický</vt:lpstr>
      <vt:lpstr>Prezentace aplikace PowerPoint</vt:lpstr>
      <vt:lpstr>Prezentace aplikace PowerPoint</vt:lpstr>
      <vt:lpstr>Prezentace aplikace PowerPoint</vt:lpstr>
      <vt:lpstr>Tematická výstavba</vt:lpstr>
      <vt:lpstr>Postava</vt:lpstr>
      <vt:lpstr>Prostor/prostředí</vt:lpstr>
      <vt:lpstr>Prezentace aplikace PowerPoint</vt:lpstr>
      <vt:lpstr>Prezentace aplikace PowerPoint</vt:lpstr>
      <vt:lpstr>Fikční svět</vt:lpstr>
      <vt:lpstr>Vyprávění a kompozice</vt:lpstr>
      <vt:lpstr>Kompozice literárního díla</vt:lpstr>
      <vt:lpstr>Problematika vyprávění (základní naratologické pojmy a problémy)</vt:lpstr>
      <vt:lpstr>Vyprávění: čas</vt:lpstr>
      <vt:lpstr>Pořádek, trvání, frekvence</vt:lpstr>
      <vt:lpstr>Trvání</vt:lpstr>
      <vt:lpstr>Frekvence (událostí) a tempo řeči</vt:lpstr>
      <vt:lpstr>Prezentace aplikace PowerPoint</vt:lpstr>
      <vt:lpstr>Vypravěč</vt:lpstr>
      <vt:lpstr>Vypravěč </vt:lpstr>
      <vt:lpstr>Typy vypravěčů</vt:lpstr>
      <vt:lpstr>Typy vypravěčů</vt:lpstr>
      <vt:lpstr>Fokalizace / hledisko = perspektiva</vt:lpstr>
      <vt:lpstr>Prezentace aplikace PowerPoint</vt:lpstr>
      <vt:lpstr>(4) Plán sémantický</vt:lpstr>
      <vt:lpstr>Prezentace aplikace PowerPoint</vt:lpstr>
      <vt:lpstr>Sémiotika</vt:lpstr>
      <vt:lpstr>Prezentace aplikace PowerPoint</vt:lpstr>
      <vt:lpstr>Sémiotika (nástin problematiky)</vt:lpstr>
      <vt:lpstr>Prezentace aplikace PowerPoint</vt:lpstr>
      <vt:lpstr>Ferdinand de Saussure (1857-1913)</vt:lpstr>
      <vt:lpstr>Saussurovo pojetí znaku</vt:lpstr>
      <vt:lpstr>Charles Sanders Peirce (1839-1914) </vt:lpstr>
      <vt:lpstr>Triadický model znaku</vt:lpstr>
      <vt:lpstr>Charles William Morris (1903-1979)</vt:lpstr>
      <vt:lpstr>Pražský lingvistický kroužek (1926) </vt:lpstr>
      <vt:lpstr>Pražský lingvistický kroužek (1926)</vt:lpstr>
      <vt:lpstr>Český literárněvědný strukturalismus</vt:lpstr>
      <vt:lpstr>PLK - hlavní tendence</vt:lpstr>
      <vt:lpstr>Jan Mukařovský (1891-1975)  1928 Máchův Máj. Estetická studie 1934 „Polákova Vznešenost přírody. Pokus o rozbor a                        vývojové zařazení básnické struktury“ 1934 /1966/ „Umění jako sémiologický fakt“   1936 Estetická funkce, norma a hodnota jako sociální fakty 1938 Torso a tajemství Máchova díla 1941 Kapitoly z české poetiky I, II (2. vyd. 1948) 1942 Čtení o jazyce a poesii (ed. s B. Havránkem) 1966 Studie z estetiky 1971 Cestami poetiky a estetiky 2000, 2001 Studie I, II </vt:lpstr>
      <vt:lpstr>Strukturální estetika a poetika</vt:lpstr>
      <vt:lpstr> Výsledky a přínosy českého strukturalismu  </vt:lpstr>
      <vt:lpstr>Sémiotika a Pražský lingvistický kroužek</vt:lpstr>
      <vt:lpstr>Domácí tradice sémiotiky </vt:lpstr>
      <vt:lpstr>Prezentace aplikace PowerPoint</vt:lpstr>
      <vt:lpstr>Další domácí směry a přístupy (20. století)</vt:lpstr>
      <vt:lpstr>Hlavní literárněvědné směry a koncepce (20. století)</vt:lpstr>
      <vt:lpstr>Základní pojmy poetiky</vt:lpstr>
      <vt:lpstr>Básnická skladba </vt:lpstr>
      <vt:lpstr>Figury</vt:lpstr>
      <vt:lpstr>Prezentace aplikace PowerPoint</vt:lpstr>
      <vt:lpstr>Prezentace aplikace PowerPoint</vt:lpstr>
      <vt:lpstr>Prezentace aplikace PowerPoint</vt:lpstr>
      <vt:lpstr>Tropy</vt:lpstr>
      <vt:lpstr>Metafora</vt:lpstr>
      <vt:lpstr>Metonymie</vt:lpstr>
      <vt:lpstr>Synekdocha</vt:lpstr>
      <vt:lpstr>  Alegorie </vt:lpstr>
      <vt:lpstr>Parabola (podobenství)</vt:lpstr>
      <vt:lpstr>Amfibolie</vt:lpstr>
      <vt:lpstr>Asociace</vt:lpstr>
      <vt:lpstr>Leitmotiv</vt:lpstr>
      <vt:lpstr>Asonance</vt:lpstr>
      <vt:lpstr>Bylina</vt:lpstr>
      <vt:lpstr>Barbarismus</vt:lpstr>
      <vt:lpstr>Parenteze</vt:lpstr>
      <vt:lpstr>Perifráze</vt:lpstr>
      <vt:lpstr>Epigram</vt:lpstr>
      <vt:lpstr>Epištola</vt:lpstr>
      <vt:lpstr>Epitaf</vt:lpstr>
      <vt:lpstr>Exemplum</vt:lpstr>
      <vt:lpstr>Filipika</vt:lpstr>
      <vt:lpstr>Spor</vt:lpstr>
      <vt:lpstr>Hagiografie</vt:lpstr>
      <vt:lpstr>Homilie</vt:lpstr>
      <vt:lpstr>Incipit</vt:lpstr>
      <vt:lpstr>Inkunábule</vt:lpstr>
      <vt:lpstr>Intermezzo</vt:lpstr>
      <vt:lpstr>Envoi</vt:lpstr>
      <vt:lpstr>Prezentace aplikace PowerPoint</vt:lpstr>
      <vt:lpstr>Prezentace aplikace PowerPoint</vt:lpstr>
      <vt:lpstr>Prezentace aplikace PowerPoint</vt:lpstr>
      <vt:lpstr>Základy versologie (základní pojmy a problémy) </vt:lpstr>
      <vt:lpstr>Prostředky hláskové instrumentace</vt:lpstr>
      <vt:lpstr>Prezentace aplikace PowerPoint</vt:lpstr>
      <vt:lpstr>Prezentace aplikace PowerPoint</vt:lpstr>
      <vt:lpstr>Ukázka z Máje</vt:lpstr>
      <vt:lpstr>Verš</vt:lpstr>
      <vt:lpstr>Poloverš</vt:lpstr>
      <vt:lpstr>Verš a řádek</vt:lpstr>
      <vt:lpstr>Prezentace aplikace PowerPoint</vt:lpstr>
      <vt:lpstr>Enjambement (přesah)</vt:lpstr>
      <vt:lpstr>Prezentace aplikace PowerPoint</vt:lpstr>
      <vt:lpstr>Rytmus</vt:lpstr>
      <vt:lpstr>Versifikační systémy</vt:lpstr>
      <vt:lpstr>Typy prozodických systémů </vt:lpstr>
      <vt:lpstr>Časoměrný verš</vt:lpstr>
      <vt:lpstr>Příklad</vt:lpstr>
      <vt:lpstr>Sylabický verš</vt:lpstr>
      <vt:lpstr>Sylabotónický verš  (+ problematika přízvučnosti)</vt:lpstr>
      <vt:lpstr>Příklady: přízvučnost</vt:lpstr>
      <vt:lpstr>Sylabotónický verš</vt:lpstr>
      <vt:lpstr>Stopa</vt:lpstr>
      <vt:lpstr>Stopa a slovo</vt:lpstr>
      <vt:lpstr>Prezentace aplikace PowerPoint</vt:lpstr>
      <vt:lpstr>Sylabotónický verš</vt:lpstr>
      <vt:lpstr>Metrika</vt:lpstr>
      <vt:lpstr>Typy sylabotónického verše</vt:lpstr>
      <vt:lpstr>Další typy</vt:lpstr>
      <vt:lpstr>Prezentace aplikace PowerPoint</vt:lpstr>
      <vt:lpstr>Jaroslav Vrchlický, Cestou, in: Úhor, Nová lyrika (1904−1906), (1906) </vt:lpstr>
      <vt:lpstr>Prezentace aplikace PowerPoint</vt:lpstr>
      <vt:lpstr>Jamb</vt:lpstr>
      <vt:lpstr>Příklad: třístopý časoměrný jamb</vt:lpstr>
      <vt:lpstr>Jambický incipit</vt:lpstr>
      <vt:lpstr>Jamb</vt:lpstr>
      <vt:lpstr>Klauzule</vt:lpstr>
      <vt:lpstr>Příklady klauzulí</vt:lpstr>
      <vt:lpstr>Ženská klauzule</vt:lpstr>
      <vt:lpstr>Dodatek</vt:lpstr>
      <vt:lpstr>Metrum vs. rytmus </vt:lpstr>
      <vt:lpstr>DRUHY VERŠE</vt:lpstr>
      <vt:lpstr>Příklad: časoměrný hexametr</vt:lpstr>
      <vt:lpstr>Příklad: sylabotónický hexametr</vt:lpstr>
      <vt:lpstr>Pentametr </vt:lpstr>
      <vt:lpstr>Alexandrin</vt:lpstr>
      <vt:lpstr>Příklad sylabotónického alexandrinu</vt:lpstr>
      <vt:lpstr>Blankvers</vt:lpstr>
      <vt:lpstr>Sonet</vt:lpstr>
      <vt:lpstr>Prezentace aplikace PowerPoint</vt:lpstr>
      <vt:lpstr>Volný verš</vt:lpstr>
      <vt:lpstr>Rým</vt:lpstr>
      <vt:lpstr>Rýmová schémata</vt:lpstr>
      <vt:lpstr>Zdroje a literatura</vt:lpstr>
      <vt:lpstr>Literární komparatistika </vt:lpstr>
      <vt:lpstr>Prezentace aplikace PowerPoint</vt:lpstr>
      <vt:lpstr>Důvody vzniku </vt:lpstr>
      <vt:lpstr>Literární komparatistika</vt:lpstr>
      <vt:lpstr>Základní pojmy </vt:lpstr>
      <vt:lpstr>Literární komparatistika </vt:lpstr>
      <vt:lpstr>Světová literatura </vt:lpstr>
      <vt:lpstr>Problém</vt:lpstr>
      <vt:lpstr>Obecná literatura / generální literatura  fr. la littérature générale </vt:lpstr>
      <vt:lpstr>Srovnávání</vt:lpstr>
      <vt:lpstr>Přístupy </vt:lpstr>
      <vt:lpstr>Srovnávané skutečnosti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Ondrej</dc:creator>
  <cp:lastModifiedBy>Ondřej Sládek</cp:lastModifiedBy>
  <cp:revision>113</cp:revision>
  <dcterms:created xsi:type="dcterms:W3CDTF">2016-10-30T20:29:15Z</dcterms:created>
  <dcterms:modified xsi:type="dcterms:W3CDTF">2024-11-29T06:48:49Z</dcterms:modified>
</cp:coreProperties>
</file>