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sldIdLst>
    <p:sldId id="291" r:id="rId2"/>
    <p:sldId id="302" r:id="rId3"/>
    <p:sldId id="292" r:id="rId4"/>
    <p:sldId id="304" r:id="rId5"/>
    <p:sldId id="295" r:id="rId6"/>
    <p:sldId id="293" r:id="rId7"/>
    <p:sldId id="294" r:id="rId8"/>
    <p:sldId id="297" r:id="rId9"/>
    <p:sldId id="296" r:id="rId10"/>
    <p:sldId id="303" r:id="rId11"/>
    <p:sldId id="301" r:id="rId12"/>
    <p:sldId id="298" r:id="rId13"/>
    <p:sldId id="284" r:id="rId14"/>
    <p:sldId id="299" r:id="rId15"/>
    <p:sldId id="285" r:id="rId1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141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1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1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0A038486-6211-4E2D-8E20-01C55186492A}" type="datetimeFigureOut">
              <a:rPr lang="cs-CZ" smtClean="0"/>
              <a:pPr/>
              <a:t>27.09.2024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6652F486-F355-45D8-BA09-2F1CCA42B01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41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7126A8E-0D50-4F5F-B432-319FC06AE941}" type="datetimeFigureOut">
              <a:rPr lang="cs-CZ" smtClean="0"/>
              <a:pPr/>
              <a:t>27.09.2024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83B765E-DD68-4DFA-951B-5C51C84FA184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97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6A8E-0D50-4F5F-B432-319FC06AE941}" type="datetimeFigureOut">
              <a:rPr lang="cs-CZ" smtClean="0"/>
              <a:pPr/>
              <a:t>27.09.2024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765E-DD68-4DFA-951B-5C51C84FA18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355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6A8E-0D50-4F5F-B432-319FC06AE941}" type="datetimeFigureOut">
              <a:rPr lang="cs-CZ" smtClean="0"/>
              <a:pPr/>
              <a:t>27.09.2024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765E-DD68-4DFA-951B-5C51C84FA184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299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6A8E-0D50-4F5F-B432-319FC06AE941}" type="datetimeFigureOut">
              <a:rPr lang="cs-CZ" smtClean="0"/>
              <a:pPr/>
              <a:t>27.09.2024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765E-DD68-4DFA-951B-5C51C84FA18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318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6A8E-0D50-4F5F-B432-319FC06AE941}" type="datetimeFigureOut">
              <a:rPr lang="cs-CZ" smtClean="0"/>
              <a:pPr/>
              <a:t>27.09.2024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765E-DD68-4DFA-951B-5C51C84FA18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1391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6A8E-0D50-4F5F-B432-319FC06AE941}" type="datetimeFigureOut">
              <a:rPr lang="cs-CZ" smtClean="0"/>
              <a:pPr/>
              <a:t>27.09.2024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765E-DD68-4DFA-951B-5C51C84FA18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00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6A8E-0D50-4F5F-B432-319FC06AE941}" type="datetimeFigureOut">
              <a:rPr lang="cs-CZ" smtClean="0"/>
              <a:pPr/>
              <a:t>27.09.2024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765E-DD68-4DFA-951B-5C51C84FA184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019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6A8E-0D50-4F5F-B432-319FC06AE941}" type="datetimeFigureOut">
              <a:rPr lang="cs-CZ" smtClean="0"/>
              <a:pPr/>
              <a:t>27.09.2024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765E-DD68-4DFA-951B-5C51C84FA184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445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6A8E-0D50-4F5F-B432-319FC06AE941}" type="datetimeFigureOut">
              <a:rPr lang="cs-CZ" smtClean="0"/>
              <a:pPr/>
              <a:t>27.09.2024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765E-DD68-4DFA-951B-5C51C84FA184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72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6A8E-0D50-4F5F-B432-319FC06AE941}" type="datetimeFigureOut">
              <a:rPr lang="cs-CZ" smtClean="0"/>
              <a:pPr/>
              <a:t>27.09.2024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765E-DD68-4DFA-951B-5C51C84FA18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8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6A8E-0D50-4F5F-B432-319FC06AE941}" type="datetimeFigureOut">
              <a:rPr lang="cs-CZ" smtClean="0"/>
              <a:pPr/>
              <a:t>27.09.2024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765E-DD68-4DFA-951B-5C51C84FA184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65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6A8E-0D50-4F5F-B432-319FC06AE941}" type="datetimeFigureOut">
              <a:rPr lang="cs-CZ" smtClean="0"/>
              <a:pPr/>
              <a:t>27.09.2024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765E-DD68-4DFA-951B-5C51C84FA18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210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6A8E-0D50-4F5F-B432-319FC06AE941}" type="datetimeFigureOut">
              <a:rPr lang="cs-CZ" smtClean="0"/>
              <a:pPr/>
              <a:t>27.09.2024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765E-DD68-4DFA-951B-5C51C84FA184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74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6A8E-0D50-4F5F-B432-319FC06AE941}" type="datetimeFigureOut">
              <a:rPr lang="cs-CZ" smtClean="0"/>
              <a:pPr/>
              <a:t>27.09.2024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765E-DD68-4DFA-951B-5C51C84FA184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13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6A8E-0D50-4F5F-B432-319FC06AE941}" type="datetimeFigureOut">
              <a:rPr lang="cs-CZ" smtClean="0"/>
              <a:pPr/>
              <a:t>27.09.2024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765E-DD68-4DFA-951B-5C51C84FA18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339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6A8E-0D50-4F5F-B432-319FC06AE941}" type="datetimeFigureOut">
              <a:rPr lang="cs-CZ" smtClean="0"/>
              <a:pPr/>
              <a:t>27.09.2024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765E-DD68-4DFA-951B-5C51C84FA184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15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6A8E-0D50-4F5F-B432-319FC06AE941}" type="datetimeFigureOut">
              <a:rPr lang="cs-CZ" smtClean="0"/>
              <a:pPr/>
              <a:t>27.09.2024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765E-DD68-4DFA-951B-5C51C84FA18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223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126A8E-0D50-4F5F-B432-319FC06AE941}" type="datetimeFigureOut">
              <a:rPr lang="cs-CZ" smtClean="0"/>
              <a:pPr/>
              <a:t>27.09.2024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3B765E-DD68-4DFA-951B-5C51C84FA18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12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predmet/ped/podzim2024/CJP002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ency.org/slovnik/ZNAK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724704"/>
            <a:ext cx="77768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cs-CZ" sz="2400" dirty="0">
              <a:latin typeface="Calibri" pitchFamily="34" charset="0"/>
            </a:endParaRPr>
          </a:p>
          <a:p>
            <a:pPr lvl="1" algn="just"/>
            <a:endParaRPr lang="pl-PL" sz="3600" b="1" dirty="0">
              <a:latin typeface="Calibri" pitchFamily="34" charset="0"/>
            </a:endParaRPr>
          </a:p>
          <a:p>
            <a:pPr lvl="1" algn="just"/>
            <a:endParaRPr lang="pl-PL" sz="3600" b="1" dirty="0">
              <a:latin typeface="Calibri" pitchFamily="34" charset="0"/>
            </a:endParaRPr>
          </a:p>
          <a:p>
            <a:pPr lvl="1" algn="just"/>
            <a:endParaRPr lang="pl-PL" sz="3600" b="1" dirty="0">
              <a:latin typeface="Calibri" pitchFamily="34" charset="0"/>
            </a:endParaRPr>
          </a:p>
          <a:p>
            <a:pPr lvl="1" algn="just"/>
            <a:r>
              <a:rPr lang="pl-PL" sz="3600" b="1" dirty="0">
                <a:latin typeface="Calibri" pitchFamily="34" charset="0"/>
              </a:rPr>
              <a:t>CJp002 </a:t>
            </a:r>
          </a:p>
          <a:p>
            <a:pPr lvl="1" algn="just"/>
            <a:r>
              <a:rPr lang="pl-PL" sz="3600" b="1" dirty="0" err="1">
                <a:latin typeface="Calibri" pitchFamily="34" charset="0"/>
              </a:rPr>
              <a:t>Úvod</a:t>
            </a:r>
            <a:r>
              <a:rPr lang="pl-PL" sz="3600" b="1" dirty="0">
                <a:latin typeface="Calibri" pitchFamily="34" charset="0"/>
              </a:rPr>
              <a:t> do studia </a:t>
            </a:r>
            <a:r>
              <a:rPr lang="pl-PL" sz="3600" b="1" dirty="0" err="1">
                <a:latin typeface="Calibri" pitchFamily="34" charset="0"/>
              </a:rPr>
              <a:t>jazyka</a:t>
            </a:r>
            <a:r>
              <a:rPr lang="pl-PL" sz="3600" b="1" dirty="0">
                <a:latin typeface="Calibri" pitchFamily="34" charset="0"/>
              </a:rPr>
              <a:t> a </a:t>
            </a:r>
            <a:r>
              <a:rPr lang="pl-PL" sz="3600" b="1" dirty="0" err="1">
                <a:latin typeface="Calibri" pitchFamily="34" charset="0"/>
              </a:rPr>
              <a:t>jazykovědy</a:t>
            </a:r>
            <a:r>
              <a:rPr lang="pl-PL" sz="3600" b="1" dirty="0">
                <a:latin typeface="Calibri" pitchFamily="34" charset="0"/>
              </a:rPr>
              <a:t> </a:t>
            </a:r>
          </a:p>
          <a:p>
            <a:pPr lvl="1" algn="just"/>
            <a:endParaRPr lang="pl-PL" sz="2400" b="1" dirty="0">
              <a:latin typeface="Calibri" pitchFamily="34" charset="0"/>
            </a:endParaRPr>
          </a:p>
          <a:p>
            <a:pPr lvl="1" algn="just"/>
            <a:endParaRPr lang="pl-PL" sz="2400" b="1" dirty="0">
              <a:latin typeface="Calibri" pitchFamily="34" charset="0"/>
            </a:endParaRPr>
          </a:p>
          <a:p>
            <a:pPr lvl="1" algn="just"/>
            <a:r>
              <a:rPr lang="pl-PL" sz="2000" dirty="0">
                <a:latin typeface="Calibri" pitchFamily="34" charset="0"/>
                <a:hlinkClick r:id="rId2"/>
              </a:rPr>
              <a:t>https://is.muni.cz/auth/predmet/ped/podzim2024/CJP002</a:t>
            </a:r>
            <a:endParaRPr lang="pl-PL" sz="2000" dirty="0">
              <a:latin typeface="Calibri" pitchFamily="34" charset="0"/>
            </a:endParaRPr>
          </a:p>
          <a:p>
            <a:pPr lvl="1" algn="just"/>
            <a:endParaRPr lang="pl-PL" sz="2000" dirty="0">
              <a:latin typeface="Calibri" pitchFamily="34" charset="0"/>
            </a:endParaRPr>
          </a:p>
          <a:p>
            <a:pPr lvl="1" algn="r"/>
            <a:r>
              <a:rPr lang="pl-PL" sz="2400" b="1" dirty="0">
                <a:latin typeface="Calibri" pitchFamily="34" charset="0"/>
              </a:rPr>
              <a:t>(</a:t>
            </a:r>
            <a:r>
              <a:rPr lang="pl-PL" sz="2400" b="1" dirty="0" err="1">
                <a:latin typeface="Calibri" pitchFamily="34" charset="0"/>
              </a:rPr>
              <a:t>podzim</a:t>
            </a:r>
            <a:r>
              <a:rPr lang="pl-PL" sz="2400" b="1" dirty="0">
                <a:latin typeface="Calibri" pitchFamily="34" charset="0"/>
              </a:rPr>
              <a:t> 2024, 26. 9. 2024)                                               Marek Lollok</a:t>
            </a:r>
            <a:endParaRPr lang="cs-CZ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6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486"/>
    </mc:Choice>
    <mc:Fallback xmlns="">
      <p:transition spd="slow" advTm="17648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71600" y="836712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cs-CZ" sz="3200" b="1" dirty="0">
                <a:latin typeface="Calibri" panose="020F0502020204030204" pitchFamily="34" charset="0"/>
              </a:rPr>
              <a:t>Dělení znaku</a:t>
            </a:r>
          </a:p>
          <a:p>
            <a:pPr lvl="1" algn="just"/>
            <a:endParaRPr lang="cs-CZ" sz="24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</a:rPr>
              <a:t>Charles S. </a:t>
            </a:r>
            <a:r>
              <a:rPr lang="cs-CZ" sz="2800" dirty="0" err="1">
                <a:latin typeface="Calibri" panose="020F0502020204030204" pitchFamily="34" charset="0"/>
              </a:rPr>
              <a:t>Peirce</a:t>
            </a:r>
            <a:endParaRPr lang="cs-CZ" sz="2800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endParaRPr lang="cs-CZ" sz="28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b="1" dirty="0">
                <a:latin typeface="Calibri" panose="020F0502020204030204" pitchFamily="34" charset="0"/>
              </a:rPr>
              <a:t>ikon</a:t>
            </a:r>
          </a:p>
          <a:p>
            <a:pPr marL="914400" lvl="1" indent="-457200" algn="just">
              <a:buFontTx/>
              <a:buChar char="-"/>
            </a:pPr>
            <a:r>
              <a:rPr lang="cs-CZ" sz="2800" b="1" dirty="0">
                <a:latin typeface="Calibri" panose="020F0502020204030204" pitchFamily="34" charset="0"/>
              </a:rPr>
              <a:t>index</a:t>
            </a:r>
          </a:p>
          <a:p>
            <a:pPr marL="914400" lvl="1" indent="-457200" algn="just">
              <a:buFontTx/>
              <a:buChar char="-"/>
            </a:pPr>
            <a:r>
              <a:rPr lang="cs-CZ" sz="2800" b="1" dirty="0">
                <a:latin typeface="Calibri" panose="020F0502020204030204" pitchFamily="34" charset="0"/>
              </a:rPr>
              <a:t>symbol </a:t>
            </a:r>
          </a:p>
          <a:p>
            <a:pPr marL="914400" lvl="1" indent="-457200" algn="just">
              <a:buFontTx/>
              <a:buChar char="-"/>
            </a:pPr>
            <a:endParaRPr lang="cs-CZ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14"/>
    </mc:Choice>
    <mc:Fallback xmlns="">
      <p:transition spd="slow" advTm="7761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71600" y="83671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cs-CZ" sz="28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endParaRPr lang="cs-CZ" sz="2800" dirty="0">
              <a:latin typeface="Calibri" panose="020F0502020204030204" pitchFamily="34" charset="0"/>
            </a:endParaRPr>
          </a:p>
        </p:txBody>
      </p:sp>
      <p:pic>
        <p:nvPicPr>
          <p:cNvPr id="5" name="Obrázek 4" descr="Obsah obrázku boty, text, Písmo, design&#10;&#10;Popis byl vytvořen automaticky">
            <a:extLst>
              <a:ext uri="{FF2B5EF4-FFF2-40B4-BE49-F238E27FC236}">
                <a16:creationId xmlns:a16="http://schemas.microsoft.com/office/drawing/2014/main" id="{1BA3E656-83AB-4095-1D30-0399B7550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15959"/>
            <a:ext cx="3556540" cy="53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8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14"/>
    </mc:Choice>
    <mc:Fallback xmlns="">
      <p:transition spd="slow" advTm="7761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71600" y="836712"/>
            <a:ext cx="7200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cs-CZ" sz="3200" b="1" dirty="0">
                <a:latin typeface="Calibri" panose="020F0502020204030204" pitchFamily="34" charset="0"/>
              </a:rPr>
              <a:t>Komunikace</a:t>
            </a:r>
            <a:endParaRPr lang="cs-CZ" sz="24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endParaRPr lang="cs-CZ" sz="2800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</a:rPr>
              <a:t>přenos informací; sdělování obsahu lidského vědomí jiným lidem</a:t>
            </a:r>
          </a:p>
          <a:p>
            <a:pPr marL="914400" lvl="1" indent="-457200" algn="just">
              <a:buFontTx/>
              <a:buChar char="-"/>
            </a:pPr>
            <a:endParaRPr lang="cs-CZ" sz="28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b="1" dirty="0" err="1">
                <a:latin typeface="Calibri" panose="020F0502020204030204" pitchFamily="34" charset="0"/>
              </a:rPr>
              <a:t>komunikanti</a:t>
            </a:r>
            <a:endParaRPr lang="cs-CZ" sz="28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endParaRPr lang="cs-CZ" sz="28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b="1" dirty="0">
                <a:latin typeface="Calibri" panose="020F0502020204030204" pitchFamily="34" charset="0"/>
              </a:rPr>
              <a:t>komunikační kanál</a:t>
            </a:r>
          </a:p>
          <a:p>
            <a:pPr marL="914400" lvl="1" indent="-457200" algn="just">
              <a:buFontTx/>
              <a:buChar char="-"/>
            </a:pPr>
            <a:endParaRPr lang="cs-CZ" sz="28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b="1" dirty="0">
                <a:latin typeface="Calibri" panose="020F0502020204030204" pitchFamily="34" charset="0"/>
              </a:rPr>
              <a:t>komunikát</a:t>
            </a:r>
          </a:p>
        </p:txBody>
      </p:sp>
    </p:spTree>
    <p:extLst>
      <p:ext uri="{BB962C8B-B14F-4D97-AF65-F5344CB8AC3E}">
        <p14:creationId xmlns:p14="http://schemas.microsoft.com/office/powerpoint/2010/main" val="163570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14"/>
    </mc:Choice>
    <mc:Fallback xmlns="">
      <p:transition spd="slow" advTm="7761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692696"/>
            <a:ext cx="77768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cs-CZ" sz="3200" b="1" dirty="0">
                <a:latin typeface="Calibri" panose="020F0502020204030204" pitchFamily="34" charset="0"/>
              </a:rPr>
              <a:t>Komunikace</a:t>
            </a:r>
          </a:p>
          <a:p>
            <a:pPr lvl="1" algn="just"/>
            <a:endParaRPr lang="cs-CZ" sz="2400" dirty="0">
              <a:latin typeface="Calibri" pitchFamily="34" charset="0"/>
            </a:endParaRPr>
          </a:p>
          <a:p>
            <a:pPr marL="800100" lvl="1" indent="-342900" algn="just">
              <a:buFontTx/>
              <a:buChar char="-"/>
            </a:pPr>
            <a:r>
              <a:rPr lang="cs-CZ" sz="2400" dirty="0">
                <a:latin typeface="Calibri" pitchFamily="34" charset="0"/>
              </a:rPr>
              <a:t>verbální</a:t>
            </a:r>
          </a:p>
          <a:p>
            <a:pPr marL="800100" lvl="1" indent="-342900" algn="just">
              <a:buFontTx/>
              <a:buChar char="-"/>
            </a:pPr>
            <a:r>
              <a:rPr lang="cs-CZ" sz="2400" dirty="0">
                <a:latin typeface="Calibri" pitchFamily="34" charset="0"/>
              </a:rPr>
              <a:t>neverbální</a:t>
            </a:r>
          </a:p>
          <a:p>
            <a:pPr marL="800100" lvl="1" indent="-342900" algn="just">
              <a:buFontTx/>
              <a:buChar char="-"/>
            </a:pPr>
            <a:endParaRPr lang="cs-CZ" sz="2400" dirty="0">
              <a:latin typeface="Calibri" pitchFamily="34" charset="0"/>
            </a:endParaRPr>
          </a:p>
          <a:p>
            <a:pPr marL="800100" lvl="1" indent="-342900" algn="just">
              <a:buFontTx/>
              <a:buChar char="-"/>
            </a:pPr>
            <a:endParaRPr lang="cs-CZ" sz="2400" dirty="0">
              <a:latin typeface="Calibri" pitchFamily="34" charset="0"/>
            </a:endParaRPr>
          </a:p>
          <a:p>
            <a:pPr lvl="1" algn="just"/>
            <a:r>
              <a:rPr lang="cs-CZ" sz="2400" dirty="0">
                <a:latin typeface="Calibri" pitchFamily="34" charset="0"/>
              </a:rPr>
              <a:t>A -------------T------------Ad</a:t>
            </a:r>
          </a:p>
          <a:p>
            <a:pPr lvl="1" algn="just"/>
            <a:r>
              <a:rPr lang="cs-CZ" sz="2400" dirty="0">
                <a:latin typeface="Calibri" pitchFamily="34" charset="0"/>
              </a:rPr>
              <a:t>mluvčí                            posluchač</a:t>
            </a:r>
          </a:p>
          <a:p>
            <a:pPr lvl="1" algn="just"/>
            <a:r>
              <a:rPr lang="cs-CZ" sz="2400" dirty="0">
                <a:latin typeface="Calibri" pitchFamily="34" charset="0"/>
              </a:rPr>
              <a:t>pisatel                            čtenář</a:t>
            </a:r>
          </a:p>
          <a:p>
            <a:pPr lvl="1" algn="just"/>
            <a:endParaRPr lang="cs-CZ" sz="2400" dirty="0">
              <a:latin typeface="Calibri" pitchFamily="34" charset="0"/>
            </a:endParaRPr>
          </a:p>
          <a:p>
            <a:pPr lvl="1" algn="just"/>
            <a:endParaRPr lang="cs-CZ" sz="2400" dirty="0">
              <a:latin typeface="Calibri" pitchFamily="34" charset="0"/>
            </a:endParaRPr>
          </a:p>
          <a:p>
            <a:pPr lvl="1" algn="just"/>
            <a:r>
              <a:rPr lang="cs-CZ" sz="2400" dirty="0">
                <a:latin typeface="Calibri" pitchFamily="34" charset="0"/>
              </a:rPr>
              <a:t>jazyk mluvený x jazyk psaný</a:t>
            </a:r>
          </a:p>
        </p:txBody>
      </p:sp>
    </p:spTree>
    <p:extLst>
      <p:ext uri="{BB962C8B-B14F-4D97-AF65-F5344CB8AC3E}">
        <p14:creationId xmlns:p14="http://schemas.microsoft.com/office/powerpoint/2010/main" val="28622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486"/>
    </mc:Choice>
    <mc:Fallback xmlns="">
      <p:transition spd="slow" advTm="17648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71600" y="836712"/>
            <a:ext cx="7200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cs-CZ" sz="3200" b="1" dirty="0">
                <a:latin typeface="Calibri" panose="020F0502020204030204" pitchFamily="34" charset="0"/>
              </a:rPr>
              <a:t>Komunikace</a:t>
            </a:r>
            <a:endParaRPr lang="cs-CZ" sz="24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endParaRPr lang="cs-CZ" sz="2800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</a:rPr>
              <a:t>přenos informací; sdělování obsahu lidského vědomí jiným lidem</a:t>
            </a:r>
          </a:p>
          <a:p>
            <a:pPr marL="914400" lvl="1" indent="-457200" algn="just">
              <a:buFontTx/>
              <a:buChar char="-"/>
            </a:pPr>
            <a:endParaRPr lang="cs-CZ" sz="28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b="1" dirty="0" err="1">
                <a:latin typeface="Calibri" panose="020F0502020204030204" pitchFamily="34" charset="0"/>
              </a:rPr>
              <a:t>komunikanti</a:t>
            </a:r>
            <a:endParaRPr lang="cs-CZ" sz="28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endParaRPr lang="cs-CZ" sz="28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b="1" dirty="0">
                <a:latin typeface="Calibri" panose="020F0502020204030204" pitchFamily="34" charset="0"/>
              </a:rPr>
              <a:t>komunikační kanál</a:t>
            </a:r>
          </a:p>
          <a:p>
            <a:pPr marL="914400" lvl="1" indent="-457200" algn="just">
              <a:buFontTx/>
              <a:buChar char="-"/>
            </a:pPr>
            <a:endParaRPr lang="cs-CZ" sz="28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b="1" dirty="0">
                <a:latin typeface="Calibri" panose="020F0502020204030204" pitchFamily="34" charset="0"/>
              </a:rPr>
              <a:t>komunikát</a:t>
            </a:r>
          </a:p>
          <a:p>
            <a:pPr marL="914400" lvl="1" indent="-457200" algn="just">
              <a:buFontTx/>
              <a:buChar char="-"/>
            </a:pPr>
            <a:r>
              <a:rPr lang="cs-CZ" sz="2800" b="1" dirty="0">
                <a:latin typeface="Calibri" panose="020F0502020204030204" pitchFamily="34" charset="0"/>
              </a:rPr>
              <a:t>jazykový projev</a:t>
            </a:r>
          </a:p>
          <a:p>
            <a:pPr marL="914400" lvl="1" indent="-457200" algn="just">
              <a:buFontTx/>
              <a:buChar char="-"/>
            </a:pPr>
            <a:r>
              <a:rPr lang="cs-CZ" sz="2800" b="1" dirty="0">
                <a:latin typeface="Calibri" panose="020F0502020204030204" pitchFamily="34" charset="0"/>
              </a:rPr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41541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14"/>
    </mc:Choice>
    <mc:Fallback xmlns="">
      <p:transition spd="slow" advTm="7761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712746" cy="3775919"/>
          </a:xfrm>
          <a:prstGeom prst="rect">
            <a:avLst/>
          </a:prstGeom>
        </p:spPr>
      </p:pic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1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98"/>
    </mc:Choice>
    <mc:Fallback xmlns="">
      <p:transition spd="slow" advTm="43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692696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cs-CZ" sz="3200" b="1" dirty="0">
                <a:latin typeface="Calibri" panose="020F0502020204030204" pitchFamily="34" charset="0"/>
              </a:rPr>
              <a:t>Jazyk</a:t>
            </a:r>
          </a:p>
          <a:p>
            <a:pPr lvl="1" algn="just"/>
            <a:endParaRPr lang="cs-CZ" sz="24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</a:rPr>
              <a:t>„součástí lidské vybavenosti, je integrální a neodmyslitelnou složkou lidské existence“ (Daneš 1993: 134)</a:t>
            </a:r>
          </a:p>
          <a:p>
            <a:pPr marL="914400" lvl="1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</a:rPr>
              <a:t>jazyk je jev nadosobní </a:t>
            </a:r>
          </a:p>
          <a:p>
            <a:pPr marL="914400" lvl="1" indent="-457200" algn="just">
              <a:buFontTx/>
              <a:buChar char="-"/>
            </a:pPr>
            <a:endParaRPr lang="cs-CZ" sz="2800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</a:rPr>
              <a:t>jazyk je jev heterogenní, tj. jev který vykazuje značnou variantnost</a:t>
            </a:r>
          </a:p>
          <a:p>
            <a:pPr marL="914400" lvl="1" indent="-457200" algn="just">
              <a:buFontTx/>
              <a:buChar char="-"/>
            </a:pPr>
            <a:endParaRPr lang="cs-CZ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3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14"/>
    </mc:Choice>
    <mc:Fallback xmlns="">
      <p:transition spd="slow" advTm="7761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692696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cs-CZ" sz="3200" b="1" dirty="0">
                <a:latin typeface="Calibri" panose="020F0502020204030204" pitchFamily="34" charset="0"/>
              </a:rPr>
              <a:t>Jazyk a řeč</a:t>
            </a:r>
          </a:p>
          <a:p>
            <a:pPr lvl="1" algn="just"/>
            <a:endParaRPr lang="cs-CZ" sz="24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</a:rPr>
              <a:t>J: abstrakce/součást lidského vědomí</a:t>
            </a:r>
          </a:p>
          <a:p>
            <a:pPr marL="914400" lvl="1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</a:rPr>
              <a:t>Ř: konkretizace jazyka, komunikační jazyková činnost jednotlivce</a:t>
            </a:r>
          </a:p>
          <a:p>
            <a:pPr marL="914400" lvl="1" indent="-457200" algn="just">
              <a:buFontTx/>
              <a:buChar char="-"/>
            </a:pPr>
            <a:endParaRPr lang="cs-CZ" sz="2800" dirty="0">
              <a:latin typeface="Calibri" panose="020F0502020204030204" pitchFamily="34" charset="0"/>
            </a:endParaRPr>
          </a:p>
          <a:p>
            <a:pPr lvl="1" algn="just"/>
            <a:r>
              <a:rPr lang="cs-CZ" sz="2800" dirty="0">
                <a:latin typeface="Calibri" panose="020F0502020204030204" pitchFamily="34" charset="0"/>
              </a:rPr>
              <a:t>Znalost jazyka se realizuje řečí.</a:t>
            </a:r>
          </a:p>
          <a:p>
            <a:pPr marL="914400" lvl="1" indent="-457200" algn="just">
              <a:buFontTx/>
              <a:buChar char="-"/>
            </a:pPr>
            <a:endParaRPr lang="cs-CZ" sz="2800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dirty="0" err="1">
                <a:latin typeface="Calibri" panose="020F0502020204030204" pitchFamily="34" charset="0"/>
              </a:rPr>
              <a:t>langue</a:t>
            </a:r>
            <a:r>
              <a:rPr lang="cs-CZ" sz="2800" dirty="0">
                <a:latin typeface="Calibri" panose="020F0502020204030204" pitchFamily="34" charset="0"/>
              </a:rPr>
              <a:t> x </a:t>
            </a:r>
            <a:r>
              <a:rPr lang="cs-CZ" sz="2800" dirty="0" err="1">
                <a:latin typeface="Calibri" panose="020F0502020204030204" pitchFamily="34" charset="0"/>
              </a:rPr>
              <a:t>parole</a:t>
            </a:r>
            <a:endParaRPr lang="cs-CZ" sz="28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endParaRPr lang="cs-CZ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14"/>
    </mc:Choice>
    <mc:Fallback xmlns="">
      <p:transition spd="slow" advTm="7761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692696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cs-CZ" sz="3200" b="1" dirty="0">
                <a:latin typeface="Calibri" panose="020F0502020204030204" pitchFamily="34" charset="0"/>
              </a:rPr>
              <a:t>Jazyk</a:t>
            </a:r>
          </a:p>
          <a:p>
            <a:pPr lvl="1" algn="just"/>
            <a:endParaRPr lang="cs-CZ" sz="24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</a:rPr>
              <a:t>národní</a:t>
            </a:r>
          </a:p>
          <a:p>
            <a:pPr marL="914400" lvl="1" indent="-457200" algn="just">
              <a:buFontTx/>
              <a:buChar char="-"/>
            </a:pPr>
            <a:endParaRPr lang="cs-CZ" sz="2800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</a:rPr>
              <a:t>mateřský</a:t>
            </a:r>
          </a:p>
          <a:p>
            <a:pPr marL="914400" lvl="1" indent="-457200" algn="just">
              <a:buFontTx/>
              <a:buChar char="-"/>
            </a:pPr>
            <a:endParaRPr lang="cs-CZ" sz="2800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</a:rPr>
              <a:t>odlišný/cizí/cílový</a:t>
            </a:r>
          </a:p>
          <a:p>
            <a:pPr marL="914400" lvl="1" indent="-457200" algn="just">
              <a:buFontTx/>
              <a:buChar char="-"/>
            </a:pPr>
            <a:endParaRPr lang="cs-CZ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3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14"/>
    </mc:Choice>
    <mc:Fallback xmlns="">
      <p:transition spd="slow" advTm="7761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692696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cs-CZ" sz="3200" b="1" dirty="0">
                <a:latin typeface="Calibri" panose="020F0502020204030204" pitchFamily="34" charset="0"/>
              </a:rPr>
              <a:t>Znak</a:t>
            </a:r>
          </a:p>
          <a:p>
            <a:pPr lvl="1" algn="just"/>
            <a:endParaRPr lang="cs-CZ" sz="24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</a:rPr>
              <a:t>něco, co něco (jiného) zastupuje</a:t>
            </a:r>
          </a:p>
          <a:p>
            <a:pPr marL="914400" lvl="1" indent="-457200" algn="just">
              <a:buFontTx/>
              <a:buChar char="-"/>
            </a:pPr>
            <a:endParaRPr lang="cs-CZ" sz="28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</a:rPr>
              <a:t>disciplína: sémiotika, sémiologie</a:t>
            </a:r>
          </a:p>
          <a:p>
            <a:pPr marL="914400" lvl="1" indent="-457200" algn="just">
              <a:buFontTx/>
              <a:buChar char="-"/>
            </a:pPr>
            <a:endParaRPr lang="cs-CZ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52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14"/>
    </mc:Choice>
    <mc:Fallback xmlns="">
      <p:transition spd="slow" advTm="7761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692696"/>
            <a:ext cx="7776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cs-CZ" sz="3200" b="1" dirty="0">
                <a:latin typeface="Calibri" panose="020F0502020204030204" pitchFamily="34" charset="0"/>
              </a:rPr>
              <a:t>Znak</a:t>
            </a:r>
          </a:p>
          <a:p>
            <a:pPr lvl="1" algn="just"/>
            <a:endParaRPr lang="cs-CZ" sz="24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</a:rPr>
              <a:t>něco, co něco (jiného) zastupuje</a:t>
            </a:r>
          </a:p>
          <a:p>
            <a:pPr marL="914400" lvl="1" indent="-457200" algn="just">
              <a:buFontTx/>
              <a:buChar char="-"/>
            </a:pPr>
            <a:endParaRPr lang="cs-CZ" sz="28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b="1" dirty="0">
                <a:latin typeface="Calibri" panose="020F0502020204030204" pitchFamily="34" charset="0"/>
              </a:rPr>
              <a:t>„znak (signum, </a:t>
            </a:r>
            <a:r>
              <a:rPr lang="cs-CZ" sz="2800" b="1" dirty="0" err="1">
                <a:latin typeface="Calibri" panose="020F0502020204030204" pitchFamily="34" charset="0"/>
              </a:rPr>
              <a:t>signans</a:t>
            </a:r>
            <a:r>
              <a:rPr lang="cs-CZ" sz="2800" b="1" dirty="0">
                <a:latin typeface="Calibri" panose="020F0502020204030204" pitchFamily="34" charset="0"/>
              </a:rPr>
              <a:t>) je něco, za čím se skrývá něco jiného (</a:t>
            </a:r>
            <a:r>
              <a:rPr lang="cs-CZ" sz="2800" b="1" dirty="0" err="1">
                <a:latin typeface="Calibri" panose="020F0502020204030204" pitchFamily="34" charset="0"/>
              </a:rPr>
              <a:t>signatum</a:t>
            </a:r>
            <a:r>
              <a:rPr lang="cs-CZ" sz="2800" b="1" dirty="0">
                <a:latin typeface="Calibri" panose="020F0502020204030204" pitchFamily="34" charset="0"/>
              </a:rPr>
              <a:t>, referent, věc)“ a že „existuje někdo, kdo si takový vztah uvědomuje“</a:t>
            </a:r>
          </a:p>
          <a:p>
            <a:pPr marL="914400" lvl="1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</a:rPr>
              <a:t>(</a:t>
            </a:r>
            <a:r>
              <a:rPr lang="cs-CZ" sz="2800" dirty="0">
                <a:latin typeface="Calibri" panose="020F0502020204030204" pitchFamily="34" charset="0"/>
                <a:hlinkClick r:id="rId2"/>
              </a:rPr>
              <a:t>https://www.czechency.org/</a:t>
            </a:r>
            <a:r>
              <a:rPr lang="cs-CZ" sz="2800" dirty="0" err="1">
                <a:latin typeface="Calibri" panose="020F0502020204030204" pitchFamily="34" charset="0"/>
                <a:hlinkClick r:id="rId2"/>
              </a:rPr>
              <a:t>slovnik</a:t>
            </a:r>
            <a:r>
              <a:rPr lang="cs-CZ" sz="2800" dirty="0">
                <a:latin typeface="Calibri" panose="020F0502020204030204" pitchFamily="34" charset="0"/>
                <a:hlinkClick r:id="rId2"/>
              </a:rPr>
              <a:t>/ZNAK</a:t>
            </a:r>
            <a:r>
              <a:rPr lang="cs-CZ" sz="2800" dirty="0">
                <a:latin typeface="Calibri" panose="020F0502020204030204" pitchFamily="34" charset="0"/>
              </a:rPr>
              <a:t>) </a:t>
            </a:r>
          </a:p>
          <a:p>
            <a:pPr marL="914400" lvl="1" indent="-457200" algn="just">
              <a:buFontTx/>
              <a:buChar char="-"/>
            </a:pPr>
            <a:endParaRPr lang="cs-CZ" sz="28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endParaRPr lang="cs-CZ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7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14"/>
    </mc:Choice>
    <mc:Fallback xmlns="">
      <p:transition spd="slow" advTm="7761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692696"/>
            <a:ext cx="77768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cs-CZ" sz="3200" b="1" dirty="0">
                <a:latin typeface="Calibri" panose="020F0502020204030204" pitchFamily="34" charset="0"/>
              </a:rPr>
              <a:t>Znak </a:t>
            </a:r>
          </a:p>
          <a:p>
            <a:pPr lvl="1" algn="just"/>
            <a:r>
              <a:rPr lang="cs-CZ" sz="3200" b="1" dirty="0">
                <a:latin typeface="Calibri" panose="020F0502020204030204" pitchFamily="34" charset="0"/>
              </a:rPr>
              <a:t>(Ferdinand de </a:t>
            </a:r>
            <a:r>
              <a:rPr lang="cs-CZ" sz="3200" b="1" dirty="0" err="1">
                <a:latin typeface="Calibri" panose="020F0502020204030204" pitchFamily="34" charset="0"/>
              </a:rPr>
              <a:t>Saussure</a:t>
            </a:r>
            <a:r>
              <a:rPr lang="cs-CZ" sz="3200" b="1" dirty="0">
                <a:latin typeface="Calibri" panose="020F0502020204030204" pitchFamily="34" charset="0"/>
              </a:rPr>
              <a:t>)</a:t>
            </a:r>
          </a:p>
          <a:p>
            <a:pPr lvl="1" algn="just"/>
            <a:endParaRPr lang="cs-CZ" sz="2400" b="1" dirty="0">
              <a:latin typeface="Calibri" panose="020F0502020204030204" pitchFamily="34" charset="0"/>
            </a:endParaRPr>
          </a:p>
          <a:p>
            <a:pPr lvl="1" algn="just"/>
            <a:endParaRPr lang="cs-CZ" sz="2800" dirty="0">
              <a:latin typeface="Calibri" panose="020F0502020204030204" pitchFamily="34" charset="0"/>
            </a:endParaRPr>
          </a:p>
        </p:txBody>
      </p:sp>
      <p:pic>
        <p:nvPicPr>
          <p:cNvPr id="5" name="Obrázek 4" descr="Obsah obrázku text, Písmo, řada/pruh, kruh&#10;&#10;Popis byl vytvořen automaticky">
            <a:extLst>
              <a:ext uri="{FF2B5EF4-FFF2-40B4-BE49-F238E27FC236}">
                <a16:creationId xmlns:a16="http://schemas.microsoft.com/office/drawing/2014/main" id="{91881B6C-EB4D-574E-9B39-123471E39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0337"/>
            <a:ext cx="3133725" cy="1457325"/>
          </a:xfrm>
          <a:prstGeom prst="rect">
            <a:avLst/>
          </a:prstGeom>
        </p:spPr>
      </p:pic>
      <p:pic>
        <p:nvPicPr>
          <p:cNvPr id="7" name="Obrázek 6" descr="Obsah obrázku černá, tma&#10;&#10;Popis byl vytvořen automaticky">
            <a:extLst>
              <a:ext uri="{FF2B5EF4-FFF2-40B4-BE49-F238E27FC236}">
                <a16:creationId xmlns:a16="http://schemas.microsoft.com/office/drawing/2014/main" id="{320DEFE1-E323-AA1B-FD73-463E9BCA4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25538"/>
            <a:ext cx="2582321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9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14"/>
    </mc:Choice>
    <mc:Fallback xmlns="">
      <p:transition spd="slow" advTm="7761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692696"/>
            <a:ext cx="777686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cs-CZ" sz="3200" b="1" dirty="0">
                <a:latin typeface="Calibri" panose="020F0502020204030204" pitchFamily="34" charset="0"/>
              </a:rPr>
              <a:t>Ferdinand de </a:t>
            </a:r>
            <a:r>
              <a:rPr lang="cs-CZ" sz="3200" b="1" dirty="0" err="1">
                <a:latin typeface="Calibri" panose="020F0502020204030204" pitchFamily="34" charset="0"/>
              </a:rPr>
              <a:t>Saussure</a:t>
            </a:r>
            <a:endParaRPr lang="cs-CZ" sz="3200" b="1" dirty="0">
              <a:latin typeface="Calibri" panose="020F0502020204030204" pitchFamily="34" charset="0"/>
            </a:endParaRPr>
          </a:p>
          <a:p>
            <a:pPr lvl="1" algn="just"/>
            <a:r>
              <a:rPr lang="cs-CZ" sz="3200" dirty="0">
                <a:latin typeface="Calibri" panose="020F0502020204030204" pitchFamily="34" charset="0"/>
              </a:rPr>
              <a:t>(1857-1913)</a:t>
            </a:r>
            <a:endParaRPr lang="cs-CZ" sz="2800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endParaRPr lang="cs-CZ" sz="2800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endParaRPr lang="cs-CZ" sz="2800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endParaRPr lang="cs-CZ" sz="2800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i="1" dirty="0">
                <a:latin typeface="Calibri" panose="020F0502020204030204" pitchFamily="34" charset="0"/>
              </a:rPr>
              <a:t>Kurz obecné lingvistiky </a:t>
            </a:r>
            <a:r>
              <a:rPr lang="cs-CZ" sz="2800" dirty="0">
                <a:latin typeface="Calibri" panose="020F0502020204030204" pitchFamily="34" charset="0"/>
              </a:rPr>
              <a:t>(1916)</a:t>
            </a:r>
          </a:p>
          <a:p>
            <a:pPr marL="914400" lvl="1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</a:rPr>
              <a:t>dyadický model znaku</a:t>
            </a:r>
          </a:p>
          <a:p>
            <a:pPr lvl="1" algn="just"/>
            <a:endParaRPr lang="cs-CZ" sz="2800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</a:rPr>
              <a:t>arbitrárnost označujícího a označovaného</a:t>
            </a:r>
          </a:p>
          <a:p>
            <a:pPr marL="914400" lvl="1" indent="-457200" algn="just">
              <a:buFontTx/>
              <a:buChar char="-"/>
            </a:pPr>
            <a:endParaRPr lang="cs-CZ" sz="2800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</a:rPr>
              <a:t>vliv na Pražský lingvistický kroužek (strukturalismus)</a:t>
            </a:r>
          </a:p>
          <a:p>
            <a:pPr marL="914400" lvl="1" indent="-457200" algn="just">
              <a:buFontTx/>
              <a:buChar char="-"/>
            </a:pPr>
            <a:endParaRPr lang="cs-CZ" sz="2800" dirty="0">
              <a:latin typeface="Calibri" panose="020F0502020204030204" pitchFamily="34" charset="0"/>
            </a:endParaRPr>
          </a:p>
        </p:txBody>
      </p:sp>
      <p:pic>
        <p:nvPicPr>
          <p:cNvPr id="5" name="Obrázek 4" descr="Obsah obrázku oblečení, Lidská tvář, osoba, portrét&#10;&#10;Popis byl vytvořen automaticky">
            <a:extLst>
              <a:ext uri="{FF2B5EF4-FFF2-40B4-BE49-F238E27FC236}">
                <a16:creationId xmlns:a16="http://schemas.microsoft.com/office/drawing/2014/main" id="{51769E16-C944-0C5B-D527-CF0822568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94" y="692696"/>
            <a:ext cx="2304256" cy="347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14"/>
    </mc:Choice>
    <mc:Fallback xmlns="">
      <p:transition spd="slow" advTm="7761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71600" y="836712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cs-CZ" sz="3200" b="1" dirty="0">
                <a:latin typeface="Calibri" panose="020F0502020204030204" pitchFamily="34" charset="0"/>
              </a:rPr>
              <a:t>Znak – triadický model</a:t>
            </a:r>
          </a:p>
          <a:p>
            <a:pPr lvl="1" algn="just"/>
            <a:endParaRPr lang="cs-CZ" sz="24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</a:rPr>
              <a:t>Charles S. </a:t>
            </a:r>
            <a:r>
              <a:rPr lang="cs-CZ" sz="2800" dirty="0" err="1">
                <a:latin typeface="Calibri" panose="020F0502020204030204" pitchFamily="34" charset="0"/>
              </a:rPr>
              <a:t>Peirce</a:t>
            </a:r>
            <a:r>
              <a:rPr lang="cs-CZ" sz="2800" dirty="0">
                <a:latin typeface="Calibri" panose="020F0502020204030204" pitchFamily="34" charset="0"/>
              </a:rPr>
              <a:t> (1839-1914)</a:t>
            </a:r>
          </a:p>
          <a:p>
            <a:pPr marL="914400" lvl="1" indent="-457200" algn="just">
              <a:buFontTx/>
              <a:buChar char="-"/>
            </a:pPr>
            <a:endParaRPr lang="cs-CZ" sz="28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endParaRPr lang="cs-CZ" sz="2800" b="1" dirty="0">
              <a:latin typeface="Calibri" panose="020F0502020204030204" pitchFamily="34" charset="0"/>
            </a:endParaRPr>
          </a:p>
          <a:p>
            <a:pPr marL="914400" lvl="1" indent="-457200" algn="just">
              <a:buFontTx/>
              <a:buChar char="-"/>
            </a:pPr>
            <a:endParaRPr lang="cs-CZ" sz="2800" dirty="0">
              <a:latin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4536504" cy="317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6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14"/>
    </mc:Choice>
    <mc:Fallback xmlns="">
      <p:transition spd="slow" advTm="77614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3166</TotalTime>
  <Words>280</Words>
  <Application>Microsoft Office PowerPoint</Application>
  <PresentationFormat>Předvádění na obrazovce (4:3)</PresentationFormat>
  <Paragraphs>99</Paragraphs>
  <Slides>15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Organický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Veřejné zakázky na MENDELU</dc:title>
  <dc:creator>lollok</dc:creator>
  <cp:lastModifiedBy>Marek Lollok</cp:lastModifiedBy>
  <cp:revision>471</cp:revision>
  <cp:lastPrinted>2018-09-19T05:36:55Z</cp:lastPrinted>
  <dcterms:created xsi:type="dcterms:W3CDTF">2013-04-13T14:50:58Z</dcterms:created>
  <dcterms:modified xsi:type="dcterms:W3CDTF">2024-09-27T04:38:19Z</dcterms:modified>
</cp:coreProperties>
</file>