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9"/>
  </p:notesMasterIdLst>
  <p:sldIdLst>
    <p:sldId id="291" r:id="rId2"/>
    <p:sldId id="298" r:id="rId3"/>
    <p:sldId id="284" r:id="rId4"/>
    <p:sldId id="299" r:id="rId5"/>
    <p:sldId id="300" r:id="rId6"/>
    <p:sldId id="257" r:id="rId7"/>
    <p:sldId id="311" r:id="rId8"/>
    <p:sldId id="305" r:id="rId9"/>
    <p:sldId id="312" r:id="rId10"/>
    <p:sldId id="321" r:id="rId11"/>
    <p:sldId id="314" r:id="rId12"/>
    <p:sldId id="322" r:id="rId13"/>
    <p:sldId id="323" r:id="rId14"/>
    <p:sldId id="319" r:id="rId15"/>
    <p:sldId id="320" r:id="rId16"/>
    <p:sldId id="313" r:id="rId17"/>
    <p:sldId id="324" r:id="rId18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1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1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>
              <a:defRPr sz="1200"/>
            </a:lvl1pPr>
          </a:lstStyle>
          <a:p>
            <a:fld id="{0A038486-6211-4E2D-8E20-01C55186492A}" type="datetimeFigureOut">
              <a:rPr lang="cs-CZ" smtClean="0"/>
              <a:pPr/>
              <a:t>05.10.2024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3" rIns="91427" bIns="45713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8"/>
          </a:xfrm>
          <a:prstGeom prst="rect">
            <a:avLst/>
          </a:prstGeom>
        </p:spPr>
        <p:txBody>
          <a:bodyPr vert="horz" lIns="91427" tIns="45713" rIns="91427" bIns="45713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6331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6331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r">
              <a:defRPr sz="1200"/>
            </a:lvl1pPr>
          </a:lstStyle>
          <a:p>
            <a:fld id="{6652F486-F355-45D8-BA09-2F1CCA42B0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41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77126A8E-0D50-4F5F-B432-319FC06AE941}" type="datetimeFigureOut">
              <a:rPr lang="cs-CZ" smtClean="0"/>
              <a:pPr/>
              <a:t>05.10.2024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7975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05.10.2024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3552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05.10.2024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62991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05.10.2024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33185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05.10.2024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13911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05.10.2024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2002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05.10.2024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20197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05.10.2024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74458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05.10.2024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9724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05.10.2024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080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05.10.2024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5654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05.10.2024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2101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05.10.2024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7743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05.10.2024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9139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05.10.2024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3390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05.10.2024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9153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26A8E-0D50-4F5F-B432-319FC06AE941}" type="datetimeFigureOut">
              <a:rPr lang="cs-CZ" smtClean="0"/>
              <a:pPr/>
              <a:t>05.10.2024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2234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7126A8E-0D50-4F5F-B432-319FC06AE941}" type="datetimeFigureOut">
              <a:rPr lang="cs-CZ" smtClean="0"/>
              <a:pPr/>
              <a:t>05.10.2024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83B765E-DD68-4DFA-951B-5C51C84FA184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6123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  <p:sldLayoutId id="2147483841" r:id="rId13"/>
    <p:sldLayoutId id="2147483842" r:id="rId14"/>
    <p:sldLayoutId id="2147483843" r:id="rId15"/>
    <p:sldLayoutId id="2147483844" r:id="rId16"/>
    <p:sldLayoutId id="214748384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predmet/ped/podzim2024/CJP002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old.ujc.avcr.cz/sys/galerie-obrazky/publikace-obalky/mapa-nareci.jpg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611560" y="724704"/>
            <a:ext cx="7776864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endParaRPr lang="cs-CZ" sz="2400" dirty="0">
              <a:latin typeface="Calibri" pitchFamily="34" charset="0"/>
            </a:endParaRPr>
          </a:p>
          <a:p>
            <a:pPr lvl="1" algn="just"/>
            <a:endParaRPr lang="pl-PL" sz="3600" b="1" dirty="0">
              <a:latin typeface="Calibri" pitchFamily="34" charset="0"/>
            </a:endParaRPr>
          </a:p>
          <a:p>
            <a:pPr lvl="1" algn="just"/>
            <a:endParaRPr lang="pl-PL" sz="3600" b="1" dirty="0">
              <a:latin typeface="Calibri" pitchFamily="34" charset="0"/>
            </a:endParaRPr>
          </a:p>
          <a:p>
            <a:pPr lvl="1" algn="just"/>
            <a:endParaRPr lang="pl-PL" sz="3600" b="1" dirty="0">
              <a:latin typeface="Calibri" pitchFamily="34" charset="0"/>
            </a:endParaRPr>
          </a:p>
          <a:p>
            <a:pPr lvl="1" algn="just"/>
            <a:r>
              <a:rPr lang="pl-PL" sz="3600" b="1" dirty="0">
                <a:latin typeface="Calibri" pitchFamily="34" charset="0"/>
              </a:rPr>
              <a:t>CJp002 </a:t>
            </a:r>
          </a:p>
          <a:p>
            <a:pPr lvl="1" algn="just"/>
            <a:r>
              <a:rPr lang="pl-PL" sz="3600" b="1" dirty="0" err="1">
                <a:latin typeface="Calibri" pitchFamily="34" charset="0"/>
              </a:rPr>
              <a:t>Úvod</a:t>
            </a:r>
            <a:r>
              <a:rPr lang="pl-PL" sz="3600" b="1" dirty="0">
                <a:latin typeface="Calibri" pitchFamily="34" charset="0"/>
              </a:rPr>
              <a:t> do studia </a:t>
            </a:r>
            <a:r>
              <a:rPr lang="pl-PL" sz="3600" b="1" dirty="0" err="1">
                <a:latin typeface="Calibri" pitchFamily="34" charset="0"/>
              </a:rPr>
              <a:t>jazyka</a:t>
            </a:r>
            <a:r>
              <a:rPr lang="pl-PL" sz="3600" b="1" dirty="0">
                <a:latin typeface="Calibri" pitchFamily="34" charset="0"/>
              </a:rPr>
              <a:t> a </a:t>
            </a:r>
            <a:r>
              <a:rPr lang="pl-PL" sz="3600" b="1" dirty="0" err="1">
                <a:latin typeface="Calibri" pitchFamily="34" charset="0"/>
              </a:rPr>
              <a:t>jazykovědy</a:t>
            </a:r>
            <a:r>
              <a:rPr lang="pl-PL" sz="3600" b="1" dirty="0">
                <a:latin typeface="Calibri" pitchFamily="34" charset="0"/>
              </a:rPr>
              <a:t> </a:t>
            </a:r>
          </a:p>
          <a:p>
            <a:pPr lvl="1" algn="just"/>
            <a:endParaRPr lang="pl-PL" sz="2400" b="1" dirty="0">
              <a:latin typeface="Calibri" pitchFamily="34" charset="0"/>
            </a:endParaRPr>
          </a:p>
          <a:p>
            <a:pPr lvl="1" algn="just"/>
            <a:endParaRPr lang="pl-PL" sz="2400" b="1" dirty="0">
              <a:latin typeface="Calibri" pitchFamily="34" charset="0"/>
            </a:endParaRPr>
          </a:p>
          <a:p>
            <a:pPr lvl="1" algn="just"/>
            <a:r>
              <a:rPr lang="pl-PL" sz="2000" dirty="0">
                <a:latin typeface="Calibri" pitchFamily="34" charset="0"/>
                <a:hlinkClick r:id="rId2"/>
              </a:rPr>
              <a:t>https://is.muni.cz/auth/predmet/ped/podzim2024/CJP002</a:t>
            </a:r>
            <a:endParaRPr lang="pl-PL" sz="2000" dirty="0">
              <a:latin typeface="Calibri" pitchFamily="34" charset="0"/>
            </a:endParaRPr>
          </a:p>
          <a:p>
            <a:pPr lvl="1" algn="just"/>
            <a:endParaRPr lang="pl-PL" sz="2000" dirty="0">
              <a:latin typeface="Calibri" pitchFamily="34" charset="0"/>
            </a:endParaRPr>
          </a:p>
          <a:p>
            <a:pPr lvl="1" algn="just"/>
            <a:r>
              <a:rPr lang="pl-PL" sz="2400" b="1" dirty="0">
                <a:latin typeface="Calibri" pitchFamily="34" charset="0"/>
              </a:rPr>
              <a:t>(</a:t>
            </a:r>
            <a:r>
              <a:rPr lang="pl-PL" sz="2400" b="1" dirty="0" err="1">
                <a:latin typeface="Calibri" pitchFamily="34" charset="0"/>
              </a:rPr>
              <a:t>podzim</a:t>
            </a:r>
            <a:r>
              <a:rPr lang="pl-PL" sz="2400" b="1" dirty="0">
                <a:latin typeface="Calibri" pitchFamily="34" charset="0"/>
              </a:rPr>
              <a:t> 2024)                                                Marek Lollok</a:t>
            </a:r>
            <a:endParaRPr lang="cs-CZ" sz="24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464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6486"/>
    </mc:Choice>
    <mc:Fallback xmlns="">
      <p:transition spd="slow" advTm="176486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620688"/>
            <a:ext cx="7488832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cs-CZ" sz="2800" b="1" dirty="0">
              <a:latin typeface="Calibri" panose="020F0502020204030204" pitchFamily="34" charset="0"/>
            </a:endParaRPr>
          </a:p>
          <a:p>
            <a:pPr lvl="1"/>
            <a:r>
              <a:rPr lang="cs-CZ" sz="2800" b="1" dirty="0">
                <a:latin typeface="Calibri" panose="020F0502020204030204" pitchFamily="34" charset="0"/>
              </a:rPr>
              <a:t>Útvary národního jazyka</a:t>
            </a:r>
          </a:p>
          <a:p>
            <a:pPr lvl="1"/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>
              <a:buFontTx/>
              <a:buChar char="-"/>
            </a:pPr>
            <a:r>
              <a:rPr lang="cs-CZ" sz="2800" dirty="0">
                <a:latin typeface="Calibri" panose="020F0502020204030204" pitchFamily="34" charset="0"/>
              </a:rPr>
              <a:t>relativně autonomní, </a:t>
            </a:r>
          </a:p>
          <a:p>
            <a:pPr marL="800100" lvl="1" indent="-342900">
              <a:buFontTx/>
              <a:buChar char="-"/>
            </a:pPr>
            <a:r>
              <a:rPr lang="cs-CZ" sz="2800" dirty="0">
                <a:latin typeface="Calibri" panose="020F0502020204030204" pitchFamily="34" charset="0"/>
              </a:rPr>
              <a:t>ale ne vzájemně izolované</a:t>
            </a:r>
          </a:p>
          <a:p>
            <a:pPr marL="800100" lvl="1" indent="-342900">
              <a:buFontTx/>
              <a:buChar char="-"/>
            </a:pPr>
            <a:r>
              <a:rPr lang="cs-CZ" sz="2800" dirty="0">
                <a:latin typeface="Calibri" panose="020F0502020204030204" pitchFamily="34" charset="0"/>
              </a:rPr>
              <a:t>jejich hranice nejsou ostré</a:t>
            </a:r>
          </a:p>
          <a:p>
            <a:pPr marL="800100" lvl="1" indent="-342900">
              <a:buFontTx/>
              <a:buChar char="-"/>
            </a:pPr>
            <a:r>
              <a:rPr lang="cs-CZ" sz="2800" dirty="0">
                <a:latin typeface="Calibri" panose="020F0502020204030204" pitchFamily="34" charset="0"/>
              </a:rPr>
              <a:t>(míšení)</a:t>
            </a:r>
          </a:p>
          <a:p>
            <a:pPr marL="800100" lvl="1" indent="-342900">
              <a:buFontTx/>
              <a:buChar char="-"/>
            </a:pPr>
            <a:endParaRPr lang="cs-CZ" sz="2800" dirty="0">
              <a:latin typeface="Calibri" panose="020F0502020204030204" pitchFamily="34" charset="0"/>
            </a:endParaRPr>
          </a:p>
          <a:p>
            <a:pPr lvl="1" algn="just"/>
            <a:endParaRPr lang="cs-CZ" sz="2400" dirty="0">
              <a:latin typeface="Calibri" pitchFamily="34" charset="0"/>
            </a:endParaRPr>
          </a:p>
          <a:p>
            <a:pPr lvl="1" algn="just"/>
            <a:endParaRPr lang="cs-CZ" sz="2400" dirty="0">
              <a:latin typeface="Calibri" pitchFamily="34" charset="0"/>
            </a:endParaRPr>
          </a:p>
          <a:p>
            <a:pPr lvl="1" algn="just"/>
            <a:endParaRPr lang="cs-CZ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659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7328"/>
    </mc:Choice>
    <mc:Fallback xmlns="">
      <p:transition spd="slow" advTm="67328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620688"/>
            <a:ext cx="74888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cs-CZ" sz="2800" b="1" dirty="0">
              <a:latin typeface="Calibri" panose="020F0502020204030204" pitchFamily="34" charset="0"/>
            </a:endParaRPr>
          </a:p>
          <a:p>
            <a:pPr lvl="1"/>
            <a:r>
              <a:rPr lang="cs-CZ" sz="2800" b="1" dirty="0">
                <a:latin typeface="Calibri" panose="020F0502020204030204" pitchFamily="34" charset="0"/>
              </a:rPr>
              <a:t>Strukturní útvary</a:t>
            </a:r>
          </a:p>
          <a:p>
            <a:pPr lvl="1"/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>
              <a:buFontTx/>
              <a:buChar char="-"/>
            </a:pPr>
            <a:r>
              <a:rPr lang="cs-CZ" sz="2800" dirty="0">
                <a:latin typeface="Calibri" panose="020F0502020204030204" pitchFamily="34" charset="0"/>
              </a:rPr>
              <a:t>spisovná čeština</a:t>
            </a:r>
          </a:p>
          <a:p>
            <a:pPr marL="800100" lvl="1" indent="-342900">
              <a:buFontTx/>
              <a:buChar char="-"/>
            </a:pPr>
            <a:r>
              <a:rPr lang="cs-CZ" sz="2800" dirty="0">
                <a:latin typeface="Calibri" panose="020F0502020204030204" pitchFamily="34" charset="0"/>
              </a:rPr>
              <a:t>dialekty; interdialekty; obecná čeština</a:t>
            </a:r>
          </a:p>
          <a:p>
            <a:pPr marL="800100" lvl="1" indent="-342900">
              <a:buFontTx/>
              <a:buChar char="-"/>
            </a:pPr>
            <a:endParaRPr lang="cs-CZ" sz="2800" dirty="0">
              <a:latin typeface="Calibri" panose="020F0502020204030204" pitchFamily="34" charset="0"/>
            </a:endParaRPr>
          </a:p>
          <a:p>
            <a:pPr lvl="1" algn="just"/>
            <a:endParaRPr lang="cs-CZ" sz="2400" dirty="0">
              <a:latin typeface="Calibri" pitchFamily="34" charset="0"/>
            </a:endParaRPr>
          </a:p>
          <a:p>
            <a:pPr lvl="1" algn="just"/>
            <a:endParaRPr lang="cs-CZ" sz="2400" dirty="0">
              <a:latin typeface="Calibri" pitchFamily="34" charset="0"/>
            </a:endParaRPr>
          </a:p>
          <a:p>
            <a:pPr lvl="1" algn="just"/>
            <a:endParaRPr lang="cs-CZ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207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7328"/>
    </mc:Choice>
    <mc:Fallback xmlns="">
      <p:transition spd="slow" advTm="67328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620688"/>
            <a:ext cx="7488832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cs-CZ" sz="2800" b="1" dirty="0">
              <a:latin typeface="Calibri" panose="020F0502020204030204" pitchFamily="34" charset="0"/>
            </a:endParaRPr>
          </a:p>
          <a:p>
            <a:pPr lvl="1"/>
            <a:r>
              <a:rPr lang="cs-CZ" sz="2800" b="1" dirty="0">
                <a:latin typeface="Calibri" panose="020F0502020204030204" pitchFamily="34" charset="0"/>
              </a:rPr>
              <a:t>Spisovná čeština</a:t>
            </a:r>
          </a:p>
          <a:p>
            <a:pPr lvl="1"/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>
              <a:buFontTx/>
              <a:buChar char="-"/>
            </a:pPr>
            <a:r>
              <a:rPr lang="cs-CZ" sz="2800" dirty="0">
                <a:latin typeface="Calibri" panose="020F0502020204030204" pitchFamily="34" charset="0"/>
              </a:rPr>
              <a:t>prestižní útvar</a:t>
            </a:r>
          </a:p>
          <a:p>
            <a:pPr marL="800100" lvl="1" indent="-342900">
              <a:buFontTx/>
              <a:buChar char="-"/>
            </a:pPr>
            <a:r>
              <a:rPr lang="cs-CZ" sz="2800" dirty="0">
                <a:latin typeface="Calibri" panose="020F0502020204030204" pitchFamily="34" charset="0"/>
              </a:rPr>
              <a:t>celonárodně užívaný, preferovaný v psané a oficiální komunikaci</a:t>
            </a:r>
          </a:p>
          <a:p>
            <a:pPr marL="800100" lvl="1" indent="-342900">
              <a:buFontTx/>
              <a:buChar char="-"/>
            </a:pPr>
            <a:r>
              <a:rPr lang="cs-CZ" sz="2800" dirty="0">
                <a:latin typeface="Calibri" panose="020F0502020204030204" pitchFamily="34" charset="0"/>
              </a:rPr>
              <a:t>regulovaný; kodifikovaný </a:t>
            </a:r>
          </a:p>
          <a:p>
            <a:pPr marL="800100" lvl="1" indent="-342900">
              <a:buFontTx/>
              <a:buChar char="-"/>
            </a:pPr>
            <a:r>
              <a:rPr lang="cs-CZ" sz="2800" dirty="0">
                <a:latin typeface="Calibri" panose="020F0502020204030204" pitchFamily="34" charset="0"/>
              </a:rPr>
              <a:t>(úzus - norma - kodifikace)</a:t>
            </a:r>
          </a:p>
          <a:p>
            <a:pPr marL="800100" lvl="1" indent="-342900">
              <a:buFontTx/>
              <a:buChar char="-"/>
            </a:pPr>
            <a:r>
              <a:rPr lang="cs-CZ" sz="2800" dirty="0">
                <a:latin typeface="Calibri" panose="020F0502020204030204" pitchFamily="34" charset="0"/>
              </a:rPr>
              <a:t>plní funkci integrační, národně reprezentativní a kulturní</a:t>
            </a:r>
          </a:p>
          <a:p>
            <a:pPr marL="800100" lvl="1" indent="-342900">
              <a:buFontTx/>
              <a:buChar char="-"/>
            </a:pPr>
            <a:endParaRPr lang="cs-CZ" sz="2800" dirty="0">
              <a:latin typeface="Calibri" panose="020F0502020204030204" pitchFamily="34" charset="0"/>
            </a:endParaRPr>
          </a:p>
          <a:p>
            <a:pPr lvl="1" algn="just"/>
            <a:endParaRPr lang="cs-CZ" sz="2400" dirty="0">
              <a:latin typeface="Calibri" pitchFamily="34" charset="0"/>
            </a:endParaRPr>
          </a:p>
          <a:p>
            <a:pPr lvl="1" algn="just"/>
            <a:endParaRPr lang="cs-CZ" sz="2400" dirty="0">
              <a:latin typeface="Calibri" pitchFamily="34" charset="0"/>
            </a:endParaRPr>
          </a:p>
          <a:p>
            <a:pPr lvl="1" algn="just"/>
            <a:endParaRPr lang="cs-CZ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556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7328"/>
    </mc:Choice>
    <mc:Fallback xmlns="">
      <p:transition spd="slow" advTm="67328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620688"/>
            <a:ext cx="748883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cs-CZ" sz="2800" b="1" dirty="0">
              <a:latin typeface="Calibri" panose="020F0502020204030204" pitchFamily="34" charset="0"/>
            </a:endParaRPr>
          </a:p>
          <a:p>
            <a:pPr lvl="1"/>
            <a:r>
              <a:rPr lang="cs-CZ" sz="2800" b="1" dirty="0">
                <a:latin typeface="Calibri" panose="020F0502020204030204" pitchFamily="34" charset="0"/>
              </a:rPr>
              <a:t>Spisovná čeština</a:t>
            </a:r>
          </a:p>
          <a:p>
            <a:pPr lvl="1"/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>
              <a:buFontTx/>
              <a:buChar char="-"/>
            </a:pPr>
            <a:r>
              <a:rPr lang="cs-CZ" sz="2800" dirty="0">
                <a:latin typeface="Calibri" panose="020F0502020204030204" pitchFamily="34" charset="0"/>
              </a:rPr>
              <a:t>stylově a funkčně rozvrstvena</a:t>
            </a:r>
          </a:p>
          <a:p>
            <a:pPr marL="800100" lvl="1" indent="-342900">
              <a:buFontTx/>
              <a:buChar char="-"/>
            </a:pPr>
            <a:r>
              <a:rPr lang="cs-CZ" sz="2800" dirty="0">
                <a:latin typeface="Calibri" panose="020F0502020204030204" pitchFamily="34" charset="0"/>
              </a:rPr>
              <a:t>prostředky hovorové - neutrální - knižní</a:t>
            </a:r>
          </a:p>
          <a:p>
            <a:pPr marL="800100" lvl="1" indent="-342900">
              <a:buFontTx/>
              <a:buChar char="-"/>
            </a:pPr>
            <a:r>
              <a:rPr lang="cs-CZ" sz="2800" dirty="0">
                <a:latin typeface="Calibri" panose="020F0502020204030204" pitchFamily="34" charset="0"/>
              </a:rPr>
              <a:t>plní funkci integrační, národně reprezentativní a kulturní</a:t>
            </a:r>
          </a:p>
          <a:p>
            <a:pPr marL="800100" lvl="1" indent="-342900">
              <a:buFontTx/>
              <a:buChar char="-"/>
            </a:pPr>
            <a:r>
              <a:rPr lang="cs-CZ" sz="2800" dirty="0">
                <a:latin typeface="Calibri" panose="020F0502020204030204" pitchFamily="34" charset="0"/>
              </a:rPr>
              <a:t>Spisovná čeština a jazyková kultura</a:t>
            </a:r>
          </a:p>
          <a:p>
            <a:pPr marL="800100" lvl="1" indent="-342900">
              <a:buFontTx/>
              <a:buChar char="-"/>
            </a:pPr>
            <a:endParaRPr lang="cs-CZ" sz="2800" dirty="0">
              <a:latin typeface="Calibri" panose="020F0502020204030204" pitchFamily="34" charset="0"/>
            </a:endParaRPr>
          </a:p>
          <a:p>
            <a:pPr lvl="1" algn="just"/>
            <a:endParaRPr lang="cs-CZ" sz="2400" dirty="0">
              <a:latin typeface="Calibri" pitchFamily="34" charset="0"/>
            </a:endParaRPr>
          </a:p>
          <a:p>
            <a:pPr lvl="1" algn="just"/>
            <a:endParaRPr lang="cs-CZ" sz="2400" dirty="0">
              <a:latin typeface="Calibri" pitchFamily="34" charset="0"/>
            </a:endParaRPr>
          </a:p>
          <a:p>
            <a:pPr lvl="1" algn="just"/>
            <a:endParaRPr lang="cs-CZ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075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7328"/>
    </mc:Choice>
    <mc:Fallback xmlns="">
      <p:transition spd="slow" advTm="67328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620688"/>
            <a:ext cx="74888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cs-CZ" sz="2800" b="1" dirty="0">
              <a:latin typeface="Calibri" panose="020F0502020204030204" pitchFamily="34" charset="0"/>
            </a:endParaRPr>
          </a:p>
          <a:p>
            <a:pPr lvl="1"/>
            <a:r>
              <a:rPr lang="cs-CZ" sz="2800" b="1" dirty="0">
                <a:latin typeface="Calibri" panose="020F0502020204030204" pitchFamily="34" charset="0"/>
              </a:rPr>
              <a:t>Strukturní útvary</a:t>
            </a:r>
          </a:p>
          <a:p>
            <a:pPr lvl="1"/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>
              <a:buFontTx/>
              <a:buChar char="-"/>
            </a:pPr>
            <a:r>
              <a:rPr lang="cs-CZ" sz="2800" dirty="0">
                <a:latin typeface="Calibri" panose="020F0502020204030204" pitchFamily="34" charset="0"/>
              </a:rPr>
              <a:t>spisovná čeština</a:t>
            </a:r>
          </a:p>
          <a:p>
            <a:pPr marL="800100" lvl="1" indent="-342900">
              <a:buFontTx/>
              <a:buChar char="-"/>
            </a:pPr>
            <a:r>
              <a:rPr lang="cs-CZ" sz="2800" dirty="0">
                <a:latin typeface="Calibri" panose="020F0502020204030204" pitchFamily="34" charset="0"/>
              </a:rPr>
              <a:t>dialekty; interdialekty; obecná čeština</a:t>
            </a:r>
          </a:p>
          <a:p>
            <a:pPr marL="800100" lvl="1" indent="-342900">
              <a:buFontTx/>
              <a:buChar char="-"/>
            </a:pPr>
            <a:endParaRPr lang="cs-CZ" sz="2800" dirty="0">
              <a:latin typeface="Calibri" panose="020F0502020204030204" pitchFamily="34" charset="0"/>
            </a:endParaRPr>
          </a:p>
          <a:p>
            <a:pPr lvl="1" algn="just"/>
            <a:endParaRPr lang="cs-CZ" sz="2400" dirty="0">
              <a:latin typeface="Calibri" pitchFamily="34" charset="0"/>
            </a:endParaRPr>
          </a:p>
          <a:p>
            <a:pPr lvl="1" algn="just"/>
            <a:endParaRPr lang="cs-CZ" sz="2400" dirty="0">
              <a:latin typeface="Calibri" pitchFamily="34" charset="0"/>
            </a:endParaRPr>
          </a:p>
          <a:p>
            <a:pPr lvl="1" algn="just"/>
            <a:endParaRPr lang="cs-CZ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698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7328"/>
    </mc:Choice>
    <mc:Fallback xmlns="">
      <p:transition spd="slow" advTm="67328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620688"/>
            <a:ext cx="7488832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cs-CZ" sz="2800" b="1" dirty="0">
              <a:latin typeface="Calibri" panose="020F0502020204030204" pitchFamily="34" charset="0"/>
            </a:endParaRPr>
          </a:p>
          <a:p>
            <a:pPr lvl="1"/>
            <a:r>
              <a:rPr lang="cs-CZ" sz="2800" b="1" dirty="0">
                <a:latin typeface="Calibri" panose="020F0502020204030204" pitchFamily="34" charset="0"/>
              </a:rPr>
              <a:t>Mapa nářečí</a:t>
            </a:r>
          </a:p>
          <a:p>
            <a:pPr lvl="1"/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>
              <a:buFontTx/>
              <a:buChar char="-"/>
            </a:pPr>
            <a:r>
              <a:rPr lang="cs-CZ" sz="2800" dirty="0">
                <a:latin typeface="Calibri" panose="020F0502020204030204" pitchFamily="34" charset="0"/>
                <a:hlinkClick r:id="rId2"/>
              </a:rPr>
              <a:t>http://old.ujc.avcr.cz/sys/galerie-obrazky/publikace-obalky/mapa-nareci.jpg</a:t>
            </a:r>
            <a:endParaRPr lang="cs-CZ" sz="2800" dirty="0">
              <a:latin typeface="Calibri" panose="020F0502020204030204" pitchFamily="34" charset="0"/>
            </a:endParaRPr>
          </a:p>
          <a:p>
            <a:pPr marL="800100" lvl="1" indent="-342900">
              <a:buFontTx/>
              <a:buChar char="-"/>
            </a:pPr>
            <a:endParaRPr lang="cs-CZ" sz="2800" dirty="0">
              <a:latin typeface="Calibri" panose="020F0502020204030204" pitchFamily="34" charset="0"/>
            </a:endParaRPr>
          </a:p>
          <a:p>
            <a:pPr marL="800100" lvl="1" indent="-342900">
              <a:buFontTx/>
              <a:buChar char="-"/>
            </a:pPr>
            <a:endParaRPr lang="cs-CZ" sz="2800" dirty="0">
              <a:latin typeface="Calibri" panose="020F0502020204030204" pitchFamily="34" charset="0"/>
            </a:endParaRPr>
          </a:p>
          <a:p>
            <a:pPr lvl="1" algn="just"/>
            <a:endParaRPr lang="cs-CZ" sz="2400" dirty="0">
              <a:latin typeface="Calibri" pitchFamily="34" charset="0"/>
            </a:endParaRPr>
          </a:p>
          <a:p>
            <a:pPr lvl="1" algn="just"/>
            <a:endParaRPr lang="cs-CZ" sz="2400" dirty="0">
              <a:latin typeface="Calibri" pitchFamily="34" charset="0"/>
            </a:endParaRPr>
          </a:p>
          <a:p>
            <a:pPr lvl="1" algn="just"/>
            <a:endParaRPr lang="cs-CZ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270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7328"/>
    </mc:Choice>
    <mc:Fallback xmlns="">
      <p:transition spd="slow" advTm="67328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620688"/>
            <a:ext cx="7488832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cs-CZ" sz="2800" b="1" dirty="0">
              <a:latin typeface="Calibri" panose="020F0502020204030204" pitchFamily="34" charset="0"/>
            </a:endParaRPr>
          </a:p>
          <a:p>
            <a:pPr lvl="1"/>
            <a:r>
              <a:rPr lang="cs-CZ" sz="2800" b="1" dirty="0">
                <a:latin typeface="Calibri" panose="020F0502020204030204" pitchFamily="34" charset="0"/>
              </a:rPr>
              <a:t>Tzv. </a:t>
            </a:r>
            <a:r>
              <a:rPr lang="cs-CZ" sz="2800" b="1" dirty="0" err="1">
                <a:latin typeface="Calibri" panose="020F0502020204030204" pitchFamily="34" charset="0"/>
              </a:rPr>
              <a:t>poloútvary</a:t>
            </a:r>
            <a:endParaRPr lang="cs-CZ" sz="2800" b="1" dirty="0">
              <a:latin typeface="Calibri" panose="020F0502020204030204" pitchFamily="34" charset="0"/>
            </a:endParaRPr>
          </a:p>
          <a:p>
            <a:pPr lvl="1"/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>
              <a:buFontTx/>
              <a:buChar char="-"/>
            </a:pPr>
            <a:r>
              <a:rPr lang="cs-CZ" sz="2800" dirty="0">
                <a:latin typeface="Calibri" panose="020F0502020204030204" pitchFamily="34" charset="0"/>
              </a:rPr>
              <a:t>formy, které nemají úplnou strukturu jazykovou (především postrádají vlastní gramatiku)</a:t>
            </a:r>
          </a:p>
          <a:p>
            <a:pPr marL="800100" lvl="1" indent="-342900">
              <a:buFontTx/>
              <a:buChar char="-"/>
            </a:pPr>
            <a:r>
              <a:rPr lang="cs-CZ" sz="2800" dirty="0" err="1">
                <a:latin typeface="Calibri" panose="020F0502020204030204" pitchFamily="34" charset="0"/>
              </a:rPr>
              <a:t>sociolekty</a:t>
            </a:r>
            <a:r>
              <a:rPr lang="cs-CZ" sz="2800" dirty="0">
                <a:latin typeface="Calibri" panose="020F0502020204030204" pitchFamily="34" charset="0"/>
              </a:rPr>
              <a:t>: slang, profesní mluva, argot</a:t>
            </a:r>
          </a:p>
          <a:p>
            <a:pPr lvl="1" algn="just"/>
            <a:endParaRPr lang="cs-CZ" sz="2400" dirty="0">
              <a:latin typeface="Calibri" pitchFamily="34" charset="0"/>
            </a:endParaRPr>
          </a:p>
          <a:p>
            <a:pPr lvl="1" algn="just"/>
            <a:endParaRPr lang="cs-CZ" sz="2400" dirty="0">
              <a:latin typeface="Calibri" pitchFamily="34" charset="0"/>
            </a:endParaRPr>
          </a:p>
          <a:p>
            <a:pPr lvl="1" algn="just"/>
            <a:endParaRPr lang="cs-CZ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520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2400"/>
    </mc:Choice>
    <mc:Fallback xmlns="">
      <p:transition spd="slow" advTm="18240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620688"/>
            <a:ext cx="7488832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cs-CZ" sz="2800" b="1" dirty="0">
              <a:latin typeface="Calibri" panose="020F0502020204030204" pitchFamily="34" charset="0"/>
            </a:endParaRPr>
          </a:p>
          <a:p>
            <a:pPr lvl="1"/>
            <a:r>
              <a:rPr lang="cs-CZ" sz="2800" b="1" dirty="0">
                <a:latin typeface="Calibri" panose="020F0502020204030204" pitchFamily="34" charset="0"/>
              </a:rPr>
              <a:t>Osvojování (akvizice) českého jazyka</a:t>
            </a:r>
          </a:p>
          <a:p>
            <a:pPr lvl="1"/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>
              <a:buFontTx/>
              <a:buChar char="-"/>
            </a:pPr>
            <a:r>
              <a:rPr lang="cs-CZ" sz="2800" dirty="0">
                <a:latin typeface="Calibri" panose="020F0502020204030204" pitchFamily="34" charset="0"/>
              </a:rPr>
              <a:t>jazyk mluvený x jazyk psaný</a:t>
            </a:r>
          </a:p>
          <a:p>
            <a:pPr marL="800100" lvl="1" indent="-342900">
              <a:buFontTx/>
              <a:buChar char="-"/>
            </a:pPr>
            <a:r>
              <a:rPr lang="cs-CZ" sz="2800" dirty="0">
                <a:latin typeface="Calibri" panose="020F0502020204030204" pitchFamily="34" charset="0"/>
              </a:rPr>
              <a:t>specifika osvojování spisovné češtiny</a:t>
            </a:r>
          </a:p>
          <a:p>
            <a:pPr marL="800100" lvl="1" indent="-342900">
              <a:buFontTx/>
              <a:buChar char="-"/>
            </a:pPr>
            <a:r>
              <a:rPr lang="cs-CZ" sz="2800" dirty="0">
                <a:latin typeface="Calibri" panose="020F0502020204030204" pitchFamily="34" charset="0"/>
              </a:rPr>
              <a:t>jazyk mateřský</a:t>
            </a:r>
          </a:p>
          <a:p>
            <a:pPr marL="800100" lvl="1" indent="-342900">
              <a:buFontTx/>
              <a:buChar char="-"/>
            </a:pPr>
            <a:r>
              <a:rPr lang="cs-CZ" sz="2800" dirty="0">
                <a:latin typeface="Calibri" panose="020F0502020204030204" pitchFamily="34" charset="0"/>
              </a:rPr>
              <a:t>jazyk cizí/druhý</a:t>
            </a:r>
          </a:p>
          <a:p>
            <a:pPr marL="800100" lvl="1" indent="-342900">
              <a:buFontTx/>
              <a:buChar char="-"/>
            </a:pPr>
            <a:endParaRPr lang="cs-CZ" sz="2800" dirty="0">
              <a:latin typeface="Calibri" panose="020F0502020204030204" pitchFamily="34" charset="0"/>
            </a:endParaRPr>
          </a:p>
          <a:p>
            <a:pPr marL="800100" lvl="1" indent="-342900">
              <a:buFontTx/>
              <a:buChar char="-"/>
            </a:pPr>
            <a:r>
              <a:rPr lang="cs-CZ" sz="2800" b="1" dirty="0">
                <a:latin typeface="Calibri" panose="020F0502020204030204" pitchFamily="34" charset="0"/>
              </a:rPr>
              <a:t>otázka jazykové správnosti x vhodnosti/přiměřenosti</a:t>
            </a:r>
          </a:p>
          <a:p>
            <a:pPr marL="800100" lvl="1" indent="-342900">
              <a:buFontTx/>
              <a:buChar char="-"/>
            </a:pPr>
            <a:endParaRPr lang="cs-CZ" sz="2800" dirty="0">
              <a:latin typeface="Calibri" panose="020F0502020204030204" pitchFamily="34" charset="0"/>
            </a:endParaRPr>
          </a:p>
          <a:p>
            <a:pPr lvl="1" algn="just"/>
            <a:endParaRPr lang="cs-CZ" sz="2400" dirty="0">
              <a:latin typeface="Calibri" pitchFamily="34" charset="0"/>
            </a:endParaRPr>
          </a:p>
          <a:p>
            <a:pPr lvl="1" algn="just"/>
            <a:endParaRPr lang="cs-CZ" sz="2400" dirty="0">
              <a:latin typeface="Calibri" pitchFamily="34" charset="0"/>
            </a:endParaRPr>
          </a:p>
          <a:p>
            <a:pPr lvl="1" algn="just"/>
            <a:endParaRPr lang="cs-CZ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88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7328"/>
    </mc:Choice>
    <mc:Fallback xmlns="">
      <p:transition spd="slow" advTm="67328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971600" y="836712"/>
            <a:ext cx="72008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r>
              <a:rPr lang="cs-CZ" sz="3200" b="1" dirty="0">
                <a:latin typeface="Calibri" panose="020F0502020204030204" pitchFamily="34" charset="0"/>
              </a:rPr>
              <a:t>Komunikace</a:t>
            </a:r>
            <a:endParaRPr lang="cs-CZ" sz="2400" b="1" dirty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endParaRPr lang="cs-CZ" sz="2800" dirty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800" dirty="0">
                <a:latin typeface="Calibri" panose="020F0502020204030204" pitchFamily="34" charset="0"/>
              </a:rPr>
              <a:t>přenos informací; sdělování obsahu lidského vědomí jiným lidem</a:t>
            </a:r>
          </a:p>
          <a:p>
            <a:pPr marL="914400" lvl="1" indent="-457200" algn="just">
              <a:buFontTx/>
              <a:buChar char="-"/>
            </a:pPr>
            <a:endParaRPr lang="cs-CZ" sz="2800" b="1" dirty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800" b="1" dirty="0" err="1">
                <a:latin typeface="Calibri" panose="020F0502020204030204" pitchFamily="34" charset="0"/>
              </a:rPr>
              <a:t>komunikanti</a:t>
            </a:r>
            <a:endParaRPr lang="cs-CZ" sz="2800" b="1" dirty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endParaRPr lang="cs-CZ" sz="2800" b="1" dirty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800" b="1" dirty="0">
                <a:latin typeface="Calibri" panose="020F0502020204030204" pitchFamily="34" charset="0"/>
              </a:rPr>
              <a:t>komunikační kanál</a:t>
            </a:r>
          </a:p>
          <a:p>
            <a:pPr marL="914400" lvl="1" indent="-457200" algn="just">
              <a:buFontTx/>
              <a:buChar char="-"/>
            </a:pPr>
            <a:endParaRPr lang="cs-CZ" sz="2800" b="1" dirty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800" b="1" dirty="0">
                <a:latin typeface="Calibri" panose="020F0502020204030204" pitchFamily="34" charset="0"/>
              </a:rPr>
              <a:t>komunikát</a:t>
            </a:r>
          </a:p>
        </p:txBody>
      </p:sp>
    </p:spTree>
    <p:extLst>
      <p:ext uri="{BB962C8B-B14F-4D97-AF65-F5344CB8AC3E}">
        <p14:creationId xmlns:p14="http://schemas.microsoft.com/office/powerpoint/2010/main" val="163570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614"/>
    </mc:Choice>
    <mc:Fallback xmlns="">
      <p:transition spd="slow" advTm="77614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611560" y="692696"/>
            <a:ext cx="7776864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r>
              <a:rPr lang="cs-CZ" sz="3200" b="1" dirty="0">
                <a:latin typeface="Calibri" panose="020F0502020204030204" pitchFamily="34" charset="0"/>
              </a:rPr>
              <a:t>Komunikace</a:t>
            </a:r>
          </a:p>
          <a:p>
            <a:pPr lvl="1" algn="just"/>
            <a:endParaRPr lang="cs-CZ" sz="2400" dirty="0">
              <a:latin typeface="Calibri" pitchFamily="34" charset="0"/>
            </a:endParaRPr>
          </a:p>
          <a:p>
            <a:pPr marL="800100" lvl="1" indent="-342900" algn="just">
              <a:buFontTx/>
              <a:buChar char="-"/>
            </a:pPr>
            <a:r>
              <a:rPr lang="cs-CZ" sz="2400" dirty="0">
                <a:latin typeface="Calibri" pitchFamily="34" charset="0"/>
              </a:rPr>
              <a:t>verbální</a:t>
            </a:r>
          </a:p>
          <a:p>
            <a:pPr marL="800100" lvl="1" indent="-342900" algn="just">
              <a:buFontTx/>
              <a:buChar char="-"/>
            </a:pPr>
            <a:r>
              <a:rPr lang="cs-CZ" sz="2400" dirty="0">
                <a:latin typeface="Calibri" pitchFamily="34" charset="0"/>
              </a:rPr>
              <a:t>neverbální</a:t>
            </a:r>
          </a:p>
          <a:p>
            <a:pPr marL="800100" lvl="1" indent="-342900" algn="just">
              <a:buFontTx/>
              <a:buChar char="-"/>
            </a:pPr>
            <a:endParaRPr lang="cs-CZ" sz="2400" dirty="0">
              <a:latin typeface="Calibri" pitchFamily="34" charset="0"/>
            </a:endParaRPr>
          </a:p>
          <a:p>
            <a:pPr marL="800100" lvl="1" indent="-342900" algn="just">
              <a:buFontTx/>
              <a:buChar char="-"/>
            </a:pPr>
            <a:endParaRPr lang="cs-CZ" sz="2400" dirty="0">
              <a:latin typeface="Calibri" pitchFamily="34" charset="0"/>
            </a:endParaRPr>
          </a:p>
          <a:p>
            <a:pPr lvl="1" algn="just"/>
            <a:r>
              <a:rPr lang="cs-CZ" sz="2400" dirty="0">
                <a:latin typeface="Calibri" pitchFamily="34" charset="0"/>
              </a:rPr>
              <a:t>A -------------T------------Ad</a:t>
            </a:r>
          </a:p>
          <a:p>
            <a:pPr lvl="1" algn="just"/>
            <a:r>
              <a:rPr lang="cs-CZ" sz="2400" dirty="0">
                <a:latin typeface="Calibri" pitchFamily="34" charset="0"/>
              </a:rPr>
              <a:t>mluvčí                            posluchač</a:t>
            </a:r>
          </a:p>
          <a:p>
            <a:pPr lvl="1" algn="just"/>
            <a:r>
              <a:rPr lang="cs-CZ" sz="2400" dirty="0">
                <a:latin typeface="Calibri" pitchFamily="34" charset="0"/>
              </a:rPr>
              <a:t>pisatel                            čtenář</a:t>
            </a:r>
          </a:p>
          <a:p>
            <a:pPr lvl="1" algn="just"/>
            <a:endParaRPr lang="cs-CZ" sz="2400" dirty="0">
              <a:latin typeface="Calibri" pitchFamily="34" charset="0"/>
            </a:endParaRPr>
          </a:p>
          <a:p>
            <a:pPr lvl="1" algn="just"/>
            <a:endParaRPr lang="cs-CZ" sz="2400" dirty="0">
              <a:latin typeface="Calibri" pitchFamily="34" charset="0"/>
            </a:endParaRPr>
          </a:p>
          <a:p>
            <a:pPr lvl="1" algn="just"/>
            <a:r>
              <a:rPr lang="cs-CZ" sz="2400" dirty="0">
                <a:latin typeface="Calibri" pitchFamily="34" charset="0"/>
              </a:rPr>
              <a:t>jazyk mluvený x jazyk psaný</a:t>
            </a:r>
          </a:p>
        </p:txBody>
      </p:sp>
    </p:spTree>
    <p:extLst>
      <p:ext uri="{BB962C8B-B14F-4D97-AF65-F5344CB8AC3E}">
        <p14:creationId xmlns:p14="http://schemas.microsoft.com/office/powerpoint/2010/main" val="2862262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6486"/>
    </mc:Choice>
    <mc:Fallback xmlns="">
      <p:transition spd="slow" advTm="176486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971600" y="836712"/>
            <a:ext cx="72008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r>
              <a:rPr lang="cs-CZ" sz="3200" b="1" dirty="0">
                <a:latin typeface="Calibri" panose="020F0502020204030204" pitchFamily="34" charset="0"/>
              </a:rPr>
              <a:t>Komunikace</a:t>
            </a:r>
            <a:endParaRPr lang="cs-CZ" sz="2400" b="1" dirty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endParaRPr lang="cs-CZ" sz="2800" dirty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800" dirty="0">
                <a:latin typeface="Calibri" panose="020F0502020204030204" pitchFamily="34" charset="0"/>
              </a:rPr>
              <a:t>přenos informací; sdělování obsahu lidského vědomí jiným lidem</a:t>
            </a:r>
          </a:p>
          <a:p>
            <a:pPr marL="914400" lvl="1" indent="-457200" algn="just">
              <a:buFontTx/>
              <a:buChar char="-"/>
            </a:pPr>
            <a:endParaRPr lang="cs-CZ" sz="2800" b="1" dirty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800" b="1" dirty="0" err="1">
                <a:latin typeface="Calibri" panose="020F0502020204030204" pitchFamily="34" charset="0"/>
              </a:rPr>
              <a:t>komunikanti</a:t>
            </a:r>
            <a:endParaRPr lang="cs-CZ" sz="2800" b="1" dirty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endParaRPr lang="cs-CZ" sz="2800" b="1" dirty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800" b="1" dirty="0">
                <a:latin typeface="Calibri" panose="020F0502020204030204" pitchFamily="34" charset="0"/>
              </a:rPr>
              <a:t>komunikační kanál</a:t>
            </a:r>
          </a:p>
          <a:p>
            <a:pPr marL="914400" lvl="1" indent="-457200" algn="just">
              <a:buFontTx/>
              <a:buChar char="-"/>
            </a:pPr>
            <a:endParaRPr lang="cs-CZ" sz="2800" b="1" dirty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800" b="1" dirty="0">
                <a:latin typeface="Calibri" panose="020F0502020204030204" pitchFamily="34" charset="0"/>
              </a:rPr>
              <a:t>komunikát</a:t>
            </a:r>
          </a:p>
          <a:p>
            <a:pPr marL="914400" lvl="1" indent="-457200" algn="just">
              <a:buFontTx/>
              <a:buChar char="-"/>
            </a:pPr>
            <a:r>
              <a:rPr lang="cs-CZ" sz="2800" b="1" dirty="0">
                <a:latin typeface="Calibri" panose="020F0502020204030204" pitchFamily="34" charset="0"/>
              </a:rPr>
              <a:t>jazykový projev</a:t>
            </a:r>
          </a:p>
          <a:p>
            <a:pPr marL="914400" lvl="1" indent="-457200" algn="just">
              <a:buFontTx/>
              <a:buChar char="-"/>
            </a:pPr>
            <a:r>
              <a:rPr lang="cs-CZ" sz="2800" b="1" dirty="0">
                <a:latin typeface="Calibri" panose="020F0502020204030204" pitchFamily="34" charset="0"/>
              </a:rPr>
              <a:t>text </a:t>
            </a:r>
          </a:p>
        </p:txBody>
      </p:sp>
    </p:spTree>
    <p:extLst>
      <p:ext uri="{BB962C8B-B14F-4D97-AF65-F5344CB8AC3E}">
        <p14:creationId xmlns:p14="http://schemas.microsoft.com/office/powerpoint/2010/main" val="4154178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614"/>
    </mc:Choice>
    <mc:Fallback xmlns="">
      <p:transition spd="slow" advTm="77614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971600" y="764704"/>
            <a:ext cx="746751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just"/>
            <a:r>
              <a:rPr lang="cs-CZ" sz="3200" b="1" dirty="0">
                <a:latin typeface="Calibri" panose="020F0502020204030204" pitchFamily="34" charset="0"/>
              </a:rPr>
              <a:t>Komunikace</a:t>
            </a:r>
            <a:endParaRPr lang="cs-CZ" sz="2400" b="1" dirty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endParaRPr lang="cs-CZ" sz="2800" b="1" dirty="0">
              <a:latin typeface="Calibri" panose="020F0502020204030204" pitchFamily="34" charset="0"/>
            </a:endParaRPr>
          </a:p>
          <a:p>
            <a:pPr marL="914400" lvl="1" indent="-457200" algn="just">
              <a:buFontTx/>
              <a:buChar char="-"/>
            </a:pPr>
            <a:r>
              <a:rPr lang="cs-CZ" sz="2800" dirty="0">
                <a:latin typeface="Calibri" panose="020F0502020204030204" pitchFamily="34" charset="0"/>
              </a:rPr>
              <a:t>výpověď</a:t>
            </a:r>
          </a:p>
          <a:p>
            <a:pPr marL="914400" lvl="1" indent="-457200" algn="just">
              <a:buFontTx/>
              <a:buChar char="-"/>
            </a:pPr>
            <a:r>
              <a:rPr lang="cs-CZ" sz="2800" dirty="0">
                <a:latin typeface="Calibri" panose="020F0502020204030204" pitchFamily="34" charset="0"/>
              </a:rPr>
              <a:t>komunikát</a:t>
            </a:r>
          </a:p>
          <a:p>
            <a:pPr marL="914400" lvl="1" indent="-457200" algn="just">
              <a:buFontTx/>
              <a:buChar char="-"/>
            </a:pPr>
            <a:endParaRPr lang="cs-CZ" sz="2800" dirty="0">
              <a:latin typeface="Calibri" panose="020F0502020204030204" pitchFamily="34" charset="0"/>
            </a:endParaRPr>
          </a:p>
          <a:p>
            <a:pPr lvl="1" algn="just"/>
            <a:r>
              <a:rPr lang="cs-CZ" sz="2800" dirty="0">
                <a:latin typeface="Calibri" panose="020F0502020204030204" pitchFamily="34" charset="0"/>
              </a:rPr>
              <a:t>Základními složkami výpovědi jsou </a:t>
            </a:r>
            <a:r>
              <a:rPr lang="cs-CZ" sz="2800" b="1" dirty="0">
                <a:latin typeface="Calibri" panose="020F0502020204030204" pitchFamily="34" charset="0"/>
              </a:rPr>
              <a:t>pojmenování. </a:t>
            </a:r>
            <a:r>
              <a:rPr lang="cs-CZ" sz="2800" dirty="0">
                <a:latin typeface="Calibri" panose="020F0502020204030204" pitchFamily="34" charset="0"/>
              </a:rPr>
              <a:t>(slova, víceslovná pojmenování, neslovní pojmenování)</a:t>
            </a:r>
          </a:p>
          <a:p>
            <a:pPr lvl="1" algn="just"/>
            <a:endParaRPr lang="cs-CZ" sz="2800" dirty="0">
              <a:latin typeface="Calibri" panose="020F0502020204030204" pitchFamily="34" charset="0"/>
            </a:endParaRPr>
          </a:p>
          <a:p>
            <a:pPr lvl="1" algn="just"/>
            <a:r>
              <a:rPr lang="cs-CZ" sz="2800" dirty="0">
                <a:latin typeface="Calibri" panose="020F0502020204030204" pitchFamily="34" charset="0"/>
              </a:rPr>
              <a:t>morfém x morf</a:t>
            </a:r>
          </a:p>
          <a:p>
            <a:pPr marL="914400" lvl="1" indent="-457200" algn="just">
              <a:buFontTx/>
              <a:buChar char="-"/>
            </a:pPr>
            <a:endParaRPr lang="cs-CZ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716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614"/>
    </mc:Choice>
    <mc:Fallback xmlns="">
      <p:transition spd="slow" advTm="77614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611560" y="692696"/>
            <a:ext cx="7776864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cs-CZ" sz="3200" b="1" dirty="0">
              <a:latin typeface="Calibri" panose="020F0502020204030204" pitchFamily="34" charset="0"/>
            </a:endParaRPr>
          </a:p>
          <a:p>
            <a:pPr lvl="1"/>
            <a:r>
              <a:rPr lang="cs-CZ" sz="3200" b="1" dirty="0">
                <a:latin typeface="Calibri" panose="020F0502020204030204" pitchFamily="34" charset="0"/>
              </a:rPr>
              <a:t>Vztahy syntagmatické </a:t>
            </a:r>
            <a:br>
              <a:rPr lang="cs-CZ" sz="3200" b="1" dirty="0">
                <a:latin typeface="Calibri" panose="020F0502020204030204" pitchFamily="34" charset="0"/>
              </a:rPr>
            </a:br>
            <a:r>
              <a:rPr lang="cs-CZ" sz="3200" b="1" dirty="0">
                <a:latin typeface="Calibri" panose="020F0502020204030204" pitchFamily="34" charset="0"/>
              </a:rPr>
              <a:t>a </a:t>
            </a:r>
            <a:br>
              <a:rPr lang="cs-CZ" sz="3200" b="1" dirty="0">
                <a:latin typeface="Calibri" panose="020F0502020204030204" pitchFamily="34" charset="0"/>
              </a:rPr>
            </a:br>
            <a:r>
              <a:rPr lang="cs-CZ" sz="3200" b="1" dirty="0">
                <a:latin typeface="Calibri" panose="020F0502020204030204" pitchFamily="34" charset="0"/>
              </a:rPr>
              <a:t>vztahy paradigmatické</a:t>
            </a:r>
          </a:p>
          <a:p>
            <a:pPr lvl="1" algn="just"/>
            <a:endParaRPr lang="cs-CZ" sz="2400" b="1" dirty="0">
              <a:latin typeface="Calibri" panose="020F0502020204030204" pitchFamily="34" charset="0"/>
            </a:endParaRPr>
          </a:p>
          <a:p>
            <a:pPr lvl="1" algn="just"/>
            <a:endParaRPr lang="cs-CZ" sz="2800" b="1" dirty="0">
              <a:latin typeface="Calibri" panose="020F0502020204030204" pitchFamily="34" charset="0"/>
            </a:endParaRPr>
          </a:p>
          <a:p>
            <a:pPr lvl="1" algn="just"/>
            <a:r>
              <a:rPr lang="cs-CZ" sz="2400">
                <a:latin typeface="Calibri" pitchFamily="34" charset="0"/>
              </a:rPr>
              <a:t>výběr </a:t>
            </a:r>
            <a:r>
              <a:rPr lang="cs-CZ" sz="2400" dirty="0">
                <a:latin typeface="Calibri" pitchFamily="34" charset="0"/>
              </a:rPr>
              <a:t>a kombinace jazykových prostředků</a:t>
            </a:r>
          </a:p>
        </p:txBody>
      </p:sp>
    </p:spTree>
    <p:extLst>
      <p:ext uri="{BB962C8B-B14F-4D97-AF65-F5344CB8AC3E}">
        <p14:creationId xmlns:p14="http://schemas.microsoft.com/office/powerpoint/2010/main" val="2516971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614"/>
    </mc:Choice>
    <mc:Fallback xmlns="">
      <p:transition spd="slow" advTm="77614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908720"/>
            <a:ext cx="748883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cs-CZ" sz="2800" b="1" dirty="0">
                <a:latin typeface="Calibri" panose="020F0502020204030204" pitchFamily="34" charset="0"/>
              </a:rPr>
              <a:t>Konkurence prostředků na úrovni:</a:t>
            </a:r>
          </a:p>
          <a:p>
            <a:pPr lvl="1"/>
            <a:endParaRPr lang="cs-CZ" sz="2800" dirty="0">
              <a:latin typeface="Calibri" panose="020F0502020204030204" pitchFamily="34" charset="0"/>
            </a:endParaRPr>
          </a:p>
          <a:p>
            <a:pPr marL="914400" lvl="1" indent="-457200">
              <a:buFontTx/>
              <a:buChar char="-"/>
            </a:pPr>
            <a:r>
              <a:rPr lang="cs-CZ" sz="2800" dirty="0">
                <a:latin typeface="Calibri" panose="020F0502020204030204" pitchFamily="34" charset="0"/>
              </a:rPr>
              <a:t>obsahové (</a:t>
            </a:r>
            <a:r>
              <a:rPr lang="cs-CZ" sz="2800" i="1" dirty="0">
                <a:latin typeface="Calibri" panose="020F0502020204030204" pitchFamily="34" charset="0"/>
              </a:rPr>
              <a:t>Přijeď kdykoli</a:t>
            </a:r>
            <a:r>
              <a:rPr lang="cs-CZ" sz="2800" dirty="0">
                <a:latin typeface="Calibri" panose="020F0502020204030204" pitchFamily="34" charset="0"/>
              </a:rPr>
              <a:t>/</a:t>
            </a:r>
            <a:r>
              <a:rPr lang="cs-CZ" sz="2800" i="1" dirty="0">
                <a:latin typeface="Calibri" panose="020F0502020204030204" pitchFamily="34" charset="0"/>
              </a:rPr>
              <a:t>kdy</a:t>
            </a:r>
            <a:r>
              <a:rPr lang="cs-CZ" sz="2800" dirty="0">
                <a:latin typeface="Calibri" panose="020F0502020204030204" pitchFamily="34" charset="0"/>
              </a:rPr>
              <a:t> </a:t>
            </a:r>
            <a:r>
              <a:rPr lang="cs-CZ" sz="2800" i="1" dirty="0">
                <a:latin typeface="Calibri" panose="020F0502020204030204" pitchFamily="34" charset="0"/>
              </a:rPr>
              <a:t>chceš/kdy budeš mít čas</a:t>
            </a:r>
            <a:r>
              <a:rPr lang="cs-CZ" sz="2800" dirty="0">
                <a:latin typeface="Calibri" panose="020F0502020204030204" pitchFamily="34" charset="0"/>
              </a:rPr>
              <a:t>.)</a:t>
            </a:r>
          </a:p>
          <a:p>
            <a:pPr marL="914400" lvl="1" indent="-457200">
              <a:buFontTx/>
              <a:buChar char="-"/>
            </a:pPr>
            <a:r>
              <a:rPr lang="cs-CZ" sz="2800" dirty="0">
                <a:latin typeface="Calibri" panose="020F0502020204030204" pitchFamily="34" charset="0"/>
              </a:rPr>
              <a:t>hláskoslovné (</a:t>
            </a:r>
            <a:r>
              <a:rPr lang="cs-CZ" sz="2800" i="1" dirty="0">
                <a:latin typeface="Calibri" panose="020F0502020204030204" pitchFamily="34" charset="0"/>
              </a:rPr>
              <a:t>mléko/</a:t>
            </a:r>
            <a:r>
              <a:rPr lang="cs-CZ" sz="2800" i="1" dirty="0" err="1">
                <a:latin typeface="Calibri" panose="020F0502020204030204" pitchFamily="34" charset="0"/>
              </a:rPr>
              <a:t>mlíko</a:t>
            </a:r>
            <a:r>
              <a:rPr lang="cs-CZ" sz="2800" dirty="0">
                <a:latin typeface="Calibri" panose="020F0502020204030204" pitchFamily="34" charset="0"/>
              </a:rPr>
              <a:t>; </a:t>
            </a:r>
            <a:r>
              <a:rPr lang="cs-CZ" sz="2800" i="1" dirty="0">
                <a:latin typeface="Calibri" panose="020F0502020204030204" pitchFamily="34" charset="0"/>
              </a:rPr>
              <a:t>tedy/teda</a:t>
            </a:r>
            <a:r>
              <a:rPr lang="cs-CZ" sz="2800" dirty="0">
                <a:latin typeface="Calibri" panose="020F0502020204030204" pitchFamily="34" charset="0"/>
              </a:rPr>
              <a:t>)</a:t>
            </a:r>
          </a:p>
          <a:p>
            <a:pPr marL="914400" lvl="1" indent="-457200">
              <a:buFontTx/>
              <a:buChar char="-"/>
            </a:pPr>
            <a:r>
              <a:rPr lang="cs-CZ" sz="2800" dirty="0">
                <a:latin typeface="Calibri" panose="020F0502020204030204" pitchFamily="34" charset="0"/>
              </a:rPr>
              <a:t>morfologické (</a:t>
            </a:r>
            <a:r>
              <a:rPr lang="cs-CZ" sz="2800" i="1" dirty="0">
                <a:latin typeface="Calibri" panose="020F0502020204030204" pitchFamily="34" charset="0"/>
              </a:rPr>
              <a:t>dobrý/</a:t>
            </a:r>
            <a:r>
              <a:rPr lang="cs-CZ" sz="2800" i="1" dirty="0" err="1">
                <a:latin typeface="Calibri" panose="020F0502020204030204" pitchFamily="34" charset="0"/>
              </a:rPr>
              <a:t>dobrej</a:t>
            </a:r>
            <a:r>
              <a:rPr lang="cs-CZ" sz="2800" dirty="0">
                <a:latin typeface="Calibri" panose="020F0502020204030204" pitchFamily="34" charset="0"/>
              </a:rPr>
              <a:t>; </a:t>
            </a:r>
            <a:r>
              <a:rPr lang="cs-CZ" sz="2800" i="1" dirty="0">
                <a:latin typeface="Calibri" panose="020F0502020204030204" pitchFamily="34" charset="0"/>
              </a:rPr>
              <a:t>píšu/píši</a:t>
            </a:r>
            <a:r>
              <a:rPr lang="cs-CZ" sz="2800" dirty="0">
                <a:latin typeface="Calibri" panose="020F0502020204030204" pitchFamily="34" charset="0"/>
              </a:rPr>
              <a:t>)</a:t>
            </a:r>
          </a:p>
          <a:p>
            <a:pPr marL="914400" lvl="1" indent="-457200">
              <a:buFontTx/>
              <a:buChar char="-"/>
            </a:pPr>
            <a:r>
              <a:rPr lang="cs-CZ" sz="2800" dirty="0">
                <a:latin typeface="Calibri" panose="020F0502020204030204" pitchFamily="34" charset="0"/>
              </a:rPr>
              <a:t>lexikální (</a:t>
            </a:r>
            <a:r>
              <a:rPr lang="cs-CZ" sz="2800" i="1" dirty="0">
                <a:latin typeface="Calibri" panose="020F0502020204030204" pitchFamily="34" charset="0"/>
              </a:rPr>
              <a:t>příjemný/fajn</a:t>
            </a:r>
            <a:r>
              <a:rPr lang="cs-CZ" sz="2800" dirty="0">
                <a:latin typeface="Calibri" panose="020F0502020204030204" pitchFamily="34" charset="0"/>
              </a:rPr>
              <a:t>; </a:t>
            </a:r>
            <a:r>
              <a:rPr lang="cs-CZ" sz="2800" i="1" dirty="0">
                <a:latin typeface="Calibri" panose="020F0502020204030204" pitchFamily="34" charset="0"/>
              </a:rPr>
              <a:t>auto/kára</a:t>
            </a:r>
            <a:r>
              <a:rPr lang="cs-CZ" sz="2800" dirty="0">
                <a:latin typeface="Calibri" panose="020F0502020204030204" pitchFamily="34" charset="0"/>
              </a:rPr>
              <a:t>)</a:t>
            </a:r>
          </a:p>
          <a:p>
            <a:pPr marL="914400" lvl="1" indent="-457200">
              <a:buFontTx/>
              <a:buChar char="-"/>
            </a:pPr>
            <a:r>
              <a:rPr lang="cs-CZ" sz="2800" dirty="0">
                <a:latin typeface="Calibri" panose="020F0502020204030204" pitchFamily="34" charset="0"/>
              </a:rPr>
              <a:t>syntaktické (</a:t>
            </a:r>
            <a:r>
              <a:rPr lang="cs-CZ" sz="2800" i="1" dirty="0">
                <a:latin typeface="Calibri" panose="020F0502020204030204" pitchFamily="34" charset="0"/>
              </a:rPr>
              <a:t>Učitel vylosoval tři žáky.</a:t>
            </a:r>
            <a:r>
              <a:rPr lang="cs-CZ" sz="2800" dirty="0">
                <a:latin typeface="Calibri" panose="020F0502020204030204" pitchFamily="34" charset="0"/>
              </a:rPr>
              <a:t>/</a:t>
            </a:r>
            <a:r>
              <a:rPr lang="cs-CZ" sz="2800" i="1" dirty="0">
                <a:latin typeface="Calibri" panose="020F0502020204030204" pitchFamily="34" charset="0"/>
              </a:rPr>
              <a:t>Učitelem byli vylosováni tři žáci.</a:t>
            </a:r>
            <a:r>
              <a:rPr lang="cs-CZ" sz="2800" dirty="0">
                <a:latin typeface="Calibri" panose="020F0502020204030204" pitchFamily="34" charset="0"/>
              </a:rPr>
              <a:t>)</a:t>
            </a:r>
          </a:p>
          <a:p>
            <a:pPr marL="914400" lvl="1" indent="-457200">
              <a:buFontTx/>
              <a:buChar char="-"/>
            </a:pPr>
            <a:r>
              <a:rPr lang="cs-CZ" sz="2800" dirty="0">
                <a:latin typeface="Calibri" panose="020F0502020204030204" pitchFamily="34" charset="0"/>
              </a:rPr>
              <a:t>kompoziční</a:t>
            </a:r>
          </a:p>
          <a:p>
            <a:pPr marL="914400" lvl="1" indent="-457200">
              <a:buFontTx/>
              <a:buChar char="-"/>
            </a:pPr>
            <a:endParaRPr lang="cs-CZ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934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8342"/>
    </mc:Choice>
    <mc:Fallback xmlns="">
      <p:transition spd="slow" advTm="248342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611560" y="692696"/>
            <a:ext cx="7776864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endParaRPr lang="cs-CZ" sz="3200" b="1" dirty="0">
              <a:latin typeface="Calibri" panose="020F0502020204030204" pitchFamily="34" charset="0"/>
            </a:endParaRPr>
          </a:p>
          <a:p>
            <a:pPr lvl="1"/>
            <a:r>
              <a:rPr lang="cs-CZ" sz="2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Národní jazyk a jeho stratifikace</a:t>
            </a:r>
            <a:endParaRPr lang="cs-CZ" sz="28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cs-CZ" sz="2800" b="1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„Všechny regionální, sociální a funkční podoby </a:t>
            </a:r>
            <a:r>
              <a:rPr lang="cs-CZ" sz="28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jaz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., jež slouží příslušníkům národa k pokrytí komunikačních potřeb, a to v pohledu synchronním i diachronním /…/“ (Krčmová, Chloupek in NESČ)</a:t>
            </a:r>
          </a:p>
          <a:p>
            <a:pPr lvl="1"/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historicky vzniklé útvary (existenční formy jazyka) s různou funkcí/funkcemi</a:t>
            </a:r>
          </a:p>
          <a:p>
            <a:pPr lvl="1"/>
            <a:br>
              <a:rPr lang="cs-CZ" sz="2800" dirty="0"/>
            </a:br>
            <a:endParaRPr lang="cs-CZ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361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7614"/>
    </mc:Choice>
    <mc:Fallback xmlns="">
      <p:transition spd="slow" advTm="77614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620688"/>
            <a:ext cx="7488832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cs-CZ" sz="2800" b="1" dirty="0">
              <a:latin typeface="Calibri" panose="020F0502020204030204" pitchFamily="34" charset="0"/>
            </a:endParaRPr>
          </a:p>
          <a:p>
            <a:pPr lvl="1"/>
            <a:r>
              <a:rPr lang="cs-CZ" sz="2800" b="1" dirty="0">
                <a:latin typeface="Calibri" panose="020F0502020204030204" pitchFamily="34" charset="0"/>
              </a:rPr>
              <a:t>Český národní jazyk a jeho stratifikace</a:t>
            </a:r>
          </a:p>
          <a:p>
            <a:pPr lvl="1"/>
            <a:endParaRPr lang="cs-CZ" sz="2800" b="1" dirty="0">
              <a:latin typeface="Calibri" panose="020F0502020204030204" pitchFamily="34" charset="0"/>
            </a:endParaRPr>
          </a:p>
          <a:p>
            <a:pPr marL="800100" lvl="1" indent="-342900">
              <a:buFontTx/>
              <a:buChar char="-"/>
            </a:pPr>
            <a:r>
              <a:rPr lang="cs-CZ" sz="2800" dirty="0">
                <a:latin typeface="Calibri" panose="020F0502020204030204" pitchFamily="34" charset="0"/>
              </a:rPr>
              <a:t>spisovný jazyk x nespisovný jazyk</a:t>
            </a:r>
          </a:p>
          <a:p>
            <a:pPr marL="800100" lvl="1" indent="-342900">
              <a:buFontTx/>
              <a:buChar char="-"/>
            </a:pPr>
            <a:r>
              <a:rPr lang="cs-CZ" sz="2800" dirty="0">
                <a:latin typeface="Calibri" panose="020F0502020204030204" pitchFamily="34" charset="0"/>
              </a:rPr>
              <a:t>stratifikace: </a:t>
            </a:r>
          </a:p>
          <a:p>
            <a:pPr lvl="1"/>
            <a:r>
              <a:rPr lang="cs-CZ" sz="2800" dirty="0">
                <a:latin typeface="Calibri" panose="020F0502020204030204" pitchFamily="34" charset="0"/>
              </a:rPr>
              <a:t>    a) teritoriální, b) sociální, c) funkční</a:t>
            </a:r>
          </a:p>
          <a:p>
            <a:pPr lvl="1"/>
            <a:endParaRPr lang="cs-CZ" sz="2800" dirty="0">
              <a:latin typeface="Calibri" panose="020F0502020204030204" pitchFamily="34" charset="0"/>
            </a:endParaRPr>
          </a:p>
          <a:p>
            <a:pPr lvl="1" algn="just"/>
            <a:endParaRPr lang="cs-CZ" sz="2400" dirty="0">
              <a:latin typeface="Calibri" pitchFamily="34" charset="0"/>
            </a:endParaRPr>
          </a:p>
          <a:p>
            <a:pPr lvl="1" algn="just"/>
            <a:endParaRPr lang="cs-CZ" sz="2400" dirty="0">
              <a:latin typeface="Calibri" pitchFamily="34" charset="0"/>
            </a:endParaRPr>
          </a:p>
          <a:p>
            <a:pPr lvl="1" algn="just"/>
            <a:endParaRPr lang="cs-CZ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675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7025"/>
    </mc:Choice>
    <mc:Fallback xmlns="">
      <p:transition spd="slow" advTm="267025"/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ký">
  <a:themeElements>
    <a:clrScheme name="Organický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cký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k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3486</TotalTime>
  <Words>417</Words>
  <Application>Microsoft Office PowerPoint</Application>
  <PresentationFormat>Předvádění na obrazovce (4:3)</PresentationFormat>
  <Paragraphs>145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Garamond</vt:lpstr>
      <vt:lpstr>Organický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Veřejné zakázky na MENDELU</dc:title>
  <dc:creator>lollok</dc:creator>
  <cp:lastModifiedBy>Marek Lollok</cp:lastModifiedBy>
  <cp:revision>481</cp:revision>
  <cp:lastPrinted>2018-09-19T05:36:55Z</cp:lastPrinted>
  <dcterms:created xsi:type="dcterms:W3CDTF">2013-04-13T14:50:58Z</dcterms:created>
  <dcterms:modified xsi:type="dcterms:W3CDTF">2024-10-05T18:35:52Z</dcterms:modified>
</cp:coreProperties>
</file>