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26"/>
  </p:notesMasterIdLst>
  <p:handoutMasterIdLst>
    <p:handoutMasterId r:id="rId27"/>
  </p:handoutMasterIdLst>
  <p:sldIdLst>
    <p:sldId id="256" r:id="rId2"/>
    <p:sldId id="351" r:id="rId3"/>
    <p:sldId id="400" r:id="rId4"/>
    <p:sldId id="401" r:id="rId5"/>
    <p:sldId id="399" r:id="rId6"/>
    <p:sldId id="402" r:id="rId7"/>
    <p:sldId id="403" r:id="rId8"/>
    <p:sldId id="404" r:id="rId9"/>
    <p:sldId id="405" r:id="rId10"/>
    <p:sldId id="406" r:id="rId11"/>
    <p:sldId id="407" r:id="rId12"/>
    <p:sldId id="408" r:id="rId13"/>
    <p:sldId id="409" r:id="rId14"/>
    <p:sldId id="410" r:id="rId15"/>
    <p:sldId id="411" r:id="rId16"/>
    <p:sldId id="412" r:id="rId17"/>
    <p:sldId id="414" r:id="rId18"/>
    <p:sldId id="413" r:id="rId19"/>
    <p:sldId id="415" r:id="rId20"/>
    <p:sldId id="416" r:id="rId21"/>
    <p:sldId id="417" r:id="rId22"/>
    <p:sldId id="418" r:id="rId23"/>
    <p:sldId id="419" r:id="rId24"/>
    <p:sldId id="420" r:id="rId25"/>
  </p:sldIdLst>
  <p:sldSz cx="9144000" cy="6858000" type="screen4x3"/>
  <p:notesSz cx="6761163" cy="9942513"/>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p15:clr>
            <a:srgbClr val="A4A3A4"/>
          </p15:clr>
        </p15:guide>
        <p15:guide id="2" orient="horz" pos="1272">
          <p15:clr>
            <a:srgbClr val="A4A3A4"/>
          </p15:clr>
        </p15:guide>
        <p15:guide id="3" orient="horz" pos="715">
          <p15:clr>
            <a:srgbClr val="A4A3A4"/>
          </p15:clr>
        </p15:guide>
        <p15:guide id="4" orient="horz" pos="3861">
          <p15:clr>
            <a:srgbClr val="A4A3A4"/>
          </p15:clr>
        </p15:guide>
        <p15:guide id="5" orient="horz" pos="3944">
          <p15:clr>
            <a:srgbClr val="A4A3A4"/>
          </p15:clr>
        </p15:guide>
        <p15:guide id="6" pos="321">
          <p15:clr>
            <a:srgbClr val="A4A3A4"/>
          </p15:clr>
        </p15:guide>
        <p15:guide id="7" pos="5418">
          <p15:clr>
            <a:srgbClr val="A4A3A4"/>
          </p15:clr>
        </p15:guide>
        <p15:guide id="8" pos="682">
          <p15:clr>
            <a:srgbClr val="A4A3A4"/>
          </p15:clr>
        </p15:guide>
        <p15:guide id="9" pos="2766">
          <p15:clr>
            <a:srgbClr val="A4A3A4"/>
          </p15:clr>
        </p15:guide>
        <p15:guide id="10" pos="29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Světlý styl 1 – zvýraznění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33" autoAdjust="0"/>
    <p:restoredTop sz="90714" autoAdjust="0"/>
  </p:normalViewPr>
  <p:slideViewPr>
    <p:cSldViewPr snapToGrid="0">
      <p:cViewPr>
        <p:scale>
          <a:sx n="100" d="100"/>
          <a:sy n="100" d="100"/>
        </p:scale>
        <p:origin x="2016" y="438"/>
      </p:cViewPr>
      <p:guideLst>
        <p:guide orient="horz" pos="1120"/>
        <p:guide orient="horz" pos="1272"/>
        <p:guide orient="horz" pos="715"/>
        <p:guide orient="horz" pos="3861"/>
        <p:guide orient="horz" pos="3944"/>
        <p:guide pos="321"/>
        <p:guide pos="5418"/>
        <p:guide pos="682"/>
        <p:guide pos="2766"/>
        <p:guide pos="297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31326" y="0"/>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45387"/>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31326" y="9445387"/>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29761" y="0"/>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896938" y="746125"/>
            <a:ext cx="4967287"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6117" y="4722694"/>
            <a:ext cx="5408930"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43662"/>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29761" y="9443662"/>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3546159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1082675" y="2565401"/>
            <a:ext cx="7518400" cy="2663825"/>
          </a:xfrm>
        </p:spPr>
        <p:txBody>
          <a:bodyPr tIns="0" bIns="0" anchor="ctr"/>
          <a:lstStyle>
            <a:lvl1pPr>
              <a:defRPr sz="3200"/>
            </a:lvl1pPr>
          </a:lstStyle>
          <a:p>
            <a:pPr lvl="0"/>
            <a:r>
              <a:rPr lang="cs-CZ" altLang="cs-CZ" noProof="0" dirty="0"/>
              <a:t>Kliknutím lze upravit styl.</a:t>
            </a:r>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endParaRPr lang="cs-CZ" altLang="cs-CZ" dirty="0"/>
          </a:p>
        </p:txBody>
      </p:sp>
      <p:sp>
        <p:nvSpPr>
          <p:cNvPr id="8"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defRPr>
            </a:lvl1pPr>
          </a:lstStyle>
          <a:p>
            <a:fld id="{0DE708CC-0C3F-4567-9698-B54C0F35BD31}" type="slidenum">
              <a:rPr lang="cs-CZ" altLang="cs-CZ" smtClean="0"/>
              <a:pPr/>
              <a:t>‹#›</a:t>
            </a:fld>
            <a:endParaRPr lang="cs-CZ" alt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dirty="0"/>
              <a:t>Kliknutím lze upravit styly předlohy textu.</a:t>
            </a:r>
          </a:p>
          <a:p>
            <a:pPr lvl="1"/>
            <a:r>
              <a:rPr lang="cs-CZ" dirty="0"/>
              <a:t>Druhá úroveň</a:t>
            </a:r>
          </a:p>
        </p:txBody>
      </p:sp>
      <p:sp>
        <p:nvSpPr>
          <p:cNvPr id="4" name="Zástupný symbol pro zápatí 3"/>
          <p:cNvSpPr>
            <a:spLocks noGrp="1"/>
          </p:cNvSpPr>
          <p:nvPr>
            <p:ph type="ftr" sz="quarter" idx="10"/>
          </p:nvPr>
        </p:nvSpPr>
        <p:spPr/>
        <p:txBody>
          <a:bodyPr/>
          <a:lstStyle>
            <a:lvl1pPr>
              <a:defRPr/>
            </a:lvl1pPr>
          </a:lstStyle>
          <a:p>
            <a:endParaRPr lang="cs-CZ" altLang="cs-CZ"/>
          </a:p>
        </p:txBody>
      </p:sp>
      <p:sp>
        <p:nvSpPr>
          <p:cNvPr id="5" name="Zástupný symbol pro číslo snímku 4"/>
          <p:cNvSpPr>
            <a:spLocks noGrp="1"/>
          </p:cNvSpPr>
          <p:nvPr>
            <p:ph type="sldNum" sz="quarter" idx="11"/>
          </p:nvPr>
        </p:nvSpPr>
        <p:spPr/>
        <p:txBody>
          <a:bodyPr/>
          <a:lstStyle>
            <a:lvl1pPr>
              <a:defRPr/>
            </a:lvl1pPr>
          </a:lstStyle>
          <a:p>
            <a:fld id="{BFD44865-E482-4274-BA0A-6D969A5DE30D}" type="slidenum">
              <a:rPr lang="cs-CZ" altLang="cs-CZ"/>
              <a:pPr/>
              <a:t>‹#›</a:t>
            </a:fld>
            <a:endParaRPr lang="cs-CZ" altLang="cs-CZ" dirty="0"/>
          </a:p>
        </p:txBody>
      </p:sp>
    </p:spTree>
    <p:extLst>
      <p:ext uri="{BB962C8B-B14F-4D97-AF65-F5344CB8AC3E}">
        <p14:creationId xmlns:p14="http://schemas.microsoft.com/office/powerpoint/2010/main" val="13906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97689" y="1125539"/>
            <a:ext cx="1703387" cy="500697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509588" y="1125539"/>
            <a:ext cx="6037861" cy="5006975"/>
          </a:xfrm>
        </p:spPr>
        <p:txBody>
          <a:bodyPr vert="eaVert"/>
          <a:lstStyle/>
          <a:p>
            <a:pPr lvl="0"/>
            <a:r>
              <a:rPr lang="cs-CZ" dirty="0"/>
              <a:t>Kliknutím lze upravit styly předlohy textu.</a:t>
            </a:r>
          </a:p>
          <a:p>
            <a:pPr lvl="1"/>
            <a:r>
              <a:rPr lang="cs-CZ" dirty="0"/>
              <a:t>Druhá úroveň</a:t>
            </a:r>
          </a:p>
        </p:txBody>
      </p:sp>
      <p:sp>
        <p:nvSpPr>
          <p:cNvPr id="4" name="Zástupný symbol pro zápatí 3"/>
          <p:cNvSpPr>
            <a:spLocks noGrp="1"/>
          </p:cNvSpPr>
          <p:nvPr>
            <p:ph type="ftr" sz="quarter" idx="10"/>
          </p:nvPr>
        </p:nvSpPr>
        <p:spPr/>
        <p:txBody>
          <a:bodyPr/>
          <a:lstStyle>
            <a:lvl1pPr>
              <a:defRPr/>
            </a:lvl1pPr>
          </a:lstStyle>
          <a:p>
            <a:endParaRPr lang="cs-CZ" altLang="cs-CZ"/>
          </a:p>
        </p:txBody>
      </p:sp>
      <p:sp>
        <p:nvSpPr>
          <p:cNvPr id="5" name="Zástupný symbol pro číslo snímku 4"/>
          <p:cNvSpPr>
            <a:spLocks noGrp="1"/>
          </p:cNvSpPr>
          <p:nvPr>
            <p:ph type="sldNum" sz="quarter" idx="11"/>
          </p:nvPr>
        </p:nvSpPr>
        <p:spPr/>
        <p:txBody>
          <a:bodyPr/>
          <a:lstStyle>
            <a:lvl1pPr>
              <a:defRPr/>
            </a:lvl1pPr>
          </a:lstStyle>
          <a:p>
            <a:fld id="{67153075-B133-4825-BEAD-9495BA665D34}" type="slidenum">
              <a:rPr lang="cs-CZ" altLang="cs-CZ"/>
              <a:pPr/>
              <a:t>‹#›</a:t>
            </a:fld>
            <a:endParaRPr lang="cs-CZ" altLang="cs-CZ"/>
          </a:p>
        </p:txBody>
      </p:sp>
    </p:spTree>
    <p:extLst>
      <p:ext uri="{BB962C8B-B14F-4D97-AF65-F5344CB8AC3E}">
        <p14:creationId xmlns:p14="http://schemas.microsoft.com/office/powerpoint/2010/main" val="275272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cs-CZ" dirty="0"/>
              <a:t>Kliknutím lze upravit styly předlohy textu.</a:t>
            </a:r>
          </a:p>
          <a:p>
            <a:pPr lvl="1"/>
            <a:r>
              <a:rPr lang="cs-CZ" dirty="0"/>
              <a:t>Druhá úroveň</a:t>
            </a:r>
          </a:p>
        </p:txBody>
      </p:sp>
      <p:sp>
        <p:nvSpPr>
          <p:cNvPr id="4" name="Zástupný symbol pro zápatí 3"/>
          <p:cNvSpPr>
            <a:spLocks noGrp="1"/>
          </p:cNvSpPr>
          <p:nvPr>
            <p:ph type="ftr" sz="quarter" idx="10"/>
          </p:nvPr>
        </p:nvSpPr>
        <p:spPr/>
        <p:txBody>
          <a:bodyPr/>
          <a:lstStyle>
            <a:lvl1pPr>
              <a:defRPr/>
            </a:lvl1pPr>
          </a:lstStyle>
          <a:p>
            <a:endParaRPr lang="cs-CZ" alt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Tree>
    <p:extLst>
      <p:ext uri="{BB962C8B-B14F-4D97-AF65-F5344CB8AC3E}">
        <p14:creationId xmlns:p14="http://schemas.microsoft.com/office/powerpoint/2010/main" val="268604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509589" y="4406901"/>
            <a:ext cx="8091487" cy="1362075"/>
          </a:xfrm>
        </p:spPr>
        <p:txBody>
          <a:bodyPr anchor="t"/>
          <a:lstStyle>
            <a:lvl1pPr algn="l">
              <a:defRPr sz="4000" b="1" cap="all"/>
            </a:lvl1pPr>
          </a:lstStyle>
          <a:p>
            <a:r>
              <a:rPr lang="cs-CZ" dirty="0"/>
              <a:t>Kliknutím lze upravit styl.</a:t>
            </a:r>
          </a:p>
        </p:txBody>
      </p:sp>
      <p:sp>
        <p:nvSpPr>
          <p:cNvPr id="3" name="Zástupný symbol pro text 2"/>
          <p:cNvSpPr>
            <a:spLocks noGrp="1"/>
          </p:cNvSpPr>
          <p:nvPr>
            <p:ph type="body" idx="1"/>
          </p:nvPr>
        </p:nvSpPr>
        <p:spPr>
          <a:xfrm>
            <a:off x="509589" y="2906713"/>
            <a:ext cx="80914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dirty="0"/>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endParaRPr lang="cs-CZ" altLang="cs-CZ" dirty="0"/>
          </a:p>
        </p:txBody>
      </p:sp>
      <p:sp>
        <p:nvSpPr>
          <p:cNvPr id="5" name="Zástupný symbol pro číslo snímku 4"/>
          <p:cNvSpPr>
            <a:spLocks noGrp="1"/>
          </p:cNvSpPr>
          <p:nvPr>
            <p:ph type="sldNum" sz="quarter" idx="11"/>
          </p:nvPr>
        </p:nvSpPr>
        <p:spPr/>
        <p:txBody>
          <a:bodyPr/>
          <a:lstStyle>
            <a:lvl1pPr>
              <a:defRPr/>
            </a:lvl1pPr>
          </a:lstStyle>
          <a:p>
            <a:fld id="{B7F5D36C-8A95-44A1-B2E3-4B4CEE4AA93A}" type="slidenum">
              <a:rPr lang="cs-CZ" altLang="cs-CZ"/>
              <a:pPr/>
              <a:t>‹#›</a:t>
            </a:fld>
            <a:endParaRPr lang="cs-CZ" altLang="cs-CZ" dirty="0"/>
          </a:p>
        </p:txBody>
      </p:sp>
    </p:spTree>
    <p:extLst>
      <p:ext uri="{BB962C8B-B14F-4D97-AF65-F5344CB8AC3E}">
        <p14:creationId xmlns:p14="http://schemas.microsoft.com/office/powerpoint/2010/main" val="2563645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509588"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p:txBody>
      </p:sp>
      <p:sp>
        <p:nvSpPr>
          <p:cNvPr id="4" name="Zástupný symbol pro obsah 3"/>
          <p:cNvSpPr>
            <a:spLocks noGrp="1"/>
          </p:cNvSpPr>
          <p:nvPr>
            <p:ph sz="half" idx="2"/>
          </p:nvPr>
        </p:nvSpPr>
        <p:spPr>
          <a:xfrm>
            <a:off x="4724131"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p:txBody>
      </p:sp>
      <p:sp>
        <p:nvSpPr>
          <p:cNvPr id="5" name="Zástupný symbol pro zápatí 4"/>
          <p:cNvSpPr>
            <a:spLocks noGrp="1"/>
          </p:cNvSpPr>
          <p:nvPr>
            <p:ph type="ftr" sz="quarter" idx="10"/>
          </p:nvPr>
        </p:nvSpPr>
        <p:spPr/>
        <p:txBody>
          <a:bodyPr/>
          <a:lstStyle>
            <a:lvl1pPr>
              <a:defRPr/>
            </a:lvl1pPr>
          </a:lstStyle>
          <a:p>
            <a:endParaRPr lang="cs-CZ" altLang="cs-CZ" dirty="0"/>
          </a:p>
        </p:txBody>
      </p:sp>
      <p:sp>
        <p:nvSpPr>
          <p:cNvPr id="6" name="Zástupný symbol pro číslo snímku 5"/>
          <p:cNvSpPr>
            <a:spLocks noGrp="1"/>
          </p:cNvSpPr>
          <p:nvPr>
            <p:ph type="sldNum" sz="quarter" idx="11"/>
          </p:nvPr>
        </p:nvSpPr>
        <p:spPr/>
        <p:txBody>
          <a:bodyPr/>
          <a:lstStyle>
            <a:lvl1pPr>
              <a:defRPr/>
            </a:lvl1pPr>
          </a:lstStyle>
          <a:p>
            <a:fld id="{91152B74-69A5-4C0F-AF65-094CC50B2C3C}" type="slidenum">
              <a:rPr lang="cs-CZ" altLang="cs-CZ"/>
              <a:pPr/>
              <a:t>‹#›</a:t>
            </a:fld>
            <a:endParaRPr lang="cs-CZ" altLang="cs-CZ" dirty="0"/>
          </a:p>
        </p:txBody>
      </p:sp>
    </p:spTree>
    <p:extLst>
      <p:ext uri="{BB962C8B-B14F-4D97-AF65-F5344CB8AC3E}">
        <p14:creationId xmlns:p14="http://schemas.microsoft.com/office/powerpoint/2010/main" val="224004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9589" y="1134533"/>
            <a:ext cx="8091487" cy="643467"/>
          </a:xfrm>
        </p:spPr>
        <p:txBody>
          <a:bodyPr/>
          <a:lstStyle>
            <a:lvl1pPr>
              <a:defRPr/>
            </a:lvl1pPr>
          </a:lstStyle>
          <a:p>
            <a:r>
              <a:rPr lang="cs-CZ" dirty="0"/>
              <a:t>Kliknutím lze upravit styl.</a:t>
            </a:r>
          </a:p>
        </p:txBody>
      </p:sp>
      <p:sp>
        <p:nvSpPr>
          <p:cNvPr id="3" name="Zástupný symbol pro text 2"/>
          <p:cNvSpPr>
            <a:spLocks noGrp="1"/>
          </p:cNvSpPr>
          <p:nvPr>
            <p:ph type="body" idx="1"/>
          </p:nvPr>
        </p:nvSpPr>
        <p:spPr>
          <a:xfrm>
            <a:off x="512369" y="2019300"/>
            <a:ext cx="38786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4" name="Zástupný symbol pro obsah 3"/>
          <p:cNvSpPr>
            <a:spLocks noGrp="1"/>
          </p:cNvSpPr>
          <p:nvPr>
            <p:ph sz="half" idx="2"/>
          </p:nvPr>
        </p:nvSpPr>
        <p:spPr>
          <a:xfrm>
            <a:off x="509588" y="2915728"/>
            <a:ext cx="3874282" cy="32104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p:txBody>
      </p:sp>
      <p:sp>
        <p:nvSpPr>
          <p:cNvPr id="5" name="Zástupný symbol pro text 4"/>
          <p:cNvSpPr>
            <a:spLocks noGrp="1"/>
          </p:cNvSpPr>
          <p:nvPr>
            <p:ph type="body" sz="quarter" idx="3"/>
          </p:nvPr>
        </p:nvSpPr>
        <p:spPr>
          <a:xfrm>
            <a:off x="4723119" y="2019300"/>
            <a:ext cx="38779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6" name="Zástupný symbol pro obsah 5"/>
          <p:cNvSpPr>
            <a:spLocks noGrp="1"/>
          </p:cNvSpPr>
          <p:nvPr>
            <p:ph sz="quarter" idx="4"/>
          </p:nvPr>
        </p:nvSpPr>
        <p:spPr>
          <a:xfrm>
            <a:off x="4722963" y="2938734"/>
            <a:ext cx="3878113" cy="31911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p:txBody>
      </p:sp>
      <p:sp>
        <p:nvSpPr>
          <p:cNvPr id="7" name="Zástupný symbol pro zápatí 6"/>
          <p:cNvSpPr>
            <a:spLocks noGrp="1"/>
          </p:cNvSpPr>
          <p:nvPr>
            <p:ph type="ftr" sz="quarter" idx="10"/>
          </p:nvPr>
        </p:nvSpPr>
        <p:spPr/>
        <p:txBody>
          <a:bodyPr/>
          <a:lstStyle>
            <a:lvl1pPr>
              <a:defRPr/>
            </a:lvl1pPr>
          </a:lstStyle>
          <a:p>
            <a:endParaRPr lang="cs-CZ" altLang="cs-CZ" dirty="0"/>
          </a:p>
        </p:txBody>
      </p:sp>
      <p:sp>
        <p:nvSpPr>
          <p:cNvPr id="8" name="Zástupný symbol pro číslo snímku 7"/>
          <p:cNvSpPr>
            <a:spLocks noGrp="1"/>
          </p:cNvSpPr>
          <p:nvPr>
            <p:ph type="sldNum" sz="quarter" idx="11"/>
          </p:nvPr>
        </p:nvSpPr>
        <p:spPr/>
        <p:txBody>
          <a:bodyPr/>
          <a:lstStyle>
            <a:lvl1pPr>
              <a:defRPr/>
            </a:lvl1pPr>
          </a:lstStyle>
          <a:p>
            <a:fld id="{C595CD6F-6F72-494C-9F75-EA7F2E402090}" type="slidenum">
              <a:rPr lang="cs-CZ" altLang="cs-CZ"/>
              <a:pPr/>
              <a:t>‹#›</a:t>
            </a:fld>
            <a:endParaRPr lang="cs-CZ" altLang="cs-CZ" dirty="0"/>
          </a:p>
        </p:txBody>
      </p:sp>
    </p:spTree>
    <p:extLst>
      <p:ext uri="{BB962C8B-B14F-4D97-AF65-F5344CB8AC3E}">
        <p14:creationId xmlns:p14="http://schemas.microsoft.com/office/powerpoint/2010/main" val="352531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zápatí 2"/>
          <p:cNvSpPr>
            <a:spLocks noGrp="1"/>
          </p:cNvSpPr>
          <p:nvPr>
            <p:ph type="ftr" sz="quarter" idx="10"/>
          </p:nvPr>
        </p:nvSpPr>
        <p:spPr/>
        <p:txBody>
          <a:bodyPr/>
          <a:lstStyle>
            <a:lvl1pPr>
              <a:defRPr/>
            </a:lvl1pPr>
          </a:lstStyle>
          <a:p>
            <a:endParaRPr lang="cs-CZ" altLang="cs-CZ" dirty="0"/>
          </a:p>
        </p:txBody>
      </p:sp>
      <p:sp>
        <p:nvSpPr>
          <p:cNvPr id="4" name="Zástupný symbol pro číslo snímku 3"/>
          <p:cNvSpPr>
            <a:spLocks noGrp="1"/>
          </p:cNvSpPr>
          <p:nvPr>
            <p:ph type="sldNum" sz="quarter" idx="11"/>
          </p:nvPr>
        </p:nvSpPr>
        <p:spPr/>
        <p:txBody>
          <a:bodyPr/>
          <a:lstStyle>
            <a:lvl1pPr>
              <a:defRPr/>
            </a:lvl1pPr>
          </a:lstStyle>
          <a:p>
            <a:fld id="{927DA5A4-BFC5-452F-9F43-ADC3A6F1509E}" type="slidenum">
              <a:rPr lang="cs-CZ" altLang="cs-CZ"/>
              <a:pPr/>
              <a:t>‹#›</a:t>
            </a:fld>
            <a:endParaRPr lang="cs-CZ" altLang="cs-CZ" dirty="0"/>
          </a:p>
        </p:txBody>
      </p:sp>
      <p:sp>
        <p:nvSpPr>
          <p:cNvPr id="5" name="Zástupný symbol pro text 3"/>
          <p:cNvSpPr>
            <a:spLocks noGrp="1"/>
          </p:cNvSpPr>
          <p:nvPr>
            <p:ph type="body" sz="half" idx="2"/>
          </p:nvPr>
        </p:nvSpPr>
        <p:spPr>
          <a:xfrm>
            <a:off x="509588" y="2019300"/>
            <a:ext cx="8091487"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Tree>
    <p:extLst>
      <p:ext uri="{BB962C8B-B14F-4D97-AF65-F5344CB8AC3E}">
        <p14:creationId xmlns:p14="http://schemas.microsoft.com/office/powerpoint/2010/main" val="371000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Tree>
    <p:extLst>
      <p:ext uri="{BB962C8B-B14F-4D97-AF65-F5344CB8AC3E}">
        <p14:creationId xmlns:p14="http://schemas.microsoft.com/office/powerpoint/2010/main" val="295406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9588" y="1134534"/>
            <a:ext cx="8091487" cy="643465"/>
          </a:xfrm>
        </p:spPr>
        <p:txBody>
          <a:bodyPr/>
          <a:lstStyle>
            <a:lvl1pPr algn="l">
              <a:defRPr sz="2000" b="1"/>
            </a:lvl1pPr>
          </a:lstStyle>
          <a:p>
            <a:r>
              <a:rPr lang="cs-CZ" dirty="0"/>
              <a:t>Kliknutím lze upravit styl.</a:t>
            </a:r>
          </a:p>
        </p:txBody>
      </p:sp>
      <p:sp>
        <p:nvSpPr>
          <p:cNvPr id="3" name="Zástupný symbol pro obsah 2"/>
          <p:cNvSpPr>
            <a:spLocks noGrp="1"/>
          </p:cNvSpPr>
          <p:nvPr>
            <p:ph idx="1"/>
          </p:nvPr>
        </p:nvSpPr>
        <p:spPr>
          <a:xfrm>
            <a:off x="3575051" y="2019300"/>
            <a:ext cx="5026025" cy="41068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dirty="0"/>
              <a:t>Kliknutím lze upravit styly předlohy textu.</a:t>
            </a:r>
          </a:p>
          <a:p>
            <a:pPr lvl="1"/>
            <a:r>
              <a:rPr lang="cs-CZ" dirty="0"/>
              <a:t>Druhá úroveň</a:t>
            </a:r>
          </a:p>
        </p:txBody>
      </p:sp>
      <p:sp>
        <p:nvSpPr>
          <p:cNvPr id="4" name="Zástupný symbol pro text 3"/>
          <p:cNvSpPr>
            <a:spLocks noGrp="1"/>
          </p:cNvSpPr>
          <p:nvPr>
            <p:ph type="body" sz="half" idx="2"/>
          </p:nvPr>
        </p:nvSpPr>
        <p:spPr>
          <a:xfrm>
            <a:off x="509588" y="2019300"/>
            <a:ext cx="2746884"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endParaRPr lang="cs-CZ" altLang="cs-CZ"/>
          </a:p>
        </p:txBody>
      </p:sp>
      <p:sp>
        <p:nvSpPr>
          <p:cNvPr id="6" name="Zástupný symbol pro číslo snímku 5"/>
          <p:cNvSpPr>
            <a:spLocks noGrp="1"/>
          </p:cNvSpPr>
          <p:nvPr>
            <p:ph type="sldNum" sz="quarter" idx="11"/>
          </p:nvPr>
        </p:nvSpPr>
        <p:spPr/>
        <p:txBody>
          <a:bodyPr/>
          <a:lstStyle>
            <a:lvl1pPr>
              <a:defRPr/>
            </a:lvl1pPr>
          </a:lstStyle>
          <a:p>
            <a:fld id="{EA562BE3-FB3A-4F01-A26A-8D36CDF01ADA}" type="slidenum">
              <a:rPr lang="cs-CZ" altLang="cs-CZ"/>
              <a:pPr/>
              <a:t>‹#›</a:t>
            </a:fld>
            <a:endParaRPr lang="cs-CZ" altLang="cs-CZ" dirty="0"/>
          </a:p>
        </p:txBody>
      </p:sp>
    </p:spTree>
    <p:extLst>
      <p:ext uri="{BB962C8B-B14F-4D97-AF65-F5344CB8AC3E}">
        <p14:creationId xmlns:p14="http://schemas.microsoft.com/office/powerpoint/2010/main" val="231545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5087507"/>
            <a:ext cx="5486400" cy="566739"/>
          </a:xfrm>
        </p:spPr>
        <p:txBody>
          <a:bodyPr/>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1134533"/>
            <a:ext cx="5486400" cy="38745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Kliknutím na ikonu přidáte obrázek.</a:t>
            </a:r>
          </a:p>
        </p:txBody>
      </p:sp>
      <p:sp>
        <p:nvSpPr>
          <p:cNvPr id="4" name="Zástupný symbol pro text 3"/>
          <p:cNvSpPr>
            <a:spLocks noGrp="1"/>
          </p:cNvSpPr>
          <p:nvPr>
            <p:ph type="body" sz="half" idx="2"/>
          </p:nvPr>
        </p:nvSpPr>
        <p:spPr>
          <a:xfrm>
            <a:off x="1792288" y="5654246"/>
            <a:ext cx="5486400" cy="4756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endParaRPr lang="cs-CZ" altLang="cs-CZ"/>
          </a:p>
        </p:txBody>
      </p:sp>
      <p:sp>
        <p:nvSpPr>
          <p:cNvPr id="6" name="Zástupný symbol pro číslo snímku 5"/>
          <p:cNvSpPr>
            <a:spLocks noGrp="1"/>
          </p:cNvSpPr>
          <p:nvPr>
            <p:ph type="sldNum" sz="quarter" idx="11"/>
          </p:nvPr>
        </p:nvSpPr>
        <p:spPr/>
        <p:txBody>
          <a:bodyPr/>
          <a:lstStyle>
            <a:lvl1pPr>
              <a:defRPr/>
            </a:lvl1pPr>
          </a:lstStyle>
          <a:p>
            <a:fld id="{2268BFBB-FD49-4E22-AEFE-2646EB3E88CA}" type="slidenum">
              <a:rPr lang="cs-CZ" altLang="cs-CZ"/>
              <a:pPr/>
              <a:t>‹#›</a:t>
            </a:fld>
            <a:endParaRPr lang="cs-CZ" altLang="cs-CZ" dirty="0"/>
          </a:p>
        </p:txBody>
      </p:sp>
    </p:spTree>
    <p:extLst>
      <p:ext uri="{BB962C8B-B14F-4D97-AF65-F5344CB8AC3E}">
        <p14:creationId xmlns:p14="http://schemas.microsoft.com/office/powerpoint/2010/main" val="69532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509589" y="1125539"/>
            <a:ext cx="808663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cs-CZ" altLang="cs-CZ" dirty="0"/>
              <a:t>Klepnutím lze upravit styl předlohy nadpisů.</a:t>
            </a:r>
          </a:p>
        </p:txBody>
      </p:sp>
      <p:sp>
        <p:nvSpPr>
          <p:cNvPr id="64522" name="Rectangle 10"/>
          <p:cNvSpPr>
            <a:spLocks noGrp="1" noChangeArrowheads="1"/>
          </p:cNvSpPr>
          <p:nvPr>
            <p:ph type="body" idx="1"/>
          </p:nvPr>
        </p:nvSpPr>
        <p:spPr bwMode="auto">
          <a:xfrm>
            <a:off x="509589" y="2017713"/>
            <a:ext cx="808232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dirty="0"/>
              <a:t>Klepnutím lze upravit styly předlohy textu.</a:t>
            </a:r>
          </a:p>
          <a:p>
            <a:pPr lvl="1"/>
            <a:r>
              <a:rPr lang="cs-CZ" altLang="cs-CZ" dirty="0"/>
              <a:t>Druhá úroveň</a:t>
            </a:r>
          </a:p>
        </p:txBody>
      </p:sp>
      <p:sp>
        <p:nvSpPr>
          <p:cNvPr id="64529"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endParaRPr lang="cs-CZ" altLang="cs-CZ" dirty="0"/>
          </a:p>
        </p:txBody>
      </p:sp>
      <p:sp>
        <p:nvSpPr>
          <p:cNvPr id="64530"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fld id="{0DE708CC-0C3F-4567-9698-B54C0F35BD31}" type="slidenum">
              <a:rPr lang="cs-CZ" altLang="cs-CZ" smtClean="0"/>
              <a:pPr/>
              <a:t>‹#›</a:t>
            </a:fld>
            <a:endParaRPr lang="cs-CZ" altLang="cs-CZ" dirty="0"/>
          </a:p>
        </p:txBody>
      </p:sp>
    </p:spTree>
  </p:cSld>
  <p:clrMap bg1="lt1" tx1="dk1" bg2="lt2" tx2="dk2" accent1="accent1" accent2="accent2" accent3="accent3" accent4="accent4" accent5="accent5" accent6="accent6" hlink="hlink" folHlink="folHlink"/>
  <p:sldLayoutIdLst>
    <p:sldLayoutId id="2147483658"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33.media.tumblr.com/dfca988463b4bd7a8f3d05e50c41e53d/tumblr_nqkaza0Uwu1r3c0qwo1_540.gif" TargetMode="External"/><Relationship Id="rId2" Type="http://schemas.openxmlformats.org/officeDocument/2006/relationships/hyperlink" Target="https://upload.wikimedia.org/wikipedia/commons/0/0a/Flusso_laminare_blu.gif" TargetMode="External"/><Relationship Id="rId1" Type="http://schemas.openxmlformats.org/officeDocument/2006/relationships/slideLayout" Target="../slideLayouts/slideLayout6.xml"/><Relationship Id="rId5" Type="http://schemas.openxmlformats.org/officeDocument/2006/relationships/hyperlink" Target="https://physics.mff.cuni.cz/kfpp/skripta/kurz_fyziky_pro_DS/display.php/kontinuum/obrazky/image084.gif" TargetMode="External"/><Relationship Id="rId4" Type="http://schemas.openxmlformats.org/officeDocument/2006/relationships/hyperlink" Target="https://eluc.kr-olomoucky.cz/verejne/lekce/168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1082675" y="1099678"/>
            <a:ext cx="7518400" cy="2663825"/>
          </a:xfrm>
        </p:spPr>
        <p:txBody>
          <a:bodyPr/>
          <a:lstStyle/>
          <a:p>
            <a:pPr algn="ctr"/>
            <a:r>
              <a:rPr lang="cs-CZ" altLang="cs-CZ" sz="3600" dirty="0">
                <a:effectLst>
                  <a:outerShdw blurRad="38100" dist="38100" dir="2700000" algn="tl">
                    <a:srgbClr val="000000">
                      <a:alpha val="43137"/>
                    </a:srgbClr>
                  </a:outerShdw>
                </a:effectLst>
              </a:rPr>
              <a:t>Mechanika a molekulová fyzika</a:t>
            </a:r>
            <a:br>
              <a:rPr lang="cs-CZ" altLang="cs-CZ" sz="3600" dirty="0">
                <a:effectLst>
                  <a:outerShdw blurRad="38100" dist="38100" dir="2700000" algn="tl">
                    <a:srgbClr val="000000">
                      <a:alpha val="43137"/>
                    </a:srgbClr>
                  </a:outerShdw>
                </a:effectLst>
              </a:rPr>
            </a:br>
            <a:r>
              <a:rPr lang="cs-CZ" altLang="cs-CZ" sz="2400" dirty="0">
                <a:effectLst>
                  <a:outerShdw blurRad="38100" dist="38100" dir="2700000" algn="tl">
                    <a:srgbClr val="000000">
                      <a:alpha val="43137"/>
                    </a:srgbClr>
                  </a:outerShdw>
                </a:effectLst>
              </a:rPr>
              <a:t>Tekutiny</a:t>
            </a:r>
          </a:p>
        </p:txBody>
      </p:sp>
      <p:sp>
        <p:nvSpPr>
          <p:cNvPr id="5" name="Rectangle 7"/>
          <p:cNvSpPr>
            <a:spLocks noChangeArrowheads="1"/>
          </p:cNvSpPr>
          <p:nvPr/>
        </p:nvSpPr>
        <p:spPr bwMode="auto">
          <a:xfrm>
            <a:off x="1187450" y="3644900"/>
            <a:ext cx="69088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buFont typeface="Arial" charset="0"/>
              <a:defRPr sz="3200">
                <a:solidFill>
                  <a:schemeClr val="tx1"/>
                </a:solidFill>
                <a:latin typeface="Calibri" pitchFamily="34" charset="0"/>
              </a:defRPr>
            </a:lvl1pPr>
            <a:lvl2pPr marL="742950" indent="-285750" algn="ctr">
              <a:spcBef>
                <a:spcPct val="20000"/>
              </a:spcBef>
              <a:buFont typeface="Arial" charset="0"/>
              <a:defRPr sz="2800">
                <a:solidFill>
                  <a:schemeClr val="tx1"/>
                </a:solidFill>
                <a:latin typeface="Calibri" pitchFamily="34" charset="0"/>
              </a:defRPr>
            </a:lvl2pPr>
            <a:lvl3pPr marL="1143000" indent="-228600" algn="ctr">
              <a:spcBef>
                <a:spcPct val="20000"/>
              </a:spcBef>
              <a:buFont typeface="Arial" charset="0"/>
              <a:defRPr sz="2400">
                <a:solidFill>
                  <a:schemeClr val="tx1"/>
                </a:solidFill>
                <a:latin typeface="Calibri" pitchFamily="34" charset="0"/>
              </a:defRPr>
            </a:lvl3pPr>
            <a:lvl4pPr marL="1600200" indent="-228600" algn="ctr">
              <a:spcBef>
                <a:spcPct val="20000"/>
              </a:spcBef>
              <a:buFont typeface="Arial" charset="0"/>
              <a:defRPr sz="2000">
                <a:solidFill>
                  <a:schemeClr val="tx1"/>
                </a:solidFill>
                <a:latin typeface="Calibri" pitchFamily="34" charset="0"/>
              </a:defRPr>
            </a:lvl4pPr>
            <a:lvl5pPr marL="2057400" indent="-228600" algn="ctr">
              <a:spcBef>
                <a:spcPct val="20000"/>
              </a:spcBef>
              <a:buFont typeface="Arial" charset="0"/>
              <a:defRPr sz="2000">
                <a:solidFill>
                  <a:schemeClr val="tx1"/>
                </a:solidFill>
                <a:latin typeface="Calibri" pitchFamily="34" charset="0"/>
              </a:defRPr>
            </a:lvl5pPr>
            <a:lvl6pPr marL="2514600" indent="-228600" algn="ctr" fontAlgn="base">
              <a:spcBef>
                <a:spcPct val="20000"/>
              </a:spcBef>
              <a:spcAft>
                <a:spcPct val="0"/>
              </a:spcAft>
              <a:buFont typeface="Arial" charset="0"/>
              <a:defRPr sz="2000">
                <a:solidFill>
                  <a:schemeClr val="tx1"/>
                </a:solidFill>
                <a:latin typeface="Calibri" pitchFamily="34" charset="0"/>
              </a:defRPr>
            </a:lvl6pPr>
            <a:lvl7pPr marL="2971800" indent="-228600" algn="ctr" fontAlgn="base">
              <a:spcBef>
                <a:spcPct val="20000"/>
              </a:spcBef>
              <a:spcAft>
                <a:spcPct val="0"/>
              </a:spcAft>
              <a:buFont typeface="Arial" charset="0"/>
              <a:defRPr sz="2000">
                <a:solidFill>
                  <a:schemeClr val="tx1"/>
                </a:solidFill>
                <a:latin typeface="Calibri" pitchFamily="34" charset="0"/>
              </a:defRPr>
            </a:lvl7pPr>
            <a:lvl8pPr marL="3429000" indent="-228600" algn="ctr" fontAlgn="base">
              <a:spcBef>
                <a:spcPct val="20000"/>
              </a:spcBef>
              <a:spcAft>
                <a:spcPct val="0"/>
              </a:spcAft>
              <a:buFont typeface="Arial" charset="0"/>
              <a:defRPr sz="2000">
                <a:solidFill>
                  <a:schemeClr val="tx1"/>
                </a:solidFill>
                <a:latin typeface="Calibri" pitchFamily="34" charset="0"/>
              </a:defRPr>
            </a:lvl8pPr>
            <a:lvl9pPr marL="3886200" indent="-228600" algn="ctr" fontAlgn="base">
              <a:spcBef>
                <a:spcPct val="20000"/>
              </a:spcBef>
              <a:spcAft>
                <a:spcPct val="0"/>
              </a:spcAft>
              <a:buFont typeface="Arial" charset="0"/>
              <a:defRPr sz="2000">
                <a:solidFill>
                  <a:schemeClr val="tx1"/>
                </a:solidFill>
                <a:latin typeface="Calibri" pitchFamily="34" charset="0"/>
              </a:defRPr>
            </a:lvl9pPr>
          </a:lstStyle>
          <a:p>
            <a:pPr eaLnBrk="1" hangingPunct="1">
              <a:lnSpc>
                <a:spcPct val="80000"/>
              </a:lnSpc>
              <a:defRPr/>
            </a:pPr>
            <a:r>
              <a:rPr lang="cs-CZ" altLang="cs-CZ" sz="2800" b="1" dirty="0">
                <a:effectLst>
                  <a:outerShdw blurRad="38100" dist="38100" dir="2700000" algn="tl">
                    <a:srgbClr val="C0C0C0"/>
                  </a:outerShdw>
                </a:effectLst>
                <a:cs typeface="Arial" charset="0"/>
              </a:rPr>
              <a:t>Doc. RNDr. Petr Sládek, CSc. </a:t>
            </a:r>
            <a:endParaRPr lang="cs-CZ" altLang="cs-CZ" sz="2800" dirty="0">
              <a:effectLst>
                <a:outerShdw blurRad="38100" dist="38100" dir="2700000" algn="tl">
                  <a:srgbClr val="C0C0C0"/>
                </a:outerShdw>
              </a:effectLst>
              <a:cs typeface="Arial" charset="0"/>
            </a:endParaRPr>
          </a:p>
          <a:p>
            <a:pPr eaLnBrk="1" hangingPunct="1">
              <a:lnSpc>
                <a:spcPct val="80000"/>
              </a:lnSpc>
              <a:defRPr/>
            </a:pPr>
            <a:endParaRPr lang="cs-CZ" altLang="cs-CZ" sz="2800" dirty="0">
              <a:effectLst>
                <a:outerShdw blurRad="38100" dist="38100" dir="2700000" algn="tl">
                  <a:srgbClr val="C0C0C0"/>
                </a:outerShdw>
              </a:effectLst>
              <a:cs typeface="Arial" charset="0"/>
            </a:endParaRPr>
          </a:p>
          <a:p>
            <a:pPr eaLnBrk="1" hangingPunct="1">
              <a:lnSpc>
                <a:spcPct val="80000"/>
              </a:lnSpc>
              <a:defRPr/>
            </a:pPr>
            <a:r>
              <a:rPr lang="cs-CZ" altLang="cs-CZ" sz="2800" dirty="0">
                <a:effectLst>
                  <a:outerShdw blurRad="38100" dist="38100" dir="2700000" algn="tl">
                    <a:srgbClr val="C0C0C0"/>
                  </a:outerShdw>
                </a:effectLst>
                <a:cs typeface="Arial" charset="0"/>
              </a:rPr>
              <a:t>Pedagogická fakulta</a:t>
            </a:r>
          </a:p>
          <a:p>
            <a:pPr eaLnBrk="1" hangingPunct="1">
              <a:lnSpc>
                <a:spcPct val="80000"/>
              </a:lnSpc>
              <a:defRPr/>
            </a:pPr>
            <a:r>
              <a:rPr lang="cs-CZ" altLang="cs-CZ" sz="2800" dirty="0">
                <a:effectLst>
                  <a:outerShdw blurRad="38100" dist="38100" dir="2700000" algn="tl">
                    <a:srgbClr val="C0C0C0"/>
                  </a:outerShdw>
                </a:effectLst>
                <a:cs typeface="Arial" charset="0"/>
              </a:rPr>
              <a:t>Masarykova Univerzita</a:t>
            </a:r>
          </a:p>
          <a:p>
            <a:pPr eaLnBrk="1" hangingPunct="1">
              <a:lnSpc>
                <a:spcPct val="80000"/>
              </a:lnSpc>
              <a:defRPr/>
            </a:pPr>
            <a:r>
              <a:rPr lang="cs-CZ" altLang="cs-CZ" sz="2800" dirty="0">
                <a:effectLst>
                  <a:outerShdw blurRad="38100" dist="38100" dir="2700000" algn="tl">
                    <a:srgbClr val="C0C0C0"/>
                  </a:outerShdw>
                </a:effectLst>
                <a:cs typeface="Arial" charset="0"/>
              </a:rPr>
              <a:t>Poříčí 7, 603 00 Brno</a:t>
            </a:r>
          </a:p>
          <a:p>
            <a:pPr eaLnBrk="1" hangingPunct="1">
              <a:lnSpc>
                <a:spcPct val="80000"/>
              </a:lnSpc>
              <a:defRPr/>
            </a:pPr>
            <a:endParaRPr lang="cs-CZ" altLang="cs-CZ" sz="2800" dirty="0">
              <a:effectLst>
                <a:outerShdw blurRad="38100" dist="38100" dir="2700000" algn="tl">
                  <a:srgbClr val="C0C0C0"/>
                </a:outerShdw>
              </a:effectLst>
              <a:cs typeface="Arial" charset="0"/>
            </a:endParaRPr>
          </a:p>
          <a:p>
            <a:pPr eaLnBrk="1" hangingPunct="1">
              <a:lnSpc>
                <a:spcPct val="80000"/>
              </a:lnSpc>
              <a:defRPr/>
            </a:pPr>
            <a:r>
              <a:rPr lang="cs-CZ" altLang="cs-CZ" sz="1200" dirty="0">
                <a:effectLst>
                  <a:outerShdw blurRad="38100" dist="38100" dir="2700000" algn="tl">
                    <a:srgbClr val="C0C0C0"/>
                  </a:outerShdw>
                </a:effectLst>
                <a:cs typeface="Arial" charset="0"/>
              </a:rPr>
              <a:t>Pro potřeby přednášky zpracováno s využitím  www.studopory.vsb.cz </a:t>
            </a:r>
            <a:r>
              <a:rPr lang="cs-CZ" altLang="cs-CZ" sz="1200" dirty="0" err="1">
                <a:effectLst>
                  <a:outerShdw blurRad="38100" dist="38100" dir="2700000" algn="tl">
                    <a:srgbClr val="C0C0C0"/>
                  </a:outerShdw>
                </a:effectLst>
                <a:cs typeface="Arial" charset="0"/>
              </a:rPr>
              <a:t>materialy</a:t>
            </a:r>
            <a:r>
              <a:rPr lang="cs-CZ" altLang="cs-CZ" sz="1200" dirty="0">
                <a:effectLst>
                  <a:outerShdw blurRad="38100" dist="38100" dir="2700000" algn="tl">
                    <a:srgbClr val="C0C0C0"/>
                  </a:outerShdw>
                </a:effectLst>
                <a:cs typeface="Arial" charset="0"/>
              </a:rPr>
              <a:t> </a:t>
            </a:r>
            <a:r>
              <a:rPr lang="cs-CZ" altLang="cs-CZ" sz="1200" dirty="0" err="1">
                <a:effectLst>
                  <a:outerShdw blurRad="38100" dist="38100" dir="2700000" algn="tl">
                    <a:srgbClr val="C0C0C0"/>
                  </a:outerShdw>
                </a:effectLst>
                <a:cs typeface="Arial" charset="0"/>
              </a:rPr>
              <a:t>html_files</a:t>
            </a:r>
            <a:endParaRPr lang="cs-CZ" altLang="cs-CZ" sz="1200" dirty="0">
              <a:effectLst>
                <a:outerShdw blurRad="38100" dist="38100" dir="2700000" algn="tl">
                  <a:srgbClr val="C0C0C0"/>
                </a:outerShdw>
              </a:effectLst>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Proudění ideální kapaliny</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22694" y="2023524"/>
            <a:ext cx="8082321" cy="4114800"/>
          </a:xfrm>
        </p:spPr>
        <p:txBody>
          <a:bodyPr/>
          <a:lstStyle/>
          <a:p>
            <a:pPr marL="0" indent="0">
              <a:buNone/>
            </a:pPr>
            <a:r>
              <a:rPr lang="cs-CZ" sz="1800" dirty="0"/>
              <a:t>Event.   </a:t>
            </a:r>
            <a:r>
              <a:rPr lang="cs-CZ" sz="1800" b="1" i="1" dirty="0">
                <a:solidFill>
                  <a:srgbClr val="00287D"/>
                </a:solidFill>
                <a:latin typeface="Times New Roman" panose="02020603050405020304" pitchFamily="18" charset="0"/>
              </a:rPr>
              <a:t>p</a:t>
            </a:r>
            <a:r>
              <a:rPr lang="cs-CZ" sz="1800" b="1" i="1" baseline="-25000" dirty="0">
                <a:solidFill>
                  <a:srgbClr val="00287D"/>
                </a:solidFill>
                <a:latin typeface="Times New Roman" panose="02020603050405020304" pitchFamily="18" charset="0"/>
              </a:rPr>
              <a:t>1</a:t>
            </a:r>
            <a:r>
              <a:rPr lang="cs-CZ" sz="1800" b="1" i="1" dirty="0">
                <a:solidFill>
                  <a:srgbClr val="00287D"/>
                </a:solidFill>
                <a:latin typeface="Times New Roman" panose="02020603050405020304" pitchFamily="18" charset="0"/>
              </a:rPr>
              <a:t> + h</a:t>
            </a:r>
            <a:r>
              <a:rPr lang="cs-CZ" sz="1800" b="1" i="1" baseline="-25000" dirty="0">
                <a:solidFill>
                  <a:srgbClr val="00287D"/>
                </a:solidFill>
                <a:latin typeface="Times New Roman" panose="02020603050405020304" pitchFamily="18" charset="0"/>
              </a:rPr>
              <a:t>1</a:t>
            </a:r>
            <a:r>
              <a:rPr lang="cs-CZ" sz="1800" b="1" i="1" dirty="0">
                <a:solidFill>
                  <a:srgbClr val="00287D"/>
                </a:solidFill>
                <a:latin typeface="Times New Roman" panose="02020603050405020304" pitchFamily="18" charset="0"/>
              </a:rPr>
              <a:t> g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  ½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v</a:t>
            </a:r>
            <a:r>
              <a:rPr lang="cs-CZ" sz="1800" b="1" i="1" baseline="-25000" dirty="0">
                <a:solidFill>
                  <a:srgbClr val="00287D"/>
                </a:solidFill>
                <a:latin typeface="Times New Roman" panose="02020603050405020304" pitchFamily="18" charset="0"/>
              </a:rPr>
              <a:t>1</a:t>
            </a:r>
            <a:r>
              <a:rPr lang="cs-CZ" sz="1800" b="1" i="1" baseline="30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 p</a:t>
            </a:r>
            <a:r>
              <a:rPr lang="cs-CZ" sz="1800" b="1" i="1" baseline="-25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 h</a:t>
            </a:r>
            <a:r>
              <a:rPr lang="cs-CZ" sz="1800" b="1" i="1" baseline="-25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g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  ½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v</a:t>
            </a:r>
            <a:r>
              <a:rPr lang="cs-CZ" sz="1800" b="1" i="1" baseline="-25000" dirty="0">
                <a:solidFill>
                  <a:srgbClr val="00287D"/>
                </a:solidFill>
                <a:latin typeface="Times New Roman" panose="02020603050405020304" pitchFamily="18" charset="0"/>
              </a:rPr>
              <a:t>2</a:t>
            </a:r>
            <a:r>
              <a:rPr lang="cs-CZ" sz="1800" b="1" i="1" baseline="30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 </a:t>
            </a:r>
            <a:r>
              <a:rPr lang="cs-CZ" sz="1800" b="1" i="1" dirty="0" err="1">
                <a:solidFill>
                  <a:srgbClr val="00287D"/>
                </a:solidFill>
                <a:latin typeface="Times New Roman" panose="02020603050405020304" pitchFamily="18" charset="0"/>
              </a:rPr>
              <a:t>konst</a:t>
            </a:r>
            <a:endParaRPr lang="cs-CZ" sz="1800" b="1" i="1" dirty="0">
              <a:solidFill>
                <a:srgbClr val="00287D"/>
              </a:solidFill>
              <a:latin typeface="Times New Roman" panose="02020603050405020304" pitchFamily="18" charset="0"/>
            </a:endParaRPr>
          </a:p>
          <a:p>
            <a:pPr marL="0" indent="0">
              <a:buNone/>
            </a:pPr>
            <a:r>
              <a:rPr lang="cs-CZ" sz="1800" i="1" dirty="0">
                <a:solidFill>
                  <a:srgbClr val="00287D"/>
                </a:solidFill>
              </a:rPr>
              <a:t>  </a:t>
            </a:r>
          </a:p>
          <a:p>
            <a:pPr marL="0" indent="0">
              <a:buNone/>
            </a:pPr>
            <a:r>
              <a:rPr lang="cs-CZ" sz="1800" i="1" dirty="0">
                <a:solidFill>
                  <a:srgbClr val="00287D"/>
                </a:solidFill>
              </a:rPr>
              <a:t>Pro vodorovnou trubici </a:t>
            </a:r>
            <a:r>
              <a:rPr lang="cs-CZ" sz="1800" dirty="0">
                <a:solidFill>
                  <a:srgbClr val="000000"/>
                </a:solidFill>
              </a:rPr>
              <a:t>(h</a:t>
            </a:r>
            <a:r>
              <a:rPr lang="cs-CZ" sz="1800" baseline="-25000" dirty="0">
                <a:solidFill>
                  <a:srgbClr val="000000"/>
                </a:solidFill>
              </a:rPr>
              <a:t>1</a:t>
            </a:r>
            <a:r>
              <a:rPr lang="cs-CZ" sz="1800" dirty="0">
                <a:solidFill>
                  <a:srgbClr val="000000"/>
                </a:solidFill>
              </a:rPr>
              <a:t>=h</a:t>
            </a:r>
            <a:r>
              <a:rPr lang="cs-CZ" sz="1800" baseline="-25000" dirty="0">
                <a:solidFill>
                  <a:srgbClr val="000000"/>
                </a:solidFill>
              </a:rPr>
              <a:t>2</a:t>
            </a:r>
            <a:r>
              <a:rPr lang="cs-CZ" sz="1800" dirty="0">
                <a:solidFill>
                  <a:srgbClr val="000000"/>
                </a:solidFill>
              </a:rPr>
              <a:t>)  pak</a:t>
            </a:r>
          </a:p>
          <a:p>
            <a:pPr marL="0" indent="0">
              <a:buNone/>
            </a:pPr>
            <a:r>
              <a:rPr lang="cs-CZ" sz="1800" b="1" i="1" dirty="0">
                <a:solidFill>
                  <a:srgbClr val="00287D"/>
                </a:solidFill>
                <a:latin typeface="Times New Roman" panose="02020603050405020304" pitchFamily="18" charset="0"/>
              </a:rPr>
              <a:t>	p</a:t>
            </a:r>
            <a:r>
              <a:rPr lang="cs-CZ" sz="1800" b="1" i="1" baseline="-25000" dirty="0">
                <a:solidFill>
                  <a:srgbClr val="00287D"/>
                </a:solidFill>
                <a:latin typeface="Times New Roman" panose="02020603050405020304" pitchFamily="18" charset="0"/>
              </a:rPr>
              <a:t>1</a:t>
            </a:r>
            <a:r>
              <a:rPr lang="cs-CZ" sz="1800" b="1" i="1" dirty="0">
                <a:solidFill>
                  <a:srgbClr val="00287D"/>
                </a:solidFill>
                <a:latin typeface="Times New Roman" panose="02020603050405020304" pitchFamily="18" charset="0"/>
              </a:rPr>
              <a:t> + ½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v</a:t>
            </a:r>
            <a:r>
              <a:rPr lang="cs-CZ" sz="1800" b="1" i="1" baseline="-25000" dirty="0">
                <a:solidFill>
                  <a:srgbClr val="00287D"/>
                </a:solidFill>
                <a:latin typeface="Times New Roman" panose="02020603050405020304" pitchFamily="18" charset="0"/>
              </a:rPr>
              <a:t>1</a:t>
            </a:r>
            <a:r>
              <a:rPr lang="cs-CZ" sz="1800" b="1" i="1" baseline="30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 p</a:t>
            </a:r>
            <a:r>
              <a:rPr lang="cs-CZ" sz="1800" b="1" i="1" baseline="-25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  ½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v</a:t>
            </a:r>
            <a:r>
              <a:rPr lang="cs-CZ" sz="1800" b="1" i="1" baseline="-25000" dirty="0">
                <a:solidFill>
                  <a:srgbClr val="00287D"/>
                </a:solidFill>
                <a:latin typeface="Times New Roman" panose="02020603050405020304" pitchFamily="18" charset="0"/>
              </a:rPr>
              <a:t>2</a:t>
            </a:r>
            <a:r>
              <a:rPr lang="cs-CZ" sz="1800" b="1" i="1" baseline="30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 </a:t>
            </a:r>
            <a:r>
              <a:rPr lang="cs-CZ" sz="1800" b="1" i="1" dirty="0" err="1">
                <a:solidFill>
                  <a:srgbClr val="00287D"/>
                </a:solidFill>
                <a:latin typeface="Times New Roman" panose="02020603050405020304" pitchFamily="18" charset="0"/>
              </a:rPr>
              <a:t>konst</a:t>
            </a:r>
            <a:endParaRPr lang="cs-CZ" sz="1800" dirty="0">
              <a:solidFill>
                <a:srgbClr val="000000"/>
              </a:solidFill>
            </a:endParaRPr>
          </a:p>
          <a:p>
            <a:pPr marL="0" indent="0">
              <a:buNone/>
            </a:pPr>
            <a:r>
              <a:rPr lang="cs-CZ" sz="1800" dirty="0" err="1">
                <a:solidFill>
                  <a:srgbClr val="000000"/>
                </a:solidFill>
              </a:rPr>
              <a:t>nergie</a:t>
            </a:r>
            <a:r>
              <a:rPr lang="cs-CZ" sz="1800" dirty="0">
                <a:solidFill>
                  <a:srgbClr val="000000"/>
                </a:solidFill>
              </a:rPr>
              <a:t> připadající na jednotkový objem kapaliny, tedy</a:t>
            </a:r>
            <a:r>
              <a:rPr lang="cs-CZ" sz="1800" dirty="0"/>
              <a:t>: </a:t>
            </a:r>
          </a:p>
          <a:p>
            <a:pPr marL="0" indent="0">
              <a:buNone/>
            </a:pPr>
            <a:r>
              <a:rPr lang="cs-CZ" sz="1800" b="1" i="1" dirty="0">
                <a:solidFill>
                  <a:srgbClr val="00287D"/>
                </a:solidFill>
                <a:latin typeface="Times New Roman" panose="02020603050405020304" pitchFamily="18" charset="0"/>
              </a:rPr>
              <a:t>	</a:t>
            </a:r>
            <a:endParaRPr lang="cs-CZ" sz="1000" b="1" i="1" dirty="0">
              <a:solidFill>
                <a:srgbClr val="00287D"/>
              </a:solidFill>
              <a:latin typeface="Times New Roman" panose="02020603050405020304" pitchFamily="18" charset="0"/>
            </a:endParaRPr>
          </a:p>
          <a:p>
            <a:pPr marL="0" indent="0">
              <a:buNone/>
            </a:pPr>
            <a:r>
              <a:rPr lang="cs-CZ" sz="1800" b="1" i="1" dirty="0">
                <a:solidFill>
                  <a:srgbClr val="00287D"/>
                </a:solidFill>
                <a:latin typeface="Times New Roman" panose="02020603050405020304" pitchFamily="18" charset="0"/>
              </a:rPr>
              <a:t>	</a:t>
            </a:r>
            <a:r>
              <a:rPr lang="cs-CZ" sz="1800" b="1" i="1" dirty="0" err="1">
                <a:solidFill>
                  <a:srgbClr val="00287D"/>
                </a:solidFill>
                <a:latin typeface="Times New Roman" panose="02020603050405020304" pitchFamily="18" charset="0"/>
              </a:rPr>
              <a:t>dw</a:t>
            </a:r>
            <a:r>
              <a:rPr lang="cs-CZ" sz="1800" b="1" i="1" baseline="-25000" dirty="0" err="1">
                <a:solidFill>
                  <a:srgbClr val="00287D"/>
                </a:solidFill>
                <a:latin typeface="Times New Roman" panose="02020603050405020304" pitchFamily="18" charset="0"/>
              </a:rPr>
              <a:t>k</a:t>
            </a:r>
            <a:r>
              <a:rPr lang="cs-CZ" sz="1800" b="1" i="1" dirty="0">
                <a:solidFill>
                  <a:srgbClr val="00287D"/>
                </a:solidFill>
                <a:latin typeface="Times New Roman" panose="02020603050405020304" pitchFamily="18" charset="0"/>
              </a:rPr>
              <a:t>=  ½ v</a:t>
            </a:r>
            <a:r>
              <a:rPr lang="cs-CZ" sz="1800" b="1" i="1" baseline="30000" dirty="0">
                <a:solidFill>
                  <a:srgbClr val="00287D"/>
                </a:solidFill>
                <a:latin typeface="Times New Roman" panose="02020603050405020304" pitchFamily="18" charset="0"/>
              </a:rPr>
              <a:t>2</a:t>
            </a:r>
            <a:r>
              <a:rPr lang="el-GR" sz="1800" b="1" i="1" dirty="0">
                <a:solidFill>
                  <a:srgbClr val="00287D"/>
                </a:solidFill>
                <a:latin typeface="Times New Roman" panose="02020603050405020304" pitchFamily="18" charset="0"/>
              </a:rPr>
              <a:t>ρ</a:t>
            </a:r>
            <a:r>
              <a:rPr lang="cs-CZ" sz="1800" b="1" i="1" dirty="0">
                <a:solidFill>
                  <a:srgbClr val="00287D"/>
                </a:solidFill>
                <a:latin typeface="Times New Roman" panose="02020603050405020304" pitchFamily="18" charset="0"/>
              </a:rPr>
              <a:t>     </a:t>
            </a:r>
            <a:r>
              <a:rPr lang="cs-CZ" sz="1800" i="1" dirty="0">
                <a:latin typeface="Times New Roman" panose="02020603050405020304" pitchFamily="18" charset="0"/>
              </a:rPr>
              <a:t>	</a:t>
            </a:r>
            <a:r>
              <a:rPr lang="cs-CZ" sz="1800" b="1" i="1" dirty="0" err="1">
                <a:solidFill>
                  <a:srgbClr val="00287D"/>
                </a:solidFill>
                <a:latin typeface="Times New Roman" panose="02020603050405020304" pitchFamily="18" charset="0"/>
              </a:rPr>
              <a:t>dw</a:t>
            </a:r>
            <a:r>
              <a:rPr lang="cs-CZ" sz="1800" b="1" i="1" baseline="-25000" dirty="0" err="1">
                <a:solidFill>
                  <a:srgbClr val="00287D"/>
                </a:solidFill>
                <a:latin typeface="Times New Roman" panose="02020603050405020304" pitchFamily="18" charset="0"/>
              </a:rPr>
              <a:t>p</a:t>
            </a:r>
            <a:r>
              <a:rPr lang="cs-CZ" sz="1800" b="1" i="1" dirty="0">
                <a:solidFill>
                  <a:srgbClr val="00287D"/>
                </a:solidFill>
                <a:latin typeface="Times New Roman" panose="02020603050405020304" pitchFamily="18" charset="0"/>
              </a:rPr>
              <a:t> =  h g </a:t>
            </a:r>
            <a:r>
              <a:rPr lang="el-GR" sz="1800" b="1" i="1" dirty="0">
                <a:solidFill>
                  <a:srgbClr val="00287D"/>
                </a:solidFill>
                <a:latin typeface="Times New Roman" panose="02020603050405020304" pitchFamily="18" charset="0"/>
              </a:rPr>
              <a:t>ρ</a:t>
            </a:r>
            <a:r>
              <a:rPr lang="cs-CZ" sz="1800" b="1" i="1" dirty="0">
                <a:solidFill>
                  <a:srgbClr val="00287D"/>
                </a:solidFill>
                <a:latin typeface="Times New Roman" panose="02020603050405020304" pitchFamily="18" charset="0"/>
              </a:rPr>
              <a:t>	</a:t>
            </a:r>
            <a:r>
              <a:rPr lang="cs-CZ" sz="1800" b="1" i="1" dirty="0" err="1">
                <a:solidFill>
                  <a:srgbClr val="00287D"/>
                </a:solidFill>
                <a:latin typeface="Times New Roman" panose="02020603050405020304" pitchFamily="18" charset="0"/>
              </a:rPr>
              <a:t>dw</a:t>
            </a:r>
            <a:r>
              <a:rPr lang="cs-CZ" sz="1800" b="1" i="1" baseline="-25000" dirty="0" err="1">
                <a:solidFill>
                  <a:srgbClr val="00287D"/>
                </a:solidFill>
                <a:latin typeface="Times New Roman" panose="02020603050405020304" pitchFamily="18" charset="0"/>
              </a:rPr>
              <a:t>tl</a:t>
            </a:r>
            <a:r>
              <a:rPr lang="cs-CZ" sz="1800" b="1" i="1" dirty="0">
                <a:solidFill>
                  <a:srgbClr val="00287D"/>
                </a:solidFill>
                <a:latin typeface="Times New Roman" panose="02020603050405020304" pitchFamily="18" charset="0"/>
              </a:rPr>
              <a:t> = p</a:t>
            </a:r>
          </a:p>
          <a:p>
            <a:pPr marL="0" indent="0">
              <a:buNone/>
            </a:pPr>
            <a:endParaRPr lang="cs-CZ" sz="1000" dirty="0"/>
          </a:p>
          <a:p>
            <a:pPr marL="0" indent="0">
              <a:buNone/>
            </a:pPr>
            <a:r>
              <a:rPr lang="cs-CZ" sz="1800" dirty="0"/>
              <a:t>Zúžení trubice, kterou proudí kapalina, vyvolá zmenšení tlaku kapaliny, byl</a:t>
            </a:r>
          </a:p>
          <a:p>
            <a:pPr marL="0" indent="0">
              <a:buNone/>
            </a:pPr>
            <a:r>
              <a:rPr lang="cs-CZ" sz="1800" dirty="0"/>
              <a:t>nazván </a:t>
            </a:r>
            <a:r>
              <a:rPr lang="cs-CZ" sz="1800" i="1" dirty="0">
                <a:solidFill>
                  <a:srgbClr val="00287D"/>
                </a:solidFill>
              </a:rPr>
              <a:t>hydrodynamický paradox</a:t>
            </a:r>
            <a:r>
              <a:rPr lang="cs-CZ" sz="1800" dirty="0"/>
              <a:t>.</a:t>
            </a:r>
          </a:p>
          <a:p>
            <a:pPr marL="0" indent="0">
              <a:buNone/>
            </a:pPr>
            <a:endParaRPr lang="cs-CZ" sz="1000" dirty="0"/>
          </a:p>
          <a:p>
            <a:pPr marL="0" indent="0">
              <a:buNone/>
            </a:pPr>
            <a:r>
              <a:rPr lang="cs-CZ" sz="1400" dirty="0"/>
              <a:t>Pro reálné kapaliny lze </a:t>
            </a:r>
            <a:r>
              <a:rPr lang="cs-CZ" sz="1400" dirty="0" err="1"/>
              <a:t>Bernoulliovu</a:t>
            </a:r>
            <a:r>
              <a:rPr lang="cs-CZ" sz="1400" dirty="0"/>
              <a:t> rovnici použít jen přibližně.</a:t>
            </a:r>
          </a:p>
          <a:p>
            <a:pPr marL="0" indent="0">
              <a:buNone/>
            </a:pPr>
            <a:r>
              <a:rPr lang="cs-CZ" sz="1400" dirty="0"/>
              <a:t>Pro plyny, kde se změnou tlaku se mění i jejich hustota, jsou rovnice proudění plynu složitější. Všeobecně však i pro proudící plyny ve vodorovné trubici platí, že v užších průřezech trubice vzrůstá jejich rychlost a klesá tlak.</a:t>
            </a: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pic>
        <p:nvPicPr>
          <p:cNvPr id="7" name="Obrázek 6"/>
          <p:cNvPicPr>
            <a:picLocks noChangeAspect="1"/>
          </p:cNvPicPr>
          <p:nvPr/>
        </p:nvPicPr>
        <p:blipFill>
          <a:blip r:embed="rId2"/>
          <a:stretch>
            <a:fillRect/>
          </a:stretch>
        </p:blipFill>
        <p:spPr>
          <a:xfrm>
            <a:off x="6260160" y="230658"/>
            <a:ext cx="2883840" cy="1939607"/>
          </a:xfrm>
          <a:prstGeom prst="rect">
            <a:avLst/>
          </a:prstGeom>
        </p:spPr>
      </p:pic>
    </p:spTree>
    <p:extLst>
      <p:ext uri="{BB962C8B-B14F-4D97-AF65-F5344CB8AC3E}">
        <p14:creationId xmlns:p14="http://schemas.microsoft.com/office/powerpoint/2010/main" val="498656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Proudění ideální kapaliny</a:t>
            </a:r>
            <a:endParaRPr lang="cs-CZ"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22694" y="2023524"/>
                <a:ext cx="8082321" cy="4114800"/>
              </a:xfrm>
            </p:spPr>
            <p:txBody>
              <a:bodyPr/>
              <a:lstStyle/>
              <a:p>
                <a:pPr marL="0" indent="0">
                  <a:buNone/>
                </a:pPr>
                <a:r>
                  <a:rPr lang="cs-CZ" sz="1800" dirty="0"/>
                  <a:t>Pomocí </a:t>
                </a:r>
                <a:r>
                  <a:rPr lang="cs-CZ" sz="1800" dirty="0" err="1"/>
                  <a:t>Bernoulliovy</a:t>
                </a:r>
                <a:r>
                  <a:rPr lang="cs-CZ" sz="1800" dirty="0"/>
                  <a:t> rovnice lze navrhnout měření rychlosti proudící</a:t>
                </a:r>
              </a:p>
              <a:p>
                <a:pPr marL="0" indent="0">
                  <a:buNone/>
                </a:pPr>
                <a:r>
                  <a:rPr lang="cs-CZ" sz="1800" dirty="0"/>
                  <a:t>ideální kapaliny. Ve vodorovné trubici, ve které proudí</a:t>
                </a:r>
              </a:p>
              <a:p>
                <a:pPr marL="0" indent="0">
                  <a:buNone/>
                </a:pPr>
                <a:r>
                  <a:rPr lang="cs-CZ" sz="1800" dirty="0"/>
                  <a:t>Kapalina rychlostí </a:t>
                </a:r>
                <a:r>
                  <a:rPr lang="cs-CZ" sz="1800" i="1" dirty="0">
                    <a:solidFill>
                      <a:srgbClr val="00287D"/>
                    </a:solidFill>
                  </a:rPr>
                  <a:t>v</a:t>
                </a:r>
                <a:r>
                  <a:rPr lang="cs-CZ" sz="1800" i="1" baseline="-25000" dirty="0">
                    <a:solidFill>
                      <a:srgbClr val="00287D"/>
                    </a:solidFill>
                  </a:rPr>
                  <a:t>1</a:t>
                </a:r>
                <a:r>
                  <a:rPr lang="cs-CZ" sz="1800" dirty="0"/>
                  <a:t>  jsou dvě manometrické trubice – </a:t>
                </a:r>
              </a:p>
              <a:p>
                <a:pPr marL="0" indent="0">
                  <a:buNone/>
                </a:pPr>
                <a:r>
                  <a:rPr lang="cs-CZ" sz="1800" dirty="0"/>
                  <a:t>jedna přímá, jedna zahnutá. První manometrická</a:t>
                </a:r>
              </a:p>
              <a:p>
                <a:pPr marL="0" indent="0">
                  <a:buNone/>
                </a:pPr>
                <a:r>
                  <a:rPr lang="cs-CZ" sz="1800" dirty="0"/>
                  <a:t>trubice registruje hodnotu tlaku </a:t>
                </a:r>
                <a:r>
                  <a:rPr lang="cs-CZ" sz="1800" i="1" dirty="0">
                    <a:solidFill>
                      <a:srgbClr val="00287D"/>
                    </a:solidFill>
                  </a:rPr>
                  <a:t>p</a:t>
                </a:r>
                <a:r>
                  <a:rPr lang="cs-CZ" sz="1800" i="1" baseline="-25000" dirty="0">
                    <a:solidFill>
                      <a:srgbClr val="00287D"/>
                    </a:solidFill>
                  </a:rPr>
                  <a:t>1  </a:t>
                </a:r>
                <a:r>
                  <a:rPr lang="cs-CZ" sz="1800" dirty="0"/>
                  <a:t>v proudící kapalině.</a:t>
                </a:r>
              </a:p>
              <a:p>
                <a:pPr marL="0" indent="0">
                  <a:buNone/>
                </a:pPr>
                <a:r>
                  <a:rPr lang="cs-CZ" sz="1800" dirty="0"/>
                  <a:t>V druhé manometrické trubici, která má otvor obrácený</a:t>
                </a:r>
              </a:p>
              <a:p>
                <a:pPr marL="0" indent="0">
                  <a:buNone/>
                </a:pPr>
                <a:r>
                  <a:rPr lang="cs-CZ" sz="1800" dirty="0"/>
                  <a:t>proti proudu kapaliny, klesne rychlost proudění  </a:t>
                </a:r>
                <a:r>
                  <a:rPr lang="cs-CZ" sz="1800" i="1" dirty="0">
                    <a:solidFill>
                      <a:srgbClr val="00287D"/>
                    </a:solidFill>
                  </a:rPr>
                  <a:t>v</a:t>
                </a:r>
                <a:r>
                  <a:rPr lang="cs-CZ" sz="1800" i="1" baseline="-25000" dirty="0">
                    <a:solidFill>
                      <a:srgbClr val="00287D"/>
                    </a:solidFill>
                  </a:rPr>
                  <a:t>2</a:t>
                </a:r>
                <a:r>
                  <a:rPr lang="cs-CZ" sz="1800" dirty="0"/>
                  <a:t> na</a:t>
                </a:r>
              </a:p>
              <a:p>
                <a:pPr marL="0" indent="0">
                  <a:buNone/>
                </a:pPr>
                <a:r>
                  <a:rPr lang="cs-CZ" sz="1800" dirty="0"/>
                  <a:t>nulu, a proto měřený tlak </a:t>
                </a:r>
                <a:r>
                  <a:rPr lang="cs-CZ" sz="1800" i="1" dirty="0">
                    <a:solidFill>
                      <a:srgbClr val="00287D"/>
                    </a:solidFill>
                  </a:rPr>
                  <a:t>p</a:t>
                </a:r>
                <a:r>
                  <a:rPr lang="cs-CZ" sz="1800" i="1" baseline="-25000" dirty="0">
                    <a:solidFill>
                      <a:srgbClr val="00287D"/>
                    </a:solidFill>
                  </a:rPr>
                  <a:t>2</a:t>
                </a:r>
                <a:r>
                  <a:rPr lang="cs-CZ" sz="1800" baseline="-25000" dirty="0"/>
                  <a:t>  </a:t>
                </a:r>
                <a:r>
                  <a:rPr lang="cs-CZ" sz="1800" dirty="0"/>
                  <a:t>určuje celkovou</a:t>
                </a:r>
              </a:p>
              <a:p>
                <a:pPr marL="0" indent="0">
                  <a:buNone/>
                </a:pPr>
                <a:r>
                  <a:rPr lang="cs-CZ" sz="1800" dirty="0"/>
                  <a:t>mechanickou energii jednotkového objemu kapaliny. </a:t>
                </a:r>
              </a:p>
              <a:p>
                <a:pPr marL="0" indent="0">
                  <a:buNone/>
                </a:pPr>
                <a:r>
                  <a:rPr lang="cs-CZ" sz="1800" dirty="0"/>
                  <a:t>Je tedy p</a:t>
                </a:r>
                <a:r>
                  <a:rPr lang="cs-CZ" sz="1800" baseline="-25000" dirty="0"/>
                  <a:t>2</a:t>
                </a:r>
                <a:r>
                  <a:rPr lang="cs-CZ" sz="1800" dirty="0"/>
                  <a:t> ˃ p</a:t>
                </a:r>
                <a:r>
                  <a:rPr lang="cs-CZ" sz="1800" baseline="-25000" dirty="0"/>
                  <a:t>1</a:t>
                </a:r>
                <a:r>
                  <a:rPr lang="cs-CZ" sz="1800" dirty="0"/>
                  <a:t> .</a:t>
                </a:r>
              </a:p>
              <a:p>
                <a:pPr marL="0" indent="0">
                  <a:buNone/>
                </a:pPr>
                <a:r>
                  <a:rPr lang="cs-CZ" sz="1800" dirty="0" err="1"/>
                  <a:t>Bernoulliova</a:t>
                </a:r>
                <a:r>
                  <a:rPr lang="cs-CZ" sz="1800" dirty="0"/>
                  <a:t> rovnice pak má tvar   </a:t>
                </a:r>
                <a:r>
                  <a:rPr lang="cs-CZ" sz="1800" b="1" i="1" dirty="0">
                    <a:solidFill>
                      <a:srgbClr val="00287D"/>
                    </a:solidFill>
                    <a:latin typeface="Times New Roman" panose="02020603050405020304" pitchFamily="18" charset="0"/>
                  </a:rPr>
                  <a:t>p</a:t>
                </a:r>
                <a:r>
                  <a:rPr lang="cs-CZ" sz="1800" b="1" i="1" baseline="-25000" dirty="0">
                    <a:solidFill>
                      <a:srgbClr val="00287D"/>
                    </a:solidFill>
                    <a:latin typeface="Times New Roman" panose="02020603050405020304" pitchFamily="18" charset="0"/>
                  </a:rPr>
                  <a:t>1</a:t>
                </a:r>
                <a:r>
                  <a:rPr lang="cs-CZ" sz="1800" b="1" i="1" dirty="0">
                    <a:solidFill>
                      <a:srgbClr val="00287D"/>
                    </a:solidFill>
                    <a:latin typeface="Times New Roman" panose="02020603050405020304" pitchFamily="18" charset="0"/>
                  </a:rPr>
                  <a:t> +  ½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v</a:t>
                </a:r>
                <a:r>
                  <a:rPr lang="cs-CZ" sz="1800" b="1" i="1" baseline="-25000" dirty="0">
                    <a:solidFill>
                      <a:srgbClr val="00287D"/>
                    </a:solidFill>
                    <a:latin typeface="Times New Roman" panose="02020603050405020304" pitchFamily="18" charset="0"/>
                  </a:rPr>
                  <a:t>1</a:t>
                </a:r>
                <a:r>
                  <a:rPr lang="cs-CZ" sz="1800" b="1" i="1" baseline="30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 p</a:t>
                </a:r>
                <a:r>
                  <a:rPr lang="cs-CZ" sz="1800" b="1" i="1" baseline="-25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a:t>
                </a:r>
              </a:p>
              <a:p>
                <a:pPr marL="0" indent="0">
                  <a:buNone/>
                </a:pPr>
                <a:r>
                  <a:rPr lang="cs-CZ" sz="1800" dirty="0"/>
                  <a:t>Pro rychlost proudění pak </a:t>
                </a:r>
                <a14:m>
                  <m:oMath xmlns:m="http://schemas.openxmlformats.org/officeDocument/2006/math">
                    <m:sSub>
                      <m:sSubPr>
                        <m:ctrlPr>
                          <a:rPr lang="cs-CZ" sz="1800" b="1" i="1" smtClean="0">
                            <a:solidFill>
                              <a:srgbClr val="00287D"/>
                            </a:solidFill>
                            <a:latin typeface="Cambria Math" panose="02040503050406030204" pitchFamily="18" charset="0"/>
                          </a:rPr>
                        </m:ctrlPr>
                      </m:sSubPr>
                      <m:e>
                        <m:r>
                          <a:rPr lang="cs-CZ" sz="1800" b="1" i="1" smtClean="0">
                            <a:solidFill>
                              <a:srgbClr val="00287D"/>
                            </a:solidFill>
                            <a:latin typeface="Cambria Math" panose="02040503050406030204" pitchFamily="18" charset="0"/>
                          </a:rPr>
                          <m:t>𝒗</m:t>
                        </m:r>
                      </m:e>
                      <m:sub>
                        <m:r>
                          <a:rPr lang="cs-CZ" sz="1800" b="1" i="1" smtClean="0">
                            <a:solidFill>
                              <a:srgbClr val="00287D"/>
                            </a:solidFill>
                            <a:latin typeface="Cambria Math" panose="02040503050406030204" pitchFamily="18" charset="0"/>
                          </a:rPr>
                          <m:t>𝟏</m:t>
                        </m:r>
                      </m:sub>
                    </m:sSub>
                    <m:r>
                      <a:rPr lang="cs-CZ" sz="1800" b="1" i="1" smtClean="0">
                        <a:solidFill>
                          <a:srgbClr val="00287D"/>
                        </a:solidFill>
                        <a:latin typeface="Cambria Math" panose="02040503050406030204" pitchFamily="18" charset="0"/>
                      </a:rPr>
                      <m:t>=</m:t>
                    </m:r>
                    <m:rad>
                      <m:radPr>
                        <m:degHide m:val="on"/>
                        <m:ctrlPr>
                          <a:rPr lang="cs-CZ" sz="1800" b="1" i="1" smtClean="0">
                            <a:solidFill>
                              <a:srgbClr val="00287D"/>
                            </a:solidFill>
                            <a:latin typeface="Cambria Math" panose="02040503050406030204" pitchFamily="18" charset="0"/>
                          </a:rPr>
                        </m:ctrlPr>
                      </m:radPr>
                      <m:deg/>
                      <m:e>
                        <m:f>
                          <m:fPr>
                            <m:ctrlPr>
                              <a:rPr lang="cs-CZ" sz="1800" b="1" i="1" smtClean="0">
                                <a:solidFill>
                                  <a:srgbClr val="00287D"/>
                                </a:solidFill>
                                <a:latin typeface="Cambria Math" panose="02040503050406030204" pitchFamily="18" charset="0"/>
                              </a:rPr>
                            </m:ctrlPr>
                          </m:fPr>
                          <m:num>
                            <m:r>
                              <a:rPr lang="cs-CZ" sz="1800" b="1" i="1" smtClean="0">
                                <a:solidFill>
                                  <a:srgbClr val="00287D"/>
                                </a:solidFill>
                                <a:latin typeface="Cambria Math" panose="02040503050406030204" pitchFamily="18" charset="0"/>
                              </a:rPr>
                              <m:t>𝟐</m:t>
                            </m:r>
                            <m:r>
                              <a:rPr lang="cs-CZ" sz="1800" b="1" i="1" smtClean="0">
                                <a:solidFill>
                                  <a:srgbClr val="00287D"/>
                                </a:solidFill>
                                <a:latin typeface="Cambria Math" panose="02040503050406030204" pitchFamily="18" charset="0"/>
                              </a:rPr>
                              <m:t>(</m:t>
                            </m:r>
                            <m:sSub>
                              <m:sSubPr>
                                <m:ctrlPr>
                                  <a:rPr lang="cs-CZ" sz="1800" b="1" i="1" smtClean="0">
                                    <a:solidFill>
                                      <a:srgbClr val="00287D"/>
                                    </a:solidFill>
                                    <a:latin typeface="Cambria Math" panose="02040503050406030204" pitchFamily="18" charset="0"/>
                                  </a:rPr>
                                </m:ctrlPr>
                              </m:sSubPr>
                              <m:e>
                                <m:r>
                                  <a:rPr lang="cs-CZ" sz="1800" b="1" i="1" smtClean="0">
                                    <a:solidFill>
                                      <a:srgbClr val="00287D"/>
                                    </a:solidFill>
                                    <a:latin typeface="Cambria Math" panose="02040503050406030204" pitchFamily="18" charset="0"/>
                                  </a:rPr>
                                  <m:t>𝒑</m:t>
                                </m:r>
                              </m:e>
                              <m:sub>
                                <m:r>
                                  <a:rPr lang="cs-CZ" sz="1800" b="1" i="1" smtClean="0">
                                    <a:solidFill>
                                      <a:srgbClr val="00287D"/>
                                    </a:solidFill>
                                    <a:latin typeface="Cambria Math" panose="02040503050406030204" pitchFamily="18" charset="0"/>
                                  </a:rPr>
                                  <m:t>𝟐</m:t>
                                </m:r>
                              </m:sub>
                            </m:sSub>
                            <m:r>
                              <a:rPr lang="cs-CZ" sz="1800" b="1" i="1" smtClean="0">
                                <a:solidFill>
                                  <a:srgbClr val="00287D"/>
                                </a:solidFill>
                                <a:latin typeface="Cambria Math" panose="02040503050406030204" pitchFamily="18" charset="0"/>
                              </a:rPr>
                              <m:t>−</m:t>
                            </m:r>
                            <m:sSub>
                              <m:sSubPr>
                                <m:ctrlPr>
                                  <a:rPr lang="cs-CZ" sz="1800" b="1" i="1" smtClean="0">
                                    <a:solidFill>
                                      <a:srgbClr val="00287D"/>
                                    </a:solidFill>
                                    <a:latin typeface="Cambria Math" panose="02040503050406030204" pitchFamily="18" charset="0"/>
                                  </a:rPr>
                                </m:ctrlPr>
                              </m:sSubPr>
                              <m:e>
                                <m:r>
                                  <a:rPr lang="cs-CZ" sz="1800" b="1" i="1" smtClean="0">
                                    <a:solidFill>
                                      <a:srgbClr val="00287D"/>
                                    </a:solidFill>
                                    <a:latin typeface="Cambria Math" panose="02040503050406030204" pitchFamily="18" charset="0"/>
                                  </a:rPr>
                                  <m:t>𝒑</m:t>
                                </m:r>
                              </m:e>
                              <m:sub>
                                <m:r>
                                  <a:rPr lang="cs-CZ" sz="1800" b="1" i="1" smtClean="0">
                                    <a:solidFill>
                                      <a:srgbClr val="00287D"/>
                                    </a:solidFill>
                                    <a:latin typeface="Cambria Math" panose="02040503050406030204" pitchFamily="18" charset="0"/>
                                  </a:rPr>
                                  <m:t>𝟏</m:t>
                                </m:r>
                              </m:sub>
                            </m:sSub>
                            <m:r>
                              <a:rPr lang="cs-CZ" sz="1800" b="1" i="1" smtClean="0">
                                <a:solidFill>
                                  <a:srgbClr val="00287D"/>
                                </a:solidFill>
                                <a:latin typeface="Cambria Math" panose="02040503050406030204" pitchFamily="18" charset="0"/>
                              </a:rPr>
                              <m:t>)</m:t>
                            </m:r>
                          </m:num>
                          <m:den>
                            <m:r>
                              <a:rPr lang="cs-CZ" sz="1800" b="1" i="1" smtClean="0">
                                <a:solidFill>
                                  <a:srgbClr val="00287D"/>
                                </a:solidFill>
                                <a:latin typeface="Cambria Math" panose="02040503050406030204" pitchFamily="18" charset="0"/>
                                <a:ea typeface="Cambria Math" panose="02040503050406030204" pitchFamily="18" charset="0"/>
                              </a:rPr>
                              <m:t>𝝆</m:t>
                            </m:r>
                          </m:den>
                        </m:f>
                      </m:e>
                    </m:rad>
                  </m:oMath>
                </a14:m>
                <a:r>
                  <a:rPr lang="cs-CZ" sz="1800" b="1" i="1" dirty="0">
                    <a:solidFill>
                      <a:srgbClr val="00287D"/>
                    </a:solidFill>
                  </a:rPr>
                  <a:t>  		   </a:t>
                </a:r>
                <a:r>
                  <a:rPr lang="cs-CZ" sz="1800" i="1" dirty="0" err="1">
                    <a:solidFill>
                      <a:srgbClr val="00287D"/>
                    </a:solidFill>
                  </a:rPr>
                  <a:t>Pitotova</a:t>
                </a:r>
                <a:r>
                  <a:rPr lang="cs-CZ" sz="1800" i="1" dirty="0">
                    <a:solidFill>
                      <a:srgbClr val="00287D"/>
                    </a:solidFill>
                  </a:rPr>
                  <a:t> trubice</a:t>
                </a:r>
                <a:endParaRPr lang="cs-CZ" sz="1400" i="1" dirty="0">
                  <a:solidFill>
                    <a:srgbClr val="00287D"/>
                  </a:solidFill>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22694" y="2023524"/>
                <a:ext cx="8082321" cy="4114800"/>
              </a:xfrm>
              <a:blipFill rotWithShape="0">
                <a:blip r:embed="rId2"/>
                <a:stretch>
                  <a:fillRect l="-1735" t="-1926" b="-3259"/>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pic>
        <p:nvPicPr>
          <p:cNvPr id="6" name="Obrázek 5"/>
          <p:cNvPicPr>
            <a:picLocks noChangeAspect="1"/>
          </p:cNvPicPr>
          <p:nvPr/>
        </p:nvPicPr>
        <p:blipFill>
          <a:blip r:embed="rId3"/>
          <a:stretch>
            <a:fillRect/>
          </a:stretch>
        </p:blipFill>
        <p:spPr>
          <a:xfrm>
            <a:off x="6007772" y="2450592"/>
            <a:ext cx="2691968" cy="2391621"/>
          </a:xfrm>
          <a:prstGeom prst="rect">
            <a:avLst/>
          </a:prstGeom>
        </p:spPr>
      </p:pic>
    </p:spTree>
    <p:extLst>
      <p:ext uri="{BB962C8B-B14F-4D97-AF65-F5344CB8AC3E}">
        <p14:creationId xmlns:p14="http://schemas.microsoft.com/office/powerpoint/2010/main" val="638035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Proudění ideální kapaliny</a:t>
            </a:r>
            <a:endParaRPr lang="cs-CZ"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22694" y="2023524"/>
                <a:ext cx="8082321" cy="4114800"/>
              </a:xfrm>
            </p:spPr>
            <p:txBody>
              <a:bodyPr/>
              <a:lstStyle/>
              <a:p>
                <a:pPr marL="0" indent="0">
                  <a:buNone/>
                </a:pPr>
                <a:r>
                  <a:rPr lang="cs-CZ" sz="1800" dirty="0"/>
                  <a:t>Výtok malým otvorem ve stěně nádoby</a:t>
                </a:r>
              </a:p>
              <a:p>
                <a:pPr marL="0" indent="0">
                  <a:buNone/>
                </a:pPr>
                <a:r>
                  <a:rPr lang="cs-CZ" sz="1800" dirty="0"/>
                  <a:t>Otvor je ve stálé hloubce </a:t>
                </a:r>
                <a:r>
                  <a:rPr lang="cs-CZ" sz="1800" i="1" dirty="0">
                    <a:solidFill>
                      <a:srgbClr val="00287D"/>
                    </a:solidFill>
                  </a:rPr>
                  <a:t>h</a:t>
                </a:r>
                <a:r>
                  <a:rPr lang="cs-CZ" sz="1800" dirty="0"/>
                  <a:t> pod volným povrchem</a:t>
                </a:r>
              </a:p>
              <a:p>
                <a:pPr marL="0" indent="0">
                  <a:buNone/>
                </a:pPr>
                <a:r>
                  <a:rPr lang="cs-CZ" sz="1800" dirty="0"/>
                  <a:t>kapaliny (hladinu kapaliny v nádobě udržujeme ve</a:t>
                </a:r>
              </a:p>
              <a:p>
                <a:pPr marL="0" indent="0">
                  <a:buNone/>
                </a:pPr>
                <a:r>
                  <a:rPr lang="cs-CZ" sz="1800" dirty="0"/>
                  <a:t>stálé výšce </a:t>
                </a:r>
                <a:r>
                  <a:rPr lang="cs-CZ" sz="1800" i="1" dirty="0">
                    <a:solidFill>
                      <a:srgbClr val="00287D"/>
                    </a:solidFill>
                  </a:rPr>
                  <a:t>h</a:t>
                </a:r>
                <a:r>
                  <a:rPr lang="cs-CZ" sz="1800" i="1" baseline="-25000" dirty="0">
                    <a:solidFill>
                      <a:srgbClr val="00287D"/>
                    </a:solidFill>
                  </a:rPr>
                  <a:t>1</a:t>
                </a:r>
                <a:r>
                  <a:rPr lang="cs-CZ" sz="1800" dirty="0"/>
                  <a:t>), kde </a:t>
                </a:r>
                <a:r>
                  <a:rPr lang="cs-CZ" sz="1800" i="1" dirty="0">
                    <a:solidFill>
                      <a:srgbClr val="00287D"/>
                    </a:solidFill>
                  </a:rPr>
                  <a:t>h = h</a:t>
                </a:r>
                <a:r>
                  <a:rPr lang="cs-CZ" sz="1800" i="1" baseline="-25000" dirty="0">
                    <a:solidFill>
                      <a:srgbClr val="00287D"/>
                    </a:solidFill>
                  </a:rPr>
                  <a:t>2</a:t>
                </a:r>
                <a:r>
                  <a:rPr lang="cs-CZ" sz="1800" i="1" dirty="0">
                    <a:solidFill>
                      <a:srgbClr val="00287D"/>
                    </a:solidFill>
                  </a:rPr>
                  <a:t> – h</a:t>
                </a:r>
                <a:r>
                  <a:rPr lang="cs-CZ" sz="1800" i="1" baseline="-25000" dirty="0">
                    <a:solidFill>
                      <a:srgbClr val="00287D"/>
                    </a:solidFill>
                  </a:rPr>
                  <a:t>1</a:t>
                </a:r>
                <a:r>
                  <a:rPr lang="cs-CZ" sz="1800" i="1" dirty="0">
                    <a:solidFill>
                      <a:srgbClr val="00287D"/>
                    </a:solidFill>
                  </a:rPr>
                  <a:t> </a:t>
                </a:r>
                <a:r>
                  <a:rPr lang="cs-CZ" sz="1800" dirty="0"/>
                  <a:t>.</a:t>
                </a:r>
              </a:p>
              <a:p>
                <a:pPr marL="0" indent="0">
                  <a:buNone/>
                </a:pPr>
                <a:r>
                  <a:rPr lang="cs-CZ" sz="1800" dirty="0"/>
                  <a:t>Atmosférický tlak je </a:t>
                </a:r>
                <a:r>
                  <a:rPr lang="cs-CZ" sz="1800" i="1" dirty="0" err="1">
                    <a:solidFill>
                      <a:srgbClr val="00287D"/>
                    </a:solidFill>
                  </a:rPr>
                  <a:t>p</a:t>
                </a:r>
                <a:r>
                  <a:rPr lang="cs-CZ" sz="1800" i="1" baseline="-25000" dirty="0" err="1">
                    <a:solidFill>
                      <a:srgbClr val="00287D"/>
                    </a:solidFill>
                  </a:rPr>
                  <a:t>a</a:t>
                </a:r>
                <a:r>
                  <a:rPr lang="cs-CZ" sz="1800" dirty="0"/>
                  <a:t> . Porovnáme celkové</a:t>
                </a:r>
              </a:p>
              <a:p>
                <a:pPr marL="0" indent="0">
                  <a:buNone/>
                </a:pPr>
                <a:r>
                  <a:rPr lang="cs-CZ" sz="1800" dirty="0"/>
                  <a:t>mechanické energie jednotkových objemů kapaliny</a:t>
                </a:r>
              </a:p>
              <a:p>
                <a:pPr marL="0" indent="0">
                  <a:buNone/>
                </a:pPr>
                <a:r>
                  <a:rPr lang="cs-CZ" sz="1800" dirty="0"/>
                  <a:t>na volné hladině (ve výšce h</a:t>
                </a:r>
                <a:r>
                  <a:rPr lang="cs-CZ" sz="1800" baseline="-25000" dirty="0"/>
                  <a:t>1</a:t>
                </a:r>
                <a:r>
                  <a:rPr lang="cs-CZ" sz="1800" dirty="0"/>
                  <a:t>) a v hloubce h pod hladinou (ve výšce h</a:t>
                </a:r>
                <a:r>
                  <a:rPr lang="cs-CZ" sz="1800" baseline="-25000" dirty="0"/>
                  <a:t>2</a:t>
                </a:r>
                <a:r>
                  <a:rPr lang="cs-CZ" sz="1800" dirty="0"/>
                  <a:t> nad povrchem Země):</a:t>
                </a:r>
              </a:p>
              <a:p>
                <a:pPr marL="0" indent="0">
                  <a:buNone/>
                </a:pPr>
                <a:r>
                  <a:rPr lang="cs-CZ" sz="1800" b="1" i="1" dirty="0">
                    <a:solidFill>
                      <a:srgbClr val="00287D"/>
                    </a:solidFill>
                    <a:latin typeface="Times New Roman" panose="02020603050405020304" pitchFamily="18" charset="0"/>
                  </a:rPr>
                  <a:t>	</a:t>
                </a:r>
                <a:r>
                  <a:rPr lang="cs-CZ" sz="1800" b="1" i="1" dirty="0" err="1">
                    <a:solidFill>
                      <a:srgbClr val="00287D"/>
                    </a:solidFill>
                    <a:latin typeface="Times New Roman" panose="02020603050405020304" pitchFamily="18" charset="0"/>
                  </a:rPr>
                  <a:t>p</a:t>
                </a:r>
                <a:r>
                  <a:rPr lang="cs-CZ" sz="1800" b="1" i="1" baseline="-25000" dirty="0" err="1">
                    <a:solidFill>
                      <a:srgbClr val="00287D"/>
                    </a:solidFill>
                    <a:latin typeface="Times New Roman" panose="02020603050405020304" pitchFamily="18" charset="0"/>
                  </a:rPr>
                  <a:t>a</a:t>
                </a:r>
                <a:r>
                  <a:rPr lang="cs-CZ" sz="1800" b="1" i="1" dirty="0">
                    <a:solidFill>
                      <a:srgbClr val="00287D"/>
                    </a:solidFill>
                    <a:latin typeface="Times New Roman" panose="02020603050405020304" pitchFamily="18" charset="0"/>
                  </a:rPr>
                  <a:t> + h</a:t>
                </a:r>
                <a:r>
                  <a:rPr lang="cs-CZ" sz="1800" b="1" i="1" baseline="-25000" dirty="0">
                    <a:solidFill>
                      <a:srgbClr val="00287D"/>
                    </a:solidFill>
                    <a:latin typeface="Times New Roman" panose="02020603050405020304" pitchFamily="18" charset="0"/>
                  </a:rPr>
                  <a:t>1</a:t>
                </a:r>
                <a:r>
                  <a:rPr lang="cs-CZ" sz="1800" b="1" i="1" dirty="0">
                    <a:solidFill>
                      <a:srgbClr val="00287D"/>
                    </a:solidFill>
                    <a:latin typeface="Times New Roman" panose="02020603050405020304" pitchFamily="18" charset="0"/>
                  </a:rPr>
                  <a:t> g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 </a:t>
                </a:r>
                <a:r>
                  <a:rPr lang="cs-CZ" sz="1800" b="1" i="1" dirty="0" err="1" smtClean="0">
                    <a:solidFill>
                      <a:srgbClr val="00287D"/>
                    </a:solidFill>
                    <a:latin typeface="Times New Roman" panose="02020603050405020304" pitchFamily="18" charset="0"/>
                  </a:rPr>
                  <a:t>p</a:t>
                </a:r>
                <a:r>
                  <a:rPr lang="cs-CZ" sz="1800" b="1" i="1" baseline="-25000" dirty="0" err="1" smtClean="0">
                    <a:solidFill>
                      <a:srgbClr val="00287D"/>
                    </a:solidFill>
                    <a:latin typeface="Times New Roman" panose="02020603050405020304" pitchFamily="18" charset="0"/>
                  </a:rPr>
                  <a:t>a</a:t>
                </a:r>
                <a:r>
                  <a:rPr lang="cs-CZ" sz="1800" b="1" i="1" dirty="0" smtClean="0">
                    <a:solidFill>
                      <a:srgbClr val="00287D"/>
                    </a:solidFill>
                    <a:latin typeface="Times New Roman" panose="02020603050405020304" pitchFamily="18" charset="0"/>
                  </a:rPr>
                  <a:t> </a:t>
                </a:r>
                <a:r>
                  <a:rPr lang="cs-CZ" sz="1800" b="1" i="1" dirty="0">
                    <a:solidFill>
                      <a:srgbClr val="00287D"/>
                    </a:solidFill>
                    <a:latin typeface="Times New Roman" panose="02020603050405020304" pitchFamily="18" charset="0"/>
                  </a:rPr>
                  <a:t>+ h</a:t>
                </a:r>
                <a:r>
                  <a:rPr lang="cs-CZ" sz="1800" b="1" i="1" baseline="-25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g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  ½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v</a:t>
                </a:r>
                <a:r>
                  <a:rPr lang="cs-CZ" sz="1800" b="1" i="1" baseline="30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a:t>
                </a:r>
                <a:endParaRPr lang="cs-CZ" sz="1800" dirty="0"/>
              </a:p>
              <a:p>
                <a:pPr marL="0" indent="0">
                  <a:buNone/>
                </a:pPr>
                <a:r>
                  <a:rPr lang="cs-CZ" sz="1800" dirty="0"/>
                  <a:t>Pro velikost výtokové rychlosti pak </a:t>
                </a:r>
              </a:p>
              <a:p>
                <a:pPr marL="0" indent="0">
                  <a:buNone/>
                </a:pPr>
                <a:r>
                  <a:rPr lang="cs-CZ" sz="1800" b="1" dirty="0">
                    <a:solidFill>
                      <a:srgbClr val="00287D"/>
                    </a:solidFill>
                  </a:rPr>
                  <a:t>	</a:t>
                </a:r>
                <a14:m>
                  <m:oMath xmlns:m="http://schemas.openxmlformats.org/officeDocument/2006/math">
                    <m:r>
                      <a:rPr lang="cs-CZ" sz="1800" b="1" i="1" smtClean="0">
                        <a:solidFill>
                          <a:srgbClr val="00287D"/>
                        </a:solidFill>
                        <a:latin typeface="Cambria Math" panose="02040503050406030204" pitchFamily="18" charset="0"/>
                      </a:rPr>
                      <m:t>𝒗</m:t>
                    </m:r>
                    <m:r>
                      <a:rPr lang="cs-CZ" sz="1800" b="1" i="1" smtClean="0">
                        <a:solidFill>
                          <a:srgbClr val="00287D"/>
                        </a:solidFill>
                        <a:latin typeface="Cambria Math" panose="02040503050406030204" pitchFamily="18" charset="0"/>
                      </a:rPr>
                      <m:t>=</m:t>
                    </m:r>
                    <m:rad>
                      <m:radPr>
                        <m:degHide m:val="on"/>
                        <m:ctrlPr>
                          <a:rPr lang="cs-CZ" sz="1800" b="1" i="1" smtClean="0">
                            <a:solidFill>
                              <a:srgbClr val="00287D"/>
                            </a:solidFill>
                            <a:latin typeface="Cambria Math" panose="02040503050406030204" pitchFamily="18" charset="0"/>
                          </a:rPr>
                        </m:ctrlPr>
                      </m:radPr>
                      <m:deg/>
                      <m:e>
                        <m:r>
                          <a:rPr lang="cs-CZ" sz="1800" b="1" i="1" smtClean="0">
                            <a:solidFill>
                              <a:srgbClr val="00287D"/>
                            </a:solidFill>
                            <a:latin typeface="Cambria Math" panose="02040503050406030204" pitchFamily="18" charset="0"/>
                          </a:rPr>
                          <m:t>𝟐</m:t>
                        </m:r>
                        <m:r>
                          <a:rPr lang="cs-CZ" sz="1800" b="1" i="1" smtClean="0">
                            <a:solidFill>
                              <a:srgbClr val="00287D"/>
                            </a:solidFill>
                            <a:latin typeface="Cambria Math" panose="02040503050406030204" pitchFamily="18" charset="0"/>
                          </a:rPr>
                          <m:t>𝒈𝒉</m:t>
                        </m:r>
                      </m:e>
                    </m:rad>
                  </m:oMath>
                </a14:m>
                <a:r>
                  <a:rPr lang="cs-CZ" sz="1800" b="1" i="1" dirty="0">
                    <a:solidFill>
                      <a:srgbClr val="00287D"/>
                    </a:solidFill>
                  </a:rPr>
                  <a:t>  		</a:t>
                </a:r>
              </a:p>
              <a:p>
                <a:pPr marL="0" indent="0">
                  <a:buNone/>
                </a:pPr>
                <a:r>
                  <a:rPr lang="cs-CZ" sz="1800" dirty="0"/>
                  <a:t>(stejně jako u volného pádu, trajektorií je parabola jako u vodorovného vrhu)</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22694" y="2023524"/>
                <a:ext cx="8082321" cy="4114800"/>
              </a:xfrm>
              <a:blipFill rotWithShape="0">
                <a:blip r:embed="rId2"/>
                <a:stretch>
                  <a:fillRect l="-1735" t="-1926"/>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pic>
        <p:nvPicPr>
          <p:cNvPr id="7" name="Obrázek 6"/>
          <p:cNvPicPr>
            <a:picLocks noChangeAspect="1"/>
          </p:cNvPicPr>
          <p:nvPr/>
        </p:nvPicPr>
        <p:blipFill>
          <a:blip r:embed="rId3"/>
          <a:stretch>
            <a:fillRect/>
          </a:stretch>
        </p:blipFill>
        <p:spPr>
          <a:xfrm>
            <a:off x="5776419" y="1883315"/>
            <a:ext cx="2819805" cy="1971518"/>
          </a:xfrm>
          <a:prstGeom prst="rect">
            <a:avLst/>
          </a:prstGeom>
        </p:spPr>
      </p:pic>
    </p:spTree>
    <p:extLst>
      <p:ext uri="{BB962C8B-B14F-4D97-AF65-F5344CB8AC3E}">
        <p14:creationId xmlns:p14="http://schemas.microsoft.com/office/powerpoint/2010/main" val="4036725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Vnitřní tření</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22694" y="2023524"/>
                <a:ext cx="8082321" cy="4114800"/>
              </a:xfrm>
            </p:spPr>
            <p:txBody>
              <a:bodyPr/>
              <a:lstStyle/>
              <a:p>
                <a:pPr marL="0" indent="0">
                  <a:buNone/>
                </a:pPr>
                <a:r>
                  <a:rPr lang="cs-CZ" sz="1800" dirty="0"/>
                  <a:t>Při proudění </a:t>
                </a:r>
                <a:r>
                  <a:rPr lang="cs-CZ" sz="1800" dirty="0">
                    <a:solidFill>
                      <a:srgbClr val="00287D"/>
                    </a:solidFill>
                  </a:rPr>
                  <a:t>reálné</a:t>
                </a:r>
                <a:r>
                  <a:rPr lang="cs-CZ" sz="1800" dirty="0"/>
                  <a:t> (skutečné) kapaliny se objevují v kapalině síly brzdící její pohyb, které mají původ ve vzájemném silovém působení částic kapaliny.</a:t>
                </a:r>
              </a:p>
              <a:p>
                <a:pPr marL="0" indent="0">
                  <a:buNone/>
                </a:pPr>
                <a:r>
                  <a:rPr lang="cs-CZ" sz="1800" dirty="0"/>
                  <a:t>Tyto síly nazýváme </a:t>
                </a:r>
                <a:r>
                  <a:rPr lang="cs-CZ" sz="1800" b="1" i="1" dirty="0">
                    <a:solidFill>
                      <a:srgbClr val="00287D"/>
                    </a:solidFill>
                  </a:rPr>
                  <a:t>síly vnitřního tření</a:t>
                </a:r>
                <a:r>
                  <a:rPr lang="cs-CZ" sz="1800" dirty="0"/>
                  <a:t>. </a:t>
                </a:r>
              </a:p>
              <a:p>
                <a:pPr marL="0" indent="0">
                  <a:buNone/>
                </a:pPr>
                <a:r>
                  <a:rPr lang="cs-CZ" sz="1800" dirty="0"/>
                  <a:t>Při uzavřeném ventilu bude výška ve všech trubicích stejná = spojené nádoby.</a:t>
                </a:r>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r>
                  <a:rPr lang="cs-CZ" sz="1800" dirty="0"/>
                  <a:t>V ideální kapalině, pak při otevření výtokového otvoru by vytékala</a:t>
                </a:r>
              </a:p>
              <a:p>
                <a:pPr marL="0" indent="0">
                  <a:buNone/>
                </a:pPr>
                <a:r>
                  <a:rPr lang="cs-CZ" sz="1800" dirty="0"/>
                  <a:t>rychlostí o velikosti </a:t>
                </a:r>
                <a14:m>
                  <m:oMath xmlns:m="http://schemas.openxmlformats.org/officeDocument/2006/math">
                    <m:r>
                      <a:rPr lang="cs-CZ" sz="1800" b="1" i="1">
                        <a:solidFill>
                          <a:srgbClr val="00287D"/>
                        </a:solidFill>
                        <a:latin typeface="Cambria Math" panose="02040503050406030204" pitchFamily="18" charset="0"/>
                      </a:rPr>
                      <m:t>𝒗</m:t>
                    </m:r>
                    <m:r>
                      <a:rPr lang="cs-CZ" sz="1800" b="1" i="1">
                        <a:solidFill>
                          <a:srgbClr val="00287D"/>
                        </a:solidFill>
                        <a:latin typeface="Cambria Math" panose="02040503050406030204" pitchFamily="18" charset="0"/>
                      </a:rPr>
                      <m:t>=</m:t>
                    </m:r>
                    <m:rad>
                      <m:radPr>
                        <m:degHide m:val="on"/>
                        <m:ctrlPr>
                          <a:rPr lang="cs-CZ" sz="1800" b="1" i="1">
                            <a:solidFill>
                              <a:srgbClr val="00287D"/>
                            </a:solidFill>
                            <a:latin typeface="Cambria Math" panose="02040503050406030204" pitchFamily="18" charset="0"/>
                          </a:rPr>
                        </m:ctrlPr>
                      </m:radPr>
                      <m:deg/>
                      <m:e>
                        <m:r>
                          <a:rPr lang="cs-CZ" sz="1800" b="1" i="1">
                            <a:solidFill>
                              <a:srgbClr val="00287D"/>
                            </a:solidFill>
                            <a:latin typeface="Cambria Math" panose="02040503050406030204" pitchFamily="18" charset="0"/>
                          </a:rPr>
                          <m:t>𝟐</m:t>
                        </m:r>
                        <m:r>
                          <a:rPr lang="cs-CZ" sz="1800" b="1" i="1">
                            <a:solidFill>
                              <a:srgbClr val="00287D"/>
                            </a:solidFill>
                            <a:latin typeface="Cambria Math" panose="02040503050406030204" pitchFamily="18" charset="0"/>
                          </a:rPr>
                          <m:t>𝒈𝒉</m:t>
                        </m:r>
                      </m:e>
                    </m:rad>
                    <m:r>
                      <a:rPr lang="cs-CZ" sz="1800" b="1" i="1">
                        <a:solidFill>
                          <a:srgbClr val="00287D"/>
                        </a:solidFill>
                        <a:latin typeface="Cambria Math" panose="02040503050406030204" pitchFamily="18" charset="0"/>
                      </a:rPr>
                      <m:t> </m:t>
                    </m:r>
                  </m:oMath>
                </a14:m>
                <a:r>
                  <a:rPr lang="cs-CZ" sz="1800" dirty="0"/>
                  <a:t>  (platí </a:t>
                </a:r>
                <a:r>
                  <a:rPr lang="cs-CZ" sz="1800" dirty="0" err="1"/>
                  <a:t>Bernoulliova</a:t>
                </a:r>
                <a:r>
                  <a:rPr lang="cs-CZ" sz="1800" dirty="0"/>
                  <a:t> rovnice) a v manometrických trubicích by voda nevystoupila vůbec (veškerá tlaková energie by se přeměnila na kinetickou energii vytékající kapaliny).</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22694" y="2023524"/>
                <a:ext cx="8082321" cy="4114800"/>
              </a:xfrm>
              <a:blipFill rotWithShape="0">
                <a:blip r:embed="rId2"/>
                <a:stretch>
                  <a:fillRect l="-1735" t="-1926" r="-1584" b="-11852"/>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pic>
        <p:nvPicPr>
          <p:cNvPr id="6" name="Obrázek 5"/>
          <p:cNvPicPr>
            <a:picLocks noChangeAspect="1"/>
          </p:cNvPicPr>
          <p:nvPr/>
        </p:nvPicPr>
        <p:blipFill>
          <a:blip r:embed="rId3"/>
          <a:stretch>
            <a:fillRect/>
          </a:stretch>
        </p:blipFill>
        <p:spPr>
          <a:xfrm>
            <a:off x="1395143" y="3342545"/>
            <a:ext cx="4173553" cy="1795200"/>
          </a:xfrm>
          <a:prstGeom prst="rect">
            <a:avLst/>
          </a:prstGeom>
        </p:spPr>
      </p:pic>
    </p:spTree>
    <p:extLst>
      <p:ext uri="{BB962C8B-B14F-4D97-AF65-F5344CB8AC3E}">
        <p14:creationId xmlns:p14="http://schemas.microsoft.com/office/powerpoint/2010/main" val="1717886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Vnitřní tření</a:t>
            </a:r>
          </a:p>
        </p:txBody>
      </p:sp>
      <p:sp>
        <p:nvSpPr>
          <p:cNvPr id="3" name="Zástupný symbol pro obsah 2"/>
          <p:cNvSpPr>
            <a:spLocks noGrp="1"/>
          </p:cNvSpPr>
          <p:nvPr>
            <p:ph idx="1"/>
          </p:nvPr>
        </p:nvSpPr>
        <p:spPr>
          <a:xfrm>
            <a:off x="422694" y="2023524"/>
            <a:ext cx="8082321" cy="4114800"/>
          </a:xfrm>
        </p:spPr>
        <p:txBody>
          <a:bodyPr/>
          <a:lstStyle/>
          <a:p>
            <a:pPr marL="0" indent="0">
              <a:buNone/>
            </a:pPr>
            <a:r>
              <a:rPr lang="cs-CZ" sz="1800" dirty="0"/>
              <a:t>Ve skutečnosti při otevření výtokového otvoru poklesne výška sloupců v manometrických trubicích a ustálí se, jak je znázorněno na Obr. </a:t>
            </a:r>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r>
              <a:rPr lang="cs-CZ" sz="1400" dirty="0"/>
              <a:t>Protože trubice má stálý průřez, je podle rovnice kontinuity velikost střední rychlosti proudící vody po celé délce trubice stejná. Je ale menší než rychlost, kterou by vytékala voda přímo z otvoru ve stěně. Podél trubice dochází k rovnoměrnému poklesu tlaku. Tlak vody u výtokového otvoru z trubice roven nule. Spojnice středů volných hladin v manometrických trubicích protne stěnu nádoby v hloubce </a:t>
            </a:r>
            <a:r>
              <a:rPr lang="cs-CZ" sz="1400" i="1" dirty="0"/>
              <a:t>h</a:t>
            </a:r>
            <a:r>
              <a:rPr lang="cs-CZ" sz="1400" i="1" baseline="-25000" dirty="0"/>
              <a:t>1</a:t>
            </a:r>
            <a:r>
              <a:rPr lang="cs-CZ" sz="1400" i="1" dirty="0"/>
              <a:t> </a:t>
            </a:r>
            <a:r>
              <a:rPr lang="cs-CZ" sz="1400" dirty="0"/>
              <a:t>pod volnou hladinou v nádobě. Tato hloubka určuje část tlakové energie, která se změnila v kinetickou energii vytékající vody. Zbývající tlaková energie se mění postupně podél celé trubice ve vnitřní energii kapaliny (zvýší se teplota vytékající kapaliny).Část tlakové energie, která se změní na vnitřní energii proudící kapaliny, je rovna práci vykonané silami vnitřního tření v proudící kapalině.</a:t>
            </a: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pic>
        <p:nvPicPr>
          <p:cNvPr id="6" name="Obrázek 5"/>
          <p:cNvPicPr>
            <a:picLocks noChangeAspect="1"/>
          </p:cNvPicPr>
          <p:nvPr/>
        </p:nvPicPr>
        <p:blipFill>
          <a:blip r:embed="rId2"/>
          <a:stretch>
            <a:fillRect/>
          </a:stretch>
        </p:blipFill>
        <p:spPr>
          <a:xfrm>
            <a:off x="1488872" y="2675033"/>
            <a:ext cx="4173553" cy="1795200"/>
          </a:xfrm>
          <a:prstGeom prst="rect">
            <a:avLst/>
          </a:prstGeom>
        </p:spPr>
      </p:pic>
    </p:spTree>
    <p:extLst>
      <p:ext uri="{BB962C8B-B14F-4D97-AF65-F5344CB8AC3E}">
        <p14:creationId xmlns:p14="http://schemas.microsoft.com/office/powerpoint/2010/main" val="3327368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Vnitřní tření</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22694" y="2023524"/>
                <a:ext cx="8082321" cy="4114800"/>
              </a:xfrm>
            </p:spPr>
            <p:txBody>
              <a:bodyPr/>
              <a:lstStyle/>
              <a:p>
                <a:r>
                  <a:rPr lang="cs-CZ" sz="1800" dirty="0"/>
                  <a:t>Při proudění reálné kapaliny v jednotlivých bodech určitého průřezu nejsou rychlosti stejné. </a:t>
                </a:r>
              </a:p>
              <a:p>
                <a:r>
                  <a:rPr lang="cs-CZ" sz="1800" dirty="0"/>
                  <a:t>Kapalina přilne ke stěnám trubice a vytvoří se </a:t>
                </a:r>
                <a:r>
                  <a:rPr lang="cs-CZ" sz="1800" i="1" dirty="0">
                    <a:solidFill>
                      <a:srgbClr val="00287D"/>
                    </a:solidFill>
                  </a:rPr>
                  <a:t>mezní vrstva kapaliny</a:t>
                </a:r>
                <a:r>
                  <a:rPr lang="cs-CZ" sz="1800" dirty="0"/>
                  <a:t>, která je vůči stěnám trubice v klidu. </a:t>
                </a:r>
              </a:p>
              <a:p>
                <a:r>
                  <a:rPr lang="cs-CZ" sz="1800" dirty="0"/>
                  <a:t>Směrem od stěny k ose trubice rychlost proudění roste a nabývá maximální velikosti v ose trubice. </a:t>
                </a:r>
              </a:p>
              <a:p>
                <a:pPr marL="0" indent="0">
                  <a:buNone/>
                </a:pPr>
                <a:r>
                  <a:rPr lang="cs-CZ" sz="1800" dirty="0"/>
                  <a:t>Proudící kapalinu si představujeme rozdělenou na vrstvy. Mezi sousedními vrstvami kapaliny, které mají různé rychlosti, vznikají </a:t>
                </a:r>
                <a:r>
                  <a:rPr lang="cs-CZ" sz="1800" i="1" dirty="0">
                    <a:solidFill>
                      <a:srgbClr val="00287D"/>
                    </a:solidFill>
                  </a:rPr>
                  <a:t>tečná napětí              </a:t>
                </a:r>
                <a:r>
                  <a:rPr lang="cs-CZ" sz="1800" dirty="0"/>
                  <a:t>.</a:t>
                </a:r>
              </a:p>
              <a:p>
                <a:pPr marL="0" lvl="0" indent="0">
                  <a:buNone/>
                </a:pPr>
                <a:r>
                  <a:rPr lang="cs-CZ" sz="1800" dirty="0">
                    <a:solidFill>
                      <a:srgbClr val="000000"/>
                    </a:solidFill>
                  </a:rPr>
                  <a:t>Jev spočívající ve vzniku tečného napětí mezi vrstvami pohybujícími se různými rychlostmi nazýváme </a:t>
                </a:r>
                <a:r>
                  <a:rPr lang="cs-CZ" sz="1800" b="1" i="1" dirty="0">
                    <a:solidFill>
                      <a:srgbClr val="00287D"/>
                    </a:solidFill>
                  </a:rPr>
                  <a:t>vnitřní tření kapaliny</a:t>
                </a:r>
                <a:r>
                  <a:rPr lang="cs-CZ" sz="1800" dirty="0">
                    <a:solidFill>
                      <a:srgbClr val="000000"/>
                    </a:solidFill>
                  </a:rPr>
                  <a:t>.</a:t>
                </a:r>
              </a:p>
              <a:p>
                <a:pPr marL="0" indent="0">
                  <a:buNone/>
                </a:pPr>
                <a:r>
                  <a:rPr lang="cs-CZ" sz="1800" i="1" dirty="0">
                    <a:solidFill>
                      <a:srgbClr val="00287D"/>
                    </a:solidFill>
                  </a:rPr>
                  <a:t>Rychlostní spád</a:t>
                </a:r>
                <a:r>
                  <a:rPr lang="cs-CZ" sz="1800" dirty="0"/>
                  <a:t>       a tečné napětí </a:t>
                </a:r>
                <a:r>
                  <a:rPr lang="el-GR" sz="1800" i="1" dirty="0">
                    <a:solidFill>
                      <a:srgbClr val="00287D"/>
                    </a:solidFill>
                  </a:rPr>
                  <a:t>σ</a:t>
                </a:r>
                <a:r>
                  <a:rPr lang="cs-CZ" sz="1800" i="1" baseline="-25000" dirty="0">
                    <a:solidFill>
                      <a:srgbClr val="00287D"/>
                    </a:solidFill>
                  </a:rPr>
                  <a:t>t  </a:t>
                </a:r>
                <a:r>
                  <a:rPr lang="cs-CZ" sz="1800" dirty="0"/>
                  <a:t>jsou přímo úměrné.</a:t>
                </a:r>
              </a:p>
              <a:p>
                <a:pPr marL="0" indent="0">
                  <a:buNone/>
                </a:pPr>
                <a:r>
                  <a:rPr lang="cs-CZ" sz="1800" dirty="0"/>
                  <a:t>Takovéto kapaliny jsou označovány jako </a:t>
                </a:r>
                <a:r>
                  <a:rPr lang="cs-CZ" sz="1800" i="1" dirty="0">
                    <a:solidFill>
                      <a:srgbClr val="00287D"/>
                    </a:solidFill>
                  </a:rPr>
                  <a:t>Newtonovské</a:t>
                </a:r>
                <a:r>
                  <a:rPr lang="cs-CZ" sz="1800" dirty="0"/>
                  <a:t>.</a:t>
                </a:r>
              </a:p>
              <a:p>
                <a:pPr marL="400050" lvl="1" indent="0">
                  <a:buNone/>
                </a:pPr>
                <a14:m>
                  <m:oMath xmlns:m="http://schemas.openxmlformats.org/officeDocument/2006/math">
                    <m:sSub>
                      <m:sSubPr>
                        <m:ctrlPr>
                          <a:rPr lang="cs-CZ" sz="1800" b="1" i="1" smtClean="0">
                            <a:solidFill>
                              <a:srgbClr val="00287D"/>
                            </a:solidFill>
                            <a:latin typeface="Cambria Math" panose="02040503050406030204" pitchFamily="18" charset="0"/>
                          </a:rPr>
                        </m:ctrlPr>
                      </m:sSubPr>
                      <m:e>
                        <m:r>
                          <a:rPr lang="cs-CZ" sz="1800" b="1" i="1" smtClean="0">
                            <a:solidFill>
                              <a:srgbClr val="00287D"/>
                            </a:solidFill>
                            <a:latin typeface="Cambria Math" panose="02040503050406030204" pitchFamily="18" charset="0"/>
                            <a:ea typeface="Cambria Math" panose="02040503050406030204" pitchFamily="18" charset="0"/>
                          </a:rPr>
                          <m:t>𝝈</m:t>
                        </m:r>
                      </m:e>
                      <m:sub>
                        <m:r>
                          <a:rPr lang="cs-CZ" sz="1800" b="1" i="1" smtClean="0">
                            <a:solidFill>
                              <a:srgbClr val="00287D"/>
                            </a:solidFill>
                            <a:latin typeface="Cambria Math" panose="02040503050406030204" pitchFamily="18" charset="0"/>
                          </a:rPr>
                          <m:t>𝒕</m:t>
                        </m:r>
                      </m:sub>
                    </m:sSub>
                    <m:r>
                      <a:rPr lang="cs-CZ" sz="1800" b="1" i="1" smtClean="0">
                        <a:solidFill>
                          <a:srgbClr val="00287D"/>
                        </a:solidFill>
                        <a:latin typeface="Cambria Math" panose="02040503050406030204" pitchFamily="18" charset="0"/>
                      </a:rPr>
                      <m:t>=</m:t>
                    </m:r>
                    <m:r>
                      <a:rPr lang="el-GR" sz="1800" b="1" i="1" smtClean="0">
                        <a:solidFill>
                          <a:srgbClr val="00287D"/>
                        </a:solidFill>
                        <a:latin typeface="Cambria Math" panose="02040503050406030204" pitchFamily="18" charset="0"/>
                      </a:rPr>
                      <m:t>𝜼</m:t>
                    </m:r>
                    <m:f>
                      <m:fPr>
                        <m:ctrlPr>
                          <a:rPr lang="cs-CZ" sz="1800" b="1" i="1" smtClean="0">
                            <a:solidFill>
                              <a:srgbClr val="00287D"/>
                            </a:solidFill>
                            <a:latin typeface="Cambria Math" panose="02040503050406030204" pitchFamily="18" charset="0"/>
                          </a:rPr>
                        </m:ctrlPr>
                      </m:fPr>
                      <m:num>
                        <m:r>
                          <a:rPr lang="cs-CZ" sz="1800" b="1" i="1" smtClean="0">
                            <a:solidFill>
                              <a:srgbClr val="00287D"/>
                            </a:solidFill>
                            <a:latin typeface="Cambria Math" panose="02040503050406030204" pitchFamily="18" charset="0"/>
                          </a:rPr>
                          <m:t>𝒅𝒗</m:t>
                        </m:r>
                      </m:num>
                      <m:den>
                        <m:r>
                          <a:rPr lang="cs-CZ" sz="1800" b="1" i="1" smtClean="0">
                            <a:solidFill>
                              <a:srgbClr val="00287D"/>
                            </a:solidFill>
                            <a:latin typeface="Cambria Math" panose="02040503050406030204" pitchFamily="18" charset="0"/>
                          </a:rPr>
                          <m:t>𝒅𝒚</m:t>
                        </m:r>
                      </m:den>
                    </m:f>
                    <m:r>
                      <a:rPr lang="cs-CZ" sz="1800" b="1" i="1" smtClean="0">
                        <a:solidFill>
                          <a:srgbClr val="00287D"/>
                        </a:solidFill>
                        <a:latin typeface="Cambria Math" panose="02040503050406030204" pitchFamily="18" charset="0"/>
                      </a:rPr>
                      <m:t>      </m:t>
                    </m:r>
                  </m:oMath>
                </a14:m>
                <a:r>
                  <a:rPr lang="cs-CZ" sz="1800" dirty="0"/>
                  <a:t>kde konstanta úměrnosti </a:t>
                </a:r>
                <a:r>
                  <a:rPr lang="el-GR" sz="1800" b="1" i="1" dirty="0">
                    <a:solidFill>
                      <a:srgbClr val="00287D"/>
                    </a:solidFill>
                  </a:rPr>
                  <a:t>η</a:t>
                </a:r>
                <a:r>
                  <a:rPr lang="cs-CZ" sz="1800" b="1" dirty="0"/>
                  <a:t> </a:t>
                </a:r>
                <a:r>
                  <a:rPr lang="cs-CZ" sz="1800" dirty="0"/>
                  <a:t>je veličina </a:t>
                </a:r>
                <a:r>
                  <a:rPr lang="cs-CZ" sz="1800" b="1" i="1" dirty="0">
                    <a:solidFill>
                      <a:srgbClr val="00287D"/>
                    </a:solidFill>
                  </a:rPr>
                  <a:t>dynamická viskozita.</a:t>
                </a:r>
                <a:endParaRPr lang="cs-CZ" sz="1800" dirty="0">
                  <a:ea typeface="+mn-ea"/>
                  <a:cs typeface="+mn-cs"/>
                </a:endParaRPr>
              </a:p>
              <a:p>
                <a:pPr marL="400050" lvl="1" indent="0">
                  <a:buNone/>
                </a:pPr>
                <a:r>
                  <a:rPr lang="cs-CZ" sz="1800" dirty="0">
                    <a:ea typeface="+mn-ea"/>
                    <a:cs typeface="+mn-cs"/>
                  </a:rPr>
                  <a:t>Jednotkou je 1 </a:t>
                </a:r>
                <a:r>
                  <a:rPr lang="cs-CZ" sz="1800" dirty="0" err="1">
                    <a:ea typeface="+mn-ea"/>
                    <a:cs typeface="+mn-cs"/>
                  </a:rPr>
                  <a:t>Pa.s</a:t>
                </a:r>
                <a:endParaRPr lang="cs-CZ" sz="1800" dirty="0">
                  <a:ea typeface="+mn-ea"/>
                  <a:cs typeface="+mn-cs"/>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22694" y="2023524"/>
                <a:ext cx="8082321" cy="4114800"/>
              </a:xfrm>
              <a:blipFill>
                <a:blip r:embed="rId2"/>
                <a:stretch>
                  <a:fillRect l="-1735" t="-1926" r="-2338" b="-12148"/>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pic>
        <p:nvPicPr>
          <p:cNvPr id="6" name="Obrázek 5">
            <a:extLst>
              <a:ext uri="{FF2B5EF4-FFF2-40B4-BE49-F238E27FC236}">
                <a16:creationId xmlns:a16="http://schemas.microsoft.com/office/drawing/2014/main" xmlns="" id="{377BC7CC-5132-4C65-AF88-4977DE5520F0}"/>
              </a:ext>
            </a:extLst>
          </p:cNvPr>
          <p:cNvPicPr>
            <a:picLocks noChangeAspect="1"/>
          </p:cNvPicPr>
          <p:nvPr/>
        </p:nvPicPr>
        <p:blipFill>
          <a:blip r:embed="rId3"/>
          <a:stretch>
            <a:fillRect/>
          </a:stretch>
        </p:blipFill>
        <p:spPr>
          <a:xfrm>
            <a:off x="5459416" y="169324"/>
            <a:ext cx="3458769" cy="1744124"/>
          </a:xfrm>
          <a:prstGeom prst="rect">
            <a:avLst/>
          </a:prstGeom>
        </p:spPr>
      </p:pic>
      <p:pic>
        <p:nvPicPr>
          <p:cNvPr id="7" name="Obrázek 6">
            <a:extLst>
              <a:ext uri="{FF2B5EF4-FFF2-40B4-BE49-F238E27FC236}">
                <a16:creationId xmlns:a16="http://schemas.microsoft.com/office/drawing/2014/main" xmlns="" id="{EB4B982A-86B4-441C-AF2B-6291A36EB9B6}"/>
              </a:ext>
            </a:extLst>
          </p:cNvPr>
          <p:cNvPicPr>
            <a:picLocks noChangeAspect="1"/>
          </p:cNvPicPr>
          <p:nvPr/>
        </p:nvPicPr>
        <p:blipFill>
          <a:blip r:embed="rId4"/>
          <a:stretch>
            <a:fillRect/>
          </a:stretch>
        </p:blipFill>
        <p:spPr>
          <a:xfrm>
            <a:off x="7125300" y="4080924"/>
            <a:ext cx="731314" cy="497280"/>
          </a:xfrm>
          <a:prstGeom prst="rect">
            <a:avLst/>
          </a:prstGeom>
        </p:spPr>
      </p:pic>
      <mc:AlternateContent xmlns:mc="http://schemas.openxmlformats.org/markup-compatibility/2006" xmlns:a14="http://schemas.microsoft.com/office/drawing/2010/main">
        <mc:Choice Requires="a14">
          <p:sp>
            <p:nvSpPr>
              <p:cNvPr id="9" name="TextovéPole 8">
                <a:extLst>
                  <a:ext uri="{FF2B5EF4-FFF2-40B4-BE49-F238E27FC236}">
                    <a16:creationId xmlns:a16="http://schemas.microsoft.com/office/drawing/2014/main" xmlns="" id="{20A18758-B043-402F-87F0-CE782552C4EF}"/>
                  </a:ext>
                </a:extLst>
              </p:cNvPr>
              <p:cNvSpPr txBox="1"/>
              <p:nvPr/>
            </p:nvSpPr>
            <p:spPr>
              <a:xfrm>
                <a:off x="2095500" y="4978400"/>
                <a:ext cx="282129" cy="441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s-CZ" sz="1400" b="1" i="1" smtClean="0">
                              <a:solidFill>
                                <a:srgbClr val="00287D"/>
                              </a:solidFill>
                              <a:latin typeface="Cambria Math" panose="02040503050406030204" pitchFamily="18" charset="0"/>
                            </a:rPr>
                          </m:ctrlPr>
                        </m:fPr>
                        <m:num>
                          <m:r>
                            <a:rPr lang="el-GR" sz="1400" b="1" i="1" smtClean="0">
                              <a:solidFill>
                                <a:srgbClr val="00287D"/>
                              </a:solidFill>
                              <a:latin typeface="Cambria Math" panose="02040503050406030204" pitchFamily="18" charset="0"/>
                            </a:rPr>
                            <m:t>𝜟</m:t>
                          </m:r>
                          <m:r>
                            <a:rPr lang="cs-CZ" sz="1400" b="1" i="1" smtClean="0">
                              <a:solidFill>
                                <a:srgbClr val="00287D"/>
                              </a:solidFill>
                              <a:latin typeface="Cambria Math" panose="02040503050406030204" pitchFamily="18" charset="0"/>
                            </a:rPr>
                            <m:t>𝒗</m:t>
                          </m:r>
                        </m:num>
                        <m:den>
                          <m:r>
                            <a:rPr lang="el-GR" sz="1400" b="1" i="1" smtClean="0">
                              <a:solidFill>
                                <a:srgbClr val="00287D"/>
                              </a:solidFill>
                              <a:latin typeface="Cambria Math" panose="02040503050406030204" pitchFamily="18" charset="0"/>
                            </a:rPr>
                            <m:t>𝜟</m:t>
                          </m:r>
                          <m:r>
                            <a:rPr lang="cs-CZ" sz="1400" b="1" i="1" smtClean="0">
                              <a:solidFill>
                                <a:srgbClr val="00287D"/>
                              </a:solidFill>
                              <a:latin typeface="Cambria Math" panose="02040503050406030204" pitchFamily="18" charset="0"/>
                            </a:rPr>
                            <m:t>𝒚</m:t>
                          </m:r>
                        </m:den>
                      </m:f>
                    </m:oMath>
                  </m:oMathPara>
                </a14:m>
                <a:endParaRPr lang="cs-CZ" sz="1400" b="1" i="1" dirty="0">
                  <a:solidFill>
                    <a:srgbClr val="00287D"/>
                  </a:solidFill>
                </a:endParaRPr>
              </a:p>
            </p:txBody>
          </p:sp>
        </mc:Choice>
        <mc:Fallback xmlns="">
          <p:sp>
            <p:nvSpPr>
              <p:cNvPr id="9" name="TextovéPole 8">
                <a:extLst>
                  <a:ext uri="{FF2B5EF4-FFF2-40B4-BE49-F238E27FC236}">
                    <a16:creationId xmlns:a16="http://schemas.microsoft.com/office/drawing/2014/main" xmlns:a14="http://schemas.microsoft.com/office/drawing/2010/main" xmlns="" id="{20A18758-B043-402F-87F0-CE782552C4EF}"/>
                  </a:ext>
                </a:extLst>
              </p:cNvPr>
              <p:cNvSpPr txBox="1">
                <a:spLocks noRot="1" noChangeAspect="1" noMove="1" noResize="1" noEditPoints="1" noAdjustHandles="1" noChangeArrowheads="1" noChangeShapeType="1" noTextEdit="1"/>
              </p:cNvSpPr>
              <p:nvPr/>
            </p:nvSpPr>
            <p:spPr>
              <a:xfrm>
                <a:off x="2095500" y="4978400"/>
                <a:ext cx="282129" cy="441083"/>
              </a:xfrm>
              <a:prstGeom prst="rect">
                <a:avLst/>
              </a:prstGeom>
              <a:blipFill rotWithShape="0">
                <a:blip r:embed="rId5"/>
                <a:stretch>
                  <a:fillRect l="-13043" t="-1389" r="-10870" b="-12500"/>
                </a:stretch>
              </a:blipFill>
            </p:spPr>
            <p:txBody>
              <a:bodyPr/>
              <a:lstStyle/>
              <a:p>
                <a:r>
                  <a:rPr lang="cs-CZ">
                    <a:noFill/>
                  </a:rPr>
                  <a:t> </a:t>
                </a:r>
              </a:p>
            </p:txBody>
          </p:sp>
        </mc:Fallback>
      </mc:AlternateContent>
    </p:spTree>
    <p:extLst>
      <p:ext uri="{BB962C8B-B14F-4D97-AF65-F5344CB8AC3E}">
        <p14:creationId xmlns:p14="http://schemas.microsoft.com/office/powerpoint/2010/main" val="2447153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Vnitřní tření</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22694" y="2023524"/>
                <a:ext cx="8082321" cy="4114800"/>
              </a:xfrm>
            </p:spPr>
            <p:txBody>
              <a:bodyPr/>
              <a:lstStyle/>
              <a:p>
                <a:pPr marL="400050" lvl="1" indent="0">
                  <a:buNone/>
                </a:pPr>
                <a14:m>
                  <m:oMath xmlns:m="http://schemas.openxmlformats.org/officeDocument/2006/math">
                    <m:sSub>
                      <m:sSubPr>
                        <m:ctrlPr>
                          <a:rPr lang="cs-CZ" sz="1800" b="1" i="1" smtClean="0">
                            <a:solidFill>
                              <a:srgbClr val="00287D"/>
                            </a:solidFill>
                            <a:latin typeface="Cambria Math" panose="02040503050406030204" pitchFamily="18" charset="0"/>
                          </a:rPr>
                        </m:ctrlPr>
                      </m:sSubPr>
                      <m:e>
                        <m:r>
                          <a:rPr lang="cs-CZ" sz="1800" b="1" i="1" smtClean="0">
                            <a:solidFill>
                              <a:srgbClr val="00287D"/>
                            </a:solidFill>
                            <a:latin typeface="Cambria Math" panose="02040503050406030204" pitchFamily="18" charset="0"/>
                            <a:ea typeface="Cambria Math" panose="02040503050406030204" pitchFamily="18" charset="0"/>
                          </a:rPr>
                          <m:t>𝝈</m:t>
                        </m:r>
                      </m:e>
                      <m:sub>
                        <m:r>
                          <a:rPr lang="cs-CZ" sz="1800" b="1" i="1" smtClean="0">
                            <a:solidFill>
                              <a:srgbClr val="00287D"/>
                            </a:solidFill>
                            <a:latin typeface="Cambria Math" panose="02040503050406030204" pitchFamily="18" charset="0"/>
                          </a:rPr>
                          <m:t>𝒕</m:t>
                        </m:r>
                      </m:sub>
                    </m:sSub>
                    <m:r>
                      <a:rPr lang="cs-CZ" sz="1800" b="1" i="1" smtClean="0">
                        <a:solidFill>
                          <a:srgbClr val="00287D"/>
                        </a:solidFill>
                        <a:latin typeface="Cambria Math" panose="02040503050406030204" pitchFamily="18" charset="0"/>
                      </a:rPr>
                      <m:t>=</m:t>
                    </m:r>
                    <m:r>
                      <a:rPr lang="el-GR" sz="1800" b="1" i="1" smtClean="0">
                        <a:solidFill>
                          <a:srgbClr val="00287D"/>
                        </a:solidFill>
                        <a:latin typeface="Cambria Math" panose="02040503050406030204" pitchFamily="18" charset="0"/>
                      </a:rPr>
                      <m:t>𝜼</m:t>
                    </m:r>
                    <m:f>
                      <m:fPr>
                        <m:ctrlPr>
                          <a:rPr lang="cs-CZ" sz="1800" b="1" i="1" smtClean="0">
                            <a:solidFill>
                              <a:srgbClr val="00287D"/>
                            </a:solidFill>
                            <a:latin typeface="Cambria Math" panose="02040503050406030204" pitchFamily="18" charset="0"/>
                          </a:rPr>
                        </m:ctrlPr>
                      </m:fPr>
                      <m:num>
                        <m:r>
                          <a:rPr lang="cs-CZ" sz="1800" b="1" i="1" smtClean="0">
                            <a:solidFill>
                              <a:srgbClr val="00287D"/>
                            </a:solidFill>
                            <a:latin typeface="Cambria Math" panose="02040503050406030204" pitchFamily="18" charset="0"/>
                          </a:rPr>
                          <m:t>𝒅𝒗</m:t>
                        </m:r>
                      </m:num>
                      <m:den>
                        <m:r>
                          <a:rPr lang="cs-CZ" sz="1800" b="1" i="1" smtClean="0">
                            <a:solidFill>
                              <a:srgbClr val="00287D"/>
                            </a:solidFill>
                            <a:latin typeface="Cambria Math" panose="02040503050406030204" pitchFamily="18" charset="0"/>
                          </a:rPr>
                          <m:t>𝒅𝒚</m:t>
                        </m:r>
                      </m:den>
                    </m:f>
                    <m:r>
                      <a:rPr lang="cs-CZ" sz="1800" b="1" i="1" smtClean="0">
                        <a:solidFill>
                          <a:srgbClr val="00287D"/>
                        </a:solidFill>
                        <a:latin typeface="Cambria Math" panose="02040503050406030204" pitchFamily="18" charset="0"/>
                      </a:rPr>
                      <m:t>      </m:t>
                    </m:r>
                  </m:oMath>
                </a14:m>
                <a:r>
                  <a:rPr lang="cs-CZ" sz="1800" dirty="0"/>
                  <a:t>kde konstanta úměrnosti </a:t>
                </a:r>
                <a:r>
                  <a:rPr lang="el-GR" sz="1800" b="1" i="1" dirty="0">
                    <a:solidFill>
                      <a:srgbClr val="00287D"/>
                    </a:solidFill>
                  </a:rPr>
                  <a:t>η</a:t>
                </a:r>
                <a:r>
                  <a:rPr lang="cs-CZ" sz="1800" b="1" dirty="0"/>
                  <a:t> </a:t>
                </a:r>
                <a:r>
                  <a:rPr lang="cs-CZ" sz="1800" dirty="0"/>
                  <a:t>je veličina </a:t>
                </a:r>
                <a:r>
                  <a:rPr lang="cs-CZ" sz="1800" b="1" i="1" dirty="0">
                    <a:solidFill>
                      <a:srgbClr val="00287D"/>
                    </a:solidFill>
                  </a:rPr>
                  <a:t>dynamická viskozita.</a:t>
                </a:r>
                <a:endParaRPr lang="cs-CZ" sz="1800" dirty="0">
                  <a:ea typeface="+mn-ea"/>
                  <a:cs typeface="+mn-cs"/>
                </a:endParaRPr>
              </a:p>
              <a:p>
                <a:pPr marL="400050" lvl="1" indent="0">
                  <a:buNone/>
                </a:pPr>
                <a:r>
                  <a:rPr lang="cs-CZ" sz="1800" dirty="0">
                    <a:ea typeface="+mn-ea"/>
                    <a:cs typeface="+mn-cs"/>
                  </a:rPr>
                  <a:t>Jednotkou je 1 </a:t>
                </a:r>
                <a:r>
                  <a:rPr lang="cs-CZ" sz="1800" dirty="0" err="1">
                    <a:ea typeface="+mn-ea"/>
                    <a:cs typeface="+mn-cs"/>
                  </a:rPr>
                  <a:t>Pa.s</a:t>
                </a:r>
                <a:r>
                  <a:rPr lang="cs-CZ" sz="1800" dirty="0">
                    <a:ea typeface="+mn-ea"/>
                    <a:cs typeface="+mn-cs"/>
                  </a:rPr>
                  <a:t>.</a:t>
                </a:r>
              </a:p>
              <a:p>
                <a:pPr marL="400050" lvl="1" indent="0">
                  <a:buNone/>
                </a:pPr>
                <a:endParaRPr lang="cs-CZ" sz="1800" dirty="0">
                  <a:ea typeface="+mn-ea"/>
                  <a:cs typeface="+mn-cs"/>
                </a:endParaRPr>
              </a:p>
              <a:p>
                <a:pPr marL="400050" lvl="1" indent="0">
                  <a:buNone/>
                </a:pPr>
                <a:r>
                  <a:rPr lang="cs-CZ" sz="1800" dirty="0">
                    <a:ea typeface="+mn-ea"/>
                    <a:cs typeface="+mn-cs"/>
                  </a:rPr>
                  <a:t>Kinematická viskozita </a:t>
                </a:r>
                <a:r>
                  <a:rPr lang="cs-CZ" sz="1800" i="1" dirty="0">
                    <a:ea typeface="+mn-ea"/>
                    <a:cs typeface="+mn-cs"/>
                  </a:rPr>
                  <a:t> </a:t>
                </a:r>
                <a14:m>
                  <m:oMath xmlns:m="http://schemas.openxmlformats.org/officeDocument/2006/math">
                    <m:r>
                      <a:rPr lang="cs-CZ" b="1" i="1" smtClean="0">
                        <a:solidFill>
                          <a:srgbClr val="00287D"/>
                        </a:solidFill>
                        <a:latin typeface="Cambria Math" panose="02040503050406030204" pitchFamily="18" charset="0"/>
                        <a:ea typeface="+mn-ea"/>
                        <a:cs typeface="+mn-cs"/>
                      </a:rPr>
                      <m:t>𝒗</m:t>
                    </m:r>
                    <m:r>
                      <a:rPr lang="cs-CZ" b="1" i="1" smtClean="0">
                        <a:solidFill>
                          <a:srgbClr val="00287D"/>
                        </a:solidFill>
                        <a:latin typeface="Cambria Math" panose="02040503050406030204" pitchFamily="18" charset="0"/>
                        <a:ea typeface="+mn-ea"/>
                        <a:cs typeface="+mn-cs"/>
                      </a:rPr>
                      <m:t>= </m:t>
                    </m:r>
                    <m:f>
                      <m:fPr>
                        <m:ctrlPr>
                          <a:rPr lang="cs-CZ" b="1" i="1" smtClean="0">
                            <a:solidFill>
                              <a:srgbClr val="00287D"/>
                            </a:solidFill>
                            <a:latin typeface="Cambria Math" panose="02040503050406030204" pitchFamily="18" charset="0"/>
                            <a:ea typeface="+mn-ea"/>
                            <a:cs typeface="+mn-cs"/>
                          </a:rPr>
                        </m:ctrlPr>
                      </m:fPr>
                      <m:num>
                        <m:r>
                          <a:rPr lang="cs-CZ" b="1" i="1">
                            <a:solidFill>
                              <a:srgbClr val="00287D"/>
                            </a:solidFill>
                            <a:latin typeface="Cambria Math" panose="02040503050406030204" pitchFamily="18" charset="0"/>
                            <a:ea typeface="+mn-ea"/>
                            <a:cs typeface="+mn-cs"/>
                          </a:rPr>
                          <m:t>𝜼</m:t>
                        </m:r>
                      </m:num>
                      <m:den>
                        <m:r>
                          <a:rPr lang="cs-CZ" b="1" i="1" smtClean="0">
                            <a:solidFill>
                              <a:srgbClr val="00287D"/>
                            </a:solidFill>
                            <a:latin typeface="Cambria Math" panose="02040503050406030204" pitchFamily="18" charset="0"/>
                            <a:ea typeface="Cambria Math" panose="02040503050406030204" pitchFamily="18" charset="0"/>
                            <a:cs typeface="+mn-cs"/>
                          </a:rPr>
                          <m:t>𝝆</m:t>
                        </m:r>
                      </m:den>
                    </m:f>
                  </m:oMath>
                </a14:m>
                <a:r>
                  <a:rPr lang="cs-CZ" b="1" i="1" dirty="0">
                    <a:ea typeface="+mn-ea"/>
                    <a:cs typeface="+mn-cs"/>
                  </a:rPr>
                  <a:t>		</a:t>
                </a:r>
                <a:r>
                  <a:rPr lang="cs-CZ" sz="1800" dirty="0">
                    <a:ea typeface="+mn-ea"/>
                    <a:cs typeface="+mn-cs"/>
                  </a:rPr>
                  <a:t>(1 m</a:t>
                </a:r>
                <a:r>
                  <a:rPr lang="cs-CZ" sz="1800" baseline="30000" dirty="0">
                    <a:ea typeface="+mn-ea"/>
                    <a:cs typeface="+mn-cs"/>
                  </a:rPr>
                  <a:t>2</a:t>
                </a:r>
                <a:r>
                  <a:rPr lang="cs-CZ" sz="1800" dirty="0">
                    <a:ea typeface="+mn-ea"/>
                    <a:cs typeface="+mn-cs"/>
                  </a:rPr>
                  <a:t>.s</a:t>
                </a:r>
                <a:r>
                  <a:rPr lang="cs-CZ" sz="1800" baseline="30000" dirty="0">
                    <a:ea typeface="+mn-ea"/>
                    <a:cs typeface="+mn-cs"/>
                  </a:rPr>
                  <a:t>-1</a:t>
                </a:r>
                <a:r>
                  <a:rPr lang="cs-CZ" sz="1800" dirty="0">
                    <a:ea typeface="+mn-ea"/>
                    <a:cs typeface="+mn-cs"/>
                  </a:rPr>
                  <a:t>)</a:t>
                </a:r>
              </a:p>
              <a:p>
                <a:pPr marL="400050" lvl="1" indent="0">
                  <a:buNone/>
                </a:pPr>
                <a:endParaRPr lang="cs-CZ" sz="1800" dirty="0">
                  <a:ea typeface="+mn-ea"/>
                  <a:cs typeface="+mn-cs"/>
                </a:endParaRPr>
              </a:p>
              <a:p>
                <a:pPr marL="285750"/>
                <a:r>
                  <a:rPr lang="cs-CZ" sz="1800" dirty="0">
                    <a:ea typeface="+mn-ea"/>
                    <a:cs typeface="+mn-cs"/>
                  </a:rPr>
                  <a:t>Viskozita kapalin závisí na teplotě a tlaku. S rostoucí teplotou viskozita kapalin klesá, s rostoucím tlakem naopak vzrůstá. </a:t>
                </a:r>
              </a:p>
              <a:p>
                <a:pPr marL="285750"/>
                <a:r>
                  <a:rPr lang="cs-CZ" sz="1800" dirty="0">
                    <a:ea typeface="+mn-ea"/>
                    <a:cs typeface="+mn-cs"/>
                  </a:rPr>
                  <a:t>Vliv tlaku na viskozitu je však zanedbatelný, s výjimkou zvlášť vysokých tlaků.</a:t>
                </a:r>
              </a:p>
              <a:p>
                <a:pPr marL="0" indent="0">
                  <a:buNone/>
                </a:pPr>
                <a:r>
                  <a:rPr lang="cs-CZ" sz="1400" dirty="0">
                    <a:ea typeface="+mn-ea"/>
                    <a:cs typeface="+mn-cs"/>
                  </a:rPr>
                  <a:t>Dynamická viskozita většiny kapalin je řádově 10</a:t>
                </a:r>
                <a:r>
                  <a:rPr lang="cs-CZ" sz="1400" baseline="30000" dirty="0">
                    <a:ea typeface="+mn-ea"/>
                    <a:cs typeface="+mn-cs"/>
                  </a:rPr>
                  <a:t>-3</a:t>
                </a:r>
                <a:r>
                  <a:rPr lang="cs-CZ" sz="1400" dirty="0">
                    <a:ea typeface="+mn-ea"/>
                    <a:cs typeface="+mn-cs"/>
                  </a:rPr>
                  <a:t> </a:t>
                </a:r>
                <a:r>
                  <a:rPr lang="cs-CZ" sz="1400" dirty="0" err="1">
                    <a:ea typeface="+mn-ea"/>
                    <a:cs typeface="+mn-cs"/>
                  </a:rPr>
                  <a:t>Pa.s</a:t>
                </a:r>
                <a:r>
                  <a:rPr lang="cs-CZ" sz="1400" dirty="0">
                    <a:ea typeface="+mn-ea"/>
                    <a:cs typeface="+mn-cs"/>
                  </a:rPr>
                  <a:t>. Např. voda za normálního tlaku při 20°C má dynamickou viskozitu 1,002.10</a:t>
                </a:r>
                <a:r>
                  <a:rPr lang="cs-CZ" sz="1400" baseline="30000" dirty="0">
                    <a:ea typeface="+mn-ea"/>
                    <a:cs typeface="+mn-cs"/>
                  </a:rPr>
                  <a:t>-3</a:t>
                </a:r>
                <a:r>
                  <a:rPr lang="cs-CZ" sz="1400" dirty="0">
                    <a:ea typeface="+mn-ea"/>
                    <a:cs typeface="+mn-cs"/>
                  </a:rPr>
                  <a:t> </a:t>
                </a:r>
                <a:r>
                  <a:rPr lang="cs-CZ" sz="1400" dirty="0" err="1">
                    <a:ea typeface="+mn-ea"/>
                    <a:cs typeface="+mn-cs"/>
                  </a:rPr>
                  <a:t>Pa.s</a:t>
                </a:r>
                <a:r>
                  <a:rPr lang="cs-CZ" sz="1400" dirty="0">
                    <a:ea typeface="+mn-ea"/>
                    <a:cs typeface="+mn-cs"/>
                  </a:rPr>
                  <a:t>, při 0 °C 1,787.10</a:t>
                </a:r>
                <a:r>
                  <a:rPr lang="cs-CZ" sz="1400" baseline="30000" dirty="0">
                    <a:ea typeface="+mn-ea"/>
                    <a:cs typeface="+mn-cs"/>
                  </a:rPr>
                  <a:t>-3</a:t>
                </a:r>
                <a:r>
                  <a:rPr lang="cs-CZ" sz="1400" dirty="0">
                    <a:ea typeface="+mn-ea"/>
                    <a:cs typeface="+mn-cs"/>
                  </a:rPr>
                  <a:t> </a:t>
                </a:r>
                <a:r>
                  <a:rPr lang="cs-CZ" sz="1400" dirty="0" err="1">
                    <a:ea typeface="+mn-ea"/>
                    <a:cs typeface="+mn-cs"/>
                  </a:rPr>
                  <a:t>Pa.s</a:t>
                </a:r>
                <a:r>
                  <a:rPr lang="cs-CZ" sz="1400" dirty="0">
                    <a:ea typeface="+mn-ea"/>
                    <a:cs typeface="+mn-cs"/>
                  </a:rPr>
                  <a:t> a při 100 °C 0,283.10</a:t>
                </a:r>
                <a:r>
                  <a:rPr lang="cs-CZ" sz="1400" baseline="30000" dirty="0">
                    <a:ea typeface="+mn-ea"/>
                    <a:cs typeface="+mn-cs"/>
                  </a:rPr>
                  <a:t>-3</a:t>
                </a:r>
                <a:r>
                  <a:rPr lang="cs-CZ" sz="1400" dirty="0">
                    <a:ea typeface="+mn-ea"/>
                    <a:cs typeface="+mn-cs"/>
                  </a:rPr>
                  <a:t>Pa.s. Větší dynamickou viskozitu mají kapaliny jako oleje nebo glycerin. Glycerin při 20 °C má dynamickou viskozitu 1,48 </a:t>
                </a:r>
                <a:r>
                  <a:rPr lang="cs-CZ" sz="1400" dirty="0" err="1">
                    <a:ea typeface="+mn-ea"/>
                    <a:cs typeface="+mn-cs"/>
                  </a:rPr>
                  <a:t>Pa.s</a:t>
                </a:r>
                <a:r>
                  <a:rPr lang="cs-CZ" sz="1400" dirty="0">
                    <a:ea typeface="+mn-ea"/>
                    <a:cs typeface="+mn-cs"/>
                  </a:rPr>
                  <a:t>, při 0 °C 12,1 </a:t>
                </a:r>
                <a:r>
                  <a:rPr lang="cs-CZ" sz="1400" dirty="0" err="1">
                    <a:ea typeface="+mn-ea"/>
                    <a:cs typeface="+mn-cs"/>
                  </a:rPr>
                  <a:t>Pa.s</a:t>
                </a:r>
                <a:r>
                  <a:rPr lang="cs-CZ" sz="1400" dirty="0">
                    <a:ea typeface="+mn-ea"/>
                    <a:cs typeface="+mn-cs"/>
                  </a:rPr>
                  <a:t> a při 100 °C 0,012 </a:t>
                </a:r>
                <a:r>
                  <a:rPr lang="cs-CZ" sz="1400" dirty="0" err="1">
                    <a:ea typeface="+mn-ea"/>
                    <a:cs typeface="+mn-cs"/>
                  </a:rPr>
                  <a:t>Pa.s</a:t>
                </a:r>
                <a:r>
                  <a:rPr lang="cs-CZ" sz="1400" dirty="0">
                    <a:ea typeface="+mn-ea"/>
                    <a:cs typeface="+mn-cs"/>
                  </a:rPr>
                  <a:t>.</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22694" y="2023524"/>
                <a:ext cx="8082321" cy="4114800"/>
              </a:xfrm>
              <a:blipFill>
                <a:blip r:embed="rId2"/>
                <a:stretch>
                  <a:fillRect l="-1584" t="-296" b="-4000"/>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pic>
        <p:nvPicPr>
          <p:cNvPr id="6" name="Obrázek 5">
            <a:extLst>
              <a:ext uri="{FF2B5EF4-FFF2-40B4-BE49-F238E27FC236}">
                <a16:creationId xmlns:a16="http://schemas.microsoft.com/office/drawing/2014/main" xmlns="" id="{377BC7CC-5132-4C65-AF88-4977DE5520F0}"/>
              </a:ext>
            </a:extLst>
          </p:cNvPr>
          <p:cNvPicPr>
            <a:picLocks noChangeAspect="1"/>
          </p:cNvPicPr>
          <p:nvPr/>
        </p:nvPicPr>
        <p:blipFill>
          <a:blip r:embed="rId3"/>
          <a:stretch>
            <a:fillRect/>
          </a:stretch>
        </p:blipFill>
        <p:spPr>
          <a:xfrm>
            <a:off x="5459416" y="169324"/>
            <a:ext cx="3458769" cy="1744124"/>
          </a:xfrm>
          <a:prstGeom prst="rect">
            <a:avLst/>
          </a:prstGeom>
        </p:spPr>
      </p:pic>
    </p:spTree>
    <p:extLst>
      <p:ext uri="{BB962C8B-B14F-4D97-AF65-F5344CB8AC3E}">
        <p14:creationId xmlns:p14="http://schemas.microsoft.com/office/powerpoint/2010/main" val="806343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Laminární a turbulentní proudění</a:t>
            </a:r>
          </a:p>
        </p:txBody>
      </p:sp>
      <p:sp>
        <p:nvSpPr>
          <p:cNvPr id="3" name="Zástupný symbol pro obsah 2"/>
          <p:cNvSpPr>
            <a:spLocks noGrp="1"/>
          </p:cNvSpPr>
          <p:nvPr>
            <p:ph idx="1"/>
          </p:nvPr>
        </p:nvSpPr>
        <p:spPr>
          <a:xfrm>
            <a:off x="422694" y="2023524"/>
            <a:ext cx="8082321" cy="4114800"/>
          </a:xfrm>
        </p:spPr>
        <p:txBody>
          <a:bodyPr/>
          <a:lstStyle/>
          <a:p>
            <a:pPr marL="0" indent="0">
              <a:buNone/>
            </a:pPr>
            <a:r>
              <a:rPr lang="cs-CZ" sz="1800" dirty="0">
                <a:solidFill>
                  <a:srgbClr val="00287D"/>
                </a:solidFill>
              </a:rPr>
              <a:t>Proudění ideální kapaliny </a:t>
            </a:r>
            <a:r>
              <a:rPr lang="cs-CZ" sz="1800" dirty="0"/>
              <a:t>(bez vnitřního tření) je </a:t>
            </a:r>
            <a:r>
              <a:rPr lang="cs-CZ" sz="1800" i="1" dirty="0">
                <a:solidFill>
                  <a:srgbClr val="00287D"/>
                </a:solidFill>
              </a:rPr>
              <a:t>nevírové</a:t>
            </a:r>
            <a:r>
              <a:rPr lang="cs-CZ" sz="1800" dirty="0"/>
              <a:t> (potenciálové). </a:t>
            </a:r>
          </a:p>
          <a:p>
            <a:pPr marL="0" indent="0">
              <a:buNone/>
            </a:pPr>
            <a:r>
              <a:rPr lang="cs-CZ" sz="1800" dirty="0"/>
              <a:t>Platí při něm zákon zachování mechanické energie. Částice kapaliny při tomto</a:t>
            </a:r>
          </a:p>
          <a:p>
            <a:pPr marL="0" indent="0">
              <a:buNone/>
            </a:pPr>
            <a:r>
              <a:rPr lang="cs-CZ" sz="1800" dirty="0"/>
              <a:t>proudění konají jen postupný pohyb. </a:t>
            </a:r>
          </a:p>
          <a:p>
            <a:pPr marL="0" indent="0">
              <a:buNone/>
            </a:pPr>
            <a:r>
              <a:rPr lang="cs-CZ" sz="1800" dirty="0"/>
              <a:t>Otáčivý pohyb není možný. Rychlost</a:t>
            </a:r>
          </a:p>
          <a:p>
            <a:pPr marL="0" indent="0">
              <a:buNone/>
            </a:pPr>
            <a:r>
              <a:rPr lang="cs-CZ" sz="1800" dirty="0"/>
              <a:t>proudění je ve všech bodech průřezu</a:t>
            </a:r>
          </a:p>
          <a:p>
            <a:pPr marL="0" indent="0">
              <a:buNone/>
            </a:pPr>
            <a:r>
              <a:rPr lang="cs-CZ" sz="1800" dirty="0"/>
              <a:t>trubice stejná.</a:t>
            </a:r>
          </a:p>
          <a:p>
            <a:pPr marL="0" indent="0">
              <a:buNone/>
            </a:pPr>
            <a:r>
              <a:rPr lang="cs-CZ" sz="1800" dirty="0">
                <a:solidFill>
                  <a:srgbClr val="00287D"/>
                </a:solidFill>
              </a:rPr>
              <a:t>Proudění reálné kapaliny </a:t>
            </a:r>
            <a:r>
              <a:rPr lang="cs-CZ" sz="1800" dirty="0"/>
              <a:t>není potenciálové, je vždy </a:t>
            </a:r>
            <a:r>
              <a:rPr lang="cs-CZ" sz="1800" i="1" dirty="0">
                <a:solidFill>
                  <a:srgbClr val="00287D"/>
                </a:solidFill>
              </a:rPr>
              <a:t>vírové</a:t>
            </a:r>
            <a:r>
              <a:rPr lang="cs-CZ" sz="1800" dirty="0"/>
              <a:t>. Částice kapaliny</a:t>
            </a:r>
          </a:p>
          <a:p>
            <a:pPr marL="0" indent="0">
              <a:buNone/>
            </a:pPr>
            <a:r>
              <a:rPr lang="cs-CZ" sz="1800" dirty="0"/>
              <a:t>kromě posuvného pohybu konají i otáčivý pohyb.</a:t>
            </a:r>
          </a:p>
          <a:p>
            <a:pPr marL="0" indent="0">
              <a:buNone/>
            </a:pPr>
            <a:r>
              <a:rPr lang="cs-CZ" sz="1800" dirty="0"/>
              <a:t>Pro malé rychlosti proudění je proudění reálné</a:t>
            </a:r>
          </a:p>
          <a:p>
            <a:pPr marL="0" indent="0">
              <a:buNone/>
            </a:pPr>
            <a:r>
              <a:rPr lang="cs-CZ" sz="1800" dirty="0"/>
              <a:t>kapaliny </a:t>
            </a:r>
            <a:r>
              <a:rPr lang="cs-CZ" sz="1800" b="1" i="1" dirty="0">
                <a:solidFill>
                  <a:srgbClr val="00287D"/>
                </a:solidFill>
              </a:rPr>
              <a:t>laminární</a:t>
            </a:r>
            <a:r>
              <a:rPr lang="cs-CZ" sz="1800" dirty="0"/>
              <a:t>. Je charakterizováno tím, </a:t>
            </a:r>
          </a:p>
          <a:p>
            <a:pPr marL="0" indent="0">
              <a:buNone/>
            </a:pPr>
            <a:r>
              <a:rPr lang="cs-CZ" sz="1800" dirty="0"/>
              <a:t>že ve vybraném kruhovém průřezu trubice rozložení rychlostí je v osovém řezu parabolické. Jednotlivé vrstvy (proudové trubice) se nepromíchávají.</a:t>
            </a:r>
          </a:p>
          <a:p>
            <a:pPr marL="0" indent="0">
              <a:buNone/>
            </a:pPr>
            <a:r>
              <a:rPr lang="cs-CZ" sz="1800" i="1" dirty="0">
                <a:solidFill>
                  <a:srgbClr val="00287D"/>
                </a:solidFill>
              </a:rPr>
              <a:t>Objemový průtok </a:t>
            </a:r>
            <a:r>
              <a:rPr lang="cs-CZ" sz="1800" i="1" dirty="0" err="1">
                <a:solidFill>
                  <a:srgbClr val="00287D"/>
                </a:solidFill>
              </a:rPr>
              <a:t>Q</a:t>
            </a:r>
            <a:r>
              <a:rPr lang="cs-CZ" sz="1800" i="1" baseline="-25000" dirty="0" err="1">
                <a:solidFill>
                  <a:srgbClr val="00287D"/>
                </a:solidFill>
              </a:rPr>
              <a:t>v</a:t>
            </a:r>
            <a:r>
              <a:rPr lang="cs-CZ" sz="1800" i="1" baseline="-25000" dirty="0">
                <a:solidFill>
                  <a:srgbClr val="00287D"/>
                </a:solidFill>
              </a:rPr>
              <a:t> </a:t>
            </a:r>
            <a:r>
              <a:rPr lang="cs-CZ" sz="1800" dirty="0"/>
              <a:t>je dán </a:t>
            </a:r>
            <a:r>
              <a:rPr lang="cs-CZ" sz="1800" b="1" i="1" dirty="0" err="1">
                <a:solidFill>
                  <a:srgbClr val="00287D"/>
                </a:solidFill>
              </a:rPr>
              <a:t>Poisseuillovým</a:t>
            </a:r>
            <a:r>
              <a:rPr lang="cs-CZ" sz="1800" b="1" i="1" dirty="0">
                <a:solidFill>
                  <a:srgbClr val="00287D"/>
                </a:solidFill>
              </a:rPr>
              <a:t> zákonem</a:t>
            </a:r>
            <a:r>
              <a:rPr lang="cs-CZ" sz="1800" dirty="0"/>
              <a:t>:</a:t>
            </a: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pic>
        <p:nvPicPr>
          <p:cNvPr id="7" name="Obrázek 6">
            <a:extLst>
              <a:ext uri="{FF2B5EF4-FFF2-40B4-BE49-F238E27FC236}">
                <a16:creationId xmlns:a16="http://schemas.microsoft.com/office/drawing/2014/main" xmlns="" id="{D77A1E7C-1B36-4BF8-9FFA-F3C4DCEDCEA9}"/>
              </a:ext>
            </a:extLst>
          </p:cNvPr>
          <p:cNvPicPr>
            <a:picLocks noChangeAspect="1"/>
          </p:cNvPicPr>
          <p:nvPr/>
        </p:nvPicPr>
        <p:blipFill>
          <a:blip r:embed="rId2"/>
          <a:stretch>
            <a:fillRect/>
          </a:stretch>
        </p:blipFill>
        <p:spPr>
          <a:xfrm>
            <a:off x="5423357" y="2680415"/>
            <a:ext cx="2869286" cy="886936"/>
          </a:xfrm>
          <a:prstGeom prst="rect">
            <a:avLst/>
          </a:prstGeom>
        </p:spPr>
      </p:pic>
      <p:pic>
        <p:nvPicPr>
          <p:cNvPr id="8" name="Obrázek 7">
            <a:extLst>
              <a:ext uri="{FF2B5EF4-FFF2-40B4-BE49-F238E27FC236}">
                <a16:creationId xmlns:a16="http://schemas.microsoft.com/office/drawing/2014/main" xmlns="" id="{4394580D-855A-40D5-8CFC-6ED3C3194AE9}"/>
              </a:ext>
            </a:extLst>
          </p:cNvPr>
          <p:cNvPicPr>
            <a:picLocks noChangeAspect="1"/>
          </p:cNvPicPr>
          <p:nvPr/>
        </p:nvPicPr>
        <p:blipFill>
          <a:blip r:embed="rId3"/>
          <a:stretch>
            <a:fillRect/>
          </a:stretch>
        </p:blipFill>
        <p:spPr>
          <a:xfrm>
            <a:off x="5437777" y="4313562"/>
            <a:ext cx="2854866" cy="886936"/>
          </a:xfrm>
          <a:prstGeom prst="rect">
            <a:avLst/>
          </a:prstGeom>
        </p:spPr>
      </p:pic>
      <p:pic>
        <p:nvPicPr>
          <p:cNvPr id="9" name="Obrázek 8">
            <a:extLst>
              <a:ext uri="{FF2B5EF4-FFF2-40B4-BE49-F238E27FC236}">
                <a16:creationId xmlns:a16="http://schemas.microsoft.com/office/drawing/2014/main" xmlns="" id="{5AEECC00-04A6-48C8-9C04-786276F3CF00}"/>
              </a:ext>
            </a:extLst>
          </p:cNvPr>
          <p:cNvPicPr>
            <a:picLocks noChangeAspect="1"/>
          </p:cNvPicPr>
          <p:nvPr/>
        </p:nvPicPr>
        <p:blipFill>
          <a:blip r:embed="rId4"/>
          <a:stretch>
            <a:fillRect/>
          </a:stretch>
        </p:blipFill>
        <p:spPr>
          <a:xfrm>
            <a:off x="6281414" y="5879230"/>
            <a:ext cx="1450042" cy="738340"/>
          </a:xfrm>
          <a:prstGeom prst="rect">
            <a:avLst/>
          </a:prstGeom>
        </p:spPr>
      </p:pic>
      <p:pic>
        <p:nvPicPr>
          <p:cNvPr id="11" name="Obrázek 10">
            <a:extLst>
              <a:ext uri="{FF2B5EF4-FFF2-40B4-BE49-F238E27FC236}">
                <a16:creationId xmlns:a16="http://schemas.microsoft.com/office/drawing/2014/main" xmlns="" id="{AD5448D9-C2B3-4887-90B5-D6DB4924655C}"/>
              </a:ext>
            </a:extLst>
          </p:cNvPr>
          <p:cNvPicPr>
            <a:picLocks noChangeAspect="1"/>
          </p:cNvPicPr>
          <p:nvPr/>
        </p:nvPicPr>
        <p:blipFill>
          <a:blip r:embed="rId5"/>
          <a:stretch>
            <a:fillRect/>
          </a:stretch>
        </p:blipFill>
        <p:spPr>
          <a:xfrm>
            <a:off x="7524608" y="4313562"/>
            <a:ext cx="1536069" cy="886936"/>
          </a:xfrm>
          <a:prstGeom prst="rect">
            <a:avLst/>
          </a:prstGeom>
        </p:spPr>
      </p:pic>
    </p:spTree>
    <p:extLst>
      <p:ext uri="{BB962C8B-B14F-4D97-AF65-F5344CB8AC3E}">
        <p14:creationId xmlns:p14="http://schemas.microsoft.com/office/powerpoint/2010/main" val="4200427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1150252"/>
            <a:ext cx="8086635" cy="647700"/>
          </a:xfrm>
        </p:spPr>
        <p:txBody>
          <a:bodyPr/>
          <a:lstStyle/>
          <a:p>
            <a:r>
              <a:rPr lang="cs-CZ" dirty="0">
                <a:effectLst>
                  <a:outerShdw blurRad="38100" dist="38100" dir="2700000" algn="tl">
                    <a:srgbClr val="000000">
                      <a:alpha val="43137"/>
                    </a:srgbClr>
                  </a:outerShdw>
                </a:effectLst>
              </a:rPr>
              <a:t>Laminární a turbulentní proudění</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22694" y="2023524"/>
                <a:ext cx="8082321" cy="4114800"/>
              </a:xfrm>
            </p:spPr>
            <p:txBody>
              <a:bodyPr/>
              <a:lstStyle/>
              <a:p>
                <a:pPr marL="0" indent="0">
                  <a:buNone/>
                </a:pPr>
                <a:r>
                  <a:rPr lang="cs-CZ" sz="1800" dirty="0"/>
                  <a:t>Zvyšujeme-li rychlost proudění, začne převládat rušivý vliv vírů. </a:t>
                </a:r>
                <a:r>
                  <a:rPr lang="cs-CZ" sz="1800" dirty="0">
                    <a:solidFill>
                      <a:srgbClr val="00287D"/>
                    </a:solidFill>
                  </a:rPr>
                  <a:t>Proudová</a:t>
                </a:r>
              </a:p>
              <a:p>
                <a:pPr marL="0" indent="0">
                  <a:buNone/>
                </a:pPr>
                <a:r>
                  <a:rPr lang="cs-CZ" sz="1800" dirty="0">
                    <a:solidFill>
                      <a:srgbClr val="00287D"/>
                    </a:solidFill>
                  </a:rPr>
                  <a:t>vlákna se nepravidelně proplétají,</a:t>
                </a:r>
                <a:r>
                  <a:rPr lang="cs-CZ" sz="1800" dirty="0"/>
                  <a:t> proudění přechází v </a:t>
                </a:r>
                <a:r>
                  <a:rPr lang="cs-CZ" sz="1800" b="1" i="1" dirty="0">
                    <a:solidFill>
                      <a:srgbClr val="00287D"/>
                    </a:solidFill>
                  </a:rPr>
                  <a:t>turbulentní proudění. </a:t>
                </a:r>
                <a:r>
                  <a:rPr lang="cs-CZ" sz="1800" dirty="0"/>
                  <a:t>Při turbulentním proudění dochází k promíchávání kapaliny.</a:t>
                </a:r>
              </a:p>
              <a:p>
                <a:pPr marL="0" indent="0">
                  <a:buNone/>
                </a:pPr>
                <a:r>
                  <a:rPr lang="cs-CZ" sz="1800" dirty="0"/>
                  <a:t>Rychlost je v téměř celé vnitřní části trubice</a:t>
                </a:r>
              </a:p>
              <a:p>
                <a:pPr marL="0" indent="0">
                  <a:buNone/>
                </a:pPr>
                <a:r>
                  <a:rPr lang="cs-CZ" sz="1800" dirty="0"/>
                  <a:t>přibližně stejná až na tenkou vrstvu při stěně,</a:t>
                </a:r>
              </a:p>
              <a:p>
                <a:pPr marL="0" indent="0">
                  <a:buNone/>
                </a:pPr>
                <a:r>
                  <a:rPr lang="cs-CZ" sz="1800" dirty="0"/>
                  <a:t>kdy prudce roste přibližně úměrně se vzdáleností</a:t>
                </a:r>
              </a:p>
              <a:p>
                <a:pPr marL="0" indent="0">
                  <a:buNone/>
                </a:pPr>
                <a:r>
                  <a:rPr lang="cs-CZ" sz="1800" dirty="0"/>
                  <a:t>od stěny. Střední rychlost v průřezu trubice je mnohem bližší maximální rychlosti než při laminárním proudění.</a:t>
                </a:r>
              </a:p>
              <a:p>
                <a:pPr marL="0" indent="0">
                  <a:buNone/>
                </a:pPr>
                <a:r>
                  <a:rPr lang="cs-CZ" sz="1800" dirty="0"/>
                  <a:t>Pro posouzení charakteru proudění reálné kapaliny používáme bezrozměrnou veličina, tzv. </a:t>
                </a:r>
                <a:r>
                  <a:rPr lang="cs-CZ" sz="1800" i="1" dirty="0" err="1">
                    <a:solidFill>
                      <a:srgbClr val="00287D"/>
                    </a:solidFill>
                  </a:rPr>
                  <a:t>Reynoldsovo</a:t>
                </a:r>
                <a:r>
                  <a:rPr lang="cs-CZ" sz="1800" i="1" dirty="0">
                    <a:solidFill>
                      <a:srgbClr val="00287D"/>
                    </a:solidFill>
                  </a:rPr>
                  <a:t> číslo Re</a:t>
                </a:r>
                <a:r>
                  <a:rPr lang="cs-CZ" sz="1800" dirty="0"/>
                  <a:t>.</a:t>
                </a:r>
              </a:p>
              <a:p>
                <a:pPr marL="400050" lvl="1" indent="0">
                  <a:buNone/>
                </a:pPr>
                <a14:m>
                  <m:oMathPara xmlns:m="http://schemas.openxmlformats.org/officeDocument/2006/math">
                    <m:oMathParaPr>
                      <m:jc m:val="left"/>
                    </m:oMathParaPr>
                    <m:oMath xmlns:m="http://schemas.openxmlformats.org/officeDocument/2006/math">
                      <m:r>
                        <a:rPr lang="cs-CZ" sz="1800" b="1" i="1" smtClean="0">
                          <a:solidFill>
                            <a:srgbClr val="00287D"/>
                          </a:solidFill>
                          <a:latin typeface="Cambria Math" panose="02040503050406030204" pitchFamily="18" charset="0"/>
                        </a:rPr>
                        <m:t>𝑹𝒆</m:t>
                      </m:r>
                      <m:r>
                        <a:rPr lang="cs-CZ" sz="1800" b="1" i="1" smtClean="0">
                          <a:solidFill>
                            <a:srgbClr val="00287D"/>
                          </a:solidFill>
                          <a:latin typeface="Cambria Math" panose="02040503050406030204" pitchFamily="18" charset="0"/>
                        </a:rPr>
                        <m:t>=</m:t>
                      </m:r>
                      <m:f>
                        <m:fPr>
                          <m:ctrlPr>
                            <a:rPr lang="cs-CZ" sz="1800" b="1" i="1" smtClean="0">
                              <a:solidFill>
                                <a:srgbClr val="00287D"/>
                              </a:solidFill>
                              <a:latin typeface="Cambria Math" panose="02040503050406030204" pitchFamily="18" charset="0"/>
                            </a:rPr>
                          </m:ctrlPr>
                        </m:fPr>
                        <m:num>
                          <m:r>
                            <a:rPr lang="cs-CZ" sz="1800" b="1" i="1" smtClean="0">
                              <a:solidFill>
                                <a:srgbClr val="00287D"/>
                              </a:solidFill>
                              <a:latin typeface="Cambria Math" panose="02040503050406030204" pitchFamily="18" charset="0"/>
                            </a:rPr>
                            <m:t>𝒗𝒅</m:t>
                          </m:r>
                        </m:num>
                        <m:den>
                          <m:r>
                            <a:rPr lang="el-GR" sz="1800" b="1" i="1" smtClean="0">
                              <a:solidFill>
                                <a:srgbClr val="00287D"/>
                              </a:solidFill>
                              <a:latin typeface="Cambria Math" panose="02040503050406030204" pitchFamily="18" charset="0"/>
                            </a:rPr>
                            <m:t>𝝂</m:t>
                          </m:r>
                        </m:den>
                      </m:f>
                    </m:oMath>
                  </m:oMathPara>
                </a14:m>
                <a:endParaRPr lang="cs-CZ" sz="1800" b="1" i="1" dirty="0">
                  <a:solidFill>
                    <a:srgbClr val="00287D"/>
                  </a:solidFill>
                </a:endParaRPr>
              </a:p>
              <a:p>
                <a:pPr marL="0" indent="0">
                  <a:buNone/>
                </a:pPr>
                <a:r>
                  <a:rPr lang="cs-CZ" sz="1800" dirty="0"/>
                  <a:t>kde </a:t>
                </a:r>
                <a:r>
                  <a:rPr lang="cs-CZ" sz="1800" b="1" i="1" dirty="0">
                    <a:solidFill>
                      <a:srgbClr val="00287D"/>
                    </a:solidFill>
                    <a:latin typeface="Cambria Math" panose="02040503050406030204" pitchFamily="18" charset="0"/>
                    <a:ea typeface="Cambria Math" panose="02040503050406030204" pitchFamily="18" charset="0"/>
                  </a:rPr>
                  <a:t>v</a:t>
                </a:r>
                <a:r>
                  <a:rPr lang="cs-CZ" sz="1800" dirty="0"/>
                  <a:t> je velikost střední rychlosti částic kapaliny v trubici o průměru </a:t>
                </a:r>
                <a:r>
                  <a:rPr lang="cs-CZ" sz="1800" i="1" dirty="0">
                    <a:solidFill>
                      <a:srgbClr val="00287D"/>
                    </a:solidFill>
                  </a:rPr>
                  <a:t>d</a:t>
                </a:r>
                <a:r>
                  <a:rPr lang="cs-CZ" sz="1800" dirty="0"/>
                  <a:t> a </a:t>
                </a:r>
                <a:r>
                  <a:rPr lang="el-GR" sz="1800" b="1" i="1" dirty="0">
                    <a:solidFill>
                      <a:srgbClr val="00287D"/>
                    </a:solidFill>
                    <a:latin typeface="Cambria Math" panose="02040503050406030204" pitchFamily="18" charset="0"/>
                    <a:ea typeface="Cambria Math" panose="02040503050406030204" pitchFamily="18" charset="0"/>
                  </a:rPr>
                  <a:t>ν</a:t>
                </a:r>
                <a:r>
                  <a:rPr lang="cs-CZ" sz="1800" dirty="0"/>
                  <a:t>  je kinematická viskozita kapaliny. </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22694" y="2023524"/>
                <a:ext cx="8082321" cy="4114800"/>
              </a:xfrm>
              <a:blipFill>
                <a:blip r:embed="rId2"/>
                <a:stretch>
                  <a:fillRect l="-1735" t="-1926" r="-151" b="-5481"/>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pic>
        <p:nvPicPr>
          <p:cNvPr id="12" name="Obrázek 11">
            <a:extLst>
              <a:ext uri="{FF2B5EF4-FFF2-40B4-BE49-F238E27FC236}">
                <a16:creationId xmlns:a16="http://schemas.microsoft.com/office/drawing/2014/main" xmlns="" id="{7E09FA3D-ACB3-445E-A5F8-9A586AE20610}"/>
              </a:ext>
            </a:extLst>
          </p:cNvPr>
          <p:cNvPicPr>
            <a:picLocks noChangeAspect="1"/>
          </p:cNvPicPr>
          <p:nvPr/>
        </p:nvPicPr>
        <p:blipFill>
          <a:blip r:embed="rId3"/>
          <a:stretch>
            <a:fillRect/>
          </a:stretch>
        </p:blipFill>
        <p:spPr>
          <a:xfrm>
            <a:off x="5457929" y="2958051"/>
            <a:ext cx="3047086" cy="941897"/>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7993" y="18230"/>
            <a:ext cx="2526957" cy="1895218"/>
          </a:xfrm>
          <a:prstGeom prst="rect">
            <a:avLst/>
          </a:prstGeom>
        </p:spPr>
      </p:pic>
    </p:spTree>
    <p:extLst>
      <p:ext uri="{BB962C8B-B14F-4D97-AF65-F5344CB8AC3E}">
        <p14:creationId xmlns:p14="http://schemas.microsoft.com/office/powerpoint/2010/main" val="229000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Laminární a turbulentní proudění</a:t>
            </a:r>
          </a:p>
        </p:txBody>
      </p:sp>
      <p:sp>
        <p:nvSpPr>
          <p:cNvPr id="3" name="Zástupný symbol pro obsah 2"/>
          <p:cNvSpPr>
            <a:spLocks noGrp="1"/>
          </p:cNvSpPr>
          <p:nvPr>
            <p:ph idx="1"/>
          </p:nvPr>
        </p:nvSpPr>
        <p:spPr>
          <a:xfrm>
            <a:off x="422694" y="2023524"/>
            <a:ext cx="8082321" cy="4114800"/>
          </a:xfrm>
        </p:spPr>
        <p:txBody>
          <a:bodyPr/>
          <a:lstStyle/>
          <a:p>
            <a:pPr marL="0" indent="0">
              <a:buNone/>
            </a:pPr>
            <a:r>
              <a:rPr lang="cs-CZ" sz="1800" i="1" dirty="0">
                <a:solidFill>
                  <a:srgbClr val="00287D"/>
                </a:solidFill>
              </a:rPr>
              <a:t>Kritické </a:t>
            </a:r>
            <a:r>
              <a:rPr lang="cs-CZ" sz="1800" i="1" dirty="0" err="1">
                <a:solidFill>
                  <a:srgbClr val="00287D"/>
                </a:solidFill>
              </a:rPr>
              <a:t>Reynoldsovo</a:t>
            </a:r>
            <a:r>
              <a:rPr lang="cs-CZ" sz="1800" i="1" dirty="0">
                <a:solidFill>
                  <a:srgbClr val="00287D"/>
                </a:solidFill>
              </a:rPr>
              <a:t> číslo Re</a:t>
            </a:r>
            <a:r>
              <a:rPr lang="cs-CZ" sz="1800" i="1" baseline="-25000" dirty="0">
                <a:solidFill>
                  <a:srgbClr val="00287D"/>
                </a:solidFill>
              </a:rPr>
              <a:t>k</a:t>
            </a:r>
            <a:r>
              <a:rPr lang="cs-CZ" sz="1800" i="1" dirty="0">
                <a:solidFill>
                  <a:srgbClr val="00287D"/>
                </a:solidFill>
              </a:rPr>
              <a:t> ~2000 </a:t>
            </a:r>
            <a:r>
              <a:rPr lang="cs-CZ" sz="1800" dirty="0"/>
              <a:t>	  laminární proudění přestává být stabilní a může se změnit na turbulentní.</a:t>
            </a:r>
          </a:p>
          <a:p>
            <a:pPr marL="0" indent="0">
              <a:buNone/>
            </a:pPr>
            <a:r>
              <a:rPr lang="cs-CZ" sz="1800" dirty="0"/>
              <a:t>Podobné závěry platí i pro proudění reálných plynů.</a:t>
            </a:r>
          </a:p>
          <a:p>
            <a:pPr marL="0" indent="0">
              <a:buNone/>
            </a:pPr>
            <a:endParaRPr lang="cs-CZ" sz="1800" dirty="0"/>
          </a:p>
          <a:p>
            <a:pPr marL="0" indent="0">
              <a:buNone/>
            </a:pPr>
            <a:endParaRPr lang="cs-CZ" sz="1800" dirty="0"/>
          </a:p>
          <a:p>
            <a:pPr marL="0" indent="0">
              <a:buNone/>
            </a:pPr>
            <a:endParaRPr lang="cs-CZ" sz="1800" dirty="0"/>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6" name="Šipka: doprava 5">
            <a:extLst>
              <a:ext uri="{FF2B5EF4-FFF2-40B4-BE49-F238E27FC236}">
                <a16:creationId xmlns:a16="http://schemas.microsoft.com/office/drawing/2014/main" xmlns="" id="{8FFD451D-F565-4833-830D-4673F11BAE5F}"/>
              </a:ext>
            </a:extLst>
          </p:cNvPr>
          <p:cNvSpPr/>
          <p:nvPr/>
        </p:nvSpPr>
        <p:spPr bwMode="auto">
          <a:xfrm>
            <a:off x="4356100" y="2048924"/>
            <a:ext cx="647700" cy="228600"/>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pic>
        <p:nvPicPr>
          <p:cNvPr id="7" name="Obrázek 6">
            <a:extLst>
              <a:ext uri="{FF2B5EF4-FFF2-40B4-BE49-F238E27FC236}">
                <a16:creationId xmlns:a16="http://schemas.microsoft.com/office/drawing/2014/main" xmlns="" id="{5110E015-61C4-406C-B1EF-F54111CE7395}"/>
              </a:ext>
            </a:extLst>
          </p:cNvPr>
          <p:cNvPicPr>
            <a:picLocks noChangeAspect="1"/>
          </p:cNvPicPr>
          <p:nvPr/>
        </p:nvPicPr>
        <p:blipFill>
          <a:blip r:embed="rId2"/>
          <a:stretch>
            <a:fillRect/>
          </a:stretch>
        </p:blipFill>
        <p:spPr>
          <a:xfrm>
            <a:off x="5437978" y="451646"/>
            <a:ext cx="1371600" cy="704850"/>
          </a:xfrm>
          <a:prstGeom prst="rect">
            <a:avLst/>
          </a:prstGeom>
        </p:spPr>
      </p:pic>
      <p:pic>
        <p:nvPicPr>
          <p:cNvPr id="8" name="Obrázek 7">
            <a:extLst>
              <a:ext uri="{FF2B5EF4-FFF2-40B4-BE49-F238E27FC236}">
                <a16:creationId xmlns:a16="http://schemas.microsoft.com/office/drawing/2014/main" xmlns="" id="{7C320C36-1284-41F5-B56E-BCF6E0B719DE}"/>
              </a:ext>
            </a:extLst>
          </p:cNvPr>
          <p:cNvPicPr>
            <a:picLocks noChangeAspect="1"/>
          </p:cNvPicPr>
          <p:nvPr/>
        </p:nvPicPr>
        <p:blipFill>
          <a:blip r:embed="rId3"/>
          <a:stretch>
            <a:fillRect/>
          </a:stretch>
        </p:blipFill>
        <p:spPr>
          <a:xfrm>
            <a:off x="7159976" y="1153357"/>
            <a:ext cx="1085850" cy="666750"/>
          </a:xfrm>
          <a:prstGeom prst="rect">
            <a:avLst/>
          </a:prstGeom>
        </p:spPr>
      </p:pic>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6078" y="3493009"/>
            <a:ext cx="5143500" cy="2895600"/>
          </a:xfrm>
          <a:prstGeom prst="rect">
            <a:avLst/>
          </a:prstGeom>
        </p:spPr>
      </p:pic>
    </p:spTree>
    <p:extLst>
      <p:ext uri="{BB962C8B-B14F-4D97-AF65-F5344CB8AC3E}">
        <p14:creationId xmlns:p14="http://schemas.microsoft.com/office/powerpoint/2010/main" val="3104491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Proudění ideální kapaliny</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pPr marL="0" indent="0">
              <a:buNone/>
            </a:pPr>
            <a:r>
              <a:rPr lang="cs-CZ" sz="1800" dirty="0">
                <a:solidFill>
                  <a:srgbClr val="00287D"/>
                </a:solidFill>
              </a:rPr>
              <a:t>Uspořádaný makroskopický pohyb částic tekutiny </a:t>
            </a:r>
            <a:r>
              <a:rPr lang="cs-CZ" sz="1800" dirty="0"/>
              <a:t>označujeme jako</a:t>
            </a:r>
          </a:p>
          <a:p>
            <a:pPr marL="0" indent="0">
              <a:buNone/>
            </a:pPr>
            <a:r>
              <a:rPr lang="cs-CZ" sz="1800" dirty="0">
                <a:solidFill>
                  <a:srgbClr val="00287D"/>
                </a:solidFill>
              </a:rPr>
              <a:t>proudění tekutiny</a:t>
            </a:r>
            <a:r>
              <a:rPr lang="cs-CZ" sz="1800" b="1" dirty="0">
                <a:solidFill>
                  <a:srgbClr val="00287D"/>
                </a:solidFill>
              </a:rPr>
              <a:t>.</a:t>
            </a:r>
            <a:endParaRPr lang="cs-CZ" b="1" dirty="0">
              <a:solidFill>
                <a:srgbClr val="00287D"/>
              </a:solidFill>
            </a:endParaRPr>
          </a:p>
          <a:p>
            <a:pPr marL="0" indent="0">
              <a:buNone/>
            </a:pPr>
            <a:r>
              <a:rPr lang="cs-CZ" sz="1800" dirty="0"/>
              <a:t>Popis pomocí rychlosti a tlaku v každém místě proudění.</a:t>
            </a:r>
          </a:p>
          <a:p>
            <a:pPr marL="0" indent="0">
              <a:buNone/>
            </a:pPr>
            <a:r>
              <a:rPr lang="cs-CZ" sz="1800" dirty="0"/>
              <a:t>Proudění </a:t>
            </a:r>
          </a:p>
          <a:p>
            <a:pPr lvl="1">
              <a:buFont typeface="Wingdings" panose="05000000000000000000" pitchFamily="2" charset="2"/>
              <a:buChar char="Ø"/>
            </a:pPr>
            <a:r>
              <a:rPr lang="cs-CZ" sz="1800" b="1" dirty="0">
                <a:solidFill>
                  <a:srgbClr val="00287D"/>
                </a:solidFill>
              </a:rPr>
              <a:t>ustálené (stacionární)  </a:t>
            </a:r>
            <a:r>
              <a:rPr lang="cs-CZ" sz="1400" dirty="0"/>
              <a:t>v libovolném místě rychlost a tlak </a:t>
            </a:r>
            <a:r>
              <a:rPr lang="cs-CZ" sz="1400" dirty="0">
                <a:solidFill>
                  <a:srgbClr val="00287D"/>
                </a:solidFill>
              </a:rPr>
              <a:t>nezávisí</a:t>
            </a:r>
            <a:r>
              <a:rPr lang="cs-CZ" sz="1400" dirty="0"/>
              <a:t> na čase.</a:t>
            </a:r>
          </a:p>
          <a:p>
            <a:pPr lvl="1">
              <a:buFont typeface="Wingdings" panose="05000000000000000000" pitchFamily="2" charset="2"/>
              <a:buChar char="Ø"/>
            </a:pPr>
            <a:r>
              <a:rPr lang="cs-CZ" sz="1800" b="1" dirty="0">
                <a:solidFill>
                  <a:srgbClr val="00287D"/>
                </a:solidFill>
              </a:rPr>
              <a:t>neustálené (nestacionární) </a:t>
            </a:r>
            <a:r>
              <a:rPr lang="cs-CZ" sz="1400" dirty="0">
                <a:solidFill>
                  <a:srgbClr val="000000"/>
                </a:solidFill>
              </a:rPr>
              <a:t>v libovolném místě rychlost a tlak </a:t>
            </a:r>
            <a:r>
              <a:rPr lang="cs-CZ" sz="1400" dirty="0">
                <a:solidFill>
                  <a:srgbClr val="00287D"/>
                </a:solidFill>
              </a:rPr>
              <a:t>závisí</a:t>
            </a:r>
            <a:r>
              <a:rPr lang="cs-CZ" sz="1400" dirty="0">
                <a:solidFill>
                  <a:srgbClr val="000000"/>
                </a:solidFill>
              </a:rPr>
              <a:t> na čase.</a:t>
            </a:r>
          </a:p>
          <a:p>
            <a:pPr marL="0" indent="0">
              <a:buNone/>
            </a:pPr>
            <a:endParaRPr lang="cs-CZ" sz="1800" dirty="0"/>
          </a:p>
          <a:p>
            <a:pPr marL="0" indent="0">
              <a:buNone/>
            </a:pPr>
            <a:endParaRPr lang="cs-CZ" sz="1800" dirty="0"/>
          </a:p>
          <a:p>
            <a:pPr marL="0" indent="0">
              <a:buNone/>
            </a:pPr>
            <a:r>
              <a:rPr lang="cs-CZ" sz="1800" dirty="0"/>
              <a:t>Ke grafickému znázornění proudění tekutiny</a:t>
            </a:r>
          </a:p>
          <a:p>
            <a:pPr marL="0" indent="0">
              <a:buNone/>
            </a:pPr>
            <a:r>
              <a:rPr lang="cs-CZ" sz="1800" dirty="0"/>
              <a:t>používáme </a:t>
            </a:r>
            <a:r>
              <a:rPr lang="cs-CZ" sz="1800" i="1" dirty="0">
                <a:solidFill>
                  <a:srgbClr val="00287D"/>
                </a:solidFill>
              </a:rPr>
              <a:t>proudnic</a:t>
            </a:r>
            <a:r>
              <a:rPr lang="cs-CZ" sz="1800" dirty="0"/>
              <a:t>.</a:t>
            </a: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pic>
        <p:nvPicPr>
          <p:cNvPr id="7" name="Obrázek 6"/>
          <p:cNvPicPr>
            <a:picLocks noChangeAspect="1"/>
          </p:cNvPicPr>
          <p:nvPr/>
        </p:nvPicPr>
        <p:blipFill>
          <a:blip r:embed="rId2"/>
          <a:stretch>
            <a:fillRect/>
          </a:stretch>
        </p:blipFill>
        <p:spPr>
          <a:xfrm>
            <a:off x="5460590" y="4471416"/>
            <a:ext cx="2794820" cy="996696"/>
          </a:xfrm>
          <a:prstGeom prst="rect">
            <a:avLst/>
          </a:prstGeom>
        </p:spPr>
      </p:pic>
    </p:spTree>
    <p:extLst>
      <p:ext uri="{BB962C8B-B14F-4D97-AF65-F5344CB8AC3E}">
        <p14:creationId xmlns:p14="http://schemas.microsoft.com/office/powerpoint/2010/main" val="353158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Odpor prostředí při proudění</a:t>
            </a:r>
          </a:p>
        </p:txBody>
      </p:sp>
      <p:sp>
        <p:nvSpPr>
          <p:cNvPr id="3" name="Zástupný symbol pro obsah 2"/>
          <p:cNvSpPr>
            <a:spLocks noGrp="1"/>
          </p:cNvSpPr>
          <p:nvPr>
            <p:ph idx="1"/>
          </p:nvPr>
        </p:nvSpPr>
        <p:spPr>
          <a:xfrm>
            <a:off x="422694" y="2023524"/>
            <a:ext cx="8082321" cy="4114800"/>
          </a:xfrm>
        </p:spPr>
        <p:txBody>
          <a:bodyPr/>
          <a:lstStyle/>
          <a:p>
            <a:pPr marL="0" indent="0">
              <a:buNone/>
            </a:pPr>
            <a:r>
              <a:rPr lang="cs-CZ" sz="1800" dirty="0"/>
              <a:t>Při vzájemném pohybu tělesa a tekutiny dochází k přemisťování částic tekutiny a uplatňují se třecí síly. Tento jev se nazývá </a:t>
            </a:r>
            <a:r>
              <a:rPr lang="cs-CZ" sz="1800" b="1" i="1" dirty="0">
                <a:solidFill>
                  <a:srgbClr val="00287D"/>
                </a:solidFill>
              </a:rPr>
              <a:t>odpor prostředí</a:t>
            </a:r>
            <a:r>
              <a:rPr lang="cs-CZ" sz="1800" dirty="0"/>
              <a:t>. Sílu, která vzniká při vzájemném pohybu tělesa a tekutiny, nazýváme </a:t>
            </a:r>
            <a:r>
              <a:rPr lang="cs-CZ" sz="1800" i="1" dirty="0">
                <a:solidFill>
                  <a:srgbClr val="00287D"/>
                </a:solidFill>
              </a:rPr>
              <a:t>odporová hydrodynamická resp. aerodynamická síla</a:t>
            </a:r>
            <a:r>
              <a:rPr lang="cs-CZ" sz="1800" dirty="0"/>
              <a:t>, působí proti pohybu.</a:t>
            </a:r>
          </a:p>
          <a:p>
            <a:r>
              <a:rPr lang="cs-CZ" sz="1800" dirty="0"/>
              <a:t>Pro malé rychlosti (proudění laminární) je odpor prostředí způsoben vnitřním třením. </a:t>
            </a:r>
          </a:p>
          <a:p>
            <a:r>
              <a:rPr lang="cs-CZ" sz="1800" dirty="0"/>
              <a:t>Velikost odporové síly je přímo úměrná velikosti rychlosti tělesa vzhledem k prostředí. </a:t>
            </a:r>
          </a:p>
          <a:p>
            <a:r>
              <a:rPr lang="cs-CZ" sz="1800" dirty="0"/>
              <a:t>Závislost na tvaru se uplatňuje méně.</a:t>
            </a:r>
          </a:p>
          <a:p>
            <a:pPr marL="0" indent="0">
              <a:buNone/>
            </a:pPr>
            <a:r>
              <a:rPr lang="cs-CZ" sz="1800" dirty="0"/>
              <a:t>Pro velikost odporové síly a těleso tvaru koule o poloměru platí </a:t>
            </a:r>
            <a:r>
              <a:rPr lang="cs-CZ" sz="1800" i="1" dirty="0" err="1">
                <a:solidFill>
                  <a:srgbClr val="00287D"/>
                </a:solidFill>
              </a:rPr>
              <a:t>Stokesův</a:t>
            </a:r>
            <a:r>
              <a:rPr lang="cs-CZ" sz="1800" i="1" dirty="0">
                <a:solidFill>
                  <a:srgbClr val="00287D"/>
                </a:solidFill>
              </a:rPr>
              <a:t> vztah</a:t>
            </a:r>
            <a:r>
              <a:rPr lang="cs-CZ" sz="1800" dirty="0"/>
              <a:t>:</a:t>
            </a:r>
          </a:p>
          <a:p>
            <a:pPr marL="0" indent="0">
              <a:buNone/>
            </a:pPr>
            <a:endParaRPr lang="cs-CZ" sz="1800" dirty="0"/>
          </a:p>
          <a:p>
            <a:pPr marL="0" indent="0">
              <a:buNone/>
            </a:pPr>
            <a:endParaRPr lang="cs-CZ" sz="1800" dirty="0"/>
          </a:p>
          <a:p>
            <a:pPr marL="0" indent="0">
              <a:buNone/>
            </a:pPr>
            <a:endParaRPr lang="cs-CZ" sz="1800" dirty="0"/>
          </a:p>
          <a:p>
            <a:pPr marL="0" indent="0">
              <a:buNone/>
            </a:pPr>
            <a:r>
              <a:rPr lang="cs-CZ" sz="1800" dirty="0"/>
              <a:t>Měření viskozity -</a:t>
            </a:r>
            <a:r>
              <a:rPr lang="cs-CZ" sz="1400" dirty="0"/>
              <a:t>Na kuličku při pohybu působí tři síly tíhová síla, hydrostatická vztlaková síla a</a:t>
            </a:r>
          </a:p>
          <a:p>
            <a:pPr marL="0" indent="0">
              <a:buNone/>
            </a:pPr>
            <a:r>
              <a:rPr lang="cs-CZ" sz="1400" dirty="0"/>
              <a:t>hydrodynamická odporová síla - při ustálené rychlosti – rovnováha sil.</a:t>
            </a: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pic>
        <p:nvPicPr>
          <p:cNvPr id="7" name="Obrázek 6">
            <a:extLst>
              <a:ext uri="{FF2B5EF4-FFF2-40B4-BE49-F238E27FC236}">
                <a16:creationId xmlns:a16="http://schemas.microsoft.com/office/drawing/2014/main" xmlns="" id="{58104088-95CC-48D8-8930-B05BD907734C}"/>
              </a:ext>
            </a:extLst>
          </p:cNvPr>
          <p:cNvPicPr>
            <a:picLocks noChangeAspect="1"/>
          </p:cNvPicPr>
          <p:nvPr/>
        </p:nvPicPr>
        <p:blipFill>
          <a:blip r:embed="rId2"/>
          <a:stretch>
            <a:fillRect/>
          </a:stretch>
        </p:blipFill>
        <p:spPr>
          <a:xfrm>
            <a:off x="985656" y="5237645"/>
            <a:ext cx="1639393" cy="494816"/>
          </a:xfrm>
          <a:prstGeom prst="rect">
            <a:avLst/>
          </a:prstGeom>
        </p:spPr>
      </p:pic>
      <p:sp>
        <p:nvSpPr>
          <p:cNvPr id="8" name="Obdélník 7">
            <a:extLst>
              <a:ext uri="{FF2B5EF4-FFF2-40B4-BE49-F238E27FC236}">
                <a16:creationId xmlns:a16="http://schemas.microsoft.com/office/drawing/2014/main" xmlns="" id="{00CF2D55-0E7C-46B4-BDB6-096C284B5690}"/>
              </a:ext>
            </a:extLst>
          </p:cNvPr>
          <p:cNvSpPr/>
          <p:nvPr/>
        </p:nvSpPr>
        <p:spPr>
          <a:xfrm>
            <a:off x="3188011" y="5237645"/>
            <a:ext cx="4970334" cy="646331"/>
          </a:xfrm>
          <a:prstGeom prst="rect">
            <a:avLst/>
          </a:prstGeom>
        </p:spPr>
        <p:txBody>
          <a:bodyPr wrap="square">
            <a:spAutoFit/>
          </a:bodyPr>
          <a:lstStyle/>
          <a:p>
            <a:r>
              <a:rPr lang="cs-CZ" sz="1800" dirty="0">
                <a:latin typeface="Times New Roman" panose="02020603050405020304" pitchFamily="18" charset="0"/>
              </a:rPr>
              <a:t>kde </a:t>
            </a:r>
            <a:r>
              <a:rPr lang="cs-CZ" sz="1800" dirty="0">
                <a:latin typeface="Symbol" panose="05050102010706020507" pitchFamily="18" charset="2"/>
              </a:rPr>
              <a:t>h </a:t>
            </a:r>
            <a:r>
              <a:rPr lang="cs-CZ" sz="1800" dirty="0">
                <a:latin typeface="Times New Roman" panose="02020603050405020304" pitchFamily="18" charset="0"/>
              </a:rPr>
              <a:t>je dynamická viskozita a </a:t>
            </a:r>
            <a:r>
              <a:rPr lang="cs-CZ" sz="1800" i="1" dirty="0">
                <a:latin typeface="Times New Roman" panose="02020603050405020304" pitchFamily="18" charset="0"/>
              </a:rPr>
              <a:t>v </a:t>
            </a:r>
            <a:r>
              <a:rPr lang="cs-CZ" sz="1800" dirty="0">
                <a:latin typeface="Times New Roman" panose="02020603050405020304" pitchFamily="18" charset="0"/>
              </a:rPr>
              <a:t>relativní rychlost pohybu t</a:t>
            </a:r>
            <a:r>
              <a:rPr lang="cs-CZ" sz="1800" dirty="0">
                <a:latin typeface="TimesNewRoman"/>
              </a:rPr>
              <a:t>ě</a:t>
            </a:r>
            <a:r>
              <a:rPr lang="cs-CZ" sz="1800" dirty="0">
                <a:latin typeface="Times New Roman" panose="02020603050405020304" pitchFamily="18" charset="0"/>
              </a:rPr>
              <a:t>lesa vzhledem k tekutin</a:t>
            </a:r>
            <a:r>
              <a:rPr lang="cs-CZ" sz="1800" dirty="0">
                <a:latin typeface="TimesNewRoman"/>
              </a:rPr>
              <a:t>ě</a:t>
            </a:r>
            <a:endParaRPr lang="cs-CZ" sz="1800" dirty="0"/>
          </a:p>
        </p:txBody>
      </p:sp>
    </p:spTree>
    <p:extLst>
      <p:ext uri="{BB962C8B-B14F-4D97-AF65-F5344CB8AC3E}">
        <p14:creationId xmlns:p14="http://schemas.microsoft.com/office/powerpoint/2010/main" val="1451564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Odpor prostředí při proudění</a:t>
            </a:r>
          </a:p>
        </p:txBody>
      </p:sp>
      <p:sp>
        <p:nvSpPr>
          <p:cNvPr id="3" name="Zástupný symbol pro obsah 2"/>
          <p:cNvSpPr>
            <a:spLocks noGrp="1"/>
          </p:cNvSpPr>
          <p:nvPr>
            <p:ph idx="1"/>
          </p:nvPr>
        </p:nvSpPr>
        <p:spPr>
          <a:xfrm>
            <a:off x="422694" y="2023524"/>
            <a:ext cx="8082321" cy="4114800"/>
          </a:xfrm>
        </p:spPr>
        <p:txBody>
          <a:bodyPr/>
          <a:lstStyle/>
          <a:p>
            <a:pPr marL="0" indent="0">
              <a:buNone/>
            </a:pPr>
            <a:r>
              <a:rPr lang="cs-CZ" sz="1800" dirty="0"/>
              <a:t>Pro vyšší rychlosti (při turbulentním proudění), kdy za tělesem se vytváří</a:t>
            </a:r>
          </a:p>
          <a:p>
            <a:pPr marL="0" indent="0">
              <a:buNone/>
            </a:pPr>
            <a:r>
              <a:rPr lang="cs-CZ" sz="1800" dirty="0"/>
              <a:t>zřetelné víry, odporová síla vzrůstá. Newton odvodil pro velikost odporové</a:t>
            </a:r>
          </a:p>
          <a:p>
            <a:pPr marL="0" indent="0">
              <a:buNone/>
            </a:pPr>
            <a:r>
              <a:rPr lang="cs-CZ" sz="1800" dirty="0"/>
              <a:t>síly vztah nazývaný </a:t>
            </a:r>
            <a:r>
              <a:rPr lang="cs-CZ" sz="1800" b="1" i="1" dirty="0">
                <a:solidFill>
                  <a:srgbClr val="00287D"/>
                </a:solidFill>
              </a:rPr>
              <a:t>Newtonův vzorec</a:t>
            </a:r>
            <a:r>
              <a:rPr lang="cs-CZ" sz="1800" dirty="0"/>
              <a:t>: </a:t>
            </a:r>
          </a:p>
          <a:p>
            <a:pPr marL="0" indent="0">
              <a:buNone/>
            </a:pPr>
            <a:endParaRPr lang="cs-CZ" sz="1800" dirty="0"/>
          </a:p>
          <a:p>
            <a:pPr marL="0" indent="0">
              <a:buNone/>
            </a:pPr>
            <a:endParaRPr lang="cs-CZ" sz="1800" dirty="0"/>
          </a:p>
          <a:p>
            <a:pPr marL="0" indent="0">
              <a:buNone/>
            </a:pPr>
            <a:endParaRPr lang="cs-CZ" sz="1800" dirty="0"/>
          </a:p>
          <a:p>
            <a:pPr marL="0" indent="0">
              <a:buNone/>
            </a:pPr>
            <a:r>
              <a:rPr lang="cs-CZ" sz="1800" dirty="0"/>
              <a:t>kde </a:t>
            </a:r>
            <a:r>
              <a:rPr lang="cs-CZ" sz="1800" i="1" dirty="0">
                <a:solidFill>
                  <a:srgbClr val="00287D"/>
                </a:solidFill>
              </a:rPr>
              <a:t>C je součinitel odporu</a:t>
            </a:r>
            <a:r>
              <a:rPr lang="cs-CZ" sz="1800" dirty="0"/>
              <a:t>, </a:t>
            </a:r>
            <a:r>
              <a:rPr lang="cs-CZ" sz="1800" i="1" dirty="0">
                <a:solidFill>
                  <a:srgbClr val="00287D"/>
                </a:solidFill>
              </a:rPr>
              <a:t>S obsah plochy příčného řezu tělesa</a:t>
            </a:r>
            <a:r>
              <a:rPr lang="cs-CZ" sz="1800" dirty="0"/>
              <a:t>, </a:t>
            </a:r>
            <a:r>
              <a:rPr lang="el-GR" sz="1800" i="1" dirty="0">
                <a:solidFill>
                  <a:srgbClr val="00287D"/>
                </a:solidFill>
              </a:rPr>
              <a:t>ρ</a:t>
            </a:r>
            <a:r>
              <a:rPr lang="cs-CZ" sz="1800" i="1" dirty="0">
                <a:solidFill>
                  <a:srgbClr val="00287D"/>
                </a:solidFill>
              </a:rPr>
              <a:t> hustota tekutiny</a:t>
            </a:r>
            <a:r>
              <a:rPr lang="cs-CZ" sz="1800" dirty="0"/>
              <a:t> a </a:t>
            </a:r>
            <a:r>
              <a:rPr lang="cs-CZ" sz="1800" i="1" dirty="0">
                <a:solidFill>
                  <a:srgbClr val="00287D"/>
                </a:solidFill>
              </a:rPr>
              <a:t>v relativní rychlost </a:t>
            </a:r>
            <a:r>
              <a:rPr lang="cs-CZ" sz="1800" dirty="0"/>
              <a:t>pohybu tělesa vzhledem k tekutině. </a:t>
            </a:r>
          </a:p>
          <a:p>
            <a:pPr marL="0" indent="0">
              <a:buNone/>
            </a:pPr>
            <a:r>
              <a:rPr lang="cs-CZ" sz="1800" dirty="0">
                <a:solidFill>
                  <a:srgbClr val="00287D"/>
                </a:solidFill>
              </a:rPr>
              <a:t>Součinitel odporu C závisí na tvaru tělesa</a:t>
            </a:r>
            <a:r>
              <a:rPr lang="cs-CZ" sz="1800" dirty="0"/>
              <a:t>. </a:t>
            </a:r>
          </a:p>
          <a:p>
            <a:pPr marL="0" indent="0">
              <a:buNone/>
            </a:pPr>
            <a:r>
              <a:rPr lang="cs-CZ" sz="1800" dirty="0"/>
              <a:t> </a:t>
            </a: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pic>
        <p:nvPicPr>
          <p:cNvPr id="6" name="Obrázek 5">
            <a:extLst>
              <a:ext uri="{FF2B5EF4-FFF2-40B4-BE49-F238E27FC236}">
                <a16:creationId xmlns:a16="http://schemas.microsoft.com/office/drawing/2014/main" xmlns="" id="{80642C30-1C5A-43F9-B33D-352BDDA0C2D6}"/>
              </a:ext>
            </a:extLst>
          </p:cNvPr>
          <p:cNvPicPr>
            <a:picLocks noChangeAspect="1"/>
          </p:cNvPicPr>
          <p:nvPr/>
        </p:nvPicPr>
        <p:blipFill>
          <a:blip r:embed="rId2"/>
          <a:stretch>
            <a:fillRect/>
          </a:stretch>
        </p:blipFill>
        <p:spPr>
          <a:xfrm>
            <a:off x="1122828" y="3106654"/>
            <a:ext cx="1688880" cy="665246"/>
          </a:xfrm>
          <a:prstGeom prst="rect">
            <a:avLst/>
          </a:prstGeom>
        </p:spPr>
      </p:pic>
      <p:graphicFrame>
        <p:nvGraphicFramePr>
          <p:cNvPr id="9" name="Tabulka 8">
            <a:extLst>
              <a:ext uri="{FF2B5EF4-FFF2-40B4-BE49-F238E27FC236}">
                <a16:creationId xmlns:a16="http://schemas.microsoft.com/office/drawing/2014/main" xmlns="" id="{871C61E7-51F6-4028-9D84-C85B0A1E557D}"/>
              </a:ext>
            </a:extLst>
          </p:cNvPr>
          <p:cNvGraphicFramePr>
            <a:graphicFrameLocks noGrp="1"/>
          </p:cNvGraphicFramePr>
          <p:nvPr>
            <p:extLst>
              <p:ext uri="{D42A27DB-BD31-4B8C-83A1-F6EECF244321}">
                <p14:modId xmlns:p14="http://schemas.microsoft.com/office/powerpoint/2010/main" val="1626869011"/>
              </p:ext>
            </p:extLst>
          </p:nvPr>
        </p:nvGraphicFramePr>
        <p:xfrm>
          <a:off x="1300628" y="4933507"/>
          <a:ext cx="4122272" cy="1597908"/>
        </p:xfrm>
        <a:graphic>
          <a:graphicData uri="http://schemas.openxmlformats.org/drawingml/2006/table">
            <a:tbl>
              <a:tblPr/>
              <a:tblGrid>
                <a:gridCol w="2061136">
                  <a:extLst>
                    <a:ext uri="{9D8B030D-6E8A-4147-A177-3AD203B41FA5}">
                      <a16:colId xmlns:a16="http://schemas.microsoft.com/office/drawing/2014/main" xmlns="" val="71271727"/>
                    </a:ext>
                  </a:extLst>
                </a:gridCol>
                <a:gridCol w="2061136">
                  <a:extLst>
                    <a:ext uri="{9D8B030D-6E8A-4147-A177-3AD203B41FA5}">
                      <a16:colId xmlns:a16="http://schemas.microsoft.com/office/drawing/2014/main" xmlns="" val="276283838"/>
                    </a:ext>
                  </a:extLst>
                </a:gridCol>
              </a:tblGrid>
              <a:tr h="222199">
                <a:tc>
                  <a:txBody>
                    <a:bodyPr/>
                    <a:lstStyle/>
                    <a:p>
                      <a:r>
                        <a:rPr lang="cs-CZ" sz="1400" b="1">
                          <a:solidFill>
                            <a:srgbClr val="222222"/>
                          </a:solidFill>
                          <a:effectLst/>
                        </a:rPr>
                        <a:t>Těleso</a:t>
                      </a:r>
                      <a:endParaRPr lang="cs-CZ" sz="1400">
                        <a:effectLst/>
                      </a:endParaRP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cs-CZ" sz="1400" b="1" dirty="0">
                          <a:solidFill>
                            <a:srgbClr val="222222"/>
                          </a:solidFill>
                          <a:effectLst/>
                        </a:rPr>
                        <a:t>Činitel </a:t>
                      </a:r>
                      <a:r>
                        <a:rPr lang="cs-CZ" sz="1400" b="1" dirty="0" err="1">
                          <a:solidFill>
                            <a:srgbClr val="222222"/>
                          </a:solidFill>
                          <a:effectLst/>
                        </a:rPr>
                        <a:t>C</a:t>
                      </a:r>
                      <a:r>
                        <a:rPr lang="cs-CZ" sz="1400" b="1" baseline="-25000" dirty="0" err="1">
                          <a:solidFill>
                            <a:srgbClr val="222222"/>
                          </a:solidFill>
                          <a:effectLst/>
                        </a:rPr>
                        <a:t>x</a:t>
                      </a:r>
                      <a:endParaRPr lang="cs-CZ" sz="1400" baseline="-25000" dirty="0">
                        <a:effectLst/>
                      </a:endParaRP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2345434499"/>
                  </a:ext>
                </a:extLst>
              </a:tr>
              <a:tr h="222199">
                <a:tc>
                  <a:txBody>
                    <a:bodyPr/>
                    <a:lstStyle/>
                    <a:p>
                      <a:r>
                        <a:rPr lang="cs-CZ" sz="1400" kern="1200" dirty="0">
                          <a:solidFill>
                            <a:schemeClr val="tx1"/>
                          </a:solidFill>
                          <a:effectLst/>
                          <a:latin typeface="+mn-lt"/>
                          <a:ea typeface="+mn-ea"/>
                          <a:cs typeface="+mn-cs"/>
                        </a:rPr>
                        <a:t>aerodynamický tvar</a:t>
                      </a: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cs-CZ" sz="1400">
                          <a:effectLst/>
                        </a:rPr>
                        <a:t>0,037</a:t>
                      </a: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3355449328"/>
                  </a:ext>
                </a:extLst>
              </a:tr>
              <a:tr h="222199">
                <a:tc>
                  <a:txBody>
                    <a:bodyPr/>
                    <a:lstStyle/>
                    <a:p>
                      <a:r>
                        <a:rPr lang="cs-CZ" sz="1400" kern="1200" dirty="0">
                          <a:solidFill>
                            <a:schemeClr val="tx1"/>
                          </a:solidFill>
                          <a:effectLst/>
                          <a:latin typeface="+mn-lt"/>
                          <a:ea typeface="+mn-ea"/>
                          <a:cs typeface="+mn-cs"/>
                        </a:rPr>
                        <a:t>vypuklá polokoule</a:t>
                      </a: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cs-CZ" sz="1400">
                          <a:effectLst/>
                        </a:rPr>
                        <a:t>0,33</a:t>
                      </a: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1891253085"/>
                  </a:ext>
                </a:extLst>
              </a:tr>
              <a:tr h="222199">
                <a:tc>
                  <a:txBody>
                    <a:bodyPr/>
                    <a:lstStyle/>
                    <a:p>
                      <a:r>
                        <a:rPr lang="cs-CZ" sz="1400" kern="1200" dirty="0">
                          <a:solidFill>
                            <a:schemeClr val="tx1"/>
                          </a:solidFill>
                          <a:effectLst/>
                          <a:latin typeface="+mn-lt"/>
                          <a:ea typeface="+mn-ea"/>
                          <a:cs typeface="+mn-cs"/>
                        </a:rPr>
                        <a:t>koule</a:t>
                      </a: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cs-CZ" sz="1400">
                          <a:effectLst/>
                        </a:rPr>
                        <a:t>0,50</a:t>
                      </a: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1081371576"/>
                  </a:ext>
                </a:extLst>
              </a:tr>
              <a:tr h="222199">
                <a:tc>
                  <a:txBody>
                    <a:bodyPr/>
                    <a:lstStyle/>
                    <a:p>
                      <a:r>
                        <a:rPr lang="cs-CZ" sz="1400" kern="1200" dirty="0">
                          <a:solidFill>
                            <a:schemeClr val="tx1"/>
                          </a:solidFill>
                          <a:effectLst/>
                          <a:latin typeface="+mn-lt"/>
                          <a:ea typeface="+mn-ea"/>
                          <a:cs typeface="+mn-cs"/>
                        </a:rPr>
                        <a:t>rovná tenká deska</a:t>
                      </a: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cs-CZ" sz="1400">
                          <a:effectLst/>
                        </a:rPr>
                        <a:t>1,2</a:t>
                      </a: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3502362437"/>
                  </a:ext>
                </a:extLst>
              </a:tr>
              <a:tr h="222199">
                <a:tc>
                  <a:txBody>
                    <a:bodyPr/>
                    <a:lstStyle/>
                    <a:p>
                      <a:r>
                        <a:rPr lang="cs-CZ" sz="1400" kern="1200" dirty="0">
                          <a:solidFill>
                            <a:schemeClr val="tx1"/>
                          </a:solidFill>
                          <a:effectLst/>
                          <a:latin typeface="+mn-lt"/>
                          <a:ea typeface="+mn-ea"/>
                          <a:cs typeface="+mn-cs"/>
                        </a:rPr>
                        <a:t>dutá polokoule</a:t>
                      </a: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cs-CZ" sz="1400" dirty="0">
                          <a:effectLst/>
                        </a:rPr>
                        <a:t>1,3</a:t>
                      </a: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330137227"/>
                  </a:ext>
                </a:extLst>
              </a:tr>
            </a:tbl>
          </a:graphicData>
        </a:graphic>
      </p:graphicFrame>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408" y="474937"/>
            <a:ext cx="4020142" cy="1242741"/>
          </a:xfrm>
          <a:prstGeom prst="rect">
            <a:avLst/>
          </a:prstGeom>
        </p:spPr>
      </p:pic>
    </p:spTree>
    <p:extLst>
      <p:ext uri="{BB962C8B-B14F-4D97-AF65-F5344CB8AC3E}">
        <p14:creationId xmlns:p14="http://schemas.microsoft.com/office/powerpoint/2010/main" val="3656337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Odpor prostředí při proudění</a:t>
            </a:r>
          </a:p>
        </p:txBody>
      </p:sp>
      <p:sp>
        <p:nvSpPr>
          <p:cNvPr id="3" name="Zástupný symbol pro obsah 2"/>
          <p:cNvSpPr>
            <a:spLocks noGrp="1"/>
          </p:cNvSpPr>
          <p:nvPr>
            <p:ph idx="1"/>
          </p:nvPr>
        </p:nvSpPr>
        <p:spPr>
          <a:xfrm>
            <a:off x="422694" y="2023524"/>
            <a:ext cx="8082321" cy="4114800"/>
          </a:xfrm>
        </p:spPr>
        <p:txBody>
          <a:bodyPr/>
          <a:lstStyle/>
          <a:p>
            <a:pPr marL="0" indent="0">
              <a:buNone/>
            </a:pPr>
            <a:r>
              <a:rPr lang="cs-CZ" sz="1800" dirty="0"/>
              <a:t>Při pohybu nesouměrného tělesa vzhledem</a:t>
            </a:r>
          </a:p>
          <a:p>
            <a:pPr marL="0" indent="0">
              <a:buNone/>
            </a:pPr>
            <a:r>
              <a:rPr lang="cs-CZ" sz="1800" dirty="0"/>
              <a:t>k pohybu v prostředí (např. křídlo letadla) vzniká</a:t>
            </a:r>
          </a:p>
          <a:p>
            <a:pPr marL="0" indent="0">
              <a:buNone/>
            </a:pPr>
            <a:r>
              <a:rPr lang="cs-CZ" sz="1800" dirty="0"/>
              <a:t>síla, která na těleso působí ve směru odchýleném</a:t>
            </a:r>
          </a:p>
          <a:p>
            <a:pPr marL="0" indent="0">
              <a:buNone/>
            </a:pPr>
            <a:r>
              <a:rPr lang="cs-CZ" sz="1800" dirty="0"/>
              <a:t>od směru pohybu. </a:t>
            </a:r>
          </a:p>
          <a:p>
            <a:pPr marL="0" indent="0">
              <a:buNone/>
            </a:pPr>
            <a:r>
              <a:rPr lang="cs-CZ" sz="1800" dirty="0"/>
              <a:t>Její složka ve směru pohybu orientovaná proti</a:t>
            </a:r>
          </a:p>
          <a:p>
            <a:pPr marL="0" indent="0">
              <a:buNone/>
            </a:pPr>
            <a:r>
              <a:rPr lang="cs-CZ" sz="1800" dirty="0"/>
              <a:t>pohybu je </a:t>
            </a:r>
            <a:r>
              <a:rPr lang="cs-CZ" sz="1800" i="1" dirty="0">
                <a:solidFill>
                  <a:srgbClr val="00287D"/>
                </a:solidFill>
              </a:rPr>
              <a:t>odporová hydrodynamická </a:t>
            </a:r>
            <a:r>
              <a:rPr lang="cs-CZ" sz="1800" dirty="0"/>
              <a:t>resp. </a:t>
            </a:r>
          </a:p>
          <a:p>
            <a:pPr marL="0" indent="0">
              <a:buNone/>
            </a:pPr>
            <a:r>
              <a:rPr lang="cs-CZ" sz="1800" i="1" dirty="0">
                <a:solidFill>
                  <a:srgbClr val="00287D"/>
                </a:solidFill>
              </a:rPr>
              <a:t>aerodynamická síla.</a:t>
            </a:r>
          </a:p>
          <a:p>
            <a:pPr marL="0" indent="0">
              <a:buNone/>
            </a:pPr>
            <a:r>
              <a:rPr lang="cs-CZ" sz="1800" dirty="0"/>
              <a:t>Síla k ní kolmá – </a:t>
            </a:r>
            <a:r>
              <a:rPr lang="cs-CZ" sz="1800" i="1" dirty="0">
                <a:solidFill>
                  <a:srgbClr val="00287D"/>
                </a:solidFill>
              </a:rPr>
              <a:t>vztlaková hydrodynamická </a:t>
            </a:r>
            <a:r>
              <a:rPr lang="cs-CZ" sz="1800" dirty="0"/>
              <a:t>resp. </a:t>
            </a:r>
            <a:r>
              <a:rPr lang="cs-CZ" sz="1800" i="1" dirty="0">
                <a:solidFill>
                  <a:srgbClr val="00287D"/>
                </a:solidFill>
              </a:rPr>
              <a:t>aerodynamická</a:t>
            </a:r>
          </a:p>
          <a:p>
            <a:pPr marL="0" indent="0">
              <a:buNone/>
            </a:pPr>
            <a:r>
              <a:rPr lang="cs-CZ" sz="1800" i="1" dirty="0">
                <a:solidFill>
                  <a:srgbClr val="00287D"/>
                </a:solidFill>
              </a:rPr>
              <a:t>síla</a:t>
            </a:r>
            <a:r>
              <a:rPr lang="cs-CZ" sz="1800" dirty="0"/>
              <a:t> směřuje nad těleso a nadzvedává jej.</a:t>
            </a: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pic>
        <p:nvPicPr>
          <p:cNvPr id="7" name="Obrázek 6">
            <a:extLst>
              <a:ext uri="{FF2B5EF4-FFF2-40B4-BE49-F238E27FC236}">
                <a16:creationId xmlns:a16="http://schemas.microsoft.com/office/drawing/2014/main" xmlns="" id="{3B9C0FB4-8AF9-4DCB-9DCE-1A5900F8708A}"/>
              </a:ext>
            </a:extLst>
          </p:cNvPr>
          <p:cNvPicPr>
            <a:picLocks noChangeAspect="1"/>
          </p:cNvPicPr>
          <p:nvPr/>
        </p:nvPicPr>
        <p:blipFill>
          <a:blip r:embed="rId2"/>
          <a:stretch>
            <a:fillRect/>
          </a:stretch>
        </p:blipFill>
        <p:spPr>
          <a:xfrm>
            <a:off x="5490212" y="2222290"/>
            <a:ext cx="3014803" cy="1788529"/>
          </a:xfrm>
          <a:prstGeom prst="rect">
            <a:avLst/>
          </a:prstGeom>
        </p:spPr>
      </p:pic>
      <p:pic>
        <p:nvPicPr>
          <p:cNvPr id="10" name="Obrázek 9">
            <a:extLst>
              <a:ext uri="{FF2B5EF4-FFF2-40B4-BE49-F238E27FC236}">
                <a16:creationId xmlns:a16="http://schemas.microsoft.com/office/drawing/2014/main" xmlns="" id="{1277CCDD-7CF0-4BB3-B7BE-346C2DC4E9F7}"/>
              </a:ext>
            </a:extLst>
          </p:cNvPr>
          <p:cNvPicPr>
            <a:picLocks noChangeAspect="1"/>
          </p:cNvPicPr>
          <p:nvPr/>
        </p:nvPicPr>
        <p:blipFill>
          <a:blip r:embed="rId3"/>
          <a:stretch>
            <a:fillRect/>
          </a:stretch>
        </p:blipFill>
        <p:spPr>
          <a:xfrm>
            <a:off x="4463854" y="8381999"/>
            <a:ext cx="1889640" cy="1006475"/>
          </a:xfrm>
          <a:prstGeom prst="rect">
            <a:avLst/>
          </a:prstGeom>
        </p:spPr>
      </p:pic>
      <p:pic>
        <p:nvPicPr>
          <p:cNvPr id="11" name="Obrázek 10">
            <a:extLst>
              <a:ext uri="{FF2B5EF4-FFF2-40B4-BE49-F238E27FC236}">
                <a16:creationId xmlns:a16="http://schemas.microsoft.com/office/drawing/2014/main" xmlns="" id="{5F82D538-39AE-4FA3-B3D4-B7A5224BF9AA}"/>
              </a:ext>
            </a:extLst>
          </p:cNvPr>
          <p:cNvPicPr>
            <a:picLocks noChangeAspect="1"/>
          </p:cNvPicPr>
          <p:nvPr/>
        </p:nvPicPr>
        <p:blipFill>
          <a:blip r:embed="rId4"/>
          <a:stretch>
            <a:fillRect/>
          </a:stretch>
        </p:blipFill>
        <p:spPr>
          <a:xfrm>
            <a:off x="4737100" y="4844081"/>
            <a:ext cx="3767915" cy="1686273"/>
          </a:xfrm>
          <a:prstGeom prst="rect">
            <a:avLst/>
          </a:prstGeom>
        </p:spPr>
      </p:pic>
    </p:spTree>
    <p:extLst>
      <p:ext uri="{BB962C8B-B14F-4D97-AF65-F5344CB8AC3E}">
        <p14:creationId xmlns:p14="http://schemas.microsoft.com/office/powerpoint/2010/main" val="3725456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Odpor prostředí při proudění</a:t>
            </a:r>
          </a:p>
        </p:txBody>
      </p:sp>
      <p:sp>
        <p:nvSpPr>
          <p:cNvPr id="3" name="Zástupný symbol pro obsah 2"/>
          <p:cNvSpPr>
            <a:spLocks noGrp="1"/>
          </p:cNvSpPr>
          <p:nvPr>
            <p:ph idx="1"/>
          </p:nvPr>
        </p:nvSpPr>
        <p:spPr>
          <a:xfrm>
            <a:off x="422694" y="2023524"/>
            <a:ext cx="8082321" cy="4114800"/>
          </a:xfrm>
        </p:spPr>
        <p:txBody>
          <a:bodyPr/>
          <a:lstStyle/>
          <a:p>
            <a:pPr marL="0" indent="0">
              <a:buNone/>
            </a:pPr>
            <a:r>
              <a:rPr lang="cs-CZ" sz="1800" dirty="0" err="1"/>
              <a:t>Magnusův</a:t>
            </a:r>
            <a:r>
              <a:rPr lang="cs-CZ" sz="1800" dirty="0"/>
              <a:t> jev – golfový, tenisový míček – let s rotací.</a:t>
            </a:r>
          </a:p>
          <a:p>
            <a:pPr marL="0" indent="0">
              <a:buNone/>
            </a:pPr>
            <a:endParaRPr lang="cs-CZ" sz="1800" i="1" dirty="0">
              <a:solidFill>
                <a:srgbClr val="00287D"/>
              </a:solidFill>
            </a:endParaRPr>
          </a:p>
          <a:p>
            <a:pPr marL="0" indent="0">
              <a:buNone/>
            </a:pPr>
            <a:endParaRPr lang="cs-CZ" sz="1800" i="1" dirty="0">
              <a:solidFill>
                <a:srgbClr val="00287D"/>
              </a:solidFill>
            </a:endParaRPr>
          </a:p>
          <a:p>
            <a:pPr marL="0" indent="0">
              <a:buNone/>
            </a:pPr>
            <a:endParaRPr lang="cs-CZ" sz="1800" i="1" dirty="0">
              <a:solidFill>
                <a:srgbClr val="00287D"/>
              </a:solidFill>
            </a:endParaRPr>
          </a:p>
          <a:p>
            <a:pPr marL="0" indent="0">
              <a:buNone/>
            </a:pPr>
            <a:endParaRPr lang="cs-CZ" sz="1800" dirty="0"/>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pic>
        <p:nvPicPr>
          <p:cNvPr id="10" name="Obrázek 9">
            <a:extLst>
              <a:ext uri="{FF2B5EF4-FFF2-40B4-BE49-F238E27FC236}">
                <a16:creationId xmlns:a16="http://schemas.microsoft.com/office/drawing/2014/main" xmlns="" id="{1277CCDD-7CF0-4BB3-B7BE-346C2DC4E9F7}"/>
              </a:ext>
            </a:extLst>
          </p:cNvPr>
          <p:cNvPicPr>
            <a:picLocks noChangeAspect="1"/>
          </p:cNvPicPr>
          <p:nvPr/>
        </p:nvPicPr>
        <p:blipFill>
          <a:blip r:embed="rId2"/>
          <a:stretch>
            <a:fillRect/>
          </a:stretch>
        </p:blipFill>
        <p:spPr>
          <a:xfrm>
            <a:off x="3847603" y="2422525"/>
            <a:ext cx="3305991" cy="1760863"/>
          </a:xfrm>
          <a:prstGeom prst="rect">
            <a:avLst/>
          </a:prstGeom>
        </p:spPr>
      </p:pic>
      <p:sp>
        <p:nvSpPr>
          <p:cNvPr id="8" name="Obdélník 7">
            <a:extLst>
              <a:ext uri="{FF2B5EF4-FFF2-40B4-BE49-F238E27FC236}">
                <a16:creationId xmlns:a16="http://schemas.microsoft.com/office/drawing/2014/main" xmlns="" id="{24F381DE-2D45-4094-9962-3A98E14B0774}"/>
              </a:ext>
            </a:extLst>
          </p:cNvPr>
          <p:cNvSpPr/>
          <p:nvPr/>
        </p:nvSpPr>
        <p:spPr>
          <a:xfrm>
            <a:off x="319178" y="4544941"/>
            <a:ext cx="8277046" cy="1341906"/>
          </a:xfrm>
          <a:prstGeom prst="rect">
            <a:avLst/>
          </a:prstGeom>
        </p:spPr>
        <p:txBody>
          <a:bodyPr wrap="square">
            <a:spAutoFit/>
          </a:bodyPr>
          <a:lstStyle/>
          <a:p>
            <a:pPr lvl="0">
              <a:spcBef>
                <a:spcPct val="20000"/>
              </a:spcBef>
              <a:buClr>
                <a:srgbClr val="00287D"/>
              </a:buClr>
              <a:buSzPct val="100000"/>
            </a:pPr>
            <a:r>
              <a:rPr lang="cs-CZ" sz="1400" kern="0" dirty="0">
                <a:solidFill>
                  <a:srgbClr val="000000"/>
                </a:solidFill>
                <a:latin typeface="Arial"/>
              </a:rPr>
              <a:t>Je-li rychlost tělesa vzhledem k tekutině větší než rychlost šíření zvuku v dané tekutině, jsou</a:t>
            </a:r>
          </a:p>
          <a:p>
            <a:pPr lvl="0">
              <a:spcBef>
                <a:spcPct val="20000"/>
              </a:spcBef>
              <a:buClr>
                <a:srgbClr val="00287D"/>
              </a:buClr>
              <a:buSzPct val="100000"/>
            </a:pPr>
            <a:r>
              <a:rPr lang="cs-CZ" sz="1400" kern="0" dirty="0">
                <a:solidFill>
                  <a:srgbClr val="000000"/>
                </a:solidFill>
                <a:latin typeface="Arial"/>
              </a:rPr>
              <a:t>zákonitosti proudění značně odlišné od zákonitostí proudění s rychlostmi menšími. Velikost</a:t>
            </a:r>
          </a:p>
          <a:p>
            <a:pPr lvl="0">
              <a:spcBef>
                <a:spcPct val="20000"/>
              </a:spcBef>
              <a:buClr>
                <a:srgbClr val="00287D"/>
              </a:buClr>
              <a:buSzPct val="100000"/>
            </a:pPr>
            <a:r>
              <a:rPr lang="cs-CZ" sz="1400" kern="0" dirty="0">
                <a:solidFill>
                  <a:srgbClr val="000000"/>
                </a:solidFill>
                <a:latin typeface="Arial"/>
              </a:rPr>
              <a:t>odporové síly je přibližně úměrná třetí odmocnině velikosti rychlosti pohybu tělesa vzhledem</a:t>
            </a:r>
          </a:p>
          <a:p>
            <a:pPr lvl="0">
              <a:spcBef>
                <a:spcPct val="20000"/>
              </a:spcBef>
              <a:buClr>
                <a:srgbClr val="00287D"/>
              </a:buClr>
              <a:buSzPct val="100000"/>
            </a:pPr>
            <a:r>
              <a:rPr lang="cs-CZ" sz="1400" kern="0" dirty="0">
                <a:solidFill>
                  <a:srgbClr val="000000"/>
                </a:solidFill>
                <a:latin typeface="Arial"/>
              </a:rPr>
              <a:t>k tekutině. Vytváří se tzv. rázová vlna. Ta je např. příčinou silných zvukových třesků u nízko</a:t>
            </a:r>
          </a:p>
          <a:p>
            <a:pPr lvl="0">
              <a:spcBef>
                <a:spcPct val="20000"/>
              </a:spcBef>
              <a:buClr>
                <a:srgbClr val="00287D"/>
              </a:buClr>
              <a:buSzPct val="100000"/>
            </a:pPr>
            <a:r>
              <a:rPr lang="cs-CZ" sz="1400" kern="0" dirty="0">
                <a:solidFill>
                  <a:srgbClr val="000000"/>
                </a:solidFill>
                <a:latin typeface="Arial"/>
              </a:rPr>
              <a:t>letících nadzvukových letadel.</a:t>
            </a:r>
          </a:p>
        </p:txBody>
      </p:sp>
    </p:spTree>
    <p:extLst>
      <p:ext uri="{BB962C8B-B14F-4D97-AF65-F5344CB8AC3E}">
        <p14:creationId xmlns:p14="http://schemas.microsoft.com/office/powerpoint/2010/main" val="2243705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a:t>
            </a:r>
            <a:endParaRPr lang="cs-CZ" dirty="0"/>
          </a:p>
        </p:txBody>
      </p:sp>
      <p:sp>
        <p:nvSpPr>
          <p:cNvPr id="3" name="Zástupný symbol pro zápatí 2"/>
          <p:cNvSpPr>
            <a:spLocks noGrp="1"/>
          </p:cNvSpPr>
          <p:nvPr>
            <p:ph type="ftr" sz="quarter" idx="10"/>
          </p:nvPr>
        </p:nvSpPr>
        <p:spPr/>
        <p:txBody>
          <a:bodyPr/>
          <a:lstStyle/>
          <a:p>
            <a:endParaRPr lang="cs-CZ" altLang="cs-CZ" dirty="0"/>
          </a:p>
        </p:txBody>
      </p:sp>
      <p:sp>
        <p:nvSpPr>
          <p:cNvPr id="4" name="Zástupný symbol pro číslo snímku 3"/>
          <p:cNvSpPr>
            <a:spLocks noGrp="1"/>
          </p:cNvSpPr>
          <p:nvPr>
            <p:ph type="sldNum" sz="quarter" idx="11"/>
          </p:nvPr>
        </p:nvSpPr>
        <p:spPr/>
        <p:txBody>
          <a:bodyPr/>
          <a:lstStyle/>
          <a:p>
            <a:fld id="{927DA5A4-BFC5-452F-9F43-ADC3A6F1509E}" type="slidenum">
              <a:rPr lang="cs-CZ" altLang="cs-CZ" smtClean="0"/>
              <a:pPr/>
              <a:t>24</a:t>
            </a:fld>
            <a:endParaRPr lang="cs-CZ" altLang="cs-CZ" dirty="0"/>
          </a:p>
        </p:txBody>
      </p:sp>
      <p:sp>
        <p:nvSpPr>
          <p:cNvPr id="5" name="Zástupný symbol pro text 4"/>
          <p:cNvSpPr>
            <a:spLocks noGrp="1"/>
          </p:cNvSpPr>
          <p:nvPr>
            <p:ph type="body" sz="half" idx="2"/>
          </p:nvPr>
        </p:nvSpPr>
        <p:spPr/>
        <p:txBody>
          <a:bodyPr/>
          <a:lstStyle/>
          <a:p>
            <a:pPr marL="285750" indent="-285750">
              <a:buFont typeface="Wingdings" panose="05000000000000000000" pitchFamily="2" charset="2"/>
              <a:buChar char="§"/>
            </a:pPr>
            <a:r>
              <a:rPr lang="cs-CZ" dirty="0"/>
              <a:t> </a:t>
            </a:r>
            <a:r>
              <a:rPr lang="cs-CZ" dirty="0">
                <a:hlinkClick r:id="rId2"/>
              </a:rPr>
              <a:t>https://</a:t>
            </a:r>
            <a:r>
              <a:rPr lang="cs-CZ" dirty="0" smtClean="0">
                <a:hlinkClick r:id="rId2"/>
              </a:rPr>
              <a:t>upload.wikimedia.org/wikipedia/commons/0/0a/Flusso_laminare_blu.gif</a:t>
            </a:r>
            <a:endParaRPr lang="cs-CZ" dirty="0" smtClean="0"/>
          </a:p>
          <a:p>
            <a:pPr marL="285750" indent="-285750">
              <a:buFont typeface="Wingdings" panose="05000000000000000000" pitchFamily="2" charset="2"/>
              <a:buChar char="§"/>
            </a:pPr>
            <a:r>
              <a:rPr lang="cs-CZ" dirty="0">
                <a:hlinkClick r:id="rId3"/>
              </a:rPr>
              <a:t>http://</a:t>
            </a:r>
            <a:r>
              <a:rPr lang="cs-CZ" dirty="0" smtClean="0">
                <a:hlinkClick r:id="rId3"/>
              </a:rPr>
              <a:t>33.media.tumblr.com/dfca988463b4bd7a8f3d05e50c41e53d/tumblr_nqkaza0Uwu1r3c0qwo1_540.gif</a:t>
            </a:r>
            <a:endParaRPr lang="cs-CZ" dirty="0" smtClean="0"/>
          </a:p>
          <a:p>
            <a:pPr marL="285750" indent="-285750">
              <a:buFont typeface="Wingdings" panose="05000000000000000000" pitchFamily="2" charset="2"/>
              <a:buChar char="§"/>
            </a:pPr>
            <a:r>
              <a:rPr lang="cs-CZ" dirty="0">
                <a:hlinkClick r:id="rId4"/>
              </a:rPr>
              <a:t>https://</a:t>
            </a:r>
            <a:r>
              <a:rPr lang="cs-CZ" dirty="0" smtClean="0">
                <a:hlinkClick r:id="rId4"/>
              </a:rPr>
              <a:t>eluc.kr-olomoucky.cz/verejne/lekce/1688</a:t>
            </a:r>
            <a:endParaRPr lang="cs-CZ" dirty="0" smtClean="0"/>
          </a:p>
          <a:p>
            <a:pPr marL="285750" indent="-285750">
              <a:buFont typeface="Wingdings" panose="05000000000000000000" pitchFamily="2" charset="2"/>
              <a:buChar char="§"/>
            </a:pPr>
            <a:r>
              <a:rPr lang="cs-CZ" dirty="0">
                <a:hlinkClick r:id="rId5"/>
              </a:rPr>
              <a:t>https://</a:t>
            </a:r>
            <a:r>
              <a:rPr lang="cs-CZ" dirty="0" smtClean="0">
                <a:hlinkClick r:id="rId5"/>
              </a:rPr>
              <a:t>physics.mff.cuni.cz/kfpp/skripta/kurz_fyziky_pro_DS/display.php/kontinuum/obrazky/image084.gif</a:t>
            </a:r>
            <a:endParaRPr lang="cs-CZ" dirty="0" smtClean="0"/>
          </a:p>
          <a:p>
            <a:pPr marL="285750" indent="-285750">
              <a:buFont typeface="Wingdings" panose="05000000000000000000" pitchFamily="2" charset="2"/>
              <a:buChar char="§"/>
            </a:pPr>
            <a:endParaRPr lang="cs-CZ" dirty="0" smtClean="0"/>
          </a:p>
          <a:p>
            <a:pPr marL="285750" indent="-285750">
              <a:buFont typeface="Wingdings" panose="05000000000000000000" pitchFamily="2" charset="2"/>
              <a:buChar char="§"/>
            </a:pPr>
            <a:endParaRPr lang="cs-CZ" dirty="0" smtClean="0"/>
          </a:p>
          <a:p>
            <a:pPr marL="285750" indent="-285750">
              <a:buFont typeface="Wingdings" panose="05000000000000000000" pitchFamily="2" charset="2"/>
              <a:buChar char="§"/>
            </a:pPr>
            <a:endParaRPr lang="cs-CZ" dirty="0"/>
          </a:p>
        </p:txBody>
      </p:sp>
    </p:spTree>
    <p:extLst>
      <p:ext uri="{BB962C8B-B14F-4D97-AF65-F5344CB8AC3E}">
        <p14:creationId xmlns:p14="http://schemas.microsoft.com/office/powerpoint/2010/main" val="4258235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Proudění ideální kapaliny</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pPr marL="0" indent="0">
              <a:buNone/>
            </a:pPr>
            <a:r>
              <a:rPr lang="cs-CZ" sz="1800" b="1" dirty="0">
                <a:solidFill>
                  <a:srgbClr val="00287D"/>
                </a:solidFill>
              </a:rPr>
              <a:t>Proudnice </a:t>
            </a:r>
            <a:r>
              <a:rPr lang="cs-CZ" sz="1800" dirty="0"/>
              <a:t>– trajektorie pohybující se částice tekutiny. </a:t>
            </a:r>
          </a:p>
          <a:p>
            <a:pPr marL="0" indent="0">
              <a:buNone/>
            </a:pPr>
            <a:endParaRPr lang="cs-CZ" sz="1800" dirty="0"/>
          </a:p>
          <a:p>
            <a:pPr marL="0" indent="0">
              <a:buNone/>
            </a:pPr>
            <a:endParaRPr lang="cs-CZ" sz="1800" dirty="0"/>
          </a:p>
          <a:p>
            <a:pPr marL="0" indent="0">
              <a:buNone/>
            </a:pPr>
            <a:endParaRPr lang="cs-CZ" sz="1800" dirty="0"/>
          </a:p>
          <a:p>
            <a:r>
              <a:rPr lang="cs-CZ" sz="1800" dirty="0"/>
              <a:t>Každým bodem oblasti proudící tekutiny prochází právě jedna proudnice.</a:t>
            </a:r>
          </a:p>
          <a:p>
            <a:r>
              <a:rPr lang="pt-BR" sz="1800" dirty="0"/>
              <a:t>Proudnice se nemohou navzájem protínat.</a:t>
            </a:r>
            <a:endParaRPr lang="cs-CZ" sz="1800" dirty="0"/>
          </a:p>
          <a:p>
            <a:r>
              <a:rPr lang="cs-CZ" sz="1800" kern="1200" dirty="0">
                <a:ea typeface="+mn-ea"/>
                <a:cs typeface="+mn-cs"/>
              </a:rPr>
              <a:t>Rychlost pohybující se částice tekutiny má směr tečny k proudnici v libovolném v bodě. </a:t>
            </a:r>
          </a:p>
          <a:p>
            <a:endParaRPr lang="cs-CZ" sz="1800" kern="1200" dirty="0"/>
          </a:p>
          <a:p>
            <a:r>
              <a:rPr lang="cs-CZ" sz="1800" b="1" i="1" kern="1200" dirty="0">
                <a:solidFill>
                  <a:srgbClr val="00287D"/>
                </a:solidFill>
              </a:rPr>
              <a:t>proudová trubice</a:t>
            </a:r>
          </a:p>
          <a:p>
            <a:r>
              <a:rPr lang="cs-CZ" sz="1800" b="1" i="1" kern="1200" dirty="0">
                <a:solidFill>
                  <a:srgbClr val="00287D"/>
                </a:solidFill>
              </a:rPr>
              <a:t>proudové vlákno</a:t>
            </a:r>
            <a:endParaRPr lang="cs-CZ" sz="1800" kern="1200" dirty="0">
              <a:ea typeface="+mn-ea"/>
              <a:cs typeface="+mn-cs"/>
            </a:endParaRP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pic>
        <p:nvPicPr>
          <p:cNvPr id="7" name="Obrázek 6"/>
          <p:cNvPicPr>
            <a:picLocks noChangeAspect="1"/>
          </p:cNvPicPr>
          <p:nvPr/>
        </p:nvPicPr>
        <p:blipFill>
          <a:blip r:embed="rId2"/>
          <a:stretch>
            <a:fillRect/>
          </a:stretch>
        </p:blipFill>
        <p:spPr>
          <a:xfrm>
            <a:off x="2619433" y="2303147"/>
            <a:ext cx="2794820" cy="996696"/>
          </a:xfrm>
          <a:prstGeom prst="rect">
            <a:avLst/>
          </a:prstGeom>
        </p:spPr>
      </p:pic>
      <p:pic>
        <p:nvPicPr>
          <p:cNvPr id="9" name="Obrázek 8"/>
          <p:cNvPicPr>
            <a:picLocks noChangeAspect="1"/>
          </p:cNvPicPr>
          <p:nvPr/>
        </p:nvPicPr>
        <p:blipFill>
          <a:blip r:embed="rId3"/>
          <a:stretch>
            <a:fillRect/>
          </a:stretch>
        </p:blipFill>
        <p:spPr>
          <a:xfrm>
            <a:off x="2876471" y="4581973"/>
            <a:ext cx="2280745" cy="1480468"/>
          </a:xfrm>
          <a:prstGeom prst="rect">
            <a:avLst/>
          </a:prstGeom>
        </p:spPr>
      </p:pic>
    </p:spTree>
    <p:extLst>
      <p:ext uri="{BB962C8B-B14F-4D97-AF65-F5344CB8AC3E}">
        <p14:creationId xmlns:p14="http://schemas.microsoft.com/office/powerpoint/2010/main" val="3252587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Proudění ideální kapaliny</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pPr marL="0" indent="0">
              <a:buNone/>
            </a:pPr>
            <a:r>
              <a:rPr lang="cs-CZ" sz="1800" b="1" dirty="0">
                <a:solidFill>
                  <a:srgbClr val="00287D"/>
                </a:solidFill>
              </a:rPr>
              <a:t>Proudnice </a:t>
            </a:r>
            <a:r>
              <a:rPr lang="cs-CZ" sz="1800" dirty="0"/>
              <a:t>– trajektorie pohybující se částice tekutiny. </a:t>
            </a:r>
          </a:p>
          <a:p>
            <a:pPr marL="0" indent="0">
              <a:buNone/>
            </a:pPr>
            <a:endParaRPr lang="cs-CZ" sz="1800" dirty="0"/>
          </a:p>
          <a:p>
            <a:pPr marL="0" indent="0">
              <a:buNone/>
            </a:pPr>
            <a:endParaRPr lang="cs-CZ" sz="1800" dirty="0"/>
          </a:p>
          <a:p>
            <a:pPr marL="0" indent="0">
              <a:buNone/>
            </a:pPr>
            <a:endParaRPr lang="cs-CZ" sz="1800" dirty="0"/>
          </a:p>
          <a:p>
            <a:r>
              <a:rPr lang="cs-CZ" sz="1800" dirty="0"/>
              <a:t>Každým bodem oblasti proudící tekutiny prochází právě jedna proudnice.</a:t>
            </a:r>
          </a:p>
          <a:p>
            <a:r>
              <a:rPr lang="pt-BR" sz="1800" dirty="0"/>
              <a:t>Proudnice se nemohou navzájem protínat.</a:t>
            </a:r>
            <a:endParaRPr lang="cs-CZ" sz="1800" dirty="0"/>
          </a:p>
          <a:p>
            <a:r>
              <a:rPr lang="cs-CZ" sz="1800" kern="1200" dirty="0">
                <a:ea typeface="+mn-ea"/>
                <a:cs typeface="+mn-cs"/>
              </a:rPr>
              <a:t>Rychlost pohybující se částice tekutiny má směr tečny k proudnici v libovolném v bodě. </a:t>
            </a:r>
          </a:p>
          <a:p>
            <a:endParaRPr lang="cs-CZ" sz="1800" kern="1200" dirty="0"/>
          </a:p>
          <a:p>
            <a:r>
              <a:rPr lang="cs-CZ" sz="1800" b="1" i="1" kern="1200" dirty="0">
                <a:solidFill>
                  <a:srgbClr val="00287D"/>
                </a:solidFill>
              </a:rPr>
              <a:t>proudová trubice</a:t>
            </a:r>
          </a:p>
          <a:p>
            <a:r>
              <a:rPr lang="cs-CZ" sz="1800" b="1" i="1" kern="1200" dirty="0">
                <a:solidFill>
                  <a:srgbClr val="00287D"/>
                </a:solidFill>
              </a:rPr>
              <a:t>proudové vlákno</a:t>
            </a:r>
            <a:endParaRPr lang="cs-CZ" sz="1800" kern="1200" dirty="0">
              <a:ea typeface="+mn-ea"/>
              <a:cs typeface="+mn-cs"/>
            </a:endParaRP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pic>
        <p:nvPicPr>
          <p:cNvPr id="7" name="Obrázek 6"/>
          <p:cNvPicPr>
            <a:picLocks noChangeAspect="1"/>
          </p:cNvPicPr>
          <p:nvPr/>
        </p:nvPicPr>
        <p:blipFill>
          <a:blip r:embed="rId2"/>
          <a:stretch>
            <a:fillRect/>
          </a:stretch>
        </p:blipFill>
        <p:spPr>
          <a:xfrm>
            <a:off x="2619433" y="2303147"/>
            <a:ext cx="2794820" cy="996696"/>
          </a:xfrm>
          <a:prstGeom prst="rect">
            <a:avLst/>
          </a:prstGeom>
        </p:spPr>
      </p:pic>
      <p:pic>
        <p:nvPicPr>
          <p:cNvPr id="9" name="Obrázek 8"/>
          <p:cNvPicPr>
            <a:picLocks noChangeAspect="1"/>
          </p:cNvPicPr>
          <p:nvPr/>
        </p:nvPicPr>
        <p:blipFill>
          <a:blip r:embed="rId3"/>
          <a:stretch>
            <a:fillRect/>
          </a:stretch>
        </p:blipFill>
        <p:spPr>
          <a:xfrm>
            <a:off x="2876471" y="4581973"/>
            <a:ext cx="2280745" cy="1480468"/>
          </a:xfrm>
          <a:prstGeom prst="rect">
            <a:avLst/>
          </a:prstGeom>
        </p:spPr>
      </p:pic>
      <p:sp>
        <p:nvSpPr>
          <p:cNvPr id="6" name="Obdélník 5"/>
          <p:cNvSpPr/>
          <p:nvPr/>
        </p:nvSpPr>
        <p:spPr>
          <a:xfrm>
            <a:off x="5414253" y="4722042"/>
            <a:ext cx="3285487" cy="1200329"/>
          </a:xfrm>
          <a:prstGeom prst="rect">
            <a:avLst/>
          </a:prstGeom>
        </p:spPr>
        <p:txBody>
          <a:bodyPr wrap="square">
            <a:spAutoFit/>
          </a:bodyPr>
          <a:lstStyle/>
          <a:p>
            <a:r>
              <a:rPr lang="cs-CZ" sz="1800" b="1" dirty="0">
                <a:latin typeface="+mn-lt"/>
              </a:rPr>
              <a:t>Při proudění ideální tekutiny je ve všech bodech průřezu proudové trubice, kolmého k její ose, rychlost stejná.</a:t>
            </a:r>
          </a:p>
        </p:txBody>
      </p:sp>
    </p:spTree>
    <p:extLst>
      <p:ext uri="{BB962C8B-B14F-4D97-AF65-F5344CB8AC3E}">
        <p14:creationId xmlns:p14="http://schemas.microsoft.com/office/powerpoint/2010/main" val="2621359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Proudění ideální kapaliny</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pPr marL="0" indent="0">
              <a:buNone/>
            </a:pPr>
            <a:r>
              <a:rPr lang="cs-CZ" sz="1800" dirty="0"/>
              <a:t>Průřezem</a:t>
            </a:r>
            <a:r>
              <a:rPr lang="cs-CZ" sz="1800" i="1" dirty="0">
                <a:solidFill>
                  <a:srgbClr val="00287D"/>
                </a:solidFill>
              </a:rPr>
              <a:t> S</a:t>
            </a:r>
            <a:r>
              <a:rPr lang="cs-CZ" sz="1800" dirty="0"/>
              <a:t> vybrané proudové trubice při velikosti rychlosti proudící kapaliny </a:t>
            </a:r>
            <a:r>
              <a:rPr lang="cs-CZ" sz="1800" i="1" dirty="0">
                <a:solidFill>
                  <a:srgbClr val="00287D"/>
                </a:solidFill>
              </a:rPr>
              <a:t>v</a:t>
            </a:r>
            <a:r>
              <a:rPr lang="cs-CZ" sz="1800" dirty="0"/>
              <a:t> proteče za 1 sekundu objem kapaliny </a:t>
            </a:r>
            <a:r>
              <a:rPr lang="cs-CZ" sz="1800" i="1" dirty="0" err="1">
                <a:solidFill>
                  <a:srgbClr val="00287D"/>
                </a:solidFill>
              </a:rPr>
              <a:t>S.v</a:t>
            </a:r>
            <a:r>
              <a:rPr lang="cs-CZ" sz="1800" dirty="0"/>
              <a:t>. Tato veličina se nazývá </a:t>
            </a:r>
            <a:r>
              <a:rPr lang="cs-CZ" sz="1800" b="1" i="1" dirty="0">
                <a:solidFill>
                  <a:srgbClr val="00287D"/>
                </a:solidFill>
              </a:rPr>
              <a:t>objemový průtok Q</a:t>
            </a:r>
            <a:r>
              <a:rPr lang="cs-CZ" sz="1800" b="1" i="1" baseline="-25000" dirty="0">
                <a:solidFill>
                  <a:srgbClr val="00287D"/>
                </a:solidFill>
              </a:rPr>
              <a:t>V</a:t>
            </a:r>
            <a:r>
              <a:rPr lang="cs-CZ" sz="1800" dirty="0">
                <a:solidFill>
                  <a:srgbClr val="00287D"/>
                </a:solidFill>
              </a:rPr>
              <a:t> . </a:t>
            </a:r>
          </a:p>
          <a:p>
            <a:pPr marL="0" indent="0">
              <a:buNone/>
            </a:pPr>
            <a:r>
              <a:rPr lang="cs-CZ" sz="1800" b="1" i="1" dirty="0">
                <a:solidFill>
                  <a:srgbClr val="00287D"/>
                </a:solidFill>
              </a:rPr>
              <a:t>	Q</a:t>
            </a:r>
            <a:r>
              <a:rPr lang="cs-CZ" sz="1800" b="1" i="1" baseline="-25000" dirty="0">
                <a:solidFill>
                  <a:srgbClr val="00287D"/>
                </a:solidFill>
              </a:rPr>
              <a:t>V</a:t>
            </a:r>
            <a:r>
              <a:rPr lang="cs-CZ" sz="1800" b="1" i="1" dirty="0">
                <a:solidFill>
                  <a:srgbClr val="00287D"/>
                </a:solidFill>
              </a:rPr>
              <a:t>= </a:t>
            </a:r>
            <a:r>
              <a:rPr lang="cs-CZ" sz="1800" b="1" i="1" dirty="0" err="1">
                <a:solidFill>
                  <a:srgbClr val="00287D"/>
                </a:solidFill>
              </a:rPr>
              <a:t>S.v</a:t>
            </a:r>
            <a:endParaRPr lang="cs-CZ" b="1" dirty="0">
              <a:solidFill>
                <a:srgbClr val="00287D"/>
              </a:solidFill>
            </a:endParaRPr>
          </a:p>
          <a:p>
            <a:pPr marL="0" indent="0">
              <a:buNone/>
            </a:pPr>
            <a:endParaRPr lang="cs-CZ" sz="1800" dirty="0"/>
          </a:p>
          <a:p>
            <a:pPr marL="0" indent="0">
              <a:buNone/>
            </a:pPr>
            <a:r>
              <a:rPr lang="cs-CZ" sz="1800" dirty="0"/>
              <a:t>Je-li hustota kapaliny </a:t>
            </a:r>
            <a:r>
              <a:rPr lang="el-GR" sz="1800" i="1" dirty="0">
                <a:solidFill>
                  <a:srgbClr val="00287D"/>
                </a:solidFill>
              </a:rPr>
              <a:t>ρ</a:t>
            </a:r>
            <a:r>
              <a:rPr lang="cs-CZ" sz="1800" dirty="0"/>
              <a:t> v místě průřezu </a:t>
            </a:r>
            <a:r>
              <a:rPr lang="cs-CZ" sz="1800" i="1" dirty="0">
                <a:solidFill>
                  <a:srgbClr val="00287D"/>
                </a:solidFill>
              </a:rPr>
              <a:t>S</a:t>
            </a:r>
            <a:r>
              <a:rPr lang="cs-CZ" sz="1800" i="1" dirty="0"/>
              <a:t> </a:t>
            </a:r>
            <a:r>
              <a:rPr lang="cs-CZ" sz="1800" dirty="0"/>
              <a:t>stejná, je </a:t>
            </a:r>
            <a:r>
              <a:rPr lang="cs-CZ" sz="1800" b="1" i="1" dirty="0">
                <a:solidFill>
                  <a:srgbClr val="00287D"/>
                </a:solidFill>
              </a:rPr>
              <a:t>hmotnostní průtok </a:t>
            </a:r>
            <a:r>
              <a:rPr lang="cs-CZ" sz="1800" b="1" i="1" dirty="0" err="1">
                <a:solidFill>
                  <a:srgbClr val="00287D"/>
                </a:solidFill>
              </a:rPr>
              <a:t>Q</a:t>
            </a:r>
            <a:r>
              <a:rPr lang="cs-CZ" sz="1800" b="1" i="1" baseline="-25000" dirty="0" err="1">
                <a:solidFill>
                  <a:srgbClr val="00287D"/>
                </a:solidFill>
              </a:rPr>
              <a:t>m</a:t>
            </a:r>
            <a:r>
              <a:rPr lang="cs-CZ" sz="1800" dirty="0"/>
              <a:t>, což je hmotnost kapaliny proteklé průřezem </a:t>
            </a:r>
            <a:r>
              <a:rPr lang="cs-CZ" sz="1800" i="1" dirty="0">
                <a:solidFill>
                  <a:srgbClr val="00287D"/>
                </a:solidFill>
              </a:rPr>
              <a:t>S</a:t>
            </a:r>
            <a:r>
              <a:rPr lang="cs-CZ" sz="1800" i="1" dirty="0"/>
              <a:t> </a:t>
            </a:r>
            <a:r>
              <a:rPr lang="cs-CZ" sz="1800" dirty="0"/>
              <a:t>proudové trubice za 1 sekundu, dán vztahem</a:t>
            </a:r>
          </a:p>
          <a:p>
            <a:pPr marL="0" indent="0">
              <a:buNone/>
            </a:pPr>
            <a:r>
              <a:rPr lang="cs-CZ" sz="1800" b="1" i="1" dirty="0">
                <a:solidFill>
                  <a:srgbClr val="00287D"/>
                </a:solidFill>
              </a:rPr>
              <a:t>	</a:t>
            </a:r>
            <a:r>
              <a:rPr lang="fr-FR" sz="1800" b="1" i="1" dirty="0">
                <a:solidFill>
                  <a:srgbClr val="00287D"/>
                </a:solidFill>
              </a:rPr>
              <a:t>Q</a:t>
            </a:r>
            <a:r>
              <a:rPr lang="cs-CZ" sz="1800" b="1" i="1" baseline="-25000" dirty="0">
                <a:solidFill>
                  <a:srgbClr val="00287D"/>
                </a:solidFill>
              </a:rPr>
              <a:t>m</a:t>
            </a:r>
            <a:r>
              <a:rPr lang="cs-CZ" sz="1800" b="1" i="1" dirty="0">
                <a:solidFill>
                  <a:srgbClr val="00287D"/>
                </a:solidFill>
              </a:rPr>
              <a:t> =</a:t>
            </a:r>
            <a:r>
              <a:rPr lang="fr-FR" sz="1800" b="1" i="1" dirty="0">
                <a:solidFill>
                  <a:srgbClr val="00287D"/>
                </a:solidFill>
              </a:rPr>
              <a:t> S</a:t>
            </a:r>
            <a:r>
              <a:rPr lang="cs-CZ" sz="1800" b="1" i="1" dirty="0">
                <a:solidFill>
                  <a:srgbClr val="00287D"/>
                </a:solidFill>
              </a:rPr>
              <a:t>.</a:t>
            </a:r>
            <a:r>
              <a:rPr lang="fr-FR" sz="1800" b="1" i="1" dirty="0">
                <a:solidFill>
                  <a:srgbClr val="00287D"/>
                </a:solidFill>
              </a:rPr>
              <a:t>v</a:t>
            </a:r>
            <a:r>
              <a:rPr lang="cs-CZ" sz="1800" b="1" i="1" dirty="0">
                <a:solidFill>
                  <a:srgbClr val="00287D"/>
                </a:solidFill>
              </a:rPr>
              <a:t>.</a:t>
            </a:r>
            <a:r>
              <a:rPr lang="el-GR" sz="1800" b="1" i="1" dirty="0">
                <a:solidFill>
                  <a:srgbClr val="00287D"/>
                </a:solidFill>
              </a:rPr>
              <a:t> ρ</a:t>
            </a:r>
            <a:r>
              <a:rPr lang="cs-CZ" sz="1800" b="1" i="1" dirty="0">
                <a:solidFill>
                  <a:srgbClr val="00287D"/>
                </a:solidFill>
              </a:rPr>
              <a:t>		</a:t>
            </a:r>
            <a:r>
              <a:rPr lang="cs-CZ" sz="1800" dirty="0"/>
              <a:t>Jednotkou je 1 kg.s</a:t>
            </a:r>
            <a:r>
              <a:rPr lang="cs-CZ" sz="1800" baseline="30000" dirty="0"/>
              <a:t>-1 </a:t>
            </a:r>
            <a:r>
              <a:rPr lang="cs-CZ" sz="1800" dirty="0"/>
              <a:t>.</a:t>
            </a:r>
          </a:p>
          <a:p>
            <a:pPr marL="0" indent="0">
              <a:buNone/>
            </a:pPr>
            <a:r>
              <a:rPr lang="cs-CZ" sz="1800" dirty="0"/>
              <a:t>Popis pomocí rychlosti a tlaku v každém místě proudění.</a:t>
            </a: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5633" y="0"/>
            <a:ext cx="2623237" cy="2031409"/>
          </a:xfrm>
          <a:prstGeom prst="rect">
            <a:avLst/>
          </a:prstGeom>
        </p:spPr>
      </p:pic>
    </p:spTree>
    <p:extLst>
      <p:ext uri="{BB962C8B-B14F-4D97-AF65-F5344CB8AC3E}">
        <p14:creationId xmlns:p14="http://schemas.microsoft.com/office/powerpoint/2010/main" val="415711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Proudění ideální kapaliny</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pPr marL="0" indent="0">
              <a:buNone/>
            </a:pPr>
            <a:r>
              <a:rPr lang="cs-CZ" sz="1800" dirty="0"/>
              <a:t>Kapalina nemůže stěnami trubice ani vytéci, ani přitéci	musí být hmotnostní průtok pro libovolný průřez proudové trubice stálý:</a:t>
            </a:r>
          </a:p>
          <a:p>
            <a:pPr marL="0" indent="0">
              <a:buNone/>
            </a:pPr>
            <a:r>
              <a:rPr lang="cs-CZ" sz="1800" dirty="0"/>
              <a:t>	</a:t>
            </a:r>
            <a:r>
              <a:rPr lang="fr-FR" sz="1800" dirty="0"/>
              <a:t>Q</a:t>
            </a:r>
            <a:r>
              <a:rPr lang="cs-CZ" sz="1800" baseline="-25000" dirty="0"/>
              <a:t>m</a:t>
            </a:r>
            <a:r>
              <a:rPr lang="cs-CZ" sz="1800" dirty="0"/>
              <a:t> =</a:t>
            </a:r>
            <a:r>
              <a:rPr lang="fr-FR" sz="1800" dirty="0"/>
              <a:t> </a:t>
            </a:r>
            <a:r>
              <a:rPr lang="cs-CZ" sz="1800" dirty="0"/>
              <a:t>	</a:t>
            </a:r>
            <a:r>
              <a:rPr lang="fr-FR" sz="1800" b="1" i="1" dirty="0">
                <a:solidFill>
                  <a:srgbClr val="00287D"/>
                </a:solidFill>
              </a:rPr>
              <a:t>S</a:t>
            </a:r>
            <a:r>
              <a:rPr lang="cs-CZ" sz="1800" b="1" i="1" dirty="0">
                <a:solidFill>
                  <a:srgbClr val="00287D"/>
                </a:solidFill>
              </a:rPr>
              <a:t>.</a:t>
            </a:r>
            <a:r>
              <a:rPr lang="fr-FR" sz="1800" b="1" i="1" dirty="0">
                <a:solidFill>
                  <a:srgbClr val="00287D"/>
                </a:solidFill>
              </a:rPr>
              <a:t>v</a:t>
            </a:r>
            <a:r>
              <a:rPr lang="cs-CZ" sz="1800" b="1" i="1" dirty="0">
                <a:solidFill>
                  <a:srgbClr val="00287D"/>
                </a:solidFill>
              </a:rPr>
              <a:t>.</a:t>
            </a:r>
            <a:r>
              <a:rPr lang="el-GR" sz="1800" b="1" i="1" dirty="0">
                <a:solidFill>
                  <a:srgbClr val="00287D"/>
                </a:solidFill>
              </a:rPr>
              <a:t> ρ</a:t>
            </a:r>
            <a:r>
              <a:rPr lang="cs-CZ" sz="1800" b="1" i="1" dirty="0">
                <a:solidFill>
                  <a:srgbClr val="00287D"/>
                </a:solidFill>
              </a:rPr>
              <a:t> = </a:t>
            </a:r>
            <a:r>
              <a:rPr lang="cs-CZ" sz="1800" b="1" i="1" dirty="0" err="1">
                <a:solidFill>
                  <a:srgbClr val="00287D"/>
                </a:solidFill>
              </a:rPr>
              <a:t>konst</a:t>
            </a:r>
            <a:r>
              <a:rPr lang="cs-CZ" sz="1800" b="1" i="1" dirty="0">
                <a:solidFill>
                  <a:srgbClr val="00287D"/>
                </a:solidFill>
              </a:rPr>
              <a:t>	</a:t>
            </a:r>
            <a:endParaRPr lang="cs-CZ" sz="1800" dirty="0"/>
          </a:p>
          <a:p>
            <a:pPr marL="0" indent="0">
              <a:buNone/>
            </a:pPr>
            <a:endParaRPr lang="cs-CZ" sz="1800" dirty="0"/>
          </a:p>
          <a:p>
            <a:pPr marL="0" indent="0">
              <a:buNone/>
            </a:pPr>
            <a:r>
              <a:rPr lang="cs-CZ" sz="1800" dirty="0"/>
              <a:t>Tato rovnice se nazývá </a:t>
            </a:r>
            <a:r>
              <a:rPr lang="cs-CZ" sz="1800" b="1" i="1" dirty="0">
                <a:solidFill>
                  <a:srgbClr val="00287D"/>
                </a:solidFill>
              </a:rPr>
              <a:t>rovnice spojitosti </a:t>
            </a:r>
            <a:r>
              <a:rPr lang="cs-CZ" sz="1800" dirty="0"/>
              <a:t>neboli </a:t>
            </a:r>
            <a:r>
              <a:rPr lang="cs-CZ" sz="1800" b="1" i="1" dirty="0">
                <a:solidFill>
                  <a:srgbClr val="00287D"/>
                </a:solidFill>
              </a:rPr>
              <a:t>kontinuity</a:t>
            </a:r>
            <a:r>
              <a:rPr lang="cs-CZ" sz="1800" dirty="0"/>
              <a:t> a je vyjádřením </a:t>
            </a:r>
            <a:r>
              <a:rPr lang="cs-CZ" sz="1800" dirty="0">
                <a:solidFill>
                  <a:schemeClr val="accent6">
                    <a:lumMod val="50000"/>
                  </a:schemeClr>
                </a:solidFill>
              </a:rPr>
              <a:t>zákona zachování hmotnosti </a:t>
            </a:r>
            <a:r>
              <a:rPr lang="cs-CZ" sz="1800" dirty="0"/>
              <a:t>pro ustálené proudění kapaliny.</a:t>
            </a:r>
          </a:p>
          <a:p>
            <a:pPr marL="0" indent="0">
              <a:buNone/>
            </a:pPr>
            <a:endParaRPr lang="cs-CZ" sz="1800" dirty="0"/>
          </a:p>
          <a:p>
            <a:pPr marL="0" indent="0">
              <a:buNone/>
            </a:pPr>
            <a:r>
              <a:rPr lang="cs-CZ" sz="1800" dirty="0"/>
              <a:t>V případě ideální kapaliny, která je dokonale nestlačitelná, je při stálé teplotě    </a:t>
            </a:r>
            <a:r>
              <a:rPr lang="el-GR" sz="1800" i="1" dirty="0">
                <a:solidFill>
                  <a:schemeClr val="accent6">
                    <a:lumMod val="50000"/>
                  </a:schemeClr>
                </a:solidFill>
              </a:rPr>
              <a:t>ρ = </a:t>
            </a:r>
            <a:r>
              <a:rPr lang="cs-CZ" sz="1800" i="1" dirty="0" err="1">
                <a:solidFill>
                  <a:schemeClr val="accent6">
                    <a:lumMod val="50000"/>
                  </a:schemeClr>
                </a:solidFill>
              </a:rPr>
              <a:t>konst</a:t>
            </a:r>
            <a:r>
              <a:rPr lang="cs-CZ" sz="1800" i="1" dirty="0">
                <a:solidFill>
                  <a:schemeClr val="accent6">
                    <a:lumMod val="50000"/>
                  </a:schemeClr>
                </a:solidFill>
              </a:rPr>
              <a:t>   </a:t>
            </a:r>
            <a:r>
              <a:rPr lang="cs-CZ" sz="1800" dirty="0"/>
              <a:t>pak pro </a:t>
            </a:r>
            <a:r>
              <a:rPr lang="cs-CZ" sz="1800" i="1" dirty="0">
                <a:solidFill>
                  <a:schemeClr val="accent6">
                    <a:lumMod val="50000"/>
                  </a:schemeClr>
                </a:solidFill>
              </a:rPr>
              <a:t>ideální kapalinu </a:t>
            </a:r>
            <a:r>
              <a:rPr lang="cs-CZ" sz="1800" dirty="0"/>
              <a:t>můžeme rovnici kontinuity psát ve tvaru</a:t>
            </a:r>
          </a:p>
          <a:p>
            <a:pPr marL="0" indent="0">
              <a:buNone/>
            </a:pPr>
            <a:endParaRPr lang="cs-CZ" sz="1800" dirty="0"/>
          </a:p>
          <a:p>
            <a:pPr marL="0" indent="0">
              <a:buNone/>
            </a:pPr>
            <a:r>
              <a:rPr lang="cs-CZ" sz="1800" b="1" i="1" dirty="0">
                <a:solidFill>
                  <a:srgbClr val="00287D"/>
                </a:solidFill>
              </a:rPr>
              <a:t>	</a:t>
            </a:r>
            <a:r>
              <a:rPr lang="cs-CZ" sz="1800" b="1" i="1" dirty="0" err="1">
                <a:solidFill>
                  <a:srgbClr val="00287D"/>
                </a:solidFill>
              </a:rPr>
              <a:t>S.v</a:t>
            </a:r>
            <a:r>
              <a:rPr lang="cs-CZ" sz="1800" b="1" i="1" dirty="0">
                <a:solidFill>
                  <a:srgbClr val="00287D"/>
                </a:solidFill>
              </a:rPr>
              <a:t> = </a:t>
            </a:r>
            <a:r>
              <a:rPr lang="cs-CZ" sz="1800" b="1" i="1" dirty="0" err="1">
                <a:solidFill>
                  <a:srgbClr val="00287D"/>
                </a:solidFill>
              </a:rPr>
              <a:t>konst</a:t>
            </a:r>
            <a:r>
              <a:rPr lang="cs-CZ" sz="1800" b="1" i="1" dirty="0">
                <a:solidFill>
                  <a:srgbClr val="00287D"/>
                </a:solidFill>
              </a:rPr>
              <a:t>   </a:t>
            </a:r>
            <a:r>
              <a:rPr lang="cs-CZ" sz="1800" dirty="0"/>
              <a:t> nebo    </a:t>
            </a:r>
            <a:r>
              <a:rPr lang="cs-CZ" sz="1800" b="1" i="1" dirty="0">
                <a:solidFill>
                  <a:srgbClr val="00287D"/>
                </a:solidFill>
              </a:rPr>
              <a:t>S</a:t>
            </a:r>
            <a:r>
              <a:rPr lang="cs-CZ" sz="1800" b="1" i="1" baseline="-25000" dirty="0">
                <a:solidFill>
                  <a:srgbClr val="00287D"/>
                </a:solidFill>
              </a:rPr>
              <a:t>1</a:t>
            </a:r>
            <a:r>
              <a:rPr lang="cs-CZ" sz="1800" b="1" i="1" dirty="0">
                <a:solidFill>
                  <a:srgbClr val="00287D"/>
                </a:solidFill>
              </a:rPr>
              <a:t>v</a:t>
            </a:r>
            <a:r>
              <a:rPr lang="cs-CZ" sz="1800" b="1" i="1" baseline="-25000" dirty="0">
                <a:solidFill>
                  <a:srgbClr val="00287D"/>
                </a:solidFill>
              </a:rPr>
              <a:t>1</a:t>
            </a:r>
            <a:r>
              <a:rPr lang="cs-CZ" sz="1800" b="1" i="1" dirty="0">
                <a:solidFill>
                  <a:srgbClr val="00287D"/>
                </a:solidFill>
              </a:rPr>
              <a:t> = S</a:t>
            </a:r>
            <a:r>
              <a:rPr lang="cs-CZ" sz="1800" b="1" i="1" baseline="-25000" dirty="0">
                <a:solidFill>
                  <a:srgbClr val="00287D"/>
                </a:solidFill>
              </a:rPr>
              <a:t>2</a:t>
            </a:r>
            <a:r>
              <a:rPr lang="cs-CZ" sz="1800" b="1" i="1" dirty="0">
                <a:solidFill>
                  <a:srgbClr val="00287D"/>
                </a:solidFill>
              </a:rPr>
              <a:t>v</a:t>
            </a:r>
            <a:r>
              <a:rPr lang="cs-CZ" sz="1800" b="1" i="1" baseline="-25000" dirty="0">
                <a:solidFill>
                  <a:srgbClr val="00287D"/>
                </a:solidFill>
              </a:rPr>
              <a:t>2</a:t>
            </a:r>
            <a:r>
              <a:rPr lang="cs-CZ" sz="1800" dirty="0"/>
              <a:t> </a:t>
            </a:r>
            <a:endParaRPr lang="cs-CZ" sz="1800" kern="1200" dirty="0">
              <a:ea typeface="+mn-ea"/>
              <a:cs typeface="+mn-cs"/>
            </a:endParaRP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6" name="Šipka doprava 5"/>
          <p:cNvSpPr/>
          <p:nvPr/>
        </p:nvSpPr>
        <p:spPr bwMode="auto">
          <a:xfrm>
            <a:off x="6144768" y="2045114"/>
            <a:ext cx="647844" cy="201168"/>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pic>
        <p:nvPicPr>
          <p:cNvPr id="7" name="Obrázek 6"/>
          <p:cNvPicPr>
            <a:picLocks noChangeAspect="1"/>
          </p:cNvPicPr>
          <p:nvPr/>
        </p:nvPicPr>
        <p:blipFill>
          <a:blip r:embed="rId2"/>
          <a:stretch>
            <a:fillRect/>
          </a:stretch>
        </p:blipFill>
        <p:spPr>
          <a:xfrm>
            <a:off x="5080175" y="4768118"/>
            <a:ext cx="2948257" cy="1480282"/>
          </a:xfrm>
          <a:prstGeom prst="rect">
            <a:avLst/>
          </a:prstGeom>
        </p:spPr>
      </p:pic>
    </p:spTree>
    <p:extLst>
      <p:ext uri="{BB962C8B-B14F-4D97-AF65-F5344CB8AC3E}">
        <p14:creationId xmlns:p14="http://schemas.microsoft.com/office/powerpoint/2010/main" val="3172690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Proudění ideální kapaliny</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pPr marL="0" indent="0">
              <a:buNone/>
            </a:pPr>
            <a:r>
              <a:rPr lang="cs-CZ" sz="1800" dirty="0"/>
              <a:t>Kapalina pod tlakem může konat práci. Má tedy </a:t>
            </a:r>
            <a:r>
              <a:rPr lang="cs-CZ" sz="1800" b="1" i="1" dirty="0">
                <a:solidFill>
                  <a:srgbClr val="00287D"/>
                </a:solidFill>
              </a:rPr>
              <a:t>potenciální energie tlaková.</a:t>
            </a:r>
            <a:endParaRPr lang="cs-CZ" sz="1800" dirty="0"/>
          </a:p>
          <a:p>
            <a:pPr marL="0" indent="0">
              <a:buNone/>
            </a:pPr>
            <a:endParaRPr lang="cs-CZ" sz="1800" dirty="0"/>
          </a:p>
          <a:p>
            <a:pPr marL="0" indent="0">
              <a:buNone/>
            </a:pPr>
            <a:r>
              <a:rPr lang="cs-CZ" sz="1800" dirty="0"/>
              <a:t>Velká nádoba s kapalinou, ze které vychází</a:t>
            </a:r>
          </a:p>
          <a:p>
            <a:pPr marL="0" indent="0">
              <a:buNone/>
            </a:pPr>
            <a:r>
              <a:rPr lang="cs-CZ" sz="1800" dirty="0"/>
              <a:t>tenká trubice s pístem o plošném obsahu </a:t>
            </a:r>
            <a:r>
              <a:rPr lang="cs-CZ" sz="1800" i="1" dirty="0">
                <a:solidFill>
                  <a:srgbClr val="00287D"/>
                </a:solidFill>
              </a:rPr>
              <a:t>S</a:t>
            </a:r>
            <a:r>
              <a:rPr lang="cs-CZ" sz="1800" dirty="0"/>
              <a:t>.</a:t>
            </a:r>
          </a:p>
          <a:p>
            <a:pPr marL="0" indent="0">
              <a:buNone/>
            </a:pPr>
            <a:r>
              <a:rPr lang="cs-CZ" sz="1800" dirty="0"/>
              <a:t>Tlak kapaliny lze v místech pístu považovat</a:t>
            </a:r>
          </a:p>
          <a:p>
            <a:pPr marL="0" indent="0">
              <a:buNone/>
            </a:pPr>
            <a:r>
              <a:rPr lang="cs-CZ" sz="1800" i="1" dirty="0">
                <a:solidFill>
                  <a:srgbClr val="00287D"/>
                </a:solidFill>
              </a:rPr>
              <a:t>za stejný</a:t>
            </a:r>
            <a:r>
              <a:rPr lang="cs-CZ" sz="1800" dirty="0"/>
              <a:t>. </a:t>
            </a:r>
          </a:p>
          <a:p>
            <a:pPr marL="0" indent="0">
              <a:buNone/>
            </a:pPr>
            <a:r>
              <a:rPr lang="cs-CZ" sz="1800" dirty="0"/>
              <a:t>Při posunutí </a:t>
            </a:r>
            <a:r>
              <a:rPr lang="cs-CZ" sz="1800" i="1" dirty="0" err="1">
                <a:solidFill>
                  <a:srgbClr val="00287D"/>
                </a:solidFill>
              </a:rPr>
              <a:t>ds</a:t>
            </a:r>
            <a:r>
              <a:rPr lang="cs-CZ" sz="1800" dirty="0"/>
              <a:t>  vykoná síla </a:t>
            </a:r>
            <a:r>
              <a:rPr lang="cs-CZ" sz="1800" i="1" dirty="0">
                <a:solidFill>
                  <a:srgbClr val="00287D"/>
                </a:solidFill>
              </a:rPr>
              <a:t>F= </a:t>
            </a:r>
            <a:r>
              <a:rPr lang="cs-CZ" sz="1800" i="1" dirty="0" err="1">
                <a:solidFill>
                  <a:srgbClr val="00287D"/>
                </a:solidFill>
              </a:rPr>
              <a:t>p.S</a:t>
            </a:r>
            <a:r>
              <a:rPr lang="cs-CZ" sz="1800" dirty="0"/>
              <a:t> práci</a:t>
            </a:r>
          </a:p>
          <a:p>
            <a:pPr marL="0" indent="0">
              <a:buNone/>
            </a:pPr>
            <a:r>
              <a:rPr lang="cs-CZ" sz="1800" i="1" dirty="0">
                <a:solidFill>
                  <a:srgbClr val="00287D"/>
                </a:solidFill>
              </a:rPr>
              <a:t>	</a:t>
            </a:r>
          </a:p>
          <a:p>
            <a:pPr marL="0" indent="0">
              <a:buNone/>
            </a:pPr>
            <a:r>
              <a:rPr lang="cs-CZ" sz="1800" i="1" dirty="0">
                <a:solidFill>
                  <a:srgbClr val="00287D"/>
                </a:solidFill>
              </a:rPr>
              <a:t>	</a:t>
            </a:r>
            <a:r>
              <a:rPr lang="cs-CZ" sz="1800" i="1" dirty="0" err="1">
                <a:solidFill>
                  <a:srgbClr val="00287D"/>
                </a:solidFill>
              </a:rPr>
              <a:t>dA</a:t>
            </a:r>
            <a:r>
              <a:rPr lang="cs-CZ" sz="1800" i="1" dirty="0">
                <a:solidFill>
                  <a:srgbClr val="00287D"/>
                </a:solidFill>
              </a:rPr>
              <a:t> = </a:t>
            </a:r>
            <a:r>
              <a:rPr lang="cs-CZ" sz="1800" i="1" dirty="0" err="1">
                <a:solidFill>
                  <a:srgbClr val="00287D"/>
                </a:solidFill>
              </a:rPr>
              <a:t>Fds</a:t>
            </a:r>
            <a:r>
              <a:rPr lang="cs-CZ" sz="1800" i="1" dirty="0">
                <a:solidFill>
                  <a:srgbClr val="00287D"/>
                </a:solidFill>
              </a:rPr>
              <a:t> = </a:t>
            </a:r>
            <a:r>
              <a:rPr lang="cs-CZ" sz="1800" i="1" dirty="0" err="1">
                <a:solidFill>
                  <a:srgbClr val="00287D"/>
                </a:solidFill>
              </a:rPr>
              <a:t>pSds</a:t>
            </a:r>
            <a:r>
              <a:rPr lang="cs-CZ" sz="1800" i="1" dirty="0">
                <a:solidFill>
                  <a:srgbClr val="00287D"/>
                </a:solidFill>
              </a:rPr>
              <a:t> = </a:t>
            </a:r>
            <a:r>
              <a:rPr lang="cs-CZ" sz="1800" i="1" dirty="0" err="1">
                <a:solidFill>
                  <a:srgbClr val="00287D"/>
                </a:solidFill>
              </a:rPr>
              <a:t>pdV</a:t>
            </a:r>
            <a:r>
              <a:rPr lang="cs-CZ" sz="1800" i="1" dirty="0">
                <a:solidFill>
                  <a:srgbClr val="00287D"/>
                </a:solidFill>
              </a:rPr>
              <a:t> </a:t>
            </a:r>
            <a:endParaRPr lang="cs-CZ" sz="1800" dirty="0"/>
          </a:p>
          <a:p>
            <a:pPr marL="0" indent="0">
              <a:buNone/>
            </a:pPr>
            <a:endParaRPr lang="cs-CZ" sz="1800" dirty="0"/>
          </a:p>
          <a:p>
            <a:pPr marL="0" indent="0">
              <a:buNone/>
            </a:pPr>
            <a:r>
              <a:rPr lang="cs-CZ" sz="1800" dirty="0"/>
              <a:t>Tato práce je číselně rovna úbytku </a:t>
            </a:r>
            <a:r>
              <a:rPr lang="cs-CZ" sz="1800" i="1" dirty="0">
                <a:solidFill>
                  <a:srgbClr val="00287D"/>
                </a:solidFill>
              </a:rPr>
              <a:t>potenciální energie tlakové </a:t>
            </a:r>
            <a:r>
              <a:rPr lang="cs-CZ" sz="1800" i="1" dirty="0" err="1">
                <a:solidFill>
                  <a:srgbClr val="00287D"/>
                </a:solidFill>
              </a:rPr>
              <a:t>dW</a:t>
            </a:r>
            <a:r>
              <a:rPr lang="cs-CZ" sz="1800" i="1" baseline="-25000" dirty="0" err="1">
                <a:solidFill>
                  <a:srgbClr val="00287D"/>
                </a:solidFill>
              </a:rPr>
              <a:t>tl</a:t>
            </a:r>
            <a:r>
              <a:rPr lang="cs-CZ" sz="1800" dirty="0"/>
              <a:t>.</a:t>
            </a:r>
            <a:r>
              <a:rPr lang="cs-CZ" sz="1800" b="1" i="1" dirty="0">
                <a:solidFill>
                  <a:srgbClr val="00287D"/>
                </a:solidFill>
              </a:rPr>
              <a:t>	</a:t>
            </a:r>
            <a:endParaRPr lang="cs-CZ" sz="1800" dirty="0"/>
          </a:p>
          <a:p>
            <a:pPr marL="0" indent="0">
              <a:buNone/>
            </a:pPr>
            <a:endParaRPr lang="cs-CZ" sz="1800" dirty="0"/>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pic>
        <p:nvPicPr>
          <p:cNvPr id="8" name="Obrázek 7"/>
          <p:cNvPicPr>
            <a:picLocks noChangeAspect="1"/>
          </p:cNvPicPr>
          <p:nvPr/>
        </p:nvPicPr>
        <p:blipFill>
          <a:blip r:embed="rId2"/>
          <a:stretch>
            <a:fillRect/>
          </a:stretch>
        </p:blipFill>
        <p:spPr>
          <a:xfrm>
            <a:off x="4980697" y="2404871"/>
            <a:ext cx="3495814" cy="2373079"/>
          </a:xfrm>
          <a:prstGeom prst="rect">
            <a:avLst/>
          </a:prstGeom>
        </p:spPr>
      </p:pic>
    </p:spTree>
    <p:extLst>
      <p:ext uri="{BB962C8B-B14F-4D97-AF65-F5344CB8AC3E}">
        <p14:creationId xmlns:p14="http://schemas.microsoft.com/office/powerpoint/2010/main" val="3563014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Proudění ideální kapaliny</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pPr marL="0" indent="0">
              <a:buNone/>
            </a:pPr>
            <a:r>
              <a:rPr lang="cs-CZ" sz="1800" b="1" i="1" dirty="0">
                <a:solidFill>
                  <a:srgbClr val="00287D"/>
                </a:solidFill>
              </a:rPr>
              <a:t>Kinetická energie </a:t>
            </a:r>
            <a:r>
              <a:rPr lang="cs-CZ" sz="1800" dirty="0"/>
              <a:t>proudící kapaliny objemu </a:t>
            </a:r>
            <a:r>
              <a:rPr lang="cs-CZ" sz="1800" i="1" dirty="0" err="1">
                <a:solidFill>
                  <a:srgbClr val="00287D"/>
                </a:solidFill>
              </a:rPr>
              <a:t>dV</a:t>
            </a:r>
            <a:r>
              <a:rPr lang="cs-CZ" sz="1800" dirty="0"/>
              <a:t>  s hustotou </a:t>
            </a:r>
            <a:r>
              <a:rPr lang="el-GR" sz="1800" b="1" i="1" dirty="0">
                <a:solidFill>
                  <a:srgbClr val="00287D"/>
                </a:solidFill>
              </a:rPr>
              <a:t>ρ</a:t>
            </a:r>
            <a:r>
              <a:rPr lang="cs-CZ" sz="1800" dirty="0"/>
              <a:t>: </a:t>
            </a:r>
          </a:p>
          <a:p>
            <a:pPr marL="0" indent="0">
              <a:buNone/>
            </a:pPr>
            <a:r>
              <a:rPr lang="cs-CZ" sz="1800" b="1" i="1" dirty="0">
                <a:solidFill>
                  <a:srgbClr val="00287D"/>
                </a:solidFill>
                <a:latin typeface="Times New Roman" panose="02020603050405020304" pitchFamily="18" charset="0"/>
              </a:rPr>
              <a:t>	</a:t>
            </a:r>
            <a:endParaRPr lang="cs-CZ" sz="1000" b="1" i="1" dirty="0">
              <a:solidFill>
                <a:srgbClr val="00287D"/>
              </a:solidFill>
              <a:latin typeface="Times New Roman" panose="02020603050405020304" pitchFamily="18" charset="0"/>
            </a:endParaRPr>
          </a:p>
          <a:p>
            <a:pPr marL="0" indent="0">
              <a:buNone/>
            </a:pPr>
            <a:r>
              <a:rPr lang="cs-CZ" sz="1800" b="1" i="1" dirty="0">
                <a:solidFill>
                  <a:srgbClr val="00287D"/>
                </a:solidFill>
                <a:latin typeface="Times New Roman" panose="02020603050405020304" pitchFamily="18" charset="0"/>
              </a:rPr>
              <a:t>	</a:t>
            </a:r>
            <a:r>
              <a:rPr lang="cs-CZ" sz="1800" b="1" i="1" dirty="0" err="1">
                <a:solidFill>
                  <a:srgbClr val="00287D"/>
                </a:solidFill>
                <a:latin typeface="Times New Roman" panose="02020603050405020304" pitchFamily="18" charset="0"/>
              </a:rPr>
              <a:t>dW</a:t>
            </a:r>
            <a:r>
              <a:rPr lang="cs-CZ" sz="1800" b="1" i="1" baseline="-25000" dirty="0" err="1">
                <a:solidFill>
                  <a:srgbClr val="00287D"/>
                </a:solidFill>
                <a:latin typeface="Times New Roman" panose="02020603050405020304" pitchFamily="18" charset="0"/>
              </a:rPr>
              <a:t>k</a:t>
            </a:r>
            <a:r>
              <a:rPr lang="cs-CZ" sz="1800" b="1" i="1" dirty="0">
                <a:solidFill>
                  <a:srgbClr val="00287D"/>
                </a:solidFill>
                <a:latin typeface="Times New Roman" panose="02020603050405020304" pitchFamily="18" charset="0"/>
              </a:rPr>
              <a:t>= ½ v</a:t>
            </a:r>
            <a:r>
              <a:rPr lang="cs-CZ" sz="1800" b="1" i="1" baseline="30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dm = ½ v</a:t>
            </a:r>
            <a:r>
              <a:rPr lang="cs-CZ" sz="1800" b="1" i="1" baseline="30000" dirty="0">
                <a:solidFill>
                  <a:srgbClr val="00287D"/>
                </a:solidFill>
                <a:latin typeface="Times New Roman" panose="02020603050405020304" pitchFamily="18" charset="0"/>
              </a:rPr>
              <a:t>2</a:t>
            </a:r>
            <a:r>
              <a:rPr lang="el-GR" sz="1800" b="1" i="1" dirty="0">
                <a:solidFill>
                  <a:srgbClr val="00287D"/>
                </a:solidFill>
                <a:latin typeface="Times New Roman" panose="02020603050405020304" pitchFamily="18" charset="0"/>
              </a:rPr>
              <a:t>ρ</a:t>
            </a:r>
            <a:r>
              <a:rPr lang="cs-CZ" sz="1800" b="1" i="1" dirty="0" err="1">
                <a:solidFill>
                  <a:srgbClr val="00287D"/>
                </a:solidFill>
                <a:latin typeface="Times New Roman" panose="02020603050405020304" pitchFamily="18" charset="0"/>
              </a:rPr>
              <a:t>dV</a:t>
            </a:r>
            <a:endParaRPr lang="cs-CZ" sz="1800" b="1" i="1" dirty="0">
              <a:solidFill>
                <a:srgbClr val="00287D"/>
              </a:solidFill>
            </a:endParaRPr>
          </a:p>
          <a:p>
            <a:pPr marL="0" indent="0">
              <a:buNone/>
            </a:pPr>
            <a:endParaRPr lang="cs-CZ" sz="1000" dirty="0"/>
          </a:p>
          <a:p>
            <a:pPr marL="0" indent="0">
              <a:buNone/>
            </a:pPr>
            <a:r>
              <a:rPr lang="cs-CZ" sz="1800" b="1" i="1" dirty="0">
                <a:solidFill>
                  <a:srgbClr val="00287D"/>
                </a:solidFill>
              </a:rPr>
              <a:t>Potenciální energie tíhová </a:t>
            </a:r>
            <a:r>
              <a:rPr lang="cs-CZ" sz="1800" dirty="0">
                <a:solidFill>
                  <a:srgbClr val="000000"/>
                </a:solidFill>
              </a:rPr>
              <a:t>proudící kapaliny objemu </a:t>
            </a:r>
            <a:r>
              <a:rPr lang="cs-CZ" sz="1800" i="1" dirty="0" err="1">
                <a:solidFill>
                  <a:srgbClr val="00287D"/>
                </a:solidFill>
              </a:rPr>
              <a:t>dV</a:t>
            </a:r>
            <a:r>
              <a:rPr lang="cs-CZ" sz="1800" dirty="0">
                <a:solidFill>
                  <a:srgbClr val="000000"/>
                </a:solidFill>
              </a:rPr>
              <a:t>  s hustotou </a:t>
            </a:r>
            <a:r>
              <a:rPr lang="el-GR" sz="1800" b="1" i="1" dirty="0">
                <a:solidFill>
                  <a:srgbClr val="00287D"/>
                </a:solidFill>
              </a:rPr>
              <a:t>ρ</a:t>
            </a:r>
            <a:endParaRPr lang="cs-CZ" sz="1800" dirty="0"/>
          </a:p>
          <a:p>
            <a:pPr marL="0" indent="0">
              <a:buNone/>
            </a:pPr>
            <a:endParaRPr lang="cs-CZ" sz="1000" dirty="0"/>
          </a:p>
          <a:p>
            <a:pPr marL="0" indent="0">
              <a:buNone/>
            </a:pPr>
            <a:r>
              <a:rPr lang="cs-CZ" sz="1800" i="1" dirty="0">
                <a:latin typeface="Times New Roman" panose="02020603050405020304" pitchFamily="18" charset="0"/>
              </a:rPr>
              <a:t>	</a:t>
            </a:r>
            <a:r>
              <a:rPr lang="cs-CZ" sz="1800" b="1" i="1" dirty="0" err="1">
                <a:solidFill>
                  <a:srgbClr val="00287D"/>
                </a:solidFill>
                <a:latin typeface="Times New Roman" panose="02020603050405020304" pitchFamily="18" charset="0"/>
              </a:rPr>
              <a:t>dW</a:t>
            </a:r>
            <a:r>
              <a:rPr lang="cs-CZ" sz="1800" b="1" i="1" baseline="-25000" dirty="0" err="1">
                <a:solidFill>
                  <a:srgbClr val="00287D"/>
                </a:solidFill>
                <a:latin typeface="Times New Roman" panose="02020603050405020304" pitchFamily="18" charset="0"/>
              </a:rPr>
              <a:t>p</a:t>
            </a:r>
            <a:r>
              <a:rPr lang="cs-CZ" sz="1800" b="1" i="1" dirty="0">
                <a:solidFill>
                  <a:srgbClr val="00287D"/>
                </a:solidFill>
                <a:latin typeface="Times New Roman" panose="02020603050405020304" pitchFamily="18" charset="0"/>
              </a:rPr>
              <a:t> = g h dm = h g </a:t>
            </a:r>
            <a:r>
              <a:rPr lang="el-GR" sz="1800" b="1" i="1" dirty="0">
                <a:solidFill>
                  <a:srgbClr val="00287D"/>
                </a:solidFill>
                <a:latin typeface="Times New Roman" panose="02020603050405020304" pitchFamily="18" charset="0"/>
              </a:rPr>
              <a:t>ρ</a:t>
            </a:r>
            <a:r>
              <a:rPr lang="cs-CZ" sz="1800" b="1" i="1" dirty="0" err="1">
                <a:solidFill>
                  <a:srgbClr val="00287D"/>
                </a:solidFill>
                <a:latin typeface="Times New Roman" panose="02020603050405020304" pitchFamily="18" charset="0"/>
              </a:rPr>
              <a:t>dV</a:t>
            </a:r>
            <a:r>
              <a:rPr lang="cs-CZ" sz="1800" b="1" i="1" dirty="0">
                <a:solidFill>
                  <a:srgbClr val="00287D"/>
                </a:solidFill>
                <a:latin typeface="Times New Roman" panose="02020603050405020304" pitchFamily="18" charset="0"/>
              </a:rPr>
              <a:t>		</a:t>
            </a:r>
            <a:r>
              <a:rPr lang="cs-CZ" sz="1800" i="1" dirty="0">
                <a:solidFill>
                  <a:srgbClr val="00287D"/>
                </a:solidFill>
                <a:latin typeface="Times New Roman" panose="02020603050405020304" pitchFamily="18" charset="0"/>
              </a:rPr>
              <a:t>(pozor na volbu nulové hodnoty </a:t>
            </a:r>
            <a:r>
              <a:rPr lang="cs-CZ" sz="1800" i="1" dirty="0" err="1">
                <a:solidFill>
                  <a:srgbClr val="00287D"/>
                </a:solidFill>
                <a:latin typeface="Times New Roman" panose="02020603050405020304" pitchFamily="18" charset="0"/>
              </a:rPr>
              <a:t>dW</a:t>
            </a:r>
            <a:r>
              <a:rPr lang="cs-CZ" sz="1800" i="1" baseline="-25000" dirty="0" err="1">
                <a:solidFill>
                  <a:srgbClr val="00287D"/>
                </a:solidFill>
                <a:latin typeface="Times New Roman" panose="02020603050405020304" pitchFamily="18" charset="0"/>
              </a:rPr>
              <a:t>p</a:t>
            </a:r>
            <a:r>
              <a:rPr lang="cs-CZ" sz="1800" i="1" dirty="0">
                <a:solidFill>
                  <a:srgbClr val="00287D"/>
                </a:solidFill>
                <a:latin typeface="Times New Roman" panose="02020603050405020304" pitchFamily="18" charset="0"/>
              </a:rPr>
              <a:t>)</a:t>
            </a:r>
          </a:p>
          <a:p>
            <a:pPr marL="0" lvl="0" indent="0">
              <a:buNone/>
            </a:pPr>
            <a:endParaRPr lang="cs-CZ" sz="1000" dirty="0">
              <a:solidFill>
                <a:srgbClr val="000000"/>
              </a:solidFill>
            </a:endParaRPr>
          </a:p>
          <a:p>
            <a:pPr marL="0" lvl="0" indent="0">
              <a:buNone/>
            </a:pPr>
            <a:r>
              <a:rPr lang="cs-CZ" sz="1800" dirty="0">
                <a:solidFill>
                  <a:srgbClr val="000000"/>
                </a:solidFill>
              </a:rPr>
              <a:t>Navíc je zde </a:t>
            </a:r>
            <a:r>
              <a:rPr lang="cs-CZ" sz="1800" b="1" i="1" dirty="0">
                <a:solidFill>
                  <a:srgbClr val="00287D"/>
                </a:solidFill>
              </a:rPr>
              <a:t>potenciální energie tlaková </a:t>
            </a:r>
          </a:p>
          <a:p>
            <a:pPr marL="0" lvl="0" indent="0">
              <a:buNone/>
            </a:pPr>
            <a:r>
              <a:rPr lang="cs-CZ" sz="1000" b="1" i="1" dirty="0">
                <a:solidFill>
                  <a:srgbClr val="00287D"/>
                </a:solidFill>
              </a:rPr>
              <a:t>	</a:t>
            </a:r>
            <a:endParaRPr lang="cs-CZ" sz="1800" i="1" dirty="0">
              <a:solidFill>
                <a:srgbClr val="00287D"/>
              </a:solidFill>
            </a:endParaRPr>
          </a:p>
          <a:p>
            <a:pPr marL="0" lvl="0" indent="0">
              <a:buNone/>
            </a:pPr>
            <a:r>
              <a:rPr lang="cs-CZ" sz="1800" i="1" dirty="0">
                <a:solidFill>
                  <a:srgbClr val="00287D"/>
                </a:solidFill>
              </a:rPr>
              <a:t>	</a:t>
            </a:r>
            <a:r>
              <a:rPr lang="cs-CZ" sz="1800" b="1" i="1" dirty="0" err="1">
                <a:solidFill>
                  <a:srgbClr val="00287D"/>
                </a:solidFill>
                <a:latin typeface="Times New Roman" panose="02020603050405020304" pitchFamily="18" charset="0"/>
              </a:rPr>
              <a:t>dW</a:t>
            </a:r>
            <a:r>
              <a:rPr lang="cs-CZ" sz="1800" b="1" i="1" baseline="-25000" dirty="0" err="1">
                <a:solidFill>
                  <a:srgbClr val="00287D"/>
                </a:solidFill>
                <a:latin typeface="Times New Roman" panose="02020603050405020304" pitchFamily="18" charset="0"/>
              </a:rPr>
              <a:t>tl</a:t>
            </a:r>
            <a:r>
              <a:rPr lang="cs-CZ" sz="1800" b="1" i="1" dirty="0">
                <a:solidFill>
                  <a:srgbClr val="00287D"/>
                </a:solidFill>
                <a:latin typeface="Times New Roman" panose="02020603050405020304" pitchFamily="18" charset="0"/>
              </a:rPr>
              <a:t> = p </a:t>
            </a:r>
            <a:r>
              <a:rPr lang="cs-CZ" sz="1800" b="1" i="1" dirty="0" err="1">
                <a:solidFill>
                  <a:srgbClr val="00287D"/>
                </a:solidFill>
                <a:latin typeface="Times New Roman" panose="02020603050405020304" pitchFamily="18" charset="0"/>
              </a:rPr>
              <a:t>dV</a:t>
            </a:r>
            <a:endParaRPr lang="cs-CZ" sz="1800" b="1" i="1" dirty="0">
              <a:solidFill>
                <a:srgbClr val="00287D"/>
              </a:solidFill>
              <a:latin typeface="Times New Roman" panose="02020603050405020304" pitchFamily="18" charset="0"/>
            </a:endParaRPr>
          </a:p>
          <a:p>
            <a:pPr marL="0" indent="0">
              <a:buNone/>
            </a:pPr>
            <a:endParaRPr lang="cs-CZ" sz="1000" dirty="0"/>
          </a:p>
          <a:p>
            <a:pPr marL="0" indent="0">
              <a:buNone/>
            </a:pPr>
            <a:r>
              <a:rPr lang="cs-CZ" sz="1800" dirty="0"/>
              <a:t>Celková mechanická energie proudící kapaliny je pak:</a:t>
            </a:r>
          </a:p>
          <a:p>
            <a:pPr marL="0" indent="0">
              <a:buNone/>
            </a:pPr>
            <a:r>
              <a:rPr lang="cs-CZ" sz="1800" dirty="0"/>
              <a:t>	</a:t>
            </a:r>
            <a:r>
              <a:rPr lang="cs-CZ" sz="1800" b="1" i="1" dirty="0" err="1">
                <a:solidFill>
                  <a:srgbClr val="00287D"/>
                </a:solidFill>
                <a:latin typeface="Times New Roman" panose="02020603050405020304" pitchFamily="18" charset="0"/>
                <a:cs typeface="Times New Roman" panose="02020603050405020304" pitchFamily="18" charset="0"/>
              </a:rPr>
              <a:t>dW</a:t>
            </a:r>
            <a:r>
              <a:rPr lang="cs-CZ" sz="1800" b="1" i="1" dirty="0">
                <a:solidFill>
                  <a:srgbClr val="00287D"/>
                </a:solidFill>
                <a:latin typeface="Times New Roman" panose="02020603050405020304" pitchFamily="18" charset="0"/>
                <a:cs typeface="Times New Roman" panose="02020603050405020304" pitchFamily="18" charset="0"/>
              </a:rPr>
              <a:t> = </a:t>
            </a:r>
            <a:r>
              <a:rPr lang="cs-CZ" sz="1800" b="1" i="1" dirty="0" err="1">
                <a:solidFill>
                  <a:srgbClr val="00287D"/>
                </a:solidFill>
                <a:latin typeface="Times New Roman" panose="02020603050405020304" pitchFamily="18" charset="0"/>
                <a:cs typeface="Times New Roman" panose="02020603050405020304" pitchFamily="18" charset="0"/>
              </a:rPr>
              <a:t>dW</a:t>
            </a:r>
            <a:r>
              <a:rPr lang="cs-CZ" sz="1800" b="1" i="1" baseline="-25000" dirty="0" err="1">
                <a:solidFill>
                  <a:srgbClr val="00287D"/>
                </a:solidFill>
                <a:latin typeface="Times New Roman" panose="02020603050405020304" pitchFamily="18" charset="0"/>
                <a:cs typeface="Times New Roman" panose="02020603050405020304" pitchFamily="18" charset="0"/>
              </a:rPr>
              <a:t>k</a:t>
            </a:r>
            <a:r>
              <a:rPr lang="cs-CZ" sz="1800" b="1" i="1" dirty="0">
                <a:solidFill>
                  <a:srgbClr val="00287D"/>
                </a:solidFill>
                <a:latin typeface="Times New Roman" panose="02020603050405020304" pitchFamily="18" charset="0"/>
                <a:cs typeface="Times New Roman" panose="02020603050405020304" pitchFamily="18" charset="0"/>
              </a:rPr>
              <a:t> + </a:t>
            </a:r>
            <a:r>
              <a:rPr lang="cs-CZ" sz="1800" b="1" i="1" dirty="0" err="1">
                <a:solidFill>
                  <a:srgbClr val="00287D"/>
                </a:solidFill>
                <a:latin typeface="Times New Roman" panose="02020603050405020304" pitchFamily="18" charset="0"/>
                <a:cs typeface="Times New Roman" panose="02020603050405020304" pitchFamily="18" charset="0"/>
              </a:rPr>
              <a:t>dW</a:t>
            </a:r>
            <a:r>
              <a:rPr lang="cs-CZ" sz="1800" b="1" i="1" baseline="-25000" dirty="0" err="1">
                <a:solidFill>
                  <a:srgbClr val="00287D"/>
                </a:solidFill>
                <a:latin typeface="Times New Roman" panose="02020603050405020304" pitchFamily="18" charset="0"/>
                <a:cs typeface="Times New Roman" panose="02020603050405020304" pitchFamily="18" charset="0"/>
              </a:rPr>
              <a:t>p</a:t>
            </a:r>
            <a:r>
              <a:rPr lang="cs-CZ" sz="1800" b="1" i="1" dirty="0">
                <a:solidFill>
                  <a:srgbClr val="00287D"/>
                </a:solidFill>
                <a:latin typeface="Times New Roman" panose="02020603050405020304" pitchFamily="18" charset="0"/>
                <a:cs typeface="Times New Roman" panose="02020603050405020304" pitchFamily="18" charset="0"/>
              </a:rPr>
              <a:t> + </a:t>
            </a:r>
            <a:r>
              <a:rPr lang="cs-CZ" sz="1800" b="1" i="1" dirty="0" err="1">
                <a:solidFill>
                  <a:srgbClr val="00287D"/>
                </a:solidFill>
                <a:latin typeface="Times New Roman" panose="02020603050405020304" pitchFamily="18" charset="0"/>
                <a:cs typeface="Times New Roman" panose="02020603050405020304" pitchFamily="18" charset="0"/>
              </a:rPr>
              <a:t>dW</a:t>
            </a:r>
            <a:r>
              <a:rPr lang="cs-CZ" sz="1800" b="1" i="1" baseline="-25000" dirty="0" err="1">
                <a:solidFill>
                  <a:srgbClr val="00287D"/>
                </a:solidFill>
                <a:latin typeface="Times New Roman" panose="02020603050405020304" pitchFamily="18" charset="0"/>
                <a:cs typeface="Times New Roman" panose="02020603050405020304" pitchFamily="18" charset="0"/>
              </a:rPr>
              <a:t>tl</a:t>
            </a:r>
            <a:endParaRPr lang="cs-CZ" sz="1800" b="1" i="1" baseline="-25000" dirty="0">
              <a:solidFill>
                <a:srgbClr val="00287D"/>
              </a:solidFill>
              <a:latin typeface="Times New Roman" panose="02020603050405020304" pitchFamily="18" charset="0"/>
              <a:cs typeface="Times New Roman" panose="02020603050405020304" pitchFamily="18" charset="0"/>
            </a:endParaRP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Tree>
    <p:extLst>
      <p:ext uri="{BB962C8B-B14F-4D97-AF65-F5344CB8AC3E}">
        <p14:creationId xmlns:p14="http://schemas.microsoft.com/office/powerpoint/2010/main" val="2492902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bwMode="auto">
          <a:xfrm>
            <a:off x="1298448" y="4919472"/>
            <a:ext cx="2825496" cy="466344"/>
          </a:xfrm>
          <a:prstGeom prst="rect">
            <a:avLst/>
          </a:prstGeom>
          <a:solidFill>
            <a:srgbClr val="FFC000"/>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Proudění ideální kapaliny</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pPr marL="0" indent="0">
              <a:buNone/>
            </a:pPr>
            <a:r>
              <a:rPr lang="cs-CZ" sz="1800" i="1" dirty="0">
                <a:solidFill>
                  <a:srgbClr val="00287D"/>
                </a:solidFill>
              </a:rPr>
              <a:t>Hustota energie </a:t>
            </a:r>
            <a:r>
              <a:rPr lang="cs-CZ" sz="1800" dirty="0">
                <a:solidFill>
                  <a:srgbClr val="000000"/>
                </a:solidFill>
              </a:rPr>
              <a:t>je energie připadající na jednotkový objem kapaliny, tedy</a:t>
            </a:r>
            <a:r>
              <a:rPr lang="cs-CZ" sz="1800" dirty="0"/>
              <a:t>: </a:t>
            </a:r>
          </a:p>
          <a:p>
            <a:pPr marL="0" indent="0">
              <a:buNone/>
            </a:pPr>
            <a:r>
              <a:rPr lang="cs-CZ" sz="1800" b="1" i="1" dirty="0">
                <a:solidFill>
                  <a:srgbClr val="00287D"/>
                </a:solidFill>
                <a:latin typeface="Times New Roman" panose="02020603050405020304" pitchFamily="18" charset="0"/>
              </a:rPr>
              <a:t>	</a:t>
            </a:r>
            <a:endParaRPr lang="cs-CZ" sz="1000" b="1" i="1" dirty="0">
              <a:solidFill>
                <a:srgbClr val="00287D"/>
              </a:solidFill>
              <a:latin typeface="Times New Roman" panose="02020603050405020304" pitchFamily="18" charset="0"/>
            </a:endParaRPr>
          </a:p>
          <a:p>
            <a:pPr marL="0" indent="0">
              <a:buNone/>
            </a:pPr>
            <a:r>
              <a:rPr lang="cs-CZ" sz="1800" b="1" i="1" dirty="0">
                <a:solidFill>
                  <a:srgbClr val="00287D"/>
                </a:solidFill>
                <a:latin typeface="Times New Roman" panose="02020603050405020304" pitchFamily="18" charset="0"/>
              </a:rPr>
              <a:t>	</a:t>
            </a:r>
            <a:r>
              <a:rPr lang="cs-CZ" sz="1800" b="1" i="1" dirty="0" err="1">
                <a:solidFill>
                  <a:srgbClr val="00287D"/>
                </a:solidFill>
                <a:latin typeface="Times New Roman" panose="02020603050405020304" pitchFamily="18" charset="0"/>
              </a:rPr>
              <a:t>dw</a:t>
            </a:r>
            <a:r>
              <a:rPr lang="cs-CZ" sz="1800" b="1" i="1" baseline="-25000" dirty="0" err="1">
                <a:solidFill>
                  <a:srgbClr val="00287D"/>
                </a:solidFill>
                <a:latin typeface="Times New Roman" panose="02020603050405020304" pitchFamily="18" charset="0"/>
              </a:rPr>
              <a:t>k</a:t>
            </a:r>
            <a:r>
              <a:rPr lang="cs-CZ" sz="1800" b="1" i="1" dirty="0">
                <a:solidFill>
                  <a:srgbClr val="00287D"/>
                </a:solidFill>
                <a:latin typeface="Times New Roman" panose="02020603050405020304" pitchFamily="18" charset="0"/>
              </a:rPr>
              <a:t>=  ½ v</a:t>
            </a:r>
            <a:r>
              <a:rPr lang="cs-CZ" sz="1800" b="1" i="1" baseline="30000" dirty="0">
                <a:solidFill>
                  <a:srgbClr val="00287D"/>
                </a:solidFill>
                <a:latin typeface="Times New Roman" panose="02020603050405020304" pitchFamily="18" charset="0"/>
              </a:rPr>
              <a:t>2</a:t>
            </a:r>
            <a:r>
              <a:rPr lang="el-GR" sz="1800" b="1" i="1" dirty="0">
                <a:solidFill>
                  <a:srgbClr val="00287D"/>
                </a:solidFill>
                <a:latin typeface="Times New Roman" panose="02020603050405020304" pitchFamily="18" charset="0"/>
              </a:rPr>
              <a:t>ρ</a:t>
            </a:r>
            <a:r>
              <a:rPr lang="cs-CZ" sz="1800" b="1" i="1" dirty="0">
                <a:solidFill>
                  <a:srgbClr val="00287D"/>
                </a:solidFill>
                <a:latin typeface="Times New Roman" panose="02020603050405020304" pitchFamily="18" charset="0"/>
              </a:rPr>
              <a:t>     </a:t>
            </a:r>
            <a:r>
              <a:rPr lang="cs-CZ" sz="1800" i="1" dirty="0">
                <a:latin typeface="Times New Roman" panose="02020603050405020304" pitchFamily="18" charset="0"/>
              </a:rPr>
              <a:t>	</a:t>
            </a:r>
            <a:r>
              <a:rPr lang="cs-CZ" sz="1800" b="1" i="1" dirty="0" err="1">
                <a:solidFill>
                  <a:srgbClr val="00287D"/>
                </a:solidFill>
                <a:latin typeface="Times New Roman" panose="02020603050405020304" pitchFamily="18" charset="0"/>
              </a:rPr>
              <a:t>dw</a:t>
            </a:r>
            <a:r>
              <a:rPr lang="cs-CZ" sz="1800" b="1" i="1" baseline="-25000" dirty="0" err="1">
                <a:solidFill>
                  <a:srgbClr val="00287D"/>
                </a:solidFill>
                <a:latin typeface="Times New Roman" panose="02020603050405020304" pitchFamily="18" charset="0"/>
              </a:rPr>
              <a:t>p</a:t>
            </a:r>
            <a:r>
              <a:rPr lang="cs-CZ" sz="1800" b="1" i="1" dirty="0">
                <a:solidFill>
                  <a:srgbClr val="00287D"/>
                </a:solidFill>
                <a:latin typeface="Times New Roman" panose="02020603050405020304" pitchFamily="18" charset="0"/>
              </a:rPr>
              <a:t> =  h g </a:t>
            </a:r>
            <a:r>
              <a:rPr lang="el-GR" sz="1800" b="1" i="1" dirty="0">
                <a:solidFill>
                  <a:srgbClr val="00287D"/>
                </a:solidFill>
                <a:latin typeface="Times New Roman" panose="02020603050405020304" pitchFamily="18" charset="0"/>
              </a:rPr>
              <a:t>ρ</a:t>
            </a:r>
            <a:r>
              <a:rPr lang="cs-CZ" sz="1800" b="1" i="1" dirty="0">
                <a:solidFill>
                  <a:srgbClr val="00287D"/>
                </a:solidFill>
                <a:latin typeface="Times New Roman" panose="02020603050405020304" pitchFamily="18" charset="0"/>
              </a:rPr>
              <a:t>	</a:t>
            </a:r>
            <a:r>
              <a:rPr lang="cs-CZ" sz="1800" b="1" i="1" dirty="0" err="1">
                <a:solidFill>
                  <a:srgbClr val="00287D"/>
                </a:solidFill>
                <a:latin typeface="Times New Roman" panose="02020603050405020304" pitchFamily="18" charset="0"/>
              </a:rPr>
              <a:t>dw</a:t>
            </a:r>
            <a:r>
              <a:rPr lang="cs-CZ" sz="1800" b="1" i="1" baseline="-25000" dirty="0" err="1">
                <a:solidFill>
                  <a:srgbClr val="00287D"/>
                </a:solidFill>
                <a:latin typeface="Times New Roman" panose="02020603050405020304" pitchFamily="18" charset="0"/>
              </a:rPr>
              <a:t>tl</a:t>
            </a:r>
            <a:r>
              <a:rPr lang="cs-CZ" sz="1800" b="1" i="1" dirty="0">
                <a:solidFill>
                  <a:srgbClr val="00287D"/>
                </a:solidFill>
                <a:latin typeface="Times New Roman" panose="02020603050405020304" pitchFamily="18" charset="0"/>
              </a:rPr>
              <a:t> = p</a:t>
            </a:r>
          </a:p>
          <a:p>
            <a:pPr marL="0" indent="0">
              <a:buNone/>
            </a:pPr>
            <a:endParaRPr lang="cs-CZ" sz="1000" dirty="0"/>
          </a:p>
          <a:p>
            <a:pPr marL="0" indent="0">
              <a:buNone/>
            </a:pPr>
            <a:r>
              <a:rPr lang="cs-CZ" sz="1800" dirty="0"/>
              <a:t>Protože v ideální kapalině se nemůže mechanická energie proudící kapaliny měnit v jiné formy energie, bude hustota celkové mechanické energie (tj. celková mechanická energie jednotkového objemu) proudící ideální kapaliny stálá:</a:t>
            </a:r>
          </a:p>
          <a:p>
            <a:pPr marL="0" indent="0">
              <a:buNone/>
            </a:pPr>
            <a:r>
              <a:rPr lang="cs-CZ" sz="1800" dirty="0"/>
              <a:t>	</a:t>
            </a:r>
            <a:r>
              <a:rPr lang="cs-CZ" sz="1800" b="1" i="1" dirty="0" err="1">
                <a:solidFill>
                  <a:srgbClr val="00287D"/>
                </a:solidFill>
                <a:latin typeface="Times New Roman" panose="02020603050405020304" pitchFamily="18" charset="0"/>
                <a:cs typeface="Times New Roman" panose="02020603050405020304" pitchFamily="18" charset="0"/>
              </a:rPr>
              <a:t>dw</a:t>
            </a:r>
            <a:r>
              <a:rPr lang="cs-CZ" sz="1800" b="1" i="1" dirty="0">
                <a:solidFill>
                  <a:srgbClr val="00287D"/>
                </a:solidFill>
                <a:latin typeface="Times New Roman" panose="02020603050405020304" pitchFamily="18" charset="0"/>
                <a:cs typeface="Times New Roman" panose="02020603050405020304" pitchFamily="18" charset="0"/>
              </a:rPr>
              <a:t> =  </a:t>
            </a:r>
            <a:r>
              <a:rPr lang="cs-CZ" sz="1800" b="1" i="1" dirty="0" err="1">
                <a:solidFill>
                  <a:srgbClr val="00287D"/>
                </a:solidFill>
                <a:latin typeface="Times New Roman" panose="02020603050405020304" pitchFamily="18" charset="0"/>
                <a:cs typeface="Times New Roman" panose="02020603050405020304" pitchFamily="18" charset="0"/>
              </a:rPr>
              <a:t>dw</a:t>
            </a:r>
            <a:r>
              <a:rPr lang="cs-CZ" sz="1800" b="1" i="1" baseline="-25000" dirty="0" err="1">
                <a:solidFill>
                  <a:srgbClr val="00287D"/>
                </a:solidFill>
                <a:latin typeface="Times New Roman" panose="02020603050405020304" pitchFamily="18" charset="0"/>
                <a:cs typeface="Times New Roman" panose="02020603050405020304" pitchFamily="18" charset="0"/>
              </a:rPr>
              <a:t>p</a:t>
            </a:r>
            <a:r>
              <a:rPr lang="cs-CZ" sz="1800" b="1" i="1" dirty="0">
                <a:solidFill>
                  <a:srgbClr val="00287D"/>
                </a:solidFill>
                <a:latin typeface="Times New Roman" panose="02020603050405020304" pitchFamily="18" charset="0"/>
                <a:cs typeface="Times New Roman" panose="02020603050405020304" pitchFamily="18" charset="0"/>
              </a:rPr>
              <a:t> + </a:t>
            </a:r>
            <a:r>
              <a:rPr lang="cs-CZ" sz="1800" b="1" i="1" dirty="0" err="1">
                <a:solidFill>
                  <a:srgbClr val="00287D"/>
                </a:solidFill>
                <a:latin typeface="Times New Roman" panose="02020603050405020304" pitchFamily="18" charset="0"/>
                <a:cs typeface="Times New Roman" panose="02020603050405020304" pitchFamily="18" charset="0"/>
              </a:rPr>
              <a:t>dw</a:t>
            </a:r>
            <a:r>
              <a:rPr lang="cs-CZ" sz="1800" b="1" i="1" baseline="-25000" dirty="0" err="1">
                <a:solidFill>
                  <a:srgbClr val="00287D"/>
                </a:solidFill>
                <a:latin typeface="Times New Roman" panose="02020603050405020304" pitchFamily="18" charset="0"/>
                <a:cs typeface="Times New Roman" panose="02020603050405020304" pitchFamily="18" charset="0"/>
              </a:rPr>
              <a:t>tl</a:t>
            </a:r>
            <a:r>
              <a:rPr lang="cs-CZ" sz="1800" b="1" i="1" dirty="0">
                <a:solidFill>
                  <a:srgbClr val="00287D"/>
                </a:solidFill>
                <a:latin typeface="Times New Roman" panose="02020603050405020304" pitchFamily="18" charset="0"/>
                <a:cs typeface="Times New Roman" panose="02020603050405020304" pitchFamily="18" charset="0"/>
              </a:rPr>
              <a:t> + </a:t>
            </a:r>
            <a:r>
              <a:rPr lang="cs-CZ" sz="1800" b="1" i="1" dirty="0" err="1">
                <a:solidFill>
                  <a:srgbClr val="00287D"/>
                </a:solidFill>
                <a:latin typeface="Times New Roman" panose="02020603050405020304" pitchFamily="18" charset="0"/>
                <a:cs typeface="Times New Roman" panose="02020603050405020304" pitchFamily="18" charset="0"/>
              </a:rPr>
              <a:t>dw</a:t>
            </a:r>
            <a:r>
              <a:rPr lang="cs-CZ" sz="1800" b="1" i="1" baseline="-25000" dirty="0" err="1">
                <a:solidFill>
                  <a:srgbClr val="00287D"/>
                </a:solidFill>
                <a:latin typeface="Times New Roman" panose="02020603050405020304" pitchFamily="18" charset="0"/>
                <a:cs typeface="Times New Roman" panose="02020603050405020304" pitchFamily="18" charset="0"/>
              </a:rPr>
              <a:t>k</a:t>
            </a:r>
            <a:r>
              <a:rPr lang="cs-CZ" sz="1800" b="1" i="1" dirty="0">
                <a:solidFill>
                  <a:srgbClr val="00287D"/>
                </a:solidFill>
                <a:latin typeface="Times New Roman" panose="02020603050405020304" pitchFamily="18" charset="0"/>
                <a:cs typeface="Times New Roman" panose="02020603050405020304" pitchFamily="18" charset="0"/>
              </a:rPr>
              <a:t> = </a:t>
            </a:r>
            <a:r>
              <a:rPr lang="cs-CZ" sz="1800" b="1" i="1" dirty="0" err="1">
                <a:solidFill>
                  <a:srgbClr val="00287D"/>
                </a:solidFill>
                <a:latin typeface="Times New Roman" panose="02020603050405020304" pitchFamily="18" charset="0"/>
                <a:cs typeface="Times New Roman" panose="02020603050405020304" pitchFamily="18" charset="0"/>
              </a:rPr>
              <a:t>konst</a:t>
            </a:r>
            <a:endParaRPr lang="cs-CZ" sz="1800" b="1" i="1" dirty="0">
              <a:solidFill>
                <a:srgbClr val="00287D"/>
              </a:solidFill>
              <a:latin typeface="Times New Roman" panose="02020603050405020304" pitchFamily="18" charset="0"/>
              <a:cs typeface="Times New Roman" panose="02020603050405020304" pitchFamily="18" charset="0"/>
            </a:endParaRPr>
          </a:p>
          <a:p>
            <a:pPr marL="0" indent="0">
              <a:buNone/>
            </a:pPr>
            <a:r>
              <a:rPr lang="cs-CZ" sz="1800" dirty="0"/>
              <a:t>tj.:</a:t>
            </a:r>
          </a:p>
          <a:p>
            <a:pPr marL="0" indent="0">
              <a:buNone/>
            </a:pPr>
            <a:r>
              <a:rPr lang="cs-CZ" sz="1800" dirty="0"/>
              <a:t>	</a:t>
            </a:r>
            <a:r>
              <a:rPr lang="cs-CZ" sz="1800" b="1" i="1" dirty="0">
                <a:solidFill>
                  <a:srgbClr val="00287D"/>
                </a:solidFill>
                <a:latin typeface="Times New Roman" panose="02020603050405020304" pitchFamily="18" charset="0"/>
              </a:rPr>
              <a:t>p + h g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  ½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v</a:t>
            </a:r>
            <a:r>
              <a:rPr lang="cs-CZ" sz="1800" b="1" i="1" baseline="30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 </a:t>
            </a:r>
            <a:r>
              <a:rPr lang="cs-CZ" sz="1800" b="1" i="1" dirty="0" err="1">
                <a:solidFill>
                  <a:srgbClr val="00287D"/>
                </a:solidFill>
                <a:latin typeface="Times New Roman" panose="02020603050405020304" pitchFamily="18" charset="0"/>
              </a:rPr>
              <a:t>konst</a:t>
            </a:r>
            <a:endParaRPr lang="cs-CZ" sz="1800" b="1" i="1" dirty="0">
              <a:solidFill>
                <a:srgbClr val="00287D"/>
              </a:solidFill>
              <a:latin typeface="Times New Roman" panose="02020603050405020304" pitchFamily="18" charset="0"/>
            </a:endParaRPr>
          </a:p>
          <a:p>
            <a:pPr marL="0" indent="0">
              <a:buNone/>
            </a:pPr>
            <a:endParaRPr lang="cs-CZ" sz="1800" dirty="0"/>
          </a:p>
          <a:p>
            <a:pPr marL="0" indent="0">
              <a:buNone/>
            </a:pPr>
            <a:r>
              <a:rPr lang="cs-CZ" sz="1800" dirty="0"/>
              <a:t>Označovaná jako </a:t>
            </a:r>
            <a:r>
              <a:rPr lang="cs-CZ" sz="1800" b="1" i="1" dirty="0" err="1">
                <a:solidFill>
                  <a:srgbClr val="00287D"/>
                </a:solidFill>
              </a:rPr>
              <a:t>Bernoulliova</a:t>
            </a:r>
            <a:r>
              <a:rPr lang="cs-CZ" sz="1800" b="1" i="1" dirty="0">
                <a:solidFill>
                  <a:srgbClr val="00287D"/>
                </a:solidFill>
              </a:rPr>
              <a:t> rovnice</a:t>
            </a:r>
            <a:r>
              <a:rPr lang="cs-CZ" sz="1800" dirty="0"/>
              <a:t>.</a:t>
            </a: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3369" y="4539193"/>
            <a:ext cx="3530470" cy="1226901"/>
          </a:xfrm>
          <a:prstGeom prst="rect">
            <a:avLst/>
          </a:prstGeom>
        </p:spPr>
      </p:pic>
    </p:spTree>
    <p:extLst>
      <p:ext uri="{BB962C8B-B14F-4D97-AF65-F5344CB8AC3E}">
        <p14:creationId xmlns:p14="http://schemas.microsoft.com/office/powerpoint/2010/main" val="1395255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_MU_CZ">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Prezentace_MU_CZ</Template>
  <TotalTime>47856</TotalTime>
  <Words>1502</Words>
  <Application>Microsoft Office PowerPoint</Application>
  <PresentationFormat>Předvádění na obrazovce (4:3)</PresentationFormat>
  <Paragraphs>286</Paragraphs>
  <Slides>24</Slides>
  <Notes>1</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24</vt:i4>
      </vt:variant>
    </vt:vector>
  </HeadingPairs>
  <TitlesOfParts>
    <vt:vector size="33" baseType="lpstr">
      <vt:lpstr>Arial</vt:lpstr>
      <vt:lpstr>Calibri</vt:lpstr>
      <vt:lpstr>Cambria Math</vt:lpstr>
      <vt:lpstr>Symbol</vt:lpstr>
      <vt:lpstr>Tahoma</vt:lpstr>
      <vt:lpstr>Times New Roman</vt:lpstr>
      <vt:lpstr>TimesNewRoman</vt:lpstr>
      <vt:lpstr>Wingdings</vt:lpstr>
      <vt:lpstr>Prezentace_MU_CZ</vt:lpstr>
      <vt:lpstr>Mechanika a molekulová fyzika Tekutiny</vt:lpstr>
      <vt:lpstr>Proudění ideální kapaliny</vt:lpstr>
      <vt:lpstr>Proudění ideální kapaliny</vt:lpstr>
      <vt:lpstr>Proudění ideální kapaliny</vt:lpstr>
      <vt:lpstr>Proudění ideální kapaliny</vt:lpstr>
      <vt:lpstr>Proudění ideální kapaliny</vt:lpstr>
      <vt:lpstr>Proudění ideální kapaliny</vt:lpstr>
      <vt:lpstr>Proudění ideální kapaliny</vt:lpstr>
      <vt:lpstr>Proudění ideální kapaliny</vt:lpstr>
      <vt:lpstr>Proudění ideální kapaliny</vt:lpstr>
      <vt:lpstr>Proudění ideální kapaliny</vt:lpstr>
      <vt:lpstr>Proudění ideální kapaliny</vt:lpstr>
      <vt:lpstr>Vnitřní tření</vt:lpstr>
      <vt:lpstr>Vnitřní tření</vt:lpstr>
      <vt:lpstr>Vnitřní tření</vt:lpstr>
      <vt:lpstr>Vnitřní tření</vt:lpstr>
      <vt:lpstr>Laminární a turbulentní proudění</vt:lpstr>
      <vt:lpstr>Laminární a turbulentní proudění</vt:lpstr>
      <vt:lpstr>Laminární a turbulentní proudění</vt:lpstr>
      <vt:lpstr>Odpor prostředí při proudění</vt:lpstr>
      <vt:lpstr>Odpor prostředí při proudění</vt:lpstr>
      <vt:lpstr>Odpor prostředí při proudění</vt:lpstr>
      <vt:lpstr>Odpor prostředí při proudění</vt:lpstr>
      <vt:lpstr>Zdroje: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Sládek</dc:creator>
  <cp:lastModifiedBy>Ondřej Solovský</cp:lastModifiedBy>
  <cp:revision>494</cp:revision>
  <cp:lastPrinted>2017-05-31T19:18:36Z</cp:lastPrinted>
  <dcterms:created xsi:type="dcterms:W3CDTF">2015-11-23T07:04:47Z</dcterms:created>
  <dcterms:modified xsi:type="dcterms:W3CDTF">2021-11-22T18:52:55Z</dcterms:modified>
</cp:coreProperties>
</file>