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1" autoAdjust="0"/>
    <p:restoredTop sz="95313" autoAdjust="0"/>
  </p:normalViewPr>
  <p:slideViewPr>
    <p:cSldViewPr showGuides="1">
      <p:cViewPr>
        <p:scale>
          <a:sx n="120" d="100"/>
          <a:sy n="120" d="100"/>
        </p:scale>
        <p:origin x="-606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DB8EE-DACD-4EE1-A316-5AF2F7EEA091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A7BBA-67F4-493B-9D1F-FE5AF40073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070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Vazby - podmínky omezující pohyb</a:t>
            </a:r>
          </a:p>
          <a:p>
            <a:r>
              <a:rPr lang="cs-CZ" dirty="0" smtClean="0"/>
              <a:t>vazbové podmínky</a:t>
            </a:r>
          </a:p>
          <a:p>
            <a:r>
              <a:rPr lang="cs-CZ" dirty="0" smtClean="0"/>
              <a:t>Vazbová síla  je kolmá na vazbovou plochu. virtuální práce vazbových sil je nulová.</a:t>
            </a:r>
          </a:p>
          <a:p>
            <a:r>
              <a:rPr lang="cs-CZ" dirty="0" smtClean="0"/>
              <a:t>Kulička se po desce stolu může pohybovat do různých směrů; vazbová síla je vůči všem těmto směrům kolmá. Z tohoto příkladu můžeme usoudit, že práce vazbových sil je nulová. To je pravda i v obecném případě, jen tento výsledek musíme vyjádřit trochu přesněji.</a:t>
            </a:r>
          </a:p>
          <a:p>
            <a:endParaRPr lang="cs-CZ" dirty="0" smtClean="0"/>
          </a:p>
          <a:p>
            <a:r>
              <a:rPr lang="cs-CZ" dirty="0" smtClean="0"/>
              <a:t>zobecněné souřadnice volíme tak, abychom respektovali vazby, Zobecněné souřadnice tudíž mohou mít libovolné hodnoty</a:t>
            </a:r>
          </a:p>
          <a:p>
            <a:endParaRPr lang="cs-CZ" dirty="0" smtClean="0"/>
          </a:p>
          <a:p>
            <a:r>
              <a:rPr lang="cs-CZ" dirty="0" smtClean="0"/>
              <a:t>Zajímá nás virtuální práce, tedy práce sil při virtuálních posunutích. Jelikož tato posunutí chápeme opravdu jako virtuální (nikoli reálná), mohli bychom si představit třeba i posunutí kuličky dovnitř desky stolu. To by ovšem narušilo vazbu (v našem případě by už pro kuličku neplatilo z ≥ 0 ). Proto se omezíme na posunutí slučitelná s vazbami.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Soustava hmotných bodů s vazbami je v rovnováze právě tehdy, když virtuální práce aktivních sil působících na soustavu při libovolných vratných virtuálních posunutích slučitelných s vazbami je rovna nule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A7BBA-67F4-493B-9D1F-FE5AF40073E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00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Soustava hmotných bodů je v rovnováze  </a:t>
            </a:r>
            <a:r>
              <a:rPr kumimoji="0" lang="el-G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∑</a:t>
            </a:r>
            <a:r>
              <a:rPr lang="cs-CZ" dirty="0" smtClean="0"/>
              <a:t>F*</a:t>
            </a:r>
            <a:r>
              <a:rPr lang="el-GR" dirty="0" smtClean="0"/>
              <a:t>δ</a:t>
            </a:r>
            <a:r>
              <a:rPr lang="cs-CZ" dirty="0" smtClean="0"/>
              <a:t>r</a:t>
            </a:r>
            <a:r>
              <a:rPr lang="el-GR" dirty="0" smtClean="0"/>
              <a:t> =</a:t>
            </a:r>
            <a:r>
              <a:rPr lang="cs-CZ" dirty="0" smtClean="0"/>
              <a:t>0</a:t>
            </a:r>
            <a:r>
              <a:rPr lang="el-GR" dirty="0" smtClean="0"/>
              <a:t> ⇔  </a:t>
            </a:r>
            <a:r>
              <a:rPr lang="cs-CZ" dirty="0" smtClean="0"/>
              <a:t>pro libovolná </a:t>
            </a:r>
            <a:r>
              <a:rPr lang="el-GR" dirty="0" smtClean="0"/>
              <a:t>δ</a:t>
            </a:r>
            <a:r>
              <a:rPr lang="cs-CZ" dirty="0" smtClean="0"/>
              <a:t>r princip virtuální práce.</a:t>
            </a:r>
          </a:p>
          <a:p>
            <a:r>
              <a:rPr lang="cs-CZ" dirty="0" smtClean="0"/>
              <a:t>Ten je však použitelný jen v případě rovnováhy, kdy síla na každý hmotný bod je rovna nule. V případě, kdy se hmotné body pohybují, je ale síla obecně nenulová.</a:t>
            </a:r>
          </a:p>
          <a:p>
            <a:r>
              <a:rPr lang="cs-CZ" dirty="0" smtClean="0"/>
              <a:t>Existuje ale trik, který nám umožní použít to, co jsme zvládli v první kapitole, tedy virtuální posunutí a virtuální práci ..</a:t>
            </a:r>
          </a:p>
          <a:p>
            <a:r>
              <a:rPr lang="cs-CZ" dirty="0" smtClean="0"/>
              <a:t>Soustava hmotných bodů se pohybuje tak, že virtuální práce ztracených sil při libovolných virtuálních posunutích slučitelných s vazbami je nulová. </a:t>
            </a:r>
          </a:p>
          <a:p>
            <a:r>
              <a:rPr lang="cs-CZ" dirty="0" smtClean="0"/>
              <a:t>----</a:t>
            </a:r>
          </a:p>
          <a:p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nepotřebujeme určovat vazbové síly,</a:t>
            </a:r>
            <a:b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dáme zřejmě přednost řešit pohyb pomocí </a:t>
            </a:r>
            <a:r>
              <a:rPr lang="cs-CZ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Lagrangeových</a:t>
            </a: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rovnic 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druhého </a:t>
            </a: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druhu.</a:t>
            </a:r>
            <a:b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druhou stranu, v případě </a:t>
            </a:r>
            <a:r>
              <a:rPr lang="cs-CZ" sz="120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Lagrangeových</a:t>
            </a: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rovnic prvního druhu nemusíme uvažovat, jak vhodně</a:t>
            </a:r>
            <a:b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zvolit zobecněné souřadnice (užíváme jen kartézské), takže tento postup může být vhodný pro</a:t>
            </a:r>
            <a:b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výpočet pohybu soustav hmotných bodů s vazbami pomocí počítače.</a:t>
            </a:r>
            <a:br>
              <a:rPr lang="cs-CZ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A7BBA-67F4-493B-9D1F-FE5AF40073E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37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95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34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70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99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5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57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30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9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2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29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17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C185D-B121-4EC8-B4B4-D038C98E7CEA}" type="datetimeFigureOut">
              <a:rPr lang="cs-CZ" smtClean="0"/>
              <a:t>8. 10. 2018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3A559-D5BC-48BA-9811-BCB2B9C4F0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19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image" Target="../media/image8.png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1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9.wmf"/><Relationship Id="rId10" Type="http://schemas.openxmlformats.org/officeDocument/2006/relationships/image" Target="../media/image14.png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Relationship Id="rId1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cs-CZ" dirty="0" smtClean="0"/>
              <a:t>Úlohy z TM</a:t>
            </a:r>
            <a:endParaRPr lang="cs-CZ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08720"/>
            <a:ext cx="1584176" cy="651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10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81025"/>
            <a:ext cx="76200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0807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ight Brace 20"/>
          <p:cNvSpPr/>
          <p:nvPr/>
        </p:nvSpPr>
        <p:spPr>
          <a:xfrm>
            <a:off x="2429529" y="3719081"/>
            <a:ext cx="1022248" cy="1573054"/>
          </a:xfrm>
          <a:prstGeom prst="rightBrace">
            <a:avLst>
              <a:gd name="adj1" fmla="val 29430"/>
              <a:gd name="adj2" fmla="val 4945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471" y="1184649"/>
            <a:ext cx="3749413" cy="154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683436"/>
              </p:ext>
            </p:extLst>
          </p:nvPr>
        </p:nvGraphicFramePr>
        <p:xfrm>
          <a:off x="7308304" y="1123003"/>
          <a:ext cx="1331519" cy="29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Equation" r:id="rId4" imgW="901309" imgH="203112" progId="Equation.DSMT4">
                  <p:embed/>
                </p:oleObj>
              </mc:Choice>
              <mc:Fallback>
                <p:oleObj name="Equation" r:id="rId4" imgW="901309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1123003"/>
                        <a:ext cx="1331519" cy="294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25441"/>
              </p:ext>
            </p:extLst>
          </p:nvPr>
        </p:nvGraphicFramePr>
        <p:xfrm>
          <a:off x="682214" y="1461557"/>
          <a:ext cx="1954196" cy="1003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" name="Equation" r:id="rId6" imgW="1180588" imgH="634725" progId="Equation.DSMT4">
                  <p:embed/>
                </p:oleObj>
              </mc:Choice>
              <mc:Fallback>
                <p:oleObj name="Equation" r:id="rId6" imgW="1180588" imgH="634725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214" y="1461557"/>
                        <a:ext cx="1954196" cy="10031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161100"/>
              </p:ext>
            </p:extLst>
          </p:nvPr>
        </p:nvGraphicFramePr>
        <p:xfrm>
          <a:off x="701337" y="2782977"/>
          <a:ext cx="1440159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" name="Equation" r:id="rId8" imgW="1002865" imgH="203112" progId="Equation.DSMT4">
                  <p:embed/>
                </p:oleObj>
              </mc:Choice>
              <mc:Fallback>
                <p:oleObj name="Equation" r:id="rId8" imgW="1002865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37" y="2782977"/>
                        <a:ext cx="1440159" cy="2880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06919" y="241667"/>
            <a:ext cx="762853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Určete zrychlení těles soustavy, (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tj. bodů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cs-CZ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různými metodami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305801" y="135907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616469"/>
              </p:ext>
            </p:extLst>
          </p:nvPr>
        </p:nvGraphicFramePr>
        <p:xfrm>
          <a:off x="701675" y="4013200"/>
          <a:ext cx="17272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" name="Equation" r:id="rId10" imgW="1206360" imgH="863280" progId="Equation.DSMT4">
                  <p:embed/>
                </p:oleObj>
              </mc:Choice>
              <mc:Fallback>
                <p:oleObj name="Equation" r:id="rId10" imgW="1206360" imgH="86328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4013200"/>
                        <a:ext cx="1727200" cy="122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305801" y="135907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18249"/>
              </p:ext>
            </p:extLst>
          </p:nvPr>
        </p:nvGraphicFramePr>
        <p:xfrm>
          <a:off x="3636432" y="3657675"/>
          <a:ext cx="2859505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" name="Equation" r:id="rId12" imgW="2108160" imgH="1218960" progId="Equation.DSMT4">
                  <p:embed/>
                </p:oleObj>
              </mc:Choice>
              <mc:Fallback>
                <p:oleObj name="Equation" r:id="rId12" imgW="2108160" imgH="121896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432" y="3657675"/>
                        <a:ext cx="2859505" cy="16561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8453" y="3534415"/>
            <a:ext cx="1696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Newtonovy </a:t>
            </a:r>
            <a:r>
              <a:rPr lang="cs-CZ" b="1" dirty="0" err="1" smtClean="0"/>
              <a:t>rce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2" name="TextBox 21"/>
          <p:cNvSpPr txBox="1"/>
          <p:nvPr/>
        </p:nvSpPr>
        <p:spPr>
          <a:xfrm>
            <a:off x="588344" y="1015372"/>
            <a:ext cx="1743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vazebné podmínky</a:t>
            </a:r>
            <a:endParaRPr lang="cs-CZ" sz="1600" dirty="0"/>
          </a:p>
        </p:txBody>
      </p:sp>
      <p:grpSp>
        <p:nvGrpSpPr>
          <p:cNvPr id="1034" name="Group 1033"/>
          <p:cNvGrpSpPr/>
          <p:nvPr/>
        </p:nvGrpSpPr>
        <p:grpSpPr>
          <a:xfrm>
            <a:off x="4185182" y="746549"/>
            <a:ext cx="2664296" cy="876199"/>
            <a:chOff x="4211960" y="824609"/>
            <a:chExt cx="2664296" cy="876199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4247964" y="824609"/>
              <a:ext cx="1710422" cy="798139"/>
            </a:xfrm>
            <a:prstGeom prst="straightConnector1">
              <a:avLst/>
            </a:prstGeom>
            <a:ln w="635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958386" y="824609"/>
              <a:ext cx="845862" cy="627275"/>
            </a:xfrm>
            <a:prstGeom prst="straightConnector1">
              <a:avLst/>
            </a:prstGeom>
            <a:ln w="635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4" name="Straight Connector 1023"/>
            <p:cNvCxnSpPr/>
            <p:nvPr/>
          </p:nvCxnSpPr>
          <p:spPr>
            <a:xfrm>
              <a:off x="4211960" y="1544689"/>
              <a:ext cx="72008" cy="1561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7" name="Straight Connector 1026"/>
            <p:cNvCxnSpPr/>
            <p:nvPr/>
          </p:nvCxnSpPr>
          <p:spPr>
            <a:xfrm flipV="1">
              <a:off x="6732240" y="1359079"/>
              <a:ext cx="144016" cy="1856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5" name="TextBox 1034"/>
          <p:cNvSpPr txBox="1"/>
          <p:nvPr/>
        </p:nvSpPr>
        <p:spPr>
          <a:xfrm>
            <a:off x="4922556" y="83829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latin typeface="Times" pitchFamily="18" charset="0"/>
              </a:rPr>
              <a:t>x</a:t>
            </a:r>
            <a:endParaRPr lang="cs-CZ" i="1" dirty="0">
              <a:latin typeface="Times" pitchFamily="18" charset="0"/>
            </a:endParaRPr>
          </a:p>
        </p:txBody>
      </p:sp>
      <p:sp>
        <p:nvSpPr>
          <p:cNvPr id="1036" name="Rectangle 1035"/>
          <p:cNvSpPr/>
          <p:nvPr/>
        </p:nvSpPr>
        <p:spPr>
          <a:xfrm>
            <a:off x="6210910" y="703332"/>
            <a:ext cx="287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solidFill>
                  <a:prstClr val="black"/>
                </a:solidFill>
                <a:latin typeface="Times" pitchFamily="18" charset="0"/>
              </a:rPr>
              <a:t>y</a:t>
            </a:r>
            <a:endParaRPr lang="cs-CZ" dirty="0"/>
          </a:p>
        </p:txBody>
      </p:sp>
      <p:sp>
        <p:nvSpPr>
          <p:cNvPr id="1038" name="TextBox 1037"/>
          <p:cNvSpPr txBox="1"/>
          <p:nvPr/>
        </p:nvSpPr>
        <p:spPr>
          <a:xfrm>
            <a:off x="6869560" y="5229200"/>
            <a:ext cx="1973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 čemu jsme došli?</a:t>
            </a:r>
            <a:endParaRPr lang="cs-CZ" dirty="0"/>
          </a:p>
        </p:txBody>
      </p:sp>
      <p:graphicFrame>
        <p:nvGraphicFramePr>
          <p:cNvPr id="1039" name="Object 10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212994"/>
              </p:ext>
            </p:extLst>
          </p:nvPr>
        </p:nvGraphicFramePr>
        <p:xfrm>
          <a:off x="755576" y="5006330"/>
          <a:ext cx="835861" cy="318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Equation" r:id="rId14" imgW="533160" imgH="203040" progId="Equation.DSMT4">
                  <p:embed/>
                </p:oleObj>
              </mc:Choice>
              <mc:Fallback>
                <p:oleObj name="Equation" r:id="rId14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55576" y="5006330"/>
                        <a:ext cx="835861" cy="318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45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flipH="1" flipV="1">
            <a:off x="3059832" y="3059668"/>
            <a:ext cx="3960440" cy="2385556"/>
          </a:xfrm>
          <a:prstGeom prst="straightConnector1">
            <a:avLst/>
          </a:prstGeom>
          <a:ln w="6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080800"/>
              </p:ext>
            </p:extLst>
          </p:nvPr>
        </p:nvGraphicFramePr>
        <p:xfrm>
          <a:off x="281102" y="1039673"/>
          <a:ext cx="4000355" cy="376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" name="Equation" r:id="rId4" imgW="2730500" imgH="254000" progId="Equation.DSMT4">
                  <p:embed/>
                </p:oleObj>
              </mc:Choice>
              <mc:Fallback>
                <p:oleObj name="Equation" r:id="rId4" imgW="27305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02" y="1039673"/>
                        <a:ext cx="4000355" cy="3763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182781"/>
              </p:ext>
            </p:extLst>
          </p:nvPr>
        </p:nvGraphicFramePr>
        <p:xfrm>
          <a:off x="310094" y="692696"/>
          <a:ext cx="1853824" cy="292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4" name="Equation" r:id="rId6" imgW="1269449" imgH="203112" progId="Equation.DSMT4">
                  <p:embed/>
                </p:oleObj>
              </mc:Choice>
              <mc:Fallback>
                <p:oleObj name="Equation" r:id="rId6" imgW="1269449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94" y="692696"/>
                        <a:ext cx="1853824" cy="2927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4482361"/>
              </p:ext>
            </p:extLst>
          </p:nvPr>
        </p:nvGraphicFramePr>
        <p:xfrm>
          <a:off x="248323" y="1482088"/>
          <a:ext cx="4195762" cy="139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5" name="Equation" r:id="rId8" imgW="2869920" imgH="965160" progId="Equation.DSMT4">
                  <p:embed/>
                </p:oleObj>
              </mc:Choice>
              <mc:Fallback>
                <p:oleObj name="Equation" r:id="rId8" imgW="2869920" imgH="965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23" y="1482088"/>
                        <a:ext cx="4195762" cy="1398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7052" y="256145"/>
            <a:ext cx="30598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b="1" dirty="0">
                <a:latin typeface="Arial" pitchFamily="34" charset="0"/>
                <a:ea typeface="Calibri" pitchFamily="34" charset="0"/>
                <a:cs typeface="Arial" pitchFamily="34" charset="0"/>
              </a:rPr>
              <a:t>D' </a:t>
            </a:r>
            <a:r>
              <a:rPr lang="cs-CZ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Alembertův</a:t>
            </a:r>
            <a:r>
              <a:rPr lang="cs-CZ" b="1" dirty="0">
                <a:latin typeface="Arial" pitchFamily="34" charset="0"/>
                <a:ea typeface="Calibri" pitchFamily="34" charset="0"/>
                <a:cs typeface="Arial" pitchFamily="34" charset="0"/>
              </a:rPr>
              <a:t> princip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77" y="579310"/>
            <a:ext cx="2976633" cy="1223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81102" y="3181000"/>
            <a:ext cx="367240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Lagrangeovy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rce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I.druhu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577152"/>
              </p:ext>
            </p:extLst>
          </p:nvPr>
        </p:nvGraphicFramePr>
        <p:xfrm>
          <a:off x="325438" y="3875088"/>
          <a:ext cx="2287587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6" name="Equation" r:id="rId11" imgW="1523880" imgH="1117440" progId="Equation.DSMT4">
                  <p:embed/>
                </p:oleObj>
              </mc:Choice>
              <mc:Fallback>
                <p:oleObj name="Equation" r:id="rId11" imgW="1523880" imgH="11174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8" y="3875088"/>
                        <a:ext cx="2287587" cy="166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675324" y="3059668"/>
            <a:ext cx="33843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Lagrangeovy</a:t>
            </a:r>
            <a:r>
              <a:rPr lang="cs-CZ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rce</a:t>
            </a:r>
            <a:r>
              <a:rPr lang="cs-CZ" b="1" dirty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lang="cs-CZ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II.druhu</a:t>
            </a:r>
            <a:endParaRPr lang="cs-CZ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849502"/>
              </p:ext>
            </p:extLst>
          </p:nvPr>
        </p:nvGraphicFramePr>
        <p:xfrm>
          <a:off x="4920847" y="3822187"/>
          <a:ext cx="3670488" cy="2050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7" name="Equation" r:id="rId13" imgW="2679700" imgH="1498600" progId="Equation.DSMT4">
                  <p:embed/>
                </p:oleObj>
              </mc:Choice>
              <mc:Fallback>
                <p:oleObj name="Equation" r:id="rId13" imgW="2679700" imgH="149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0847" y="3822187"/>
                        <a:ext cx="3670488" cy="20507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815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598131"/>
            <a:ext cx="40324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Zákon zachování energie</a:t>
            </a:r>
            <a:endPara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58478"/>
              </p:ext>
            </p:extLst>
          </p:nvPr>
        </p:nvGraphicFramePr>
        <p:xfrm>
          <a:off x="467544" y="1124744"/>
          <a:ext cx="5793825" cy="1603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3" imgW="3200400" imgH="889000" progId="Equation.DSMT4">
                  <p:embed/>
                </p:oleObj>
              </mc:Choice>
              <mc:Fallback>
                <p:oleObj name="Equation" r:id="rId3" imgW="3200400" imgH="889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24744"/>
                        <a:ext cx="5793825" cy="1603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↓↓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325625"/>
              </p:ext>
            </p:extLst>
          </p:nvPr>
        </p:nvGraphicFramePr>
        <p:xfrm>
          <a:off x="813831" y="2780928"/>
          <a:ext cx="3744416" cy="72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5" imgW="2044440" imgH="393480" progId="Equation.DSMT4">
                  <p:embed/>
                </p:oleObj>
              </mc:Choice>
              <mc:Fallback>
                <p:oleObj name="Equation" r:id="rId5" imgW="20444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13831" y="2780928"/>
                        <a:ext cx="3744416" cy="72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6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58" y="548680"/>
            <a:ext cx="7629525" cy="671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367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7705725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06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8210550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293096"/>
            <a:ext cx="667702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8490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76672"/>
            <a:ext cx="761047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81128"/>
            <a:ext cx="703897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6625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772400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86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334</Words>
  <Application>Microsoft Office PowerPoint</Application>
  <PresentationFormat>On-screen Show (4:3)</PresentationFormat>
  <Paragraphs>32</Paragraphs>
  <Slides>10</Slides>
  <Notes>2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MathType 6.0 Equation</vt:lpstr>
      <vt:lpstr>Úlohy z TM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Úloha z TM</dc:title>
  <dc:creator>js-mu</dc:creator>
  <cp:lastModifiedBy>js-mu</cp:lastModifiedBy>
  <cp:revision>36</cp:revision>
  <dcterms:created xsi:type="dcterms:W3CDTF">2018-10-08T10:38:25Z</dcterms:created>
  <dcterms:modified xsi:type="dcterms:W3CDTF">2018-10-08T12:25:58Z</dcterms:modified>
</cp:coreProperties>
</file>