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42"/>
  </p:notesMasterIdLst>
  <p:sldIdLst>
    <p:sldId id="256" r:id="rId5"/>
    <p:sldId id="259" r:id="rId6"/>
    <p:sldId id="257" r:id="rId7"/>
    <p:sldId id="268" r:id="rId8"/>
    <p:sldId id="260" r:id="rId9"/>
    <p:sldId id="279" r:id="rId10"/>
    <p:sldId id="305" r:id="rId11"/>
    <p:sldId id="281" r:id="rId12"/>
    <p:sldId id="282" r:id="rId13"/>
    <p:sldId id="315" r:id="rId14"/>
    <p:sldId id="283" r:id="rId15"/>
    <p:sldId id="266" r:id="rId16"/>
    <p:sldId id="267" r:id="rId17"/>
    <p:sldId id="289" r:id="rId18"/>
    <p:sldId id="265" r:id="rId19"/>
    <p:sldId id="307" r:id="rId20"/>
    <p:sldId id="308" r:id="rId21"/>
    <p:sldId id="309" r:id="rId22"/>
    <p:sldId id="310" r:id="rId23"/>
    <p:sldId id="296" r:id="rId24"/>
    <p:sldId id="297" r:id="rId25"/>
    <p:sldId id="314" r:id="rId26"/>
    <p:sldId id="298" r:id="rId27"/>
    <p:sldId id="299" r:id="rId28"/>
    <p:sldId id="301" r:id="rId29"/>
    <p:sldId id="284" r:id="rId30"/>
    <p:sldId id="311" r:id="rId31"/>
    <p:sldId id="312" r:id="rId32"/>
    <p:sldId id="294" r:id="rId33"/>
    <p:sldId id="293" r:id="rId34"/>
    <p:sldId id="292" r:id="rId35"/>
    <p:sldId id="295" r:id="rId36"/>
    <p:sldId id="306" r:id="rId37"/>
    <p:sldId id="313" r:id="rId38"/>
    <p:sldId id="278" r:id="rId39"/>
    <p:sldId id="302" r:id="rId40"/>
    <p:sldId id="304" r:id="rId41"/>
  </p:sldIdLst>
  <p:sldSz cx="10080625" cy="5670550"/>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78" y="-138"/>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cs-CZ" sz="4400" b="0" strike="noStrike" spc="-1">
                <a:latin typeface="Arial"/>
              </a:rPr>
              <a:t>Klikněte pro přesun snímku</a:t>
            </a:r>
          </a:p>
        </p:txBody>
      </p:sp>
      <p:sp>
        <p:nvSpPr>
          <p:cNvPr id="153" name="PlaceHolder 2"/>
          <p:cNvSpPr>
            <a:spLocks noGrp="1"/>
          </p:cNvSpPr>
          <p:nvPr>
            <p:ph type="body"/>
          </p:nvPr>
        </p:nvSpPr>
        <p:spPr>
          <a:xfrm>
            <a:off x="756000" y="5078520"/>
            <a:ext cx="6047640" cy="4811040"/>
          </a:xfrm>
          <a:prstGeom prst="rect">
            <a:avLst/>
          </a:prstGeom>
        </p:spPr>
        <p:txBody>
          <a:bodyPr lIns="0" tIns="0" rIns="0" bIns="0">
            <a:noAutofit/>
          </a:bodyPr>
          <a:lstStyle/>
          <a:p>
            <a:r>
              <a:rPr lang="cs-CZ" sz="2000" b="0" strike="noStrike" spc="-1">
                <a:latin typeface="Arial"/>
              </a:rPr>
              <a:t>Klikněte pro úpravu formátu komentářů</a:t>
            </a:r>
          </a:p>
        </p:txBody>
      </p:sp>
      <p:sp>
        <p:nvSpPr>
          <p:cNvPr id="154" name="PlaceHolder 3"/>
          <p:cNvSpPr>
            <a:spLocks noGrp="1"/>
          </p:cNvSpPr>
          <p:nvPr>
            <p:ph type="hdr"/>
          </p:nvPr>
        </p:nvSpPr>
        <p:spPr>
          <a:xfrm>
            <a:off x="0" y="0"/>
            <a:ext cx="3280680" cy="534240"/>
          </a:xfrm>
          <a:prstGeom prst="rect">
            <a:avLst/>
          </a:prstGeom>
        </p:spPr>
        <p:txBody>
          <a:bodyPr lIns="0" tIns="0" rIns="0" bIns="0">
            <a:noAutofit/>
          </a:bodyPr>
          <a:lstStyle/>
          <a:p>
            <a:r>
              <a:rPr lang="cs-CZ" sz="1400" b="0" strike="noStrike" spc="-1">
                <a:latin typeface="Times New Roman"/>
              </a:rPr>
              <a:t> </a:t>
            </a:r>
          </a:p>
        </p:txBody>
      </p:sp>
      <p:sp>
        <p:nvSpPr>
          <p:cNvPr id="15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cs-CZ" sz="1400" b="0" strike="noStrike" spc="-1">
                <a:latin typeface="Times New Roman"/>
              </a:rPr>
              <a:t> </a:t>
            </a:r>
          </a:p>
        </p:txBody>
      </p:sp>
      <p:sp>
        <p:nvSpPr>
          <p:cNvPr id="15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cs-CZ" sz="1400" b="0" strike="noStrike" spc="-1">
                <a:latin typeface="Times New Roman"/>
              </a:rPr>
              <a:t> </a:t>
            </a:r>
          </a:p>
        </p:txBody>
      </p:sp>
      <p:sp>
        <p:nvSpPr>
          <p:cNvPr id="15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858B5B33-0014-4F0E-A89C-0CEF597C1D98}" type="slidenum">
              <a:rPr lang="cs-CZ" sz="1400" b="0" strike="noStrike" spc="-1">
                <a:latin typeface="Times New Roman"/>
              </a:rPr>
              <a:t>‹#›</a:t>
            </a:fld>
            <a:endParaRPr lang="cs-CZ" sz="1400" b="0" strike="noStrike" spc="-1">
              <a:latin typeface="Times New Roman"/>
            </a:endParaRPr>
          </a:p>
        </p:txBody>
      </p:sp>
    </p:spTree>
    <p:extLst>
      <p:ext uri="{BB962C8B-B14F-4D97-AF65-F5344CB8AC3E}">
        <p14:creationId xmlns:p14="http://schemas.microsoft.com/office/powerpoint/2010/main" val="30189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01AFE5F-21AE-4E4F-8B17-C5B187977134}" type="slidenum">
              <a:rPr lang="cs-CZ" sz="1200" b="0" strike="noStrike" spc="-1">
                <a:solidFill>
                  <a:srgbClr val="000000"/>
                </a:solidFill>
                <a:latin typeface="Times New Roman"/>
                <a:ea typeface="Segoe UI"/>
              </a:rPr>
              <a:t>1</a:t>
            </a:fld>
            <a:endParaRPr lang="cs-CZ" sz="1200" b="0" strike="noStrike" spc="-1">
              <a:latin typeface="Arial"/>
            </a:endParaRPr>
          </a:p>
        </p:txBody>
      </p:sp>
      <p:sp>
        <p:nvSpPr>
          <p:cNvPr id="226" name="CustomShape 2"/>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D9EF29B0-9ED1-47B4-A5D9-38DBAF71007A}" type="slidenum">
              <a:rPr lang="cs-CZ" sz="1200" b="0" strike="noStrike" spc="-1">
                <a:solidFill>
                  <a:srgbClr val="000000"/>
                </a:solidFill>
                <a:latin typeface="Times New Roman"/>
                <a:ea typeface="Segoe UI"/>
              </a:rPr>
              <a:t>1</a:t>
            </a:fld>
            <a:endParaRPr lang="cs-CZ" sz="1200" b="0" strike="noStrike" spc="-1">
              <a:latin typeface="Arial"/>
            </a:endParaRPr>
          </a:p>
        </p:txBody>
      </p:sp>
      <p:sp>
        <p:nvSpPr>
          <p:cNvPr id="227" name="PlaceHolder 3"/>
          <p:cNvSpPr>
            <a:spLocks noGrp="1" noRot="1" noChangeAspect="1"/>
          </p:cNvSpPr>
          <p:nvPr>
            <p:ph type="sldImg"/>
          </p:nvPr>
        </p:nvSpPr>
        <p:spPr>
          <a:xfrm>
            <a:off x="219075" y="812800"/>
            <a:ext cx="7119938" cy="4005263"/>
          </a:xfrm>
          <a:prstGeom prst="rect">
            <a:avLst/>
          </a:prstGeom>
        </p:spPr>
      </p:sp>
      <p:sp>
        <p:nvSpPr>
          <p:cNvPr id="228" name="PlaceHolder 4"/>
          <p:cNvSpPr>
            <a:spLocks noGrp="1"/>
          </p:cNvSpPr>
          <p:nvPr>
            <p:ph type="body"/>
          </p:nvPr>
        </p:nvSpPr>
        <p:spPr>
          <a:xfrm>
            <a:off x="756000" y="5078520"/>
            <a:ext cx="6046560" cy="480996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9BA121F5-8B2B-49C7-9207-1D6CBAC5B563}" type="slidenum">
              <a:rPr lang="cs-CZ" sz="1400" b="0" strike="noStrike" spc="-1">
                <a:solidFill>
                  <a:srgbClr val="000000"/>
                </a:solidFill>
                <a:latin typeface="Times New Roman"/>
                <a:ea typeface="Segoe UI"/>
              </a:rPr>
              <a:t>2</a:t>
            </a:fld>
            <a:endParaRPr lang="cs-CZ" sz="1400" b="0" strike="noStrike" spc="-1">
              <a:latin typeface="Arial"/>
            </a:endParaRPr>
          </a:p>
        </p:txBody>
      </p:sp>
      <p:sp>
        <p:nvSpPr>
          <p:cNvPr id="238" name="CustomShape 2"/>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8DDF41BB-030C-4137-B023-A8CFF07962CF}" type="slidenum">
              <a:rPr lang="cs-CZ" sz="1400" b="0" strike="noStrike" spc="-1">
                <a:solidFill>
                  <a:srgbClr val="000000"/>
                </a:solidFill>
                <a:latin typeface="Times New Roman"/>
                <a:ea typeface="Segoe UI"/>
              </a:rPr>
              <a:t>2</a:t>
            </a:fld>
            <a:endParaRPr lang="cs-CZ" sz="1400" b="0" strike="noStrike" spc="-1">
              <a:latin typeface="Arial"/>
            </a:endParaRPr>
          </a:p>
        </p:txBody>
      </p:sp>
      <p:sp>
        <p:nvSpPr>
          <p:cNvPr id="239" name="PlaceHolder 3"/>
          <p:cNvSpPr>
            <a:spLocks noGrp="1" noRot="1" noChangeAspect="1"/>
          </p:cNvSpPr>
          <p:nvPr>
            <p:ph type="sldImg"/>
          </p:nvPr>
        </p:nvSpPr>
        <p:spPr>
          <a:xfrm>
            <a:off x="217488" y="812800"/>
            <a:ext cx="7123112" cy="4006850"/>
          </a:xfrm>
          <a:prstGeom prst="rect">
            <a:avLst/>
          </a:prstGeom>
        </p:spPr>
      </p:sp>
      <p:sp>
        <p:nvSpPr>
          <p:cNvPr id="240" name="PlaceHolder 4"/>
          <p:cNvSpPr>
            <a:spLocks noGrp="1"/>
          </p:cNvSpPr>
          <p:nvPr>
            <p:ph type="body"/>
          </p:nvPr>
        </p:nvSpPr>
        <p:spPr>
          <a:xfrm>
            <a:off x="756000" y="5078160"/>
            <a:ext cx="6046920" cy="481032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C7BC32F0-8968-4B18-8EAB-5F448DC7537B}" type="slidenum">
              <a:rPr lang="cs-CZ" sz="1200" b="0" strike="noStrike" spc="-1">
                <a:solidFill>
                  <a:srgbClr val="000000"/>
                </a:solidFill>
                <a:latin typeface="Times New Roman"/>
                <a:ea typeface="Segoe UI"/>
              </a:rPr>
              <a:t>3</a:t>
            </a:fld>
            <a:endParaRPr lang="cs-CZ" sz="1200" b="0" strike="noStrike" spc="-1">
              <a:latin typeface="Arial"/>
            </a:endParaRPr>
          </a:p>
        </p:txBody>
      </p:sp>
      <p:sp>
        <p:nvSpPr>
          <p:cNvPr id="230" name="CustomShape 2"/>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7D2A1C0-3BC1-43B0-A573-9E913D347471}" type="slidenum">
              <a:rPr lang="cs-CZ" sz="1200" b="0" strike="noStrike" spc="-1">
                <a:solidFill>
                  <a:srgbClr val="000000"/>
                </a:solidFill>
                <a:latin typeface="Times New Roman"/>
                <a:ea typeface="Segoe UI"/>
              </a:rPr>
              <a:t>3</a:t>
            </a:fld>
            <a:endParaRPr lang="cs-CZ" sz="1200" b="0" strike="noStrike" spc="-1">
              <a:latin typeface="Arial"/>
            </a:endParaRPr>
          </a:p>
        </p:txBody>
      </p:sp>
      <p:sp>
        <p:nvSpPr>
          <p:cNvPr id="231" name="PlaceHolder 3"/>
          <p:cNvSpPr>
            <a:spLocks noGrp="1" noRot="1" noChangeAspect="1"/>
          </p:cNvSpPr>
          <p:nvPr>
            <p:ph type="sldImg"/>
          </p:nvPr>
        </p:nvSpPr>
        <p:spPr>
          <a:xfrm>
            <a:off x="219075" y="812800"/>
            <a:ext cx="7119938" cy="4005263"/>
          </a:xfrm>
          <a:prstGeom prst="rect">
            <a:avLst/>
          </a:prstGeom>
        </p:spPr>
      </p:sp>
      <p:sp>
        <p:nvSpPr>
          <p:cNvPr id="232" name="PlaceHolder 4"/>
          <p:cNvSpPr>
            <a:spLocks noGrp="1"/>
          </p:cNvSpPr>
          <p:nvPr>
            <p:ph type="body"/>
          </p:nvPr>
        </p:nvSpPr>
        <p:spPr>
          <a:xfrm>
            <a:off x="756000" y="5078520"/>
            <a:ext cx="6046560" cy="480996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6644D0C-CACC-4576-9533-EEA17E9EAE3F}" type="slidenum">
              <a:rPr lang="cs-CZ" sz="1400" b="0" strike="noStrike" spc="-1">
                <a:solidFill>
                  <a:srgbClr val="000000"/>
                </a:solidFill>
                <a:latin typeface="Times New Roman"/>
                <a:ea typeface="Segoe UI"/>
              </a:rPr>
              <a:t>5</a:t>
            </a:fld>
            <a:endParaRPr lang="cs-CZ" sz="1400" b="0" strike="noStrike" spc="-1">
              <a:latin typeface="Arial"/>
            </a:endParaRPr>
          </a:p>
        </p:txBody>
      </p:sp>
      <p:sp>
        <p:nvSpPr>
          <p:cNvPr id="242" name="CustomShape 2"/>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81888FB3-BB3E-4D65-AA6D-35CD680FF2B5}" type="slidenum">
              <a:rPr lang="cs-CZ" sz="1400" b="0" strike="noStrike" spc="-1">
                <a:solidFill>
                  <a:srgbClr val="000000"/>
                </a:solidFill>
                <a:latin typeface="Times New Roman"/>
                <a:ea typeface="Segoe UI"/>
              </a:rPr>
              <a:t>5</a:t>
            </a:fld>
            <a:endParaRPr lang="cs-CZ" sz="1400" b="0" strike="noStrike" spc="-1">
              <a:latin typeface="Arial"/>
            </a:endParaRPr>
          </a:p>
        </p:txBody>
      </p:sp>
      <p:sp>
        <p:nvSpPr>
          <p:cNvPr id="243" name="PlaceHolder 3"/>
          <p:cNvSpPr>
            <a:spLocks noGrp="1" noRot="1" noChangeAspect="1"/>
          </p:cNvSpPr>
          <p:nvPr>
            <p:ph type="sldImg"/>
          </p:nvPr>
        </p:nvSpPr>
        <p:spPr>
          <a:xfrm>
            <a:off x="217488" y="812800"/>
            <a:ext cx="7123112" cy="4006850"/>
          </a:xfrm>
          <a:prstGeom prst="rect">
            <a:avLst/>
          </a:prstGeom>
        </p:spPr>
      </p:sp>
      <p:sp>
        <p:nvSpPr>
          <p:cNvPr id="244" name="PlaceHolder 4"/>
          <p:cNvSpPr>
            <a:spLocks noGrp="1"/>
          </p:cNvSpPr>
          <p:nvPr>
            <p:ph type="body"/>
          </p:nvPr>
        </p:nvSpPr>
        <p:spPr>
          <a:xfrm>
            <a:off x="756000" y="5078160"/>
            <a:ext cx="6046920" cy="481032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FDE44AF9-A7D4-44F5-833D-B6E74E051BBE}" type="slidenum">
              <a:rPr lang="cs-CZ" sz="1200" b="0" strike="noStrike" spc="-1">
                <a:solidFill>
                  <a:srgbClr val="000000"/>
                </a:solidFill>
                <a:latin typeface="Times New Roman"/>
                <a:ea typeface="Segoe UI"/>
              </a:rPr>
              <a:t>7</a:t>
            </a:fld>
            <a:endParaRPr lang="cs-CZ" sz="1200" b="0" strike="noStrike" spc="-1">
              <a:latin typeface="Arial"/>
            </a:endParaRPr>
          </a:p>
        </p:txBody>
      </p:sp>
      <p:sp>
        <p:nvSpPr>
          <p:cNvPr id="234" name="CustomShape 2"/>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0EC648A-ECDF-475C-A11C-8F3E63672C7F}" type="slidenum">
              <a:rPr lang="cs-CZ" sz="1200" b="0" strike="noStrike" spc="-1">
                <a:solidFill>
                  <a:srgbClr val="000000"/>
                </a:solidFill>
                <a:latin typeface="Times New Roman"/>
                <a:ea typeface="Segoe UI"/>
              </a:rPr>
              <a:t>7</a:t>
            </a:fld>
            <a:endParaRPr lang="cs-CZ" sz="1200" b="0" strike="noStrike" spc="-1">
              <a:latin typeface="Arial"/>
            </a:endParaRPr>
          </a:p>
        </p:txBody>
      </p:sp>
      <p:sp>
        <p:nvSpPr>
          <p:cNvPr id="235" name="PlaceHolder 3"/>
          <p:cNvSpPr>
            <a:spLocks noGrp="1" noRot="1" noChangeAspect="1"/>
          </p:cNvSpPr>
          <p:nvPr>
            <p:ph type="sldImg"/>
          </p:nvPr>
        </p:nvSpPr>
        <p:spPr>
          <a:xfrm>
            <a:off x="219075" y="812800"/>
            <a:ext cx="7119938" cy="4005263"/>
          </a:xfrm>
          <a:prstGeom prst="rect">
            <a:avLst/>
          </a:prstGeom>
        </p:spPr>
      </p:sp>
      <p:sp>
        <p:nvSpPr>
          <p:cNvPr id="236" name="PlaceHolder 4"/>
          <p:cNvSpPr>
            <a:spLocks noGrp="1"/>
          </p:cNvSpPr>
          <p:nvPr>
            <p:ph type="body"/>
          </p:nvPr>
        </p:nvSpPr>
        <p:spPr>
          <a:xfrm>
            <a:off x="756000" y="5078520"/>
            <a:ext cx="6046560" cy="480996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94B472A5-C818-4B43-A3B9-D2EFD63BA56A}" type="slidenum">
              <a:rPr lang="cs-CZ" sz="1400" b="0" strike="noStrike" spc="-1">
                <a:solidFill>
                  <a:srgbClr val="000000"/>
                </a:solidFill>
                <a:latin typeface="Times New Roman"/>
                <a:ea typeface="Segoe UI"/>
              </a:rPr>
              <a:t>8</a:t>
            </a:fld>
            <a:endParaRPr lang="cs-CZ" sz="1400" b="0" strike="noStrike" spc="-1">
              <a:latin typeface="Arial"/>
            </a:endParaRPr>
          </a:p>
        </p:txBody>
      </p:sp>
      <p:sp>
        <p:nvSpPr>
          <p:cNvPr id="250" name="CustomShape 2"/>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28572D18-B167-4E0B-8238-C8FDF22F6159}" type="slidenum">
              <a:rPr lang="cs-CZ" sz="1400" b="0" strike="noStrike" spc="-1">
                <a:solidFill>
                  <a:srgbClr val="000000"/>
                </a:solidFill>
                <a:latin typeface="Times New Roman"/>
                <a:ea typeface="Segoe UI"/>
              </a:rPr>
              <a:t>8</a:t>
            </a:fld>
            <a:endParaRPr lang="cs-CZ" sz="1400" b="0" strike="noStrike" spc="-1">
              <a:latin typeface="Arial"/>
            </a:endParaRPr>
          </a:p>
        </p:txBody>
      </p:sp>
      <p:sp>
        <p:nvSpPr>
          <p:cNvPr id="251" name="PlaceHolder 3"/>
          <p:cNvSpPr>
            <a:spLocks noGrp="1" noRot="1" noChangeAspect="1"/>
          </p:cNvSpPr>
          <p:nvPr>
            <p:ph type="sldImg"/>
          </p:nvPr>
        </p:nvSpPr>
        <p:spPr>
          <a:xfrm>
            <a:off x="217488" y="812800"/>
            <a:ext cx="7123112" cy="4006850"/>
          </a:xfrm>
          <a:prstGeom prst="rect">
            <a:avLst/>
          </a:prstGeom>
        </p:spPr>
      </p:sp>
      <p:sp>
        <p:nvSpPr>
          <p:cNvPr id="252" name="PlaceHolder 4"/>
          <p:cNvSpPr>
            <a:spLocks noGrp="1"/>
          </p:cNvSpPr>
          <p:nvPr>
            <p:ph type="body"/>
          </p:nvPr>
        </p:nvSpPr>
        <p:spPr>
          <a:xfrm>
            <a:off x="756000" y="5078160"/>
            <a:ext cx="6046920" cy="481032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A73A65AC-0367-4A0F-B320-4B4264BC42CF}" type="slidenum">
              <a:rPr lang="cs-CZ" sz="1400" b="0" strike="noStrike" spc="-1">
                <a:solidFill>
                  <a:srgbClr val="000000"/>
                </a:solidFill>
                <a:latin typeface="Times New Roman"/>
                <a:ea typeface="Segoe UI"/>
              </a:rPr>
              <a:t>12</a:t>
            </a:fld>
            <a:endParaRPr lang="cs-CZ" sz="1400" b="0" strike="noStrike" spc="-1">
              <a:latin typeface="Arial"/>
            </a:endParaRPr>
          </a:p>
        </p:txBody>
      </p:sp>
      <p:sp>
        <p:nvSpPr>
          <p:cNvPr id="246" name="CustomShape 2"/>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53C385F-DF5D-4835-82BA-B82F12260BC8}" type="slidenum">
              <a:rPr lang="cs-CZ" sz="1400" b="0" strike="noStrike" spc="-1">
                <a:solidFill>
                  <a:srgbClr val="000000"/>
                </a:solidFill>
                <a:latin typeface="Times New Roman"/>
                <a:ea typeface="Segoe UI"/>
              </a:rPr>
              <a:t>12</a:t>
            </a:fld>
            <a:endParaRPr lang="cs-CZ" sz="1400" b="0" strike="noStrike" spc="-1">
              <a:latin typeface="Arial"/>
            </a:endParaRPr>
          </a:p>
        </p:txBody>
      </p:sp>
      <p:sp>
        <p:nvSpPr>
          <p:cNvPr id="247" name="PlaceHolder 3"/>
          <p:cNvSpPr>
            <a:spLocks noGrp="1" noRot="1" noChangeAspect="1"/>
          </p:cNvSpPr>
          <p:nvPr>
            <p:ph type="sldImg"/>
          </p:nvPr>
        </p:nvSpPr>
        <p:spPr>
          <a:xfrm>
            <a:off x="217488" y="812800"/>
            <a:ext cx="7123112" cy="4006850"/>
          </a:xfrm>
          <a:prstGeom prst="rect">
            <a:avLst/>
          </a:prstGeom>
        </p:spPr>
      </p:sp>
      <p:sp>
        <p:nvSpPr>
          <p:cNvPr id="248" name="PlaceHolder 4"/>
          <p:cNvSpPr>
            <a:spLocks noGrp="1"/>
          </p:cNvSpPr>
          <p:nvPr>
            <p:ph type="body"/>
          </p:nvPr>
        </p:nvSpPr>
        <p:spPr>
          <a:xfrm>
            <a:off x="756000" y="5078160"/>
            <a:ext cx="6046920" cy="481032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7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8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8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9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9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9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9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9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0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0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0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1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1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17"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19"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2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2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2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3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2"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6"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8"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39"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44"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6"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47"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48"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49"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50"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51"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39"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77"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115"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9.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9.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503280" y="225720"/>
            <a:ext cx="9142200" cy="842760"/>
          </a:xfrm>
          <a:prstGeom prst="rect">
            <a:avLst/>
          </a:prstGeom>
          <a:noFill/>
          <a:ln w="9360">
            <a:solidFill>
              <a:srgbClr val="3465A4"/>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marL="1440" algn="ctr">
              <a:lnSpc>
                <a:spcPct val="100000"/>
              </a:lnSpc>
              <a:spcBef>
                <a:spcPts val="641"/>
              </a:spcBef>
              <a:buClr>
                <a:srgbClr val="21409A"/>
              </a:buClr>
            </a:pPr>
            <a:r>
              <a:rPr lang="cs-CZ" sz="3200" b="1" strike="noStrike" spc="-1" dirty="0">
                <a:solidFill>
                  <a:srgbClr val="21409A"/>
                </a:solidFill>
                <a:latin typeface="Calibri"/>
                <a:ea typeface="DejaVu Sans"/>
              </a:rPr>
              <a:t>Nadání a jeho rozvoj (</a:t>
            </a:r>
            <a:r>
              <a:rPr lang="cs-CZ" sz="3200" b="1" strike="noStrike" spc="-1" dirty="0" err="1">
                <a:solidFill>
                  <a:srgbClr val="21409A"/>
                </a:solidFill>
                <a:latin typeface="Calibri"/>
                <a:ea typeface="DejaVu Sans"/>
              </a:rPr>
              <a:t>NaRo</a:t>
            </a:r>
            <a:r>
              <a:rPr lang="cs-CZ" sz="3200" b="1" strike="noStrike" spc="-1" dirty="0">
                <a:solidFill>
                  <a:srgbClr val="21409A"/>
                </a:solidFill>
                <a:latin typeface="Calibri"/>
                <a:ea typeface="DejaVu Sans"/>
              </a:rPr>
              <a:t>)</a:t>
            </a:r>
            <a:endParaRPr lang="cs-CZ" sz="3200" b="1" strike="noStrike" spc="-1" dirty="0">
              <a:latin typeface="Arial"/>
            </a:endParaRPr>
          </a:p>
        </p:txBody>
      </p:sp>
      <p:sp>
        <p:nvSpPr>
          <p:cNvPr id="159" name="CustomShape 2"/>
          <p:cNvSpPr/>
          <p:nvPr/>
        </p:nvSpPr>
        <p:spPr>
          <a:xfrm>
            <a:off x="503280" y="1286639"/>
            <a:ext cx="9081720" cy="15486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80000"/>
              </a:lnSpc>
              <a:spcBef>
                <a:spcPts val="561"/>
              </a:spcBef>
            </a:pPr>
            <a:endParaRPr lang="cs-CZ" sz="1800" b="0" strike="noStrike" spc="-1" dirty="0">
              <a:latin typeface="Arial"/>
            </a:endParaRPr>
          </a:p>
          <a:p>
            <a:pPr marL="1440">
              <a:lnSpc>
                <a:spcPct val="80000"/>
              </a:lnSpc>
              <a:spcBef>
                <a:spcPts val="561"/>
              </a:spcBef>
              <a:buClr>
                <a:srgbClr val="FF0000"/>
              </a:buClr>
            </a:pPr>
            <a:r>
              <a:rPr lang="cs-CZ" sz="2800" b="0" strike="noStrike" spc="-1" dirty="0" smtClean="0">
                <a:solidFill>
                  <a:srgbClr val="FF0000"/>
                </a:solidFill>
                <a:latin typeface="Calibri"/>
                <a:ea typeface="DejaVu Sans"/>
              </a:rPr>
              <a:t>Lekce</a:t>
            </a:r>
          </a:p>
          <a:p>
            <a:pPr marL="457200" indent="-455760">
              <a:lnSpc>
                <a:spcPct val="80000"/>
              </a:lnSpc>
              <a:spcBef>
                <a:spcPts val="561"/>
              </a:spcBef>
              <a:buClr>
                <a:srgbClr val="FF0000"/>
              </a:buClr>
              <a:buFont typeface="Wingdings" charset="2"/>
              <a:buChar char=""/>
            </a:pPr>
            <a:r>
              <a:rPr lang="cs-CZ" sz="2800" b="0" strike="noStrike" spc="-1" dirty="0" smtClean="0">
                <a:solidFill>
                  <a:srgbClr val="FF0000"/>
                </a:solidFill>
                <a:latin typeface="Calibri"/>
                <a:ea typeface="DejaVu Sans"/>
              </a:rPr>
              <a:t>Nadání, talent</a:t>
            </a:r>
            <a:endParaRPr lang="cs-CZ" sz="2800" b="0" strike="noStrike" spc="-1" dirty="0" smtClean="0">
              <a:latin typeface="Arial"/>
            </a:endParaRPr>
          </a:p>
          <a:p>
            <a:pPr marL="457200" indent="-455760">
              <a:lnSpc>
                <a:spcPct val="80000"/>
              </a:lnSpc>
              <a:spcBef>
                <a:spcPts val="561"/>
              </a:spcBef>
              <a:buClr>
                <a:srgbClr val="FF0000"/>
              </a:buClr>
              <a:buFont typeface="Wingdings" charset="2"/>
              <a:buChar char=""/>
            </a:pPr>
            <a:r>
              <a:rPr lang="cs-CZ" sz="2800" b="0" strike="noStrike" spc="-1" dirty="0" smtClean="0">
                <a:solidFill>
                  <a:srgbClr val="FF0000"/>
                </a:solidFill>
                <a:latin typeface="Calibri"/>
                <a:ea typeface="DejaVu Sans"/>
              </a:rPr>
              <a:t>Podstata </a:t>
            </a:r>
            <a:r>
              <a:rPr lang="cs-CZ" sz="2800" b="0" strike="noStrike" spc="-1" dirty="0">
                <a:solidFill>
                  <a:srgbClr val="FF0000"/>
                </a:solidFill>
                <a:latin typeface="Calibri"/>
                <a:ea typeface="DejaVu Sans"/>
              </a:rPr>
              <a:t>nadání</a:t>
            </a:r>
            <a:endParaRPr lang="cs-CZ" sz="2800" b="0" strike="noStrike" spc="-1" dirty="0">
              <a:latin typeface="Arial"/>
            </a:endParaRPr>
          </a:p>
          <a:p>
            <a:pPr>
              <a:lnSpc>
                <a:spcPct val="80000"/>
              </a:lnSpc>
              <a:spcBef>
                <a:spcPts val="561"/>
              </a:spcBef>
            </a:pPr>
            <a:endParaRPr lang="cs-CZ"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22302"/>
            <a:ext cx="9072000" cy="553998"/>
          </a:xfrm>
        </p:spPr>
        <p:txBody>
          <a:bodyPr/>
          <a:lstStyle/>
          <a:p>
            <a:r>
              <a:rPr lang="cs-CZ" dirty="0" smtClean="0"/>
              <a:t>Podobenství o hřivnách</a:t>
            </a:r>
            <a:br>
              <a:rPr lang="cs-CZ" dirty="0" smtClean="0"/>
            </a:br>
            <a:endParaRPr lang="cs-CZ" dirty="0"/>
          </a:p>
        </p:txBody>
      </p:sp>
      <p:sp>
        <p:nvSpPr>
          <p:cNvPr id="3" name="Podnadpis 2"/>
          <p:cNvSpPr>
            <a:spLocks noGrp="1"/>
          </p:cNvSpPr>
          <p:nvPr>
            <p:ph type="subTitle"/>
          </p:nvPr>
        </p:nvSpPr>
        <p:spPr>
          <a:xfrm>
            <a:off x="287784" y="1254265"/>
            <a:ext cx="9288216" cy="3554819"/>
          </a:xfrm>
        </p:spPr>
        <p:txBody>
          <a:bodyPr/>
          <a:lstStyle/>
          <a:p>
            <a:r>
              <a:rPr lang="cs-CZ" sz="1100" dirty="0" smtClean="0"/>
              <a:t>Ježíš </a:t>
            </a:r>
            <a:r>
              <a:rPr lang="cs-CZ" sz="1100" dirty="0"/>
              <a:t>řekl svým učedníkům toto podobenství: "Jeden </a:t>
            </a:r>
            <a:r>
              <a:rPr lang="cs-CZ" sz="1100" dirty="0" err="1"/>
              <a:t>človĕk</a:t>
            </a:r>
            <a:r>
              <a:rPr lang="cs-CZ" sz="1100" dirty="0"/>
              <a:t> se chystal na cesty: zavolal si služebníky a </a:t>
            </a:r>
            <a:r>
              <a:rPr lang="cs-CZ" sz="1100" dirty="0" err="1"/>
              <a:t>svĕřil</a:t>
            </a:r>
            <a:r>
              <a:rPr lang="cs-CZ" sz="1100" dirty="0"/>
              <a:t> jim svůj majetek. Jednomu dal </a:t>
            </a:r>
            <a:r>
              <a:rPr lang="cs-CZ" sz="1100" dirty="0" err="1"/>
              <a:t>pĕt</a:t>
            </a:r>
            <a:r>
              <a:rPr lang="cs-CZ" sz="1100" dirty="0"/>
              <a:t> hřiven, druhému </a:t>
            </a:r>
            <a:r>
              <a:rPr lang="cs-CZ" sz="1100" dirty="0" err="1"/>
              <a:t>dvĕ</a:t>
            </a:r>
            <a:r>
              <a:rPr lang="cs-CZ" sz="1100" dirty="0"/>
              <a:t> a třetímu jednu, každému podle jeho schopností, a odcestoval. Ten, který dostal </a:t>
            </a:r>
            <a:r>
              <a:rPr lang="cs-CZ" sz="1100" dirty="0" err="1"/>
              <a:t>pĕt</a:t>
            </a:r>
            <a:r>
              <a:rPr lang="cs-CZ" sz="1100" dirty="0"/>
              <a:t> hřiven, hned šel, (</a:t>
            </a:r>
            <a:r>
              <a:rPr lang="cs-CZ" sz="1100" dirty="0" err="1"/>
              <a:t>podnikavĕ</a:t>
            </a:r>
            <a:r>
              <a:rPr lang="cs-CZ" sz="1100" dirty="0"/>
              <a:t>) jich využil a vyzískal </a:t>
            </a:r>
            <a:r>
              <a:rPr lang="cs-CZ" sz="1100" dirty="0" err="1"/>
              <a:t>pĕt</a:t>
            </a:r>
            <a:r>
              <a:rPr lang="cs-CZ" sz="1100" dirty="0"/>
              <a:t> dalších. </a:t>
            </a:r>
            <a:r>
              <a:rPr lang="cs-CZ" sz="1100" dirty="0" err="1"/>
              <a:t>Stejnĕ</a:t>
            </a:r>
            <a:r>
              <a:rPr lang="cs-CZ" sz="1100" dirty="0"/>
              <a:t> i ten, který dostal </a:t>
            </a:r>
            <a:r>
              <a:rPr lang="cs-CZ" sz="1100" dirty="0" err="1"/>
              <a:t>dvĕ</a:t>
            </a:r>
            <a:r>
              <a:rPr lang="cs-CZ" sz="1100" dirty="0"/>
              <a:t>, vyzískal </a:t>
            </a:r>
            <a:r>
              <a:rPr lang="cs-CZ" sz="1100" dirty="0" err="1"/>
              <a:t>dvĕ</a:t>
            </a:r>
            <a:r>
              <a:rPr lang="cs-CZ" sz="1100" dirty="0"/>
              <a:t> další. Ale ten, který dostal jednu, šel, vykopal v zemi (jámu) a peníze svého pána ukryl. Po delší </a:t>
            </a:r>
            <a:r>
              <a:rPr lang="cs-CZ" sz="1100" dirty="0" err="1"/>
              <a:t>dobĕ</a:t>
            </a:r>
            <a:r>
              <a:rPr lang="cs-CZ" sz="1100" dirty="0"/>
              <a:t> se pán </a:t>
            </a:r>
            <a:r>
              <a:rPr lang="cs-CZ" sz="1100" dirty="0" err="1"/>
              <a:t>tĕch</a:t>
            </a:r>
            <a:r>
              <a:rPr lang="cs-CZ" sz="1100" dirty="0"/>
              <a:t> služebníků vrátil a dal se s nimi do účtování. Přistoupil ten, který dostal </a:t>
            </a:r>
            <a:r>
              <a:rPr lang="cs-CZ" sz="1100" dirty="0" err="1"/>
              <a:t>pĕt</a:t>
            </a:r>
            <a:r>
              <a:rPr lang="cs-CZ" sz="1100" dirty="0"/>
              <a:t> hřiven, přinesl s sebou </a:t>
            </a:r>
            <a:r>
              <a:rPr lang="cs-CZ" sz="1100" dirty="0" err="1"/>
              <a:t>pĕt</a:t>
            </a:r>
            <a:r>
              <a:rPr lang="cs-CZ" sz="1100" dirty="0"/>
              <a:t> dalších a řekl: "Pane, </a:t>
            </a:r>
            <a:r>
              <a:rPr lang="cs-CZ" sz="1100" dirty="0" err="1"/>
              <a:t>pĕt</a:t>
            </a:r>
            <a:r>
              <a:rPr lang="cs-CZ" sz="1100" dirty="0"/>
              <a:t> hřiven jsi mi </a:t>
            </a:r>
            <a:r>
              <a:rPr lang="cs-CZ" sz="1100" dirty="0" err="1"/>
              <a:t>svĕřil</a:t>
            </a:r>
            <a:r>
              <a:rPr lang="cs-CZ" sz="1100" dirty="0"/>
              <a:t>, hle – dalších </a:t>
            </a:r>
            <a:r>
              <a:rPr lang="cs-CZ" sz="1100" dirty="0" err="1"/>
              <a:t>pĕt</a:t>
            </a:r>
            <a:r>
              <a:rPr lang="cs-CZ" sz="1100" dirty="0"/>
              <a:t> jsem </a:t>
            </a:r>
            <a:r>
              <a:rPr lang="cs-CZ" sz="1100" dirty="0" err="1"/>
              <a:t>vydĕlal</a:t>
            </a:r>
            <a:r>
              <a:rPr lang="cs-CZ" sz="1100" dirty="0"/>
              <a:t>." Pán mu řekl: "</a:t>
            </a:r>
            <a:r>
              <a:rPr lang="cs-CZ" sz="1100" dirty="0" err="1"/>
              <a:t>Správnĕ</a:t>
            </a:r>
            <a:r>
              <a:rPr lang="cs-CZ" sz="1100" dirty="0"/>
              <a:t>, služebníku dobrý a </a:t>
            </a:r>
            <a:r>
              <a:rPr lang="cs-CZ" sz="1100" dirty="0" err="1"/>
              <a:t>vĕrný</a:t>
            </a:r>
            <a:r>
              <a:rPr lang="cs-CZ" sz="1100" dirty="0"/>
              <a:t>. Málo jsi spravoval </a:t>
            </a:r>
            <a:r>
              <a:rPr lang="cs-CZ" sz="1100" dirty="0" err="1"/>
              <a:t>vĕrnĕ</a:t>
            </a:r>
            <a:r>
              <a:rPr lang="cs-CZ" sz="1100" dirty="0"/>
              <a:t>, mnoho ti </a:t>
            </a:r>
            <a:r>
              <a:rPr lang="cs-CZ" sz="1100" dirty="0" err="1"/>
              <a:t>svĕřím</a:t>
            </a:r>
            <a:r>
              <a:rPr lang="cs-CZ" sz="1100" dirty="0"/>
              <a:t>. Pojď se radovat se svým pánem." Přistoupil i ten, který dostal </a:t>
            </a:r>
            <a:r>
              <a:rPr lang="cs-CZ" sz="1100" dirty="0" err="1"/>
              <a:t>dvĕ</a:t>
            </a:r>
            <a:r>
              <a:rPr lang="cs-CZ" sz="1100" dirty="0"/>
              <a:t> hřivny, a řekl: "Pane, </a:t>
            </a:r>
            <a:r>
              <a:rPr lang="cs-CZ" sz="1100" dirty="0" err="1"/>
              <a:t>dvĕ</a:t>
            </a:r>
            <a:r>
              <a:rPr lang="cs-CZ" sz="1100" dirty="0"/>
              <a:t> hřivny jsi mi </a:t>
            </a:r>
            <a:r>
              <a:rPr lang="cs-CZ" sz="1100" dirty="0" err="1"/>
              <a:t>svĕřil</a:t>
            </a:r>
            <a:r>
              <a:rPr lang="cs-CZ" sz="1100" dirty="0"/>
              <a:t>, hle – další </a:t>
            </a:r>
            <a:r>
              <a:rPr lang="cs-CZ" sz="1100" dirty="0" err="1"/>
              <a:t>dvĕ</a:t>
            </a:r>
            <a:r>
              <a:rPr lang="cs-CZ" sz="1100" dirty="0"/>
              <a:t> jsem </a:t>
            </a:r>
            <a:r>
              <a:rPr lang="cs-CZ" sz="1100" dirty="0" err="1"/>
              <a:t>vydĕlal</a:t>
            </a:r>
            <a:r>
              <a:rPr lang="cs-CZ" sz="1100" dirty="0"/>
              <a:t>." Pán mu řekl: "</a:t>
            </a:r>
            <a:r>
              <a:rPr lang="cs-CZ" sz="1100" dirty="0" err="1"/>
              <a:t>Správnĕ</a:t>
            </a:r>
            <a:r>
              <a:rPr lang="cs-CZ" sz="1100" dirty="0"/>
              <a:t>, služebníku dobrý a </a:t>
            </a:r>
            <a:r>
              <a:rPr lang="cs-CZ" sz="1100" dirty="0" err="1"/>
              <a:t>vĕrný</a:t>
            </a:r>
            <a:r>
              <a:rPr lang="cs-CZ" sz="1100" dirty="0"/>
              <a:t>. Málo jsi spravoval </a:t>
            </a:r>
            <a:r>
              <a:rPr lang="cs-CZ" sz="1100" dirty="0" err="1"/>
              <a:t>vĕrnĕ</a:t>
            </a:r>
            <a:r>
              <a:rPr lang="cs-CZ" sz="1100" dirty="0"/>
              <a:t>, mnoho ti </a:t>
            </a:r>
            <a:r>
              <a:rPr lang="cs-CZ" sz="1100" dirty="0" err="1"/>
              <a:t>svĕřím</a:t>
            </a:r>
            <a:r>
              <a:rPr lang="cs-CZ" sz="1100" dirty="0"/>
              <a:t>. Pojď se radovat se svým pánem." Přistoupil pak i ten, který dostal jednu hřivnu, a řekl: "Pane, vím, že jsi tvrdý </a:t>
            </a:r>
            <a:r>
              <a:rPr lang="cs-CZ" sz="1100" dirty="0" err="1"/>
              <a:t>človĕk</a:t>
            </a:r>
            <a:r>
              <a:rPr lang="cs-CZ" sz="1100" dirty="0"/>
              <a:t>; sklízíš, kde jsi nesel, a sbíráš, kde jsi nerozsypal: </a:t>
            </a:r>
            <a:r>
              <a:rPr lang="cs-CZ" sz="1100" dirty="0" err="1"/>
              <a:t>Mĕl</a:t>
            </a:r>
            <a:r>
              <a:rPr lang="cs-CZ" sz="1100" dirty="0"/>
              <a:t> jsem strach, a proto jsem šel a tvou hřivnu ukryl v zemi. Tady máš, co ti patří." Pán mu </a:t>
            </a:r>
            <a:r>
              <a:rPr lang="cs-CZ" sz="1100" dirty="0" err="1"/>
              <a:t>odpovĕdĕl</a:t>
            </a:r>
            <a:r>
              <a:rPr lang="cs-CZ" sz="1100" dirty="0"/>
              <a:t>: "Služebníku špatný a líný! </a:t>
            </a:r>
            <a:r>
              <a:rPr lang="cs-CZ" sz="1100" dirty="0" err="1"/>
              <a:t>Vĕdĕl</a:t>
            </a:r>
            <a:r>
              <a:rPr lang="cs-CZ" sz="1100" dirty="0"/>
              <a:t> jsi, že sklízím, kde jsem nesel, a sbírám, kde jsem nerozsypal? </a:t>
            </a:r>
            <a:r>
              <a:rPr lang="cs-CZ" sz="1100" dirty="0" err="1"/>
              <a:t>Mĕl</a:t>
            </a:r>
            <a:r>
              <a:rPr lang="cs-CZ" sz="1100" dirty="0"/>
              <a:t> jsi tedy moje peníze uložit u </a:t>
            </a:r>
            <a:r>
              <a:rPr lang="cs-CZ" sz="1100" dirty="0" err="1"/>
              <a:t>smĕnárníků</a:t>
            </a:r>
            <a:r>
              <a:rPr lang="cs-CZ" sz="1100" dirty="0"/>
              <a:t> a já bych si při návratu vyzvedl i s úrokem, co je moje. </a:t>
            </a:r>
            <a:r>
              <a:rPr lang="cs-CZ" sz="1100" dirty="0" err="1"/>
              <a:t>Vezmĕte</a:t>
            </a:r>
            <a:r>
              <a:rPr lang="cs-CZ" sz="1100" dirty="0"/>
              <a:t> mu tu hřivnu a dejte tomu, který má deset hřiven. </a:t>
            </a:r>
            <a:r>
              <a:rPr lang="cs-CZ" sz="1100" b="1" dirty="0">
                <a:solidFill>
                  <a:srgbClr val="FF0000"/>
                </a:solidFill>
              </a:rPr>
              <a:t>Neboť každému, kdo má, bude dáno a bude mít nadbytek. Kdo nemá, tomu bude vzato i to, co m</a:t>
            </a:r>
            <a:r>
              <a:rPr lang="cs-CZ" sz="1100" dirty="0"/>
              <a:t>á. A tohoto služebníka, který není k ničemu, hoďte ven do temnot. Tam bude pláč a </a:t>
            </a:r>
            <a:r>
              <a:rPr lang="cs-CZ" sz="1100" dirty="0" err="1"/>
              <a:t>skřípĕní</a:t>
            </a:r>
            <a:r>
              <a:rPr lang="cs-CZ" sz="1100" dirty="0"/>
              <a:t> zubů."</a:t>
            </a:r>
            <a:endParaRPr lang="cs-CZ" sz="1100" dirty="0" smtClean="0"/>
          </a:p>
          <a:p>
            <a:endParaRPr lang="cs-CZ" sz="1100" dirty="0" smtClean="0"/>
          </a:p>
          <a:p>
            <a:endParaRPr lang="cs-CZ" sz="1100" dirty="0"/>
          </a:p>
          <a:p>
            <a:r>
              <a:rPr lang="cs-CZ" sz="1100" dirty="0" smtClean="0"/>
              <a:t>Podobenství ale ukazuje další důležité skutečnosti. Všimněte si, že množství svěřených hřiven je v jednotlivých případech různé. </a:t>
            </a:r>
            <a:r>
              <a:rPr lang="cs-CZ" sz="1100" b="1" dirty="0" smtClean="0">
                <a:solidFill>
                  <a:srgbClr val="0070C0"/>
                </a:solidFill>
              </a:rPr>
              <a:t>Pán rozdělil hřivny mezi své služebníky, každému podle jeho schopností. </a:t>
            </a:r>
            <a:r>
              <a:rPr lang="cs-CZ" sz="1100" b="1" u="sng" dirty="0" smtClean="0">
                <a:solidFill>
                  <a:srgbClr val="0070C0"/>
                </a:solidFill>
              </a:rPr>
              <a:t>Tzn. že po nikom nepožadoval výkon nad jeho možnosti</a:t>
            </a:r>
            <a:r>
              <a:rPr lang="cs-CZ" sz="1100" dirty="0" smtClean="0"/>
              <a:t>. Když jednomu svěřil dvě hřivny, nepožadoval po něm, aby s nimi vydělal dalších deset hřiven jako jiný. </a:t>
            </a:r>
            <a:r>
              <a:rPr lang="cs-CZ" sz="1100" b="1" dirty="0" smtClean="0">
                <a:solidFill>
                  <a:srgbClr val="FF0000"/>
                </a:solidFill>
              </a:rPr>
              <a:t>Důležité tedy není množství svěřených prostředků</a:t>
            </a:r>
            <a:r>
              <a:rPr lang="cs-CZ" sz="1100" dirty="0" smtClean="0"/>
              <a:t>, </a:t>
            </a:r>
            <a:r>
              <a:rPr lang="cs-CZ" sz="1100" b="1" dirty="0" smtClean="0">
                <a:solidFill>
                  <a:srgbClr val="FF0000"/>
                </a:solidFill>
              </a:rPr>
              <a:t>ale </a:t>
            </a:r>
            <a:r>
              <a:rPr lang="cs-CZ" sz="1100" b="1" u="sng" dirty="0" smtClean="0">
                <a:solidFill>
                  <a:srgbClr val="FF0000"/>
                </a:solidFill>
              </a:rPr>
              <a:t>postoj </a:t>
            </a:r>
            <a:r>
              <a:rPr lang="cs-CZ" sz="1100" b="1" dirty="0" smtClean="0">
                <a:solidFill>
                  <a:srgbClr val="FF0000"/>
                </a:solidFill>
              </a:rPr>
              <a:t>služebníků </a:t>
            </a:r>
            <a:r>
              <a:rPr lang="cs-CZ" sz="1100" b="1" u="sng" dirty="0" smtClean="0">
                <a:solidFill>
                  <a:srgbClr val="FF0000"/>
                </a:solidFill>
              </a:rPr>
              <a:t>k jejich správě</a:t>
            </a:r>
            <a:r>
              <a:rPr lang="cs-CZ" sz="1100" dirty="0" smtClean="0"/>
              <a:t>. První dva služebníci uvažovali tak, že je potřeba, aby se jejich pánu dařilo, aby jeho majetek rostl, aby jeho podnik ve světě prosperoval. Přáli mu úspěch. A dělali pro to vše, co bylo v jejich silách. Ten třetí uvažoval jinak. Myslel především sám na sebe. Problém nebyl v tom, že by musel vydělat deset hřiven jako ten první nebo dvě hřivny jako ten druhý. Možná nemusel vydělat ani jednu hřivnu. Pánu by asi stačilo, kdyby prostě do toho šel. Kdyby projevil stejnou ochotu a stejně přejný postoj ke svému pánu, jako ti první dva</a:t>
            </a:r>
            <a:endParaRPr lang="cs-CZ" sz="1100" dirty="0"/>
          </a:p>
        </p:txBody>
      </p:sp>
    </p:spTree>
    <p:extLst>
      <p:ext uri="{BB962C8B-B14F-4D97-AF65-F5344CB8AC3E}">
        <p14:creationId xmlns:p14="http://schemas.microsoft.com/office/powerpoint/2010/main" val="52530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503640" y="225720"/>
            <a:ext cx="9070200" cy="94500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1440">
              <a:lnSpc>
                <a:spcPct val="100000"/>
              </a:lnSpc>
              <a:spcBef>
                <a:spcPts val="641"/>
              </a:spcBef>
              <a:buClr>
                <a:srgbClr val="000000"/>
              </a:buClr>
            </a:pPr>
            <a:r>
              <a:rPr lang="cs-CZ" sz="3200" b="1" strike="noStrike" spc="-1" dirty="0" smtClean="0">
                <a:solidFill>
                  <a:srgbClr val="000000"/>
                </a:solidFill>
                <a:latin typeface="Calibri"/>
                <a:ea typeface="DejaVu Sans"/>
              </a:rPr>
              <a:t>NADÁNÍ,  </a:t>
            </a:r>
            <a:r>
              <a:rPr lang="cs-CZ" sz="3200" b="1" strike="noStrike" spc="-1" dirty="0">
                <a:solidFill>
                  <a:srgbClr val="000000"/>
                </a:solidFill>
                <a:latin typeface="Calibri"/>
                <a:ea typeface="DejaVu Sans"/>
              </a:rPr>
              <a:t>TALENT</a:t>
            </a:r>
            <a:endParaRPr lang="cs-CZ" sz="3200" b="1" strike="noStrike" spc="-1" dirty="0">
              <a:latin typeface="Arial"/>
            </a:endParaRPr>
          </a:p>
        </p:txBody>
      </p:sp>
      <p:sp>
        <p:nvSpPr>
          <p:cNvPr id="184" name="CustomShape 2"/>
          <p:cNvSpPr/>
          <p:nvPr/>
        </p:nvSpPr>
        <p:spPr>
          <a:xfrm>
            <a:off x="503640" y="1326599"/>
            <a:ext cx="9217192" cy="4172971"/>
          </a:xfrm>
          <a:prstGeom prst="rect">
            <a:avLst/>
          </a:prstGeom>
          <a:noFill/>
          <a:ln>
            <a:solidFill>
              <a:srgbClr val="0070C0"/>
            </a:solidFill>
          </a:ln>
        </p:spPr>
        <p:style>
          <a:lnRef idx="0">
            <a:scrgbClr r="0" g="0" b="0"/>
          </a:lnRef>
          <a:fillRef idx="0">
            <a:scrgbClr r="0" g="0" b="0"/>
          </a:fillRef>
          <a:effectRef idx="0">
            <a:scrgbClr r="0" g="0" b="0"/>
          </a:effectRef>
          <a:fontRef idx="minor"/>
        </p:style>
        <p:txBody>
          <a:bodyPr lIns="90000" tIns="45000" rIns="90000" bIns="45000">
            <a:normAutofit fontScale="47500" lnSpcReduction="20000"/>
          </a:bodyPr>
          <a:lstStyle/>
          <a:p>
            <a:pPr>
              <a:lnSpc>
                <a:spcPct val="100000"/>
              </a:lnSpc>
              <a:spcBef>
                <a:spcPts val="641"/>
              </a:spcBef>
            </a:pPr>
            <a:r>
              <a:rPr lang="cs-CZ" sz="3200" spc="-1" dirty="0" smtClean="0">
                <a:solidFill>
                  <a:srgbClr val="000000"/>
                </a:solidFill>
                <a:latin typeface="Calibri"/>
              </a:rPr>
              <a:t>Rozlišení</a:t>
            </a:r>
            <a:endParaRPr lang="cs-CZ" sz="3200" spc="-1" dirty="0">
              <a:solidFill>
                <a:srgbClr val="000000"/>
              </a:solidFill>
              <a:latin typeface="Calibri"/>
            </a:endParaRPr>
          </a:p>
          <a:p>
            <a:pPr>
              <a:lnSpc>
                <a:spcPct val="100000"/>
              </a:lnSpc>
              <a:spcBef>
                <a:spcPts val="641"/>
              </a:spcBef>
            </a:pPr>
            <a:r>
              <a:rPr lang="cs-CZ" sz="3200" b="1" spc="-1" dirty="0" smtClean="0">
                <a:solidFill>
                  <a:srgbClr val="000000"/>
                </a:solidFill>
                <a:latin typeface="Calibri"/>
              </a:rPr>
              <a:t>a) kvantitativní (Dočekal)</a:t>
            </a:r>
          </a:p>
          <a:p>
            <a:pPr marL="342900" indent="-342900">
              <a:lnSpc>
                <a:spcPct val="100000"/>
              </a:lnSpc>
              <a:spcBef>
                <a:spcPts val="641"/>
              </a:spcBef>
              <a:buFont typeface="Arial" panose="020B0604020202020204" pitchFamily="34" charset="0"/>
              <a:buChar char="•"/>
            </a:pPr>
            <a:r>
              <a:rPr lang="cs-CZ" sz="3200" b="0" strike="noStrike" spc="-1" dirty="0" smtClean="0">
                <a:solidFill>
                  <a:srgbClr val="000000"/>
                </a:solidFill>
                <a:latin typeface="Calibri"/>
              </a:rPr>
              <a:t>Nadání – rozvinutá schopnost </a:t>
            </a:r>
          </a:p>
          <a:p>
            <a:pPr marL="342900" indent="-342900">
              <a:lnSpc>
                <a:spcPct val="100000"/>
              </a:lnSpc>
              <a:spcBef>
                <a:spcPts val="641"/>
              </a:spcBef>
              <a:buFont typeface="Arial" panose="020B0604020202020204" pitchFamily="34" charset="0"/>
              <a:buChar char="•"/>
            </a:pPr>
            <a:r>
              <a:rPr lang="cs-CZ" sz="3200" spc="-1" dirty="0" smtClean="0">
                <a:solidFill>
                  <a:srgbClr val="000000"/>
                </a:solidFill>
                <a:latin typeface="Calibri"/>
              </a:rPr>
              <a:t>Talent – vyšší stupeň nadání. Dříve nejvyšší – genialita (dnes se nepoužívá)</a:t>
            </a:r>
          </a:p>
          <a:p>
            <a:pPr>
              <a:lnSpc>
                <a:spcPct val="100000"/>
              </a:lnSpc>
              <a:spcBef>
                <a:spcPts val="641"/>
              </a:spcBef>
            </a:pPr>
            <a:r>
              <a:rPr lang="cs-CZ" sz="3200" b="1" spc="-1" dirty="0">
                <a:solidFill>
                  <a:srgbClr val="000000"/>
                </a:solidFill>
                <a:latin typeface="Calibri"/>
              </a:rPr>
              <a:t>b</a:t>
            </a:r>
            <a:r>
              <a:rPr lang="cs-CZ" sz="3200" b="1" spc="-1" dirty="0" smtClean="0">
                <a:solidFill>
                  <a:srgbClr val="000000"/>
                </a:solidFill>
                <a:latin typeface="Calibri"/>
              </a:rPr>
              <a:t>) podle </a:t>
            </a:r>
            <a:r>
              <a:rPr lang="cs-CZ" sz="3200" b="1" spc="-1" dirty="0">
                <a:solidFill>
                  <a:srgbClr val="000000"/>
                </a:solidFill>
                <a:latin typeface="Calibri"/>
              </a:rPr>
              <a:t>druhu </a:t>
            </a:r>
            <a:r>
              <a:rPr lang="cs-CZ" sz="3200" b="1" spc="-1" dirty="0" smtClean="0">
                <a:solidFill>
                  <a:srgbClr val="000000"/>
                </a:solidFill>
                <a:latin typeface="Calibri"/>
              </a:rPr>
              <a:t>činnost (Porter) </a:t>
            </a:r>
            <a:endParaRPr lang="cs-CZ" sz="3200" b="1" strike="noStrike" spc="-1" dirty="0" smtClean="0">
              <a:solidFill>
                <a:srgbClr val="000000"/>
              </a:solidFill>
              <a:latin typeface="Calibri"/>
            </a:endParaRPr>
          </a:p>
          <a:p>
            <a:pPr marL="342900" indent="-342900">
              <a:lnSpc>
                <a:spcPct val="100000"/>
              </a:lnSpc>
              <a:spcBef>
                <a:spcPts val="641"/>
              </a:spcBef>
              <a:buFont typeface="Arial" panose="020B0604020202020204" pitchFamily="34" charset="0"/>
              <a:buChar char="•"/>
            </a:pPr>
            <a:r>
              <a:rPr lang="cs-CZ" sz="3200" b="0" strike="noStrike" spc="-1" dirty="0" smtClean="0">
                <a:solidFill>
                  <a:srgbClr val="000000"/>
                </a:solidFill>
                <a:latin typeface="Calibri"/>
              </a:rPr>
              <a:t>Nadání – mimořádná schopnost </a:t>
            </a:r>
            <a:r>
              <a:rPr lang="cs-CZ" sz="3200" spc="-1" dirty="0" smtClean="0">
                <a:solidFill>
                  <a:srgbClr val="000000"/>
                </a:solidFill>
                <a:latin typeface="Calibri"/>
              </a:rPr>
              <a:t>v intelektuální rovině, akademické vzdělání </a:t>
            </a:r>
          </a:p>
          <a:p>
            <a:pPr marL="342900" indent="-342900">
              <a:lnSpc>
                <a:spcPct val="100000"/>
              </a:lnSpc>
              <a:spcBef>
                <a:spcPts val="641"/>
              </a:spcBef>
              <a:buFont typeface="Arial" panose="020B0604020202020204" pitchFamily="34" charset="0"/>
              <a:buChar char="•"/>
            </a:pPr>
            <a:r>
              <a:rPr lang="cs-CZ" sz="3200" b="0" strike="noStrike" spc="-1" dirty="0" smtClean="0">
                <a:solidFill>
                  <a:srgbClr val="000000"/>
                </a:solidFill>
                <a:latin typeface="Calibri"/>
              </a:rPr>
              <a:t>Talent – souvisí se schopnosti člověka (výtvarné, hudební, umělecké schopnosti)</a:t>
            </a:r>
          </a:p>
          <a:p>
            <a:pPr>
              <a:lnSpc>
                <a:spcPct val="100000"/>
              </a:lnSpc>
              <a:spcBef>
                <a:spcPts val="641"/>
              </a:spcBef>
            </a:pPr>
            <a:r>
              <a:rPr lang="cs-CZ" sz="3200" b="1" spc="-1" dirty="0" smtClean="0">
                <a:solidFill>
                  <a:srgbClr val="000000"/>
                </a:solidFill>
                <a:latin typeface="Calibri"/>
              </a:rPr>
              <a:t>c) podle stupně všeobecnosti</a:t>
            </a:r>
          </a:p>
          <a:p>
            <a:pPr marL="342900" indent="-342900">
              <a:lnSpc>
                <a:spcPct val="100000"/>
              </a:lnSpc>
              <a:spcBef>
                <a:spcPts val="641"/>
              </a:spcBef>
              <a:buFont typeface="Arial" panose="020B0604020202020204" pitchFamily="34" charset="0"/>
              <a:buChar char="•"/>
            </a:pPr>
            <a:r>
              <a:rPr lang="cs-CZ" sz="3200" spc="-1" dirty="0" smtClean="0">
                <a:solidFill>
                  <a:srgbClr val="000000"/>
                </a:solidFill>
                <a:latin typeface="Calibri"/>
              </a:rPr>
              <a:t>Nadání – všeobecné schopnosti</a:t>
            </a:r>
          </a:p>
          <a:p>
            <a:pPr marL="342900" indent="-342900">
              <a:lnSpc>
                <a:spcPct val="100000"/>
              </a:lnSpc>
              <a:spcBef>
                <a:spcPts val="641"/>
              </a:spcBef>
              <a:buFont typeface="Arial" panose="020B0604020202020204" pitchFamily="34" charset="0"/>
              <a:buChar char="•"/>
            </a:pPr>
            <a:r>
              <a:rPr lang="cs-CZ" sz="3200" b="0" strike="noStrike" spc="-1" dirty="0" smtClean="0">
                <a:solidFill>
                  <a:srgbClr val="000000"/>
                </a:solidFill>
                <a:latin typeface="Calibri"/>
              </a:rPr>
              <a:t>Talent – spojován s určitými předpoklady pro konkrétní specifickou činnost</a:t>
            </a:r>
          </a:p>
          <a:p>
            <a:pPr>
              <a:lnSpc>
                <a:spcPct val="100000"/>
              </a:lnSpc>
              <a:spcBef>
                <a:spcPts val="641"/>
              </a:spcBef>
            </a:pPr>
            <a:r>
              <a:rPr lang="cs-CZ" sz="3200" b="1" spc="-1" dirty="0">
                <a:solidFill>
                  <a:srgbClr val="000000"/>
                </a:solidFill>
                <a:latin typeface="Calibri"/>
              </a:rPr>
              <a:t>d</a:t>
            </a:r>
            <a:r>
              <a:rPr lang="cs-CZ" sz="3200" b="1" spc="-1" dirty="0" smtClean="0">
                <a:solidFill>
                  <a:srgbClr val="000000"/>
                </a:solidFill>
                <a:latin typeface="Calibri"/>
              </a:rPr>
              <a:t>) podle úrovně aktualizace (Musil)</a:t>
            </a:r>
          </a:p>
          <a:p>
            <a:pPr marL="342900" indent="-342900">
              <a:lnSpc>
                <a:spcPct val="100000"/>
              </a:lnSpc>
              <a:spcBef>
                <a:spcPts val="641"/>
              </a:spcBef>
              <a:buFont typeface="Arial" panose="020B0604020202020204" pitchFamily="34" charset="0"/>
              <a:buChar char="•"/>
            </a:pPr>
            <a:r>
              <a:rPr lang="cs-CZ" sz="3200" spc="-1" dirty="0" smtClean="0">
                <a:solidFill>
                  <a:srgbClr val="000000"/>
                </a:solidFill>
                <a:latin typeface="Calibri"/>
              </a:rPr>
              <a:t>Nadání – potenciál</a:t>
            </a:r>
          </a:p>
          <a:p>
            <a:pPr marL="342900" indent="-342900">
              <a:lnSpc>
                <a:spcPct val="100000"/>
              </a:lnSpc>
              <a:spcBef>
                <a:spcPts val="641"/>
              </a:spcBef>
              <a:buFont typeface="Arial" panose="020B0604020202020204" pitchFamily="34" charset="0"/>
              <a:buChar char="•"/>
            </a:pPr>
            <a:r>
              <a:rPr lang="cs-CZ" sz="3200" b="0" strike="noStrike" spc="-1" dirty="0" smtClean="0">
                <a:solidFill>
                  <a:srgbClr val="000000"/>
                </a:solidFill>
                <a:latin typeface="Calibri"/>
              </a:rPr>
              <a:t>Talent – aktualizovaný předpoklad</a:t>
            </a:r>
          </a:p>
          <a:p>
            <a:pPr>
              <a:lnSpc>
                <a:spcPct val="100000"/>
              </a:lnSpc>
              <a:spcBef>
                <a:spcPts val="641"/>
              </a:spcBef>
            </a:pPr>
            <a:r>
              <a:rPr lang="cs-CZ" sz="3200" b="1" spc="-1" dirty="0" smtClean="0">
                <a:solidFill>
                  <a:srgbClr val="000000"/>
                </a:solidFill>
                <a:latin typeface="Calibri"/>
              </a:rPr>
              <a:t>e) genetické </a:t>
            </a:r>
            <a:r>
              <a:rPr lang="cs-CZ" sz="3200" b="1" spc="-1" dirty="0">
                <a:solidFill>
                  <a:srgbClr val="000000"/>
                </a:solidFill>
                <a:latin typeface="Calibri"/>
              </a:rPr>
              <a:t>(</a:t>
            </a:r>
            <a:r>
              <a:rPr lang="cs-CZ" sz="3200" b="1" spc="-1" dirty="0" err="1">
                <a:solidFill>
                  <a:srgbClr val="000000"/>
                </a:solidFill>
                <a:latin typeface="Calibri"/>
              </a:rPr>
              <a:t>Gagné</a:t>
            </a:r>
            <a:r>
              <a:rPr lang="cs-CZ" sz="3200" b="1" spc="-1" dirty="0">
                <a:solidFill>
                  <a:srgbClr val="000000"/>
                </a:solidFill>
                <a:latin typeface="Calibri"/>
              </a:rPr>
              <a:t>)</a:t>
            </a:r>
          </a:p>
          <a:p>
            <a:pPr marL="342900" indent="-342900">
              <a:lnSpc>
                <a:spcPct val="100000"/>
              </a:lnSpc>
              <a:spcBef>
                <a:spcPts val="641"/>
              </a:spcBef>
              <a:buFont typeface="Arial" panose="020B0604020202020204" pitchFamily="34" charset="0"/>
              <a:buChar char="•"/>
            </a:pPr>
            <a:r>
              <a:rPr lang="cs-CZ" sz="3200" spc="-1" dirty="0">
                <a:solidFill>
                  <a:srgbClr val="000000"/>
                </a:solidFill>
                <a:latin typeface="Calibri"/>
              </a:rPr>
              <a:t>Nadání – souhrn vrozených vloh (</a:t>
            </a:r>
            <a:r>
              <a:rPr lang="cs-CZ" sz="3200" spc="-1" dirty="0" smtClean="0">
                <a:solidFill>
                  <a:srgbClr val="000000"/>
                </a:solidFill>
                <a:latin typeface="Calibri"/>
              </a:rPr>
              <a:t>genotypové)</a:t>
            </a:r>
            <a:endParaRPr lang="cs-CZ" sz="3200" spc="-1" dirty="0">
              <a:solidFill>
                <a:srgbClr val="000000"/>
              </a:solidFill>
              <a:latin typeface="Calibri"/>
            </a:endParaRPr>
          </a:p>
          <a:p>
            <a:pPr marL="342900" indent="-342900">
              <a:lnSpc>
                <a:spcPct val="100000"/>
              </a:lnSpc>
              <a:spcBef>
                <a:spcPts val="641"/>
              </a:spcBef>
              <a:buFont typeface="Arial" panose="020B0604020202020204" pitchFamily="34" charset="0"/>
              <a:buChar char="•"/>
            </a:pPr>
            <a:r>
              <a:rPr lang="cs-CZ" sz="3200" spc="-1" dirty="0">
                <a:solidFill>
                  <a:srgbClr val="000000"/>
                </a:solidFill>
                <a:latin typeface="Calibri"/>
              </a:rPr>
              <a:t>Talent – aktualizovaný jejich projev, základem vliv prostředí (fenotyp)</a:t>
            </a:r>
          </a:p>
          <a:p>
            <a:pPr marL="342900" indent="-342900">
              <a:lnSpc>
                <a:spcPct val="100000"/>
              </a:lnSpc>
              <a:spcBef>
                <a:spcPts val="641"/>
              </a:spcBef>
              <a:buFont typeface="Arial" panose="020B0604020202020204" pitchFamily="34" charset="0"/>
              <a:buChar char="•"/>
            </a:pPr>
            <a:endParaRPr lang="cs-CZ" sz="3200" b="0" strike="noStrike" spc="-1" dirty="0" smtClean="0">
              <a:solidFill>
                <a:srgbClr val="000000"/>
              </a:solidFill>
              <a:latin typeface="Calibri"/>
            </a:endParaRPr>
          </a:p>
          <a:p>
            <a:pPr marL="342900" indent="-342900">
              <a:lnSpc>
                <a:spcPct val="100000"/>
              </a:lnSpc>
              <a:spcBef>
                <a:spcPts val="641"/>
              </a:spcBef>
              <a:buFont typeface="Arial" panose="020B0604020202020204" pitchFamily="34" charset="0"/>
              <a:buChar char="•"/>
            </a:pPr>
            <a:endParaRPr lang="cs-CZ" sz="2000" b="0" strike="noStrike" spc="-1" dirty="0">
              <a:latin typeface="Arial"/>
            </a:endParaRPr>
          </a:p>
          <a:p>
            <a:pPr>
              <a:lnSpc>
                <a:spcPct val="100000"/>
              </a:lnSpc>
              <a:spcBef>
                <a:spcPts val="641"/>
              </a:spcBef>
            </a:pPr>
            <a:endParaRPr lang="cs-CZ" sz="2000" b="0" strike="noStrike" spc="-1" dirty="0">
              <a:latin typeface="Arial"/>
            </a:endParaRPr>
          </a:p>
        </p:txBody>
      </p:sp>
    </p:spTree>
    <p:extLst>
      <p:ext uri="{BB962C8B-B14F-4D97-AF65-F5344CB8AC3E}">
        <p14:creationId xmlns:p14="http://schemas.microsoft.com/office/powerpoint/2010/main" val="65523020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 name="CustomShape 1"/>
          <p:cNvSpPr/>
          <p:nvPr/>
        </p:nvSpPr>
        <p:spPr>
          <a:xfrm>
            <a:off x="503280" y="225720"/>
            <a:ext cx="9069840" cy="945000"/>
          </a:xfrm>
          <a:prstGeom prst="rect">
            <a:avLst/>
          </a:prstGeom>
          <a:noFill/>
          <a:ln>
            <a:noFill/>
          </a:ln>
        </p:spPr>
        <p:style>
          <a:lnRef idx="0">
            <a:scrgbClr r="0" g="0" b="0"/>
          </a:lnRef>
          <a:fillRef idx="0">
            <a:scrgbClr r="0" g="0" b="0"/>
          </a:fillRef>
          <a:effectRef idx="0">
            <a:scrgbClr r="0" g="0" b="0"/>
          </a:effectRef>
          <a:fontRef idx="minor"/>
        </p:style>
      </p:sp>
      <p:sp>
        <p:nvSpPr>
          <p:cNvPr id="188" name="CustomShape 2"/>
          <p:cNvSpPr/>
          <p:nvPr/>
        </p:nvSpPr>
        <p:spPr>
          <a:xfrm>
            <a:off x="503280" y="1325880"/>
            <a:ext cx="9070200" cy="4129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80000"/>
              </a:lnSpc>
              <a:spcBef>
                <a:spcPts val="1414"/>
              </a:spcBef>
            </a:pPr>
            <a:r>
              <a:rPr lang="cs-CZ" sz="2400" b="0" strike="noStrike" spc="-1" dirty="0">
                <a:solidFill>
                  <a:srgbClr val="000000"/>
                </a:solidFill>
                <a:latin typeface="Calibri"/>
                <a:ea typeface="Microsoft YaHei"/>
              </a:rPr>
              <a:t>Dána </a:t>
            </a:r>
            <a:r>
              <a:rPr lang="cs-CZ" sz="2400" b="0" strike="noStrike" spc="-1" dirty="0" smtClean="0">
                <a:solidFill>
                  <a:srgbClr val="000000"/>
                </a:solidFill>
                <a:latin typeface="Calibri"/>
                <a:ea typeface="Microsoft YaHei"/>
              </a:rPr>
              <a:t>genotypem </a:t>
            </a:r>
            <a:endParaRPr lang="cs-CZ" sz="2400" b="0" strike="noStrike" spc="-1" dirty="0">
              <a:latin typeface="Arial"/>
            </a:endParaRPr>
          </a:p>
          <a:p>
            <a:pPr>
              <a:lnSpc>
                <a:spcPct val="80000"/>
              </a:lnSpc>
              <a:spcBef>
                <a:spcPts val="1414"/>
              </a:spcBef>
            </a:pPr>
            <a:r>
              <a:rPr lang="cs-CZ" sz="2400" b="0" strike="noStrike" spc="-1" dirty="0" smtClean="0">
                <a:solidFill>
                  <a:srgbClr val="000000"/>
                </a:solidFill>
                <a:latin typeface="Calibri"/>
                <a:ea typeface="Microsoft YaHei"/>
              </a:rPr>
              <a:t>Determinován </a:t>
            </a:r>
            <a:r>
              <a:rPr lang="cs-CZ" sz="2400" b="0" strike="noStrike" spc="-1" dirty="0">
                <a:solidFill>
                  <a:srgbClr val="000000"/>
                </a:solidFill>
                <a:latin typeface="Calibri"/>
                <a:ea typeface="Microsoft YaHei"/>
              </a:rPr>
              <a:t>„talent – nadání“</a:t>
            </a:r>
            <a:endParaRPr lang="cs-CZ" sz="2400" b="0" strike="noStrike" spc="-1" dirty="0">
              <a:latin typeface="Arial"/>
            </a:endParaRPr>
          </a:p>
          <a:p>
            <a:pPr>
              <a:lnSpc>
                <a:spcPct val="80000"/>
              </a:lnSpc>
              <a:spcBef>
                <a:spcPts val="1414"/>
              </a:spcBef>
            </a:pPr>
            <a:r>
              <a:rPr lang="cs-CZ" sz="2400" b="0" strike="noStrike" spc="-1" dirty="0">
                <a:solidFill>
                  <a:srgbClr val="000000"/>
                </a:solidFill>
                <a:latin typeface="Calibri"/>
                <a:ea typeface="Microsoft YaHei"/>
              </a:rPr>
              <a:t>Vrozený předpoklad (někdy ovlivnění nitroděložním vývojem)</a:t>
            </a:r>
            <a:endParaRPr lang="cs-CZ" sz="2400" b="0" strike="noStrike" spc="-1" dirty="0">
              <a:latin typeface="Arial"/>
            </a:endParaRPr>
          </a:p>
          <a:p>
            <a:pPr>
              <a:lnSpc>
                <a:spcPct val="80000"/>
              </a:lnSpc>
              <a:spcBef>
                <a:spcPts val="1414"/>
              </a:spcBef>
            </a:pPr>
            <a:r>
              <a:rPr lang="cs-CZ" sz="2400" b="0" strike="noStrike" spc="-1" dirty="0">
                <a:solidFill>
                  <a:srgbClr val="000000"/>
                </a:solidFill>
                <a:latin typeface="Calibri"/>
                <a:ea typeface="Microsoft YaHei"/>
              </a:rPr>
              <a:t>Vysoký stupeň determinovanosti např. u pohybových </a:t>
            </a:r>
            <a:r>
              <a:rPr lang="cs-CZ" sz="2400" b="0" strike="noStrike" spc="-1" dirty="0" smtClean="0">
                <a:solidFill>
                  <a:srgbClr val="000000"/>
                </a:solidFill>
                <a:latin typeface="Calibri"/>
                <a:ea typeface="Microsoft YaHei"/>
              </a:rPr>
              <a:t>schopností – sportovců, hudebníků </a:t>
            </a:r>
            <a:r>
              <a:rPr dirty="0"/>
              <a:t/>
            </a:r>
            <a:br>
              <a:rPr dirty="0"/>
            </a:br>
            <a:r>
              <a:rPr lang="cs-CZ" sz="3000" b="0" strike="noStrike" spc="-1" dirty="0">
                <a:solidFill>
                  <a:srgbClr val="000000"/>
                </a:solidFill>
                <a:latin typeface="Arial"/>
                <a:ea typeface="Microsoft YaHei"/>
              </a:rPr>
              <a:t> </a:t>
            </a:r>
            <a:endParaRPr lang="cs-CZ" sz="3000" b="0" strike="noStrike" spc="-1" dirty="0">
              <a:latin typeface="Arial"/>
            </a:endParaRPr>
          </a:p>
        </p:txBody>
      </p:sp>
      <p:sp>
        <p:nvSpPr>
          <p:cNvPr id="189" name="CustomShape 3"/>
          <p:cNvSpPr/>
          <p:nvPr/>
        </p:nvSpPr>
        <p:spPr>
          <a:xfrm>
            <a:off x="503640" y="226080"/>
            <a:ext cx="9070200" cy="945000"/>
          </a:xfrm>
          <a:prstGeom prst="rect">
            <a:avLst/>
          </a:prstGeom>
          <a:solidFill>
            <a:srgbClr val="FCD5B5"/>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1440">
              <a:lnSpc>
                <a:spcPct val="100000"/>
              </a:lnSpc>
              <a:spcBef>
                <a:spcPts val="641"/>
              </a:spcBef>
              <a:buClr>
                <a:srgbClr val="000000"/>
              </a:buClr>
            </a:pPr>
            <a:r>
              <a:rPr lang="cs-CZ" sz="3200" b="1" strike="noStrike" spc="-1" dirty="0">
                <a:solidFill>
                  <a:srgbClr val="000000"/>
                </a:solidFill>
                <a:latin typeface="Calibri"/>
                <a:ea typeface="DejaVu Sans"/>
              </a:rPr>
              <a:t>VLOHA</a:t>
            </a:r>
            <a:endParaRPr lang="cs-CZ" sz="3200" b="1" strike="noStrike" spc="-1" dirty="0">
              <a:latin typeface="Arial"/>
            </a:endParaRPr>
          </a:p>
        </p:txBody>
      </p:sp>
      <p:pic>
        <p:nvPicPr>
          <p:cNvPr id="191" name="Obrázek 190"/>
          <p:cNvPicPr/>
          <p:nvPr/>
        </p:nvPicPr>
        <p:blipFill>
          <a:blip r:embed="rId3"/>
          <a:stretch/>
        </p:blipFill>
        <p:spPr>
          <a:xfrm>
            <a:off x="7054200" y="247140"/>
            <a:ext cx="2162576" cy="1580023"/>
          </a:xfrm>
          <a:prstGeom prst="rect">
            <a:avLst/>
          </a:prstGeom>
          <a:ln>
            <a:noFill/>
          </a:ln>
        </p:spPr>
      </p:pic>
      <p:pic>
        <p:nvPicPr>
          <p:cNvPr id="192" name="Obrázek 191"/>
          <p:cNvPicPr/>
          <p:nvPr/>
        </p:nvPicPr>
        <p:blipFill>
          <a:blip r:embed="rId4"/>
          <a:stretch/>
        </p:blipFill>
        <p:spPr>
          <a:xfrm>
            <a:off x="3240112" y="3555355"/>
            <a:ext cx="2094840" cy="1393920"/>
          </a:xfrm>
          <a:prstGeom prst="rect">
            <a:avLst/>
          </a:prstGeom>
          <a:ln>
            <a:noFill/>
          </a:ln>
        </p:spPr>
      </p:pic>
      <p:pic>
        <p:nvPicPr>
          <p:cNvPr id="2" name="Picture 2" descr="VY_32_INOVACE_16_Za všechno mohou gen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344" y="3135942"/>
            <a:ext cx="3308776" cy="2415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jlepší sprintéři se nepotkají? - Českobudějovický dení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792" y="3473786"/>
            <a:ext cx="2625870" cy="14754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ustomShape 1"/>
          <p:cNvSpPr/>
          <p:nvPr/>
        </p:nvSpPr>
        <p:spPr>
          <a:xfrm>
            <a:off x="503640" y="225720"/>
            <a:ext cx="9070200" cy="945000"/>
          </a:xfrm>
          <a:prstGeom prst="rect">
            <a:avLst/>
          </a:prstGeom>
          <a:solidFill>
            <a:srgbClr val="FCD5B5"/>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1440">
              <a:lnSpc>
                <a:spcPct val="100000"/>
              </a:lnSpc>
              <a:spcBef>
                <a:spcPts val="641"/>
              </a:spcBef>
              <a:buClr>
                <a:srgbClr val="000000"/>
              </a:buClr>
            </a:pPr>
            <a:r>
              <a:rPr lang="cs-CZ" sz="3200" b="1" strike="noStrike" spc="-1" dirty="0">
                <a:solidFill>
                  <a:srgbClr val="000000"/>
                </a:solidFill>
                <a:latin typeface="Calibri"/>
                <a:ea typeface="DejaVu Sans"/>
              </a:rPr>
              <a:t>VLOHA</a:t>
            </a:r>
            <a:endParaRPr lang="cs-CZ" sz="3200" b="1" strike="noStrike" spc="-1" dirty="0">
              <a:latin typeface="Arial"/>
            </a:endParaRPr>
          </a:p>
        </p:txBody>
      </p:sp>
      <p:sp>
        <p:nvSpPr>
          <p:cNvPr id="195" name="CustomShape 2"/>
          <p:cNvSpPr/>
          <p:nvPr/>
        </p:nvSpPr>
        <p:spPr>
          <a:xfrm>
            <a:off x="503640" y="1326239"/>
            <a:ext cx="9217192" cy="36692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000" lnSpcReduction="20000"/>
          </a:bodyPr>
          <a:lstStyle/>
          <a:p>
            <a:pPr>
              <a:lnSpc>
                <a:spcPct val="100000"/>
              </a:lnSpc>
              <a:spcBef>
                <a:spcPts val="641"/>
              </a:spcBef>
            </a:pPr>
            <a:r>
              <a:rPr lang="cs-CZ" sz="3200" b="0" strike="noStrike" spc="-1" dirty="0" smtClean="0">
                <a:solidFill>
                  <a:srgbClr val="000000"/>
                </a:solidFill>
                <a:latin typeface="Calibri"/>
                <a:ea typeface="DejaVu Sans"/>
              </a:rPr>
              <a:t>- vrozené </a:t>
            </a:r>
            <a:r>
              <a:rPr lang="cs-CZ" sz="3200" b="0" strike="noStrike" spc="-1" dirty="0">
                <a:solidFill>
                  <a:srgbClr val="000000"/>
                </a:solidFill>
                <a:latin typeface="Calibri"/>
                <a:ea typeface="DejaVu Sans"/>
              </a:rPr>
              <a:t>fyziologicko-anatomické zvláštnosti především nervové </a:t>
            </a:r>
            <a:r>
              <a:rPr lang="cs-CZ" sz="3200" b="0" strike="noStrike" spc="-1" dirty="0" smtClean="0">
                <a:solidFill>
                  <a:srgbClr val="000000"/>
                </a:solidFill>
                <a:latin typeface="Calibri"/>
                <a:ea typeface="DejaVu Sans"/>
              </a:rPr>
              <a:t>soustavy</a:t>
            </a:r>
          </a:p>
          <a:p>
            <a:pPr>
              <a:lnSpc>
                <a:spcPct val="100000"/>
              </a:lnSpc>
              <a:spcBef>
                <a:spcPts val="641"/>
              </a:spcBef>
            </a:pPr>
            <a:r>
              <a:rPr lang="cs-CZ" sz="3200" b="0" strike="noStrike" spc="-1" dirty="0" smtClean="0">
                <a:solidFill>
                  <a:srgbClr val="000000"/>
                </a:solidFill>
                <a:latin typeface="Calibri"/>
                <a:ea typeface="DejaVu Sans"/>
              </a:rPr>
              <a:t>- častěji </a:t>
            </a:r>
            <a:r>
              <a:rPr lang="cs-CZ" sz="3200" b="0" strike="noStrike" spc="-1" dirty="0">
                <a:solidFill>
                  <a:srgbClr val="000000"/>
                </a:solidFill>
                <a:latin typeface="Calibri"/>
                <a:ea typeface="DejaVu Sans"/>
              </a:rPr>
              <a:t>však vrozené skupiny dispozic či schopností umožňující dosáhnout mimořádných a </a:t>
            </a:r>
            <a:r>
              <a:rPr lang="cs-CZ" sz="3200" b="0" strike="noStrike" spc="-1" dirty="0" err="1">
                <a:solidFill>
                  <a:srgbClr val="000000"/>
                </a:solidFill>
                <a:latin typeface="Calibri"/>
                <a:ea typeface="DejaVu Sans"/>
              </a:rPr>
              <a:t>spec</a:t>
            </a:r>
            <a:r>
              <a:rPr lang="cs-CZ" sz="3200" b="0" strike="noStrike" spc="-1" dirty="0">
                <a:solidFill>
                  <a:srgbClr val="000000"/>
                </a:solidFill>
                <a:latin typeface="Calibri"/>
                <a:ea typeface="DejaVu Sans"/>
              </a:rPr>
              <a:t>. znalostí či </a:t>
            </a:r>
            <a:r>
              <a:rPr lang="cs-CZ" sz="3200" b="0" strike="noStrike" spc="-1" dirty="0" smtClean="0">
                <a:solidFill>
                  <a:srgbClr val="000000"/>
                </a:solidFill>
                <a:latin typeface="Calibri"/>
                <a:ea typeface="DejaVu Sans"/>
              </a:rPr>
              <a:t>dovedností</a:t>
            </a:r>
          </a:p>
          <a:p>
            <a:pPr algn="r">
              <a:lnSpc>
                <a:spcPct val="100000"/>
              </a:lnSpc>
              <a:spcBef>
                <a:spcPts val="641"/>
              </a:spcBef>
            </a:pPr>
            <a:r>
              <a:rPr lang="cs-CZ" sz="3200" b="0" strike="noStrike" spc="-1" dirty="0" smtClean="0">
                <a:solidFill>
                  <a:srgbClr val="000000"/>
                </a:solidFill>
                <a:latin typeface="Calibri"/>
                <a:ea typeface="DejaVu Sans"/>
              </a:rPr>
              <a:t>(</a:t>
            </a:r>
            <a:r>
              <a:rPr lang="cs-CZ" sz="3200" b="0" strike="noStrike" spc="-1" dirty="0">
                <a:solidFill>
                  <a:srgbClr val="000000"/>
                </a:solidFill>
                <a:latin typeface="Calibri"/>
                <a:ea typeface="DejaVu Sans"/>
              </a:rPr>
              <a:t>Hartl, Hartlová, 2004, str. 673)</a:t>
            </a:r>
            <a:endParaRPr lang="cs-CZ" sz="3200" b="0" strike="noStrike" spc="-1" dirty="0">
              <a:latin typeface="Arial"/>
            </a:endParaRPr>
          </a:p>
          <a:p>
            <a:pPr>
              <a:lnSpc>
                <a:spcPct val="100000"/>
              </a:lnSpc>
              <a:spcBef>
                <a:spcPts val="641"/>
              </a:spcBef>
            </a:pPr>
            <a:endParaRPr lang="cs-CZ" sz="3200" b="1" strike="noStrike" spc="-1" dirty="0" smtClean="0">
              <a:solidFill>
                <a:srgbClr val="FF0000"/>
              </a:solidFill>
              <a:latin typeface="Calibri"/>
              <a:ea typeface="DejaVu Sans"/>
            </a:endParaRPr>
          </a:p>
          <a:p>
            <a:pPr>
              <a:lnSpc>
                <a:spcPct val="100000"/>
              </a:lnSpc>
              <a:spcBef>
                <a:spcPts val="641"/>
              </a:spcBef>
            </a:pPr>
            <a:r>
              <a:rPr lang="cs-CZ" sz="3200" b="1" strike="noStrike" spc="-1" dirty="0" smtClean="0">
                <a:solidFill>
                  <a:srgbClr val="FF0000"/>
                </a:solidFill>
                <a:latin typeface="Calibri"/>
                <a:ea typeface="DejaVu Sans"/>
              </a:rPr>
              <a:t>Vloha </a:t>
            </a:r>
            <a:r>
              <a:rPr lang="cs-CZ" sz="3200" b="1" strike="noStrike" spc="-1" dirty="0">
                <a:solidFill>
                  <a:srgbClr val="FF0000"/>
                </a:solidFill>
                <a:latin typeface="Calibri"/>
                <a:ea typeface="DejaVu Sans"/>
              </a:rPr>
              <a:t>je </a:t>
            </a:r>
            <a:r>
              <a:rPr lang="cs-CZ" sz="3200" b="1" strike="noStrike" spc="-1" dirty="0" smtClean="0">
                <a:solidFill>
                  <a:srgbClr val="FF0000"/>
                </a:solidFill>
                <a:latin typeface="Calibri"/>
                <a:ea typeface="DejaVu Sans"/>
              </a:rPr>
              <a:t>předpoklad</a:t>
            </a:r>
          </a:p>
          <a:p>
            <a:pPr marL="457200" indent="-457200">
              <a:lnSpc>
                <a:spcPct val="100000"/>
              </a:lnSpc>
              <a:spcBef>
                <a:spcPts val="641"/>
              </a:spcBef>
              <a:buFontTx/>
              <a:buChar char="-"/>
            </a:pPr>
            <a:r>
              <a:rPr lang="cs-CZ" sz="3200" b="1" strike="noStrike" spc="-1" dirty="0" smtClean="0">
                <a:solidFill>
                  <a:srgbClr val="FF0000"/>
                </a:solidFill>
                <a:latin typeface="Calibri"/>
                <a:ea typeface="DejaVu Sans"/>
              </a:rPr>
              <a:t>pro </a:t>
            </a:r>
            <a:r>
              <a:rPr lang="cs-CZ" sz="3200" b="1" strike="noStrike" spc="-1" dirty="0">
                <a:solidFill>
                  <a:srgbClr val="FF0000"/>
                </a:solidFill>
                <a:latin typeface="Calibri"/>
                <a:ea typeface="DejaVu Sans"/>
              </a:rPr>
              <a:t>utváření </a:t>
            </a:r>
            <a:r>
              <a:rPr lang="cs-CZ" sz="3200" b="1" strike="noStrike" spc="-1" dirty="0" smtClean="0">
                <a:solidFill>
                  <a:srgbClr val="FF0000"/>
                </a:solidFill>
                <a:latin typeface="Calibri"/>
                <a:ea typeface="DejaVu Sans"/>
              </a:rPr>
              <a:t>schopností</a:t>
            </a:r>
          </a:p>
          <a:p>
            <a:pPr marL="457200" indent="-457200">
              <a:lnSpc>
                <a:spcPct val="100000"/>
              </a:lnSpc>
              <a:spcBef>
                <a:spcPts val="641"/>
              </a:spcBef>
              <a:buFontTx/>
              <a:buChar char="-"/>
            </a:pPr>
            <a:r>
              <a:rPr lang="cs-CZ" sz="3200" b="1" strike="noStrike" spc="-1" dirty="0" smtClean="0">
                <a:solidFill>
                  <a:srgbClr val="FF0000"/>
                </a:solidFill>
                <a:latin typeface="Calibri"/>
                <a:ea typeface="DejaVu Sans"/>
              </a:rPr>
              <a:t>biologický </a:t>
            </a:r>
            <a:r>
              <a:rPr lang="cs-CZ" sz="3200" b="1" strike="noStrike" spc="-1" dirty="0">
                <a:solidFill>
                  <a:srgbClr val="FF0000"/>
                </a:solidFill>
                <a:latin typeface="Calibri"/>
                <a:ea typeface="DejaVu Sans"/>
              </a:rPr>
              <a:t>podklad (dispozice) pro rozvíjení </a:t>
            </a:r>
            <a:r>
              <a:rPr lang="cs-CZ" sz="3200" b="1" strike="noStrike" spc="-1" dirty="0" smtClean="0">
                <a:solidFill>
                  <a:srgbClr val="FF0000"/>
                </a:solidFill>
                <a:latin typeface="Calibri"/>
                <a:ea typeface="DejaVu Sans"/>
              </a:rPr>
              <a:t>schopností</a:t>
            </a:r>
            <a:r>
              <a:rPr lang="cs-CZ" sz="3200" b="0" strike="noStrike" spc="-1" dirty="0" smtClean="0">
                <a:solidFill>
                  <a:srgbClr val="FF0000"/>
                </a:solidFill>
                <a:latin typeface="Calibri"/>
                <a:ea typeface="DejaVu Sans"/>
              </a:rPr>
              <a:t> </a:t>
            </a:r>
            <a:endParaRPr lang="cs-CZ" sz="3200" b="0" strike="noStrike" spc="-1" dirty="0">
              <a:solidFill>
                <a:srgbClr val="FF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3100" b="1" dirty="0" smtClean="0"/>
              <a:t>Druhy nadání </a:t>
            </a:r>
            <a:r>
              <a:rPr lang="cs-CZ" sz="3100" dirty="0" smtClean="0"/>
              <a:t/>
            </a:r>
            <a:br>
              <a:rPr lang="cs-CZ" sz="3100" dirty="0" smtClean="0"/>
            </a:br>
            <a:r>
              <a:rPr lang="cs-CZ" sz="3100" dirty="0" smtClean="0"/>
              <a:t>podle doc</a:t>
            </a:r>
            <a:r>
              <a:rPr lang="cs-CZ" sz="3100" dirty="0"/>
              <a:t>. PhDr. </a:t>
            </a:r>
            <a:r>
              <a:rPr lang="cs-CZ" sz="3100" dirty="0" smtClean="0"/>
              <a:t>Vladimíra Dočkala,  </a:t>
            </a:r>
            <a:r>
              <a:rPr lang="cs-CZ" sz="3100" dirty="0"/>
              <a:t>CSc.</a:t>
            </a:r>
            <a:r>
              <a:rPr lang="cs-CZ" sz="4000" dirty="0"/>
              <a:t> </a:t>
            </a:r>
          </a:p>
        </p:txBody>
      </p:sp>
      <p:sp>
        <p:nvSpPr>
          <p:cNvPr id="3" name="Zástupný symbol pro obsah 2"/>
          <p:cNvSpPr>
            <a:spLocks noGrp="1"/>
          </p:cNvSpPr>
          <p:nvPr>
            <p:ph idx="4294967295"/>
          </p:nvPr>
        </p:nvSpPr>
        <p:spPr>
          <a:xfrm>
            <a:off x="504031" y="1323129"/>
            <a:ext cx="9072563" cy="3742301"/>
          </a:xfrm>
          <a:prstGeom prst="rect">
            <a:avLst/>
          </a:prstGeom>
        </p:spPr>
        <p:txBody>
          <a:bodyPr/>
          <a:lstStyle/>
          <a:p>
            <a:pPr marL="0" indent="0">
              <a:buNone/>
            </a:pPr>
            <a:r>
              <a:rPr lang="cs-CZ" dirty="0" smtClean="0"/>
              <a:t>.</a:t>
            </a:r>
            <a:endParaRPr lang="cs-CZ" dirty="0"/>
          </a:p>
        </p:txBody>
      </p:sp>
      <p:pic>
        <p:nvPicPr>
          <p:cNvPr id="1026" name="Picture 2"/>
          <p:cNvPicPr>
            <a:picLocks noChangeAspect="1" noChangeArrowheads="1"/>
          </p:cNvPicPr>
          <p:nvPr/>
        </p:nvPicPr>
        <p:blipFill>
          <a:blip r:embed="rId2">
            <a:lum contrast="54000"/>
            <a:extLst>
              <a:ext uri="{28A0092B-C50C-407E-A947-70E740481C1C}">
                <a14:useLocalDpi xmlns:a14="http://schemas.microsoft.com/office/drawing/2010/main" val="0"/>
              </a:ext>
            </a:extLst>
          </a:blip>
          <a:srcRect l="7288" b="-102"/>
          <a:stretch>
            <a:fillRect/>
          </a:stretch>
        </p:blipFill>
        <p:spPr bwMode="auto">
          <a:xfrm rot="5400000">
            <a:off x="3024088" y="98972"/>
            <a:ext cx="3960440" cy="6408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494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503640" y="225720"/>
            <a:ext cx="9070200" cy="945000"/>
          </a:xfrm>
          <a:prstGeom prst="rect">
            <a:avLst/>
          </a:prstGeom>
          <a:solidFill>
            <a:srgbClr val="FAC090"/>
          </a:solid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343080" indent="-341640">
              <a:lnSpc>
                <a:spcPct val="100000"/>
              </a:lnSpc>
              <a:spcBef>
                <a:spcPts val="641"/>
              </a:spcBef>
              <a:buClr>
                <a:srgbClr val="000000"/>
              </a:buClr>
              <a:buFont typeface="Arial"/>
              <a:buChar char="•"/>
            </a:pPr>
            <a:r>
              <a:rPr lang="cs-CZ" sz="3200" b="0" strike="noStrike" spc="-1">
                <a:solidFill>
                  <a:srgbClr val="000000"/>
                </a:solidFill>
                <a:latin typeface="Calibri"/>
                <a:ea typeface="DejaVu Sans"/>
              </a:rPr>
              <a:t>NADÁNÍ A TALENT</a:t>
            </a:r>
            <a:endParaRPr lang="cs-CZ" sz="3200" b="0" strike="noStrike" spc="-1">
              <a:latin typeface="Arial"/>
            </a:endParaRPr>
          </a:p>
        </p:txBody>
      </p:sp>
      <p:sp>
        <p:nvSpPr>
          <p:cNvPr id="186" name="CustomShape 2"/>
          <p:cNvSpPr/>
          <p:nvPr/>
        </p:nvSpPr>
        <p:spPr>
          <a:xfrm>
            <a:off x="503640" y="1326600"/>
            <a:ext cx="9070200" cy="4007520"/>
          </a:xfrm>
          <a:prstGeom prst="rect">
            <a:avLst/>
          </a:prstGeom>
          <a:noFill/>
          <a:ln>
            <a:solidFill>
              <a:srgbClr val="0070C0"/>
            </a:solidFill>
          </a:ln>
        </p:spPr>
        <p:style>
          <a:lnRef idx="0">
            <a:scrgbClr r="0" g="0" b="0"/>
          </a:lnRef>
          <a:fillRef idx="0">
            <a:scrgbClr r="0" g="0" b="0"/>
          </a:fillRef>
          <a:effectRef idx="0">
            <a:scrgbClr r="0" g="0" b="0"/>
          </a:effectRef>
          <a:fontRef idx="minor"/>
        </p:style>
        <p:txBody>
          <a:bodyPr lIns="90000" tIns="45000" rIns="90000" bIns="45000">
            <a:normAutofit fontScale="82000" lnSpcReduction="10000"/>
          </a:bodyPr>
          <a:lstStyle/>
          <a:p>
            <a:pPr>
              <a:lnSpc>
                <a:spcPct val="100000"/>
              </a:lnSpc>
              <a:spcBef>
                <a:spcPts val="641"/>
              </a:spcBef>
            </a:pPr>
            <a:r>
              <a:rPr lang="cs-CZ" sz="3200" b="1" strike="noStrike" spc="-1" dirty="0">
                <a:solidFill>
                  <a:srgbClr val="000000"/>
                </a:solidFill>
                <a:latin typeface="Calibri"/>
                <a:ea typeface="DejaVu Sans"/>
              </a:rPr>
              <a:t>Nadání:</a:t>
            </a:r>
            <a:endParaRPr lang="cs-CZ" sz="3200" b="0"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soubor </a:t>
            </a:r>
            <a:r>
              <a:rPr lang="cs-CZ" sz="3200" b="1" strike="noStrike" spc="-1" dirty="0">
                <a:solidFill>
                  <a:srgbClr val="E46C0A"/>
                </a:solidFill>
                <a:latin typeface="Calibri"/>
                <a:ea typeface="DejaVu Sans"/>
              </a:rPr>
              <a:t>vloh</a:t>
            </a:r>
            <a:r>
              <a:rPr lang="cs-CZ" sz="3200" b="0" strike="noStrike" spc="-1" dirty="0">
                <a:solidFill>
                  <a:srgbClr val="000000"/>
                </a:solidFill>
                <a:latin typeface="Calibri"/>
                <a:ea typeface="DejaVu Sans"/>
              </a:rPr>
              <a:t> jako předpoklad k úspěšnému rozvíjení schopností, nejčastěji používáno ve spojení s jedinci podávajícími nadprůměrné výkony při činnosti tělesné či duševní</a:t>
            </a:r>
            <a:endParaRPr lang="cs-CZ" sz="3200" b="0" strike="noStrike" spc="-1" dirty="0">
              <a:latin typeface="Arial"/>
            </a:endParaRPr>
          </a:p>
          <a:p>
            <a:pPr>
              <a:lnSpc>
                <a:spcPct val="100000"/>
              </a:lnSpc>
              <a:spcBef>
                <a:spcPts val="641"/>
              </a:spcBef>
            </a:pPr>
            <a:r>
              <a:rPr lang="cs-CZ" sz="3200" b="1" strike="noStrike" spc="-1" dirty="0">
                <a:solidFill>
                  <a:srgbClr val="000000"/>
                </a:solidFill>
                <a:latin typeface="Calibri"/>
                <a:ea typeface="DejaVu Sans"/>
              </a:rPr>
              <a:t>Talent:</a:t>
            </a:r>
            <a:endParaRPr lang="cs-CZ" sz="3200" b="0"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soubor schopností, zpravidla pokládaný za vrozený, umožňující dosáhnout v určité oblasti nadprůměrných výkonů, též považován za projevené nadání, tj. odhalený úspěšnými výkony, někdy nazýván tvořivé nadání</a:t>
            </a:r>
            <a:endParaRPr lang="cs-CZ" sz="3200" b="0" strike="noStrike" spc="-1" dirty="0">
              <a:latin typeface="Arial"/>
            </a:endParaRPr>
          </a:p>
          <a:p>
            <a:pPr>
              <a:lnSpc>
                <a:spcPct val="100000"/>
              </a:lnSpc>
              <a:spcBef>
                <a:spcPts val="641"/>
              </a:spcBef>
            </a:pPr>
            <a:r>
              <a:rPr lang="cs-CZ" sz="2000" b="0" strike="noStrike" spc="-1" dirty="0">
                <a:solidFill>
                  <a:srgbClr val="000000"/>
                </a:solidFill>
                <a:latin typeface="Calibri"/>
                <a:ea typeface="DejaVu Sans"/>
              </a:rPr>
              <a:t>Psychologický slovník (Hartl, Hartlová, s. 338)</a:t>
            </a:r>
            <a:endParaRPr lang="cs-CZ"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04000" y="560800"/>
            <a:ext cx="9072000" cy="276999"/>
          </a:xfrm>
        </p:spPr>
        <p:txBody>
          <a:bodyPr/>
          <a:lstStyle/>
          <a:p>
            <a:pPr algn="l"/>
            <a:r>
              <a:rPr lang="cs-CZ" b="1" dirty="0" smtClean="0"/>
              <a:t>Pojem „nadání“ v citátech</a:t>
            </a:r>
            <a:endParaRPr lang="cs-CZ" b="1" dirty="0"/>
          </a:p>
        </p:txBody>
      </p:sp>
      <p:sp>
        <p:nvSpPr>
          <p:cNvPr id="3" name="Zástupný symbol pro obsah 2"/>
          <p:cNvSpPr>
            <a:spLocks noGrp="1"/>
          </p:cNvSpPr>
          <p:nvPr>
            <p:ph idx="4294967295"/>
          </p:nvPr>
        </p:nvSpPr>
        <p:spPr>
          <a:xfrm>
            <a:off x="503808" y="963067"/>
            <a:ext cx="9072785" cy="4621473"/>
          </a:xfrm>
          <a:prstGeom prst="rect">
            <a:avLst/>
          </a:prstGeom>
        </p:spPr>
        <p:txBody>
          <a:bodyPr>
            <a:noAutofit/>
          </a:bodyPr>
          <a:lstStyle/>
          <a:p>
            <a:pPr marL="285750" indent="-285750">
              <a:buFont typeface="Wingdings" panose="05000000000000000000" pitchFamily="2" charset="2"/>
              <a:buChar char="§"/>
            </a:pPr>
            <a:r>
              <a:rPr lang="cs-CZ" sz="1500" b="1" dirty="0" smtClean="0"/>
              <a:t>Příroda sice tvoří nadání, ale osud mu teprve dá vyniknout</a:t>
            </a:r>
            <a:r>
              <a:rPr lang="cs-CZ" sz="1500" dirty="0" smtClean="0"/>
              <a:t>. </a:t>
            </a:r>
            <a:r>
              <a:rPr lang="cs-CZ" sz="1500" i="1" dirty="0" err="1" smtClean="0"/>
              <a:t>François</a:t>
            </a:r>
            <a:r>
              <a:rPr lang="cs-CZ" sz="1500" i="1" dirty="0" smtClean="0"/>
              <a:t> de la </a:t>
            </a:r>
            <a:r>
              <a:rPr lang="cs-CZ" sz="1500" i="1" dirty="0" err="1" smtClean="0"/>
              <a:t>Rochefoucau</a:t>
            </a:r>
            <a:r>
              <a:rPr lang="cs-CZ" sz="1500" dirty="0" err="1" smtClean="0"/>
              <a:t>ld</a:t>
            </a:r>
            <a:r>
              <a:rPr lang="cs-CZ" sz="1500" dirty="0" smtClean="0"/>
              <a:t> </a:t>
            </a:r>
          </a:p>
          <a:p>
            <a:pPr marL="285750" indent="-285750">
              <a:buFont typeface="Wingdings" panose="05000000000000000000" pitchFamily="2" charset="2"/>
              <a:buChar char="§"/>
            </a:pPr>
            <a:r>
              <a:rPr lang="cs-CZ" sz="1500" b="1" dirty="0" smtClean="0"/>
              <a:t>Mám-li nadání a inteligenci, pak bych měl uspět, když ne, nemá smysl mě tahat z bahna</a:t>
            </a:r>
            <a:r>
              <a:rPr lang="cs-CZ" sz="1500" dirty="0" smtClean="0"/>
              <a:t>. </a:t>
            </a:r>
            <a:r>
              <a:rPr lang="cs-CZ" sz="1500" i="1" dirty="0" err="1" smtClean="0"/>
              <a:t>Modest</a:t>
            </a:r>
            <a:r>
              <a:rPr lang="cs-CZ" sz="1500" i="1" dirty="0" smtClean="0"/>
              <a:t> Petrovič </a:t>
            </a:r>
            <a:r>
              <a:rPr lang="cs-CZ" sz="1500" i="1" dirty="0" err="1" smtClean="0"/>
              <a:t>Musorgskij</a:t>
            </a:r>
            <a:endParaRPr lang="cs-CZ" sz="1500" i="1" dirty="0" smtClean="0"/>
          </a:p>
          <a:p>
            <a:pPr marL="285750" indent="-285750">
              <a:buFont typeface="Wingdings" panose="05000000000000000000" pitchFamily="2" charset="2"/>
              <a:buChar char="§"/>
            </a:pPr>
            <a:r>
              <a:rPr lang="cs-CZ" sz="1500" dirty="0" smtClean="0"/>
              <a:t>Nadání nemusí být pro člověka vždy přínosem, neboť je možno být nadaný i hloupostí. </a:t>
            </a:r>
            <a:r>
              <a:rPr lang="cs-CZ" sz="1500" i="1" dirty="0" smtClean="0"/>
              <a:t>Oldřich Fišer </a:t>
            </a:r>
          </a:p>
          <a:p>
            <a:pPr marL="285750" indent="-285750">
              <a:buFont typeface="Wingdings" panose="05000000000000000000" pitchFamily="2" charset="2"/>
              <a:buChar char="§"/>
            </a:pPr>
            <a:r>
              <a:rPr lang="cs-CZ" sz="1500" dirty="0" smtClean="0"/>
              <a:t>Změna je spojená s učením a učení jde pomalu. I když jste mimořádně nadaní, trvá dlouhá léta, než se stanete velkým (operním zpěvákem nebo zpěvačkou). </a:t>
            </a:r>
            <a:r>
              <a:rPr lang="cs-CZ" sz="1500" i="1" dirty="0" smtClean="0"/>
              <a:t>Jonas </a:t>
            </a:r>
            <a:r>
              <a:rPr lang="cs-CZ" sz="1500" i="1" dirty="0" err="1" smtClean="0"/>
              <a:t>Ridderstrale</a:t>
            </a:r>
            <a:r>
              <a:rPr lang="cs-CZ" sz="1500" i="1" dirty="0" smtClean="0"/>
              <a:t> </a:t>
            </a:r>
          </a:p>
          <a:p>
            <a:pPr marL="285750" indent="-285750">
              <a:buFont typeface="Wingdings" panose="05000000000000000000" pitchFamily="2" charset="2"/>
              <a:buChar char="§"/>
            </a:pPr>
            <a:r>
              <a:rPr lang="cs-CZ" sz="1500" dirty="0" smtClean="0"/>
              <a:t>Vyučování vyžaduje nadání i cvičení. </a:t>
            </a:r>
            <a:r>
              <a:rPr lang="cs-CZ" sz="1500" i="1" dirty="0" err="1" smtClean="0"/>
              <a:t>Prótagorás</a:t>
            </a:r>
            <a:r>
              <a:rPr lang="cs-CZ" sz="1500" i="1" dirty="0" smtClean="0"/>
              <a:t> z Abdér </a:t>
            </a:r>
          </a:p>
          <a:p>
            <a:pPr marL="285750" indent="-285750">
              <a:buFont typeface="Wingdings" panose="05000000000000000000" pitchFamily="2" charset="2"/>
              <a:buChar char="§"/>
            </a:pPr>
            <a:r>
              <a:rPr lang="cs-CZ" sz="1500" dirty="0" smtClean="0"/>
              <a:t>Nadání je schopnost uchovat si zvídavost navzdory působení školy. </a:t>
            </a:r>
            <a:r>
              <a:rPr lang="cs-CZ" sz="1500" i="1" dirty="0" smtClean="0"/>
              <a:t>Jana Marie </a:t>
            </a:r>
            <a:r>
              <a:rPr lang="cs-CZ" sz="1500" i="1" dirty="0" err="1" smtClean="0"/>
              <a:t>Havigerová</a:t>
            </a:r>
            <a:endParaRPr lang="cs-CZ" sz="1500" i="1" dirty="0" smtClean="0"/>
          </a:p>
          <a:p>
            <a:pPr marL="285750" indent="-285750">
              <a:buFont typeface="Wingdings" panose="05000000000000000000" pitchFamily="2" charset="2"/>
              <a:buChar char="§"/>
            </a:pPr>
            <a:r>
              <a:rPr lang="cs-CZ" sz="1500" dirty="0" smtClean="0"/>
              <a:t>Žádný životopis nevyjasní záhadu podivuhodného nadání, jež stvořilo umělce, a nepomůže nám lépe pochopit hodnotu a působení jeho díla. </a:t>
            </a:r>
            <a:r>
              <a:rPr lang="cs-CZ" sz="1500" i="1" dirty="0" smtClean="0"/>
              <a:t>Sigmund Freud </a:t>
            </a:r>
          </a:p>
          <a:p>
            <a:pPr marL="285750" indent="-285750">
              <a:buFont typeface="Wingdings" panose="05000000000000000000" pitchFamily="2" charset="2"/>
              <a:buChar char="§"/>
            </a:pPr>
            <a:r>
              <a:rPr lang="cs-CZ" sz="1500" dirty="0" smtClean="0"/>
              <a:t>Jsem přesvědčen, že až na několik málo mimořádných případů je ta či ona podoba nešťastného dětství základním předpokladem pro utváření mimořádných nadání. </a:t>
            </a:r>
            <a:r>
              <a:rPr lang="cs-CZ" sz="1500" i="1" dirty="0" err="1" smtClean="0"/>
              <a:t>Thornton</a:t>
            </a:r>
            <a:r>
              <a:rPr lang="cs-CZ" sz="1500" i="1" dirty="0" smtClean="0"/>
              <a:t> </a:t>
            </a:r>
            <a:r>
              <a:rPr lang="cs-CZ" sz="1500" i="1" dirty="0" err="1" smtClean="0"/>
              <a:t>Wilder</a:t>
            </a:r>
            <a:r>
              <a:rPr lang="cs-CZ" sz="1500" i="1" dirty="0" smtClean="0"/>
              <a:t> </a:t>
            </a:r>
          </a:p>
          <a:p>
            <a:pPr marL="285750" indent="-285750">
              <a:buFont typeface="Wingdings" panose="05000000000000000000" pitchFamily="2" charset="2"/>
              <a:buChar char="§"/>
            </a:pPr>
            <a:r>
              <a:rPr lang="cs-CZ" sz="1500" dirty="0" smtClean="0"/>
              <a:t>Nadání je nejlepší ženichovo věno. </a:t>
            </a:r>
            <a:r>
              <a:rPr lang="cs-CZ" sz="1500" i="1" dirty="0" err="1" smtClean="0"/>
              <a:t>Honoré</a:t>
            </a:r>
            <a:r>
              <a:rPr lang="cs-CZ" sz="1500" i="1" dirty="0" smtClean="0"/>
              <a:t> de Balzac </a:t>
            </a:r>
          </a:p>
          <a:p>
            <a:pPr marL="285750" indent="-285750">
              <a:buFont typeface="Wingdings" panose="05000000000000000000" pitchFamily="2" charset="2"/>
              <a:buChar char="§"/>
            </a:pPr>
            <a:r>
              <a:rPr lang="cs-CZ" sz="1500" dirty="0" smtClean="0"/>
              <a:t>Ti, kdo rádi haní, nejsou nadáni k přátelství. </a:t>
            </a:r>
            <a:r>
              <a:rPr lang="cs-CZ" sz="1500" i="1" dirty="0" err="1" smtClean="0"/>
              <a:t>Démokritos</a:t>
            </a:r>
            <a:r>
              <a:rPr lang="cs-CZ" sz="1500" i="1" dirty="0" smtClean="0"/>
              <a:t> </a:t>
            </a:r>
          </a:p>
          <a:p>
            <a:pPr marL="285750" indent="-285750">
              <a:buFont typeface="Wingdings" panose="05000000000000000000" pitchFamily="2" charset="2"/>
              <a:buChar char="§"/>
            </a:pPr>
            <a:r>
              <a:rPr lang="cs-CZ" sz="1500" dirty="0" smtClean="0"/>
              <a:t>Láska - to je nadání pro pokoru a odpuštění. </a:t>
            </a:r>
            <a:r>
              <a:rPr lang="cs-CZ" sz="1500" i="1" dirty="0" smtClean="0"/>
              <a:t>Ernst </a:t>
            </a:r>
            <a:r>
              <a:rPr lang="cs-CZ" sz="1500" i="1" dirty="0" err="1" smtClean="0"/>
              <a:t>Moritz</a:t>
            </a:r>
            <a:r>
              <a:rPr lang="cs-CZ" sz="1500" i="1" dirty="0" smtClean="0"/>
              <a:t> Arndt</a:t>
            </a:r>
          </a:p>
          <a:p>
            <a:pPr marL="285750" indent="-285750">
              <a:buFont typeface="Wingdings" panose="05000000000000000000" pitchFamily="2" charset="2"/>
              <a:buChar char="§"/>
            </a:pPr>
            <a:r>
              <a:rPr lang="cs-CZ" sz="1500" dirty="0" smtClean="0"/>
              <a:t>Ženy jsou podivní tvorové, jimž láska propůjčuje prorocké nadání. </a:t>
            </a:r>
            <a:r>
              <a:rPr lang="cs-CZ" sz="1500" i="1" dirty="0" smtClean="0"/>
              <a:t>Frank </a:t>
            </a:r>
            <a:r>
              <a:rPr lang="cs-CZ" sz="1500" i="1" dirty="0" err="1" smtClean="0"/>
              <a:t>Harris</a:t>
            </a:r>
            <a:r>
              <a:rPr lang="cs-CZ" sz="1500" i="1" dirty="0" smtClean="0"/>
              <a:t> </a:t>
            </a:r>
          </a:p>
          <a:p>
            <a:pPr marL="285750" indent="-285750">
              <a:buFont typeface="Wingdings" panose="05000000000000000000" pitchFamily="2" charset="2"/>
              <a:buChar char="§"/>
            </a:pPr>
            <a:r>
              <a:rPr lang="cs-CZ" sz="1500" dirty="0" smtClean="0"/>
              <a:t>Jak je pro velké duchy charakteristické, že řeknou mnoho málo slovy, tak naopak malí duchové mají nadání, že mluví mnoho a neřeknou nic. </a:t>
            </a:r>
            <a:r>
              <a:rPr lang="cs-CZ" sz="1500" i="1" dirty="0" err="1" smtClean="0"/>
              <a:t>François</a:t>
            </a:r>
            <a:r>
              <a:rPr lang="cs-CZ" sz="1500" i="1" dirty="0" smtClean="0"/>
              <a:t> de la </a:t>
            </a:r>
            <a:r>
              <a:rPr lang="cs-CZ" sz="1500" i="1" dirty="0" err="1" smtClean="0"/>
              <a:t>Rochefoucauld</a:t>
            </a:r>
            <a:endParaRPr lang="cs-CZ" sz="1500" i="1" dirty="0" smtClean="0"/>
          </a:p>
          <a:p>
            <a:endParaRPr lang="cs-CZ" sz="1600" dirty="0" smtClean="0"/>
          </a:p>
          <a:p>
            <a:pPr marL="0" indent="0">
              <a:buNone/>
            </a:pPr>
            <a:r>
              <a:rPr lang="cs-CZ" sz="1400" i="1" dirty="0" smtClean="0"/>
              <a:t>In NIDV,  Lexikální původ, význam a synonyma pojmu nadání, Jana M. </a:t>
            </a:r>
            <a:r>
              <a:rPr lang="cs-CZ" sz="1400" i="1" dirty="0" err="1" smtClean="0"/>
              <a:t>Havigerová</a:t>
            </a:r>
            <a:endParaRPr lang="cs-CZ" sz="1400" i="1" dirty="0"/>
          </a:p>
        </p:txBody>
      </p:sp>
    </p:spTree>
    <p:extLst>
      <p:ext uri="{BB962C8B-B14F-4D97-AF65-F5344CB8AC3E}">
        <p14:creationId xmlns:p14="http://schemas.microsoft.com/office/powerpoint/2010/main" val="2900349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560800"/>
            <a:ext cx="9072000" cy="276999"/>
          </a:xfrm>
        </p:spPr>
        <p:txBody>
          <a:bodyPr/>
          <a:lstStyle/>
          <a:p>
            <a:pPr algn="l"/>
            <a:r>
              <a:rPr lang="cs-CZ" b="1" dirty="0" smtClean="0"/>
              <a:t>Talent</a:t>
            </a:r>
            <a:endParaRPr lang="cs-CZ" b="1" dirty="0"/>
          </a:p>
        </p:txBody>
      </p:sp>
      <p:sp>
        <p:nvSpPr>
          <p:cNvPr id="3" name="Zástupný symbol pro obsah 2"/>
          <p:cNvSpPr>
            <a:spLocks noGrp="1"/>
          </p:cNvSpPr>
          <p:nvPr>
            <p:ph idx="4294967295"/>
          </p:nvPr>
        </p:nvSpPr>
        <p:spPr>
          <a:xfrm>
            <a:off x="504031" y="989537"/>
            <a:ext cx="9072563" cy="4465496"/>
          </a:xfrm>
          <a:prstGeom prst="rect">
            <a:avLst/>
          </a:prstGeom>
        </p:spPr>
        <p:txBody>
          <a:bodyPr>
            <a:noAutofit/>
          </a:bodyPr>
          <a:lstStyle/>
          <a:p>
            <a:pPr marL="285750" indent="-285750">
              <a:buFont typeface="Wingdings" panose="05000000000000000000" pitchFamily="2" charset="2"/>
              <a:buChar char="§"/>
            </a:pPr>
            <a:r>
              <a:rPr lang="cs-CZ" sz="1800" dirty="0" smtClean="0"/>
              <a:t>V citátech zahrnujících pojem talent se příliš neřeší jeho původ, intenzita či zaměření, jako tomu bylo u pojmu nadání. </a:t>
            </a:r>
          </a:p>
          <a:p>
            <a:pPr marL="285750" indent="-285750">
              <a:buFont typeface="Wingdings" panose="05000000000000000000" pitchFamily="2" charset="2"/>
              <a:buChar char="§"/>
            </a:pPr>
            <a:r>
              <a:rPr lang="cs-CZ" sz="1800" dirty="0" smtClean="0"/>
              <a:t>Středobodem citátů o talentu je zpravidla rozporuplný, negativní či nedostatečně projevovaný vztah „majority“ k jedincům projevujícím talent (talent vzbuzuje úctu, není uctíván) a silná vazba mezi talentem a prostředky pro jeho projevení, jak ekonomickými (prostředek projevení talentu jsou peníze či kapitál, úspěch a peníze však mohou talent stejně tak ubíjet), tak psychosociálními (ambice, ctižádost, bezcharakternost, na druhé straně skromnost, píle, pracovitost, vytrvalost, odvaha, síla vůle, dobrá příprava). </a:t>
            </a:r>
          </a:p>
          <a:p>
            <a:pPr marL="285750" indent="-285750">
              <a:buFont typeface="Wingdings" panose="05000000000000000000" pitchFamily="2" charset="2"/>
              <a:buChar char="§"/>
            </a:pPr>
            <a:r>
              <a:rPr lang="cs-CZ" sz="1800" dirty="0" smtClean="0"/>
              <a:t>Talent může plnit funkci persony – masky (skutečné pravé Já je za ním skryto, objeví se teprve ve chvíli, kdy talent opadne).</a:t>
            </a:r>
          </a:p>
          <a:p>
            <a:pPr marL="285750" indent="-285750">
              <a:buFont typeface="Wingdings" panose="05000000000000000000" pitchFamily="2" charset="2"/>
              <a:buChar char="§"/>
            </a:pPr>
            <a:r>
              <a:rPr lang="cs-CZ" sz="1800" dirty="0" smtClean="0"/>
              <a:t>Je zřejmé, že implicitně je talent chápán jako výsledek působení blíže neurčených vnitřních sil, zprostředkovaný nebo umocněný působením katalyzátoru, jimiž mohou být psychické (vhodné, především charakterové vlastnosti), sociální (tlaky sociálního okolí) a/nebo ekonomické podněty</a:t>
            </a:r>
          </a:p>
          <a:p>
            <a:endParaRPr lang="cs-CZ" sz="1800" dirty="0" smtClean="0"/>
          </a:p>
          <a:p>
            <a:pPr marL="0" indent="0">
              <a:buNone/>
            </a:pPr>
            <a:r>
              <a:rPr lang="cs-CZ" sz="1600" i="1" dirty="0" smtClean="0"/>
              <a:t>In NIDV,  Lexikální původ, význam a synonyma pojmu nadání, Jana M. </a:t>
            </a:r>
            <a:r>
              <a:rPr lang="cs-CZ" sz="1600" i="1" dirty="0" err="1" smtClean="0"/>
              <a:t>Havigerová</a:t>
            </a:r>
            <a:endParaRPr lang="cs-CZ" sz="1600" i="1" dirty="0" smtClean="0"/>
          </a:p>
        </p:txBody>
      </p:sp>
    </p:spTree>
    <p:extLst>
      <p:ext uri="{BB962C8B-B14F-4D97-AF65-F5344CB8AC3E}">
        <p14:creationId xmlns:p14="http://schemas.microsoft.com/office/powerpoint/2010/main" val="137706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7784" y="459011"/>
            <a:ext cx="9432603" cy="276999"/>
          </a:xfrm>
        </p:spPr>
        <p:txBody>
          <a:bodyPr/>
          <a:lstStyle/>
          <a:p>
            <a:pPr algn="l"/>
            <a:r>
              <a:rPr lang="cs-CZ" b="1" dirty="0" smtClean="0"/>
              <a:t>Pojem „talent“ v citátech</a:t>
            </a:r>
            <a:endParaRPr lang="cs-CZ" b="1" dirty="0"/>
          </a:p>
        </p:txBody>
      </p:sp>
      <p:sp>
        <p:nvSpPr>
          <p:cNvPr id="3" name="Zástupný symbol pro obsah 2"/>
          <p:cNvSpPr>
            <a:spLocks noGrp="1"/>
          </p:cNvSpPr>
          <p:nvPr>
            <p:ph idx="4294967295"/>
          </p:nvPr>
        </p:nvSpPr>
        <p:spPr>
          <a:xfrm>
            <a:off x="356667" y="1049077"/>
            <a:ext cx="9219927" cy="4525036"/>
          </a:xfrm>
          <a:prstGeom prst="rect">
            <a:avLst/>
          </a:prstGeom>
        </p:spPr>
        <p:txBody>
          <a:bodyPr>
            <a:noAutofit/>
          </a:bodyPr>
          <a:lstStyle/>
          <a:p>
            <a:pPr marL="285750" indent="-285750">
              <a:buFont typeface="Courier New" panose="02070309020205020404" pitchFamily="49" charset="0"/>
              <a:buChar char="o"/>
            </a:pPr>
            <a:r>
              <a:rPr lang="cs-CZ" sz="1800" dirty="0" smtClean="0"/>
              <a:t>Mít talent není zásluha, a přece to vzbuzuje lidskou úctu. </a:t>
            </a:r>
            <a:r>
              <a:rPr lang="cs-CZ" sz="1800" i="1" dirty="0" smtClean="0"/>
              <a:t>Stefan </a:t>
            </a:r>
            <a:r>
              <a:rPr lang="cs-CZ" sz="1800" i="1" dirty="0" err="1" smtClean="0"/>
              <a:t>Kisielewski</a:t>
            </a:r>
            <a:r>
              <a:rPr lang="cs-CZ" sz="1800" i="1" dirty="0" smtClean="0"/>
              <a:t> </a:t>
            </a:r>
          </a:p>
          <a:p>
            <a:pPr marL="285750" indent="-285750">
              <a:buFont typeface="Courier New" panose="02070309020205020404" pitchFamily="49" charset="0"/>
              <a:buChar char="o"/>
            </a:pPr>
            <a:r>
              <a:rPr lang="cs-CZ" sz="1800" dirty="0" smtClean="0"/>
              <a:t>Ano, jsou o tom doklady - ve starém Řecku dávali za jeden talent sto volů. </a:t>
            </a:r>
            <a:r>
              <a:rPr lang="cs-CZ" sz="1800" i="1" dirty="0" smtClean="0"/>
              <a:t>Gabriel Laub</a:t>
            </a:r>
          </a:p>
          <a:p>
            <a:pPr marL="285750" indent="-285750">
              <a:buFont typeface="Courier New" panose="02070309020205020404" pitchFamily="49" charset="0"/>
              <a:buChar char="o"/>
            </a:pPr>
            <a:r>
              <a:rPr lang="cs-CZ" sz="1800" dirty="0" smtClean="0"/>
              <a:t>Ale co je to talent? Boží dar, třetí noha, vadný genetický kód? </a:t>
            </a:r>
            <a:r>
              <a:rPr lang="cs-CZ" sz="1800" i="1" dirty="0" smtClean="0"/>
              <a:t>Jiří Žáček </a:t>
            </a:r>
          </a:p>
          <a:p>
            <a:pPr marL="285750" indent="-285750">
              <a:buFont typeface="Courier New" panose="02070309020205020404" pitchFamily="49" charset="0"/>
              <a:buChar char="o"/>
            </a:pPr>
            <a:r>
              <a:rPr lang="cs-CZ" sz="1800" dirty="0" smtClean="0"/>
              <a:t>Stručnost - sestra talentu</a:t>
            </a:r>
            <a:r>
              <a:rPr lang="cs-CZ" sz="1800" i="1" dirty="0" smtClean="0"/>
              <a:t>. Anton Pavlovič Čechov </a:t>
            </a:r>
          </a:p>
          <a:p>
            <a:pPr marL="285750" indent="-285750">
              <a:buFont typeface="Courier New" panose="02070309020205020404" pitchFamily="49" charset="0"/>
              <a:buChar char="o"/>
            </a:pPr>
            <a:r>
              <a:rPr lang="cs-CZ" sz="1800" dirty="0" smtClean="0"/>
              <a:t>Skromnost bývá takřka vždy přímo úměrná talentu. </a:t>
            </a:r>
            <a:r>
              <a:rPr lang="cs-CZ" sz="1800" i="1" dirty="0" smtClean="0"/>
              <a:t>Georgij </a:t>
            </a:r>
            <a:r>
              <a:rPr lang="cs-CZ" sz="1800" i="1" dirty="0" err="1" smtClean="0"/>
              <a:t>Valentinovič</a:t>
            </a:r>
            <a:r>
              <a:rPr lang="cs-CZ" sz="1800" i="1" dirty="0" smtClean="0"/>
              <a:t> </a:t>
            </a:r>
            <a:r>
              <a:rPr lang="cs-CZ" sz="1800" i="1" dirty="0" err="1" smtClean="0"/>
              <a:t>Plechanov</a:t>
            </a:r>
            <a:r>
              <a:rPr lang="cs-CZ" sz="1800" dirty="0" smtClean="0"/>
              <a:t> </a:t>
            </a:r>
          </a:p>
          <a:p>
            <a:pPr marL="285750" indent="-285750">
              <a:buFont typeface="Courier New" panose="02070309020205020404" pitchFamily="49" charset="0"/>
              <a:buChar char="o"/>
            </a:pPr>
            <a:r>
              <a:rPr lang="cs-CZ" sz="1800" dirty="0" smtClean="0"/>
              <a:t>Velký talent, to je tuze velká netrpělivost. </a:t>
            </a:r>
            <a:r>
              <a:rPr lang="cs-CZ" sz="1800" i="1" dirty="0" err="1" smtClean="0"/>
              <a:t>Alphonse</a:t>
            </a:r>
            <a:r>
              <a:rPr lang="cs-CZ" sz="1800" i="1" dirty="0" smtClean="0"/>
              <a:t> </a:t>
            </a:r>
            <a:r>
              <a:rPr lang="cs-CZ" sz="1800" i="1" dirty="0" err="1" smtClean="0"/>
              <a:t>Allais</a:t>
            </a:r>
            <a:r>
              <a:rPr lang="cs-CZ" sz="1800" i="1" dirty="0" smtClean="0"/>
              <a:t> </a:t>
            </a:r>
          </a:p>
          <a:p>
            <a:pPr marL="285750" indent="-285750">
              <a:buFont typeface="Courier New" panose="02070309020205020404" pitchFamily="49" charset="0"/>
              <a:buChar char="o"/>
            </a:pPr>
            <a:r>
              <a:rPr lang="cs-CZ" sz="1800" dirty="0" smtClean="0"/>
              <a:t>Velký talent nemůže mít malý člověk</a:t>
            </a:r>
            <a:r>
              <a:rPr lang="cs-CZ" sz="1800" i="1" dirty="0" smtClean="0"/>
              <a:t>. </a:t>
            </a:r>
            <a:r>
              <a:rPr lang="cs-CZ" sz="1800" i="1" dirty="0" err="1" smtClean="0"/>
              <a:t>François</a:t>
            </a:r>
            <a:r>
              <a:rPr lang="cs-CZ" sz="1800" i="1" dirty="0" smtClean="0"/>
              <a:t> de la </a:t>
            </a:r>
            <a:r>
              <a:rPr lang="cs-CZ" sz="1800" i="1" dirty="0" err="1" smtClean="0"/>
              <a:t>Rochefoucauld</a:t>
            </a:r>
            <a:r>
              <a:rPr lang="cs-CZ" sz="1800" i="1" dirty="0" smtClean="0"/>
              <a:t> </a:t>
            </a:r>
          </a:p>
          <a:p>
            <a:pPr marL="285750" indent="-285750">
              <a:buFont typeface="Courier New" panose="02070309020205020404" pitchFamily="49" charset="0"/>
              <a:buChar char="o"/>
            </a:pPr>
            <a:r>
              <a:rPr lang="cs-CZ" sz="1800" dirty="0" smtClean="0"/>
              <a:t>Velký talent není možný bez velké síly vůle. </a:t>
            </a:r>
            <a:r>
              <a:rPr lang="cs-CZ" sz="1800" i="1" dirty="0" err="1" smtClean="0"/>
              <a:t>Honoré</a:t>
            </a:r>
            <a:r>
              <a:rPr lang="cs-CZ" sz="1800" i="1" dirty="0" smtClean="0"/>
              <a:t> de Balzac </a:t>
            </a:r>
          </a:p>
          <a:p>
            <a:pPr marL="285750" indent="-285750">
              <a:buFont typeface="Courier New" panose="02070309020205020404" pitchFamily="49" charset="0"/>
              <a:buChar char="o"/>
            </a:pPr>
            <a:r>
              <a:rPr lang="cs-CZ" sz="1800" b="1" dirty="0" smtClean="0"/>
              <a:t>Nic na světě nemůže nahradit vytrvalost. Nenahradí ji ani talent; nic není běžnější než neúspěšný člověk s talentem</a:t>
            </a:r>
            <a:r>
              <a:rPr lang="cs-CZ" sz="1800" dirty="0" smtClean="0"/>
              <a:t>. </a:t>
            </a:r>
            <a:r>
              <a:rPr lang="cs-CZ" sz="1800" i="1" dirty="0" err="1" smtClean="0"/>
              <a:t>Calvin</a:t>
            </a:r>
            <a:r>
              <a:rPr lang="cs-CZ" sz="1800" i="1" dirty="0" smtClean="0"/>
              <a:t> </a:t>
            </a:r>
            <a:r>
              <a:rPr lang="cs-CZ" sz="1800" i="1" dirty="0" err="1" smtClean="0"/>
              <a:t>Coolidge</a:t>
            </a:r>
            <a:endParaRPr lang="cs-CZ" sz="1800" i="1" dirty="0" smtClean="0"/>
          </a:p>
          <a:p>
            <a:pPr marL="285750" indent="-285750">
              <a:buFont typeface="Courier New" panose="02070309020205020404" pitchFamily="49" charset="0"/>
              <a:buChar char="o"/>
            </a:pPr>
            <a:r>
              <a:rPr lang="cs-CZ" sz="1800" b="1" dirty="0" smtClean="0"/>
              <a:t>Talent je práce na talentu. </a:t>
            </a:r>
            <a:r>
              <a:rPr lang="cs-CZ" sz="1800" i="1" dirty="0" smtClean="0"/>
              <a:t>Anton Pavlovič Čechov </a:t>
            </a:r>
          </a:p>
          <a:p>
            <a:pPr marL="285750" indent="-285750">
              <a:buFont typeface="Courier New" panose="02070309020205020404" pitchFamily="49" charset="0"/>
              <a:buChar char="o"/>
            </a:pPr>
            <a:r>
              <a:rPr lang="cs-CZ" sz="1800" dirty="0" smtClean="0"/>
              <a:t>Pokud Vám chybí talent, snažte se ho získat prací. </a:t>
            </a:r>
            <a:r>
              <a:rPr lang="cs-CZ" sz="1800" i="1" dirty="0" smtClean="0"/>
              <a:t>Joseph </a:t>
            </a:r>
            <a:r>
              <a:rPr lang="cs-CZ" sz="1800" i="1" dirty="0" err="1" smtClean="0"/>
              <a:t>Schumpeter</a:t>
            </a:r>
            <a:endParaRPr lang="cs-CZ" sz="1800" i="1" dirty="0" smtClean="0"/>
          </a:p>
          <a:p>
            <a:pPr marL="285750" indent="-285750">
              <a:buFont typeface="Courier New" panose="02070309020205020404" pitchFamily="49" charset="0"/>
              <a:buChar char="o"/>
            </a:pPr>
            <a:r>
              <a:rPr lang="cs-CZ" sz="1800" dirty="0" smtClean="0"/>
              <a:t>Dobrá příprava vyváží nedostatek talentu. </a:t>
            </a:r>
            <a:r>
              <a:rPr lang="cs-CZ" sz="1800" i="1" dirty="0" smtClean="0"/>
              <a:t>Peter </a:t>
            </a:r>
            <a:r>
              <a:rPr lang="cs-CZ" sz="1800" i="1" dirty="0" err="1" smtClean="0"/>
              <a:t>Urs</a:t>
            </a:r>
            <a:r>
              <a:rPr lang="cs-CZ" sz="1800" i="1" dirty="0" smtClean="0"/>
              <a:t> </a:t>
            </a:r>
            <a:r>
              <a:rPr lang="cs-CZ" sz="1800" i="1" dirty="0" err="1" smtClean="0"/>
              <a:t>Bender</a:t>
            </a:r>
            <a:r>
              <a:rPr lang="cs-CZ" sz="1800" i="1" dirty="0" smtClean="0"/>
              <a:t> </a:t>
            </a:r>
          </a:p>
          <a:p>
            <a:pPr marL="285750" indent="-285750">
              <a:buFont typeface="Courier New" panose="02070309020205020404" pitchFamily="49" charset="0"/>
              <a:buChar char="o"/>
            </a:pPr>
            <a:r>
              <a:rPr lang="cs-CZ" sz="1800" b="1" dirty="0" smtClean="0"/>
              <a:t>Píle je na nic, když bůh nedal talent</a:t>
            </a:r>
            <a:r>
              <a:rPr lang="cs-CZ" sz="1800" dirty="0" smtClean="0"/>
              <a:t>. </a:t>
            </a:r>
            <a:r>
              <a:rPr lang="cs-CZ" sz="1800" i="1" dirty="0" smtClean="0"/>
              <a:t>Neznámý autor</a:t>
            </a:r>
          </a:p>
          <a:p>
            <a:pPr marL="285750" indent="-285750">
              <a:buFont typeface="Courier New" panose="02070309020205020404" pitchFamily="49" charset="0"/>
              <a:buChar char="o"/>
            </a:pPr>
            <a:r>
              <a:rPr lang="cs-CZ" sz="1800" b="1" dirty="0" smtClean="0"/>
              <a:t>Talent je odvaha začínat stále  znovu. </a:t>
            </a:r>
            <a:r>
              <a:rPr lang="cs-CZ" sz="1800" i="1" dirty="0" smtClean="0"/>
              <a:t>Arthur </a:t>
            </a:r>
            <a:r>
              <a:rPr lang="cs-CZ" sz="1800" i="1" dirty="0" err="1" smtClean="0"/>
              <a:t>Honegger</a:t>
            </a:r>
            <a:r>
              <a:rPr lang="cs-CZ" sz="1800" i="1" dirty="0" smtClean="0"/>
              <a:t> </a:t>
            </a:r>
          </a:p>
          <a:p>
            <a:pPr marL="285750" indent="-285750">
              <a:buFont typeface="Courier New" panose="02070309020205020404" pitchFamily="49" charset="0"/>
              <a:buChar char="o"/>
            </a:pPr>
            <a:r>
              <a:rPr lang="cs-CZ" sz="1800" dirty="0" smtClean="0"/>
              <a:t>Talent se tvoří v tichu, charakter v proudu světa. </a:t>
            </a:r>
            <a:r>
              <a:rPr lang="cs-CZ" sz="1800" i="1" dirty="0" smtClean="0"/>
              <a:t>Johann Wolfgang Goethe </a:t>
            </a:r>
          </a:p>
        </p:txBody>
      </p:sp>
    </p:spTree>
    <p:extLst>
      <p:ext uri="{BB962C8B-B14F-4D97-AF65-F5344CB8AC3E}">
        <p14:creationId xmlns:p14="http://schemas.microsoft.com/office/powerpoint/2010/main" val="2048308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560800"/>
            <a:ext cx="9072000" cy="276999"/>
          </a:xfrm>
        </p:spPr>
        <p:txBody>
          <a:bodyPr/>
          <a:lstStyle/>
          <a:p>
            <a:pPr algn="l"/>
            <a:r>
              <a:rPr lang="cs-CZ" b="1" dirty="0" smtClean="0"/>
              <a:t>Pojem „talent“ v citátech</a:t>
            </a:r>
            <a:endParaRPr lang="cs-CZ" b="1" dirty="0"/>
          </a:p>
        </p:txBody>
      </p:sp>
      <p:sp>
        <p:nvSpPr>
          <p:cNvPr id="3" name="Zástupný symbol pro obsah 2"/>
          <p:cNvSpPr>
            <a:spLocks noGrp="1"/>
          </p:cNvSpPr>
          <p:nvPr>
            <p:ph idx="4294967295"/>
          </p:nvPr>
        </p:nvSpPr>
        <p:spPr>
          <a:xfrm>
            <a:off x="504031" y="1049077"/>
            <a:ext cx="9216801" cy="4405956"/>
          </a:xfrm>
          <a:prstGeom prst="rect">
            <a:avLst/>
          </a:prstGeom>
        </p:spPr>
        <p:txBody>
          <a:bodyPr>
            <a:noAutofit/>
          </a:bodyPr>
          <a:lstStyle/>
          <a:p>
            <a:pPr marL="285750" indent="-285750">
              <a:buFont typeface="Courier New" panose="02070309020205020404" pitchFamily="49" charset="0"/>
              <a:buChar char="o"/>
            </a:pPr>
            <a:r>
              <a:rPr lang="cs-CZ" sz="1600" b="1" dirty="0" smtClean="0"/>
              <a:t>Koho chtějí bohové zničit, představí ho nejdříve jako slibný talent</a:t>
            </a:r>
            <a:r>
              <a:rPr lang="cs-CZ" sz="1600" dirty="0" smtClean="0"/>
              <a:t>. </a:t>
            </a:r>
            <a:r>
              <a:rPr lang="cs-CZ" sz="1600" i="1" dirty="0" smtClean="0"/>
              <a:t>Cyril </a:t>
            </a:r>
            <a:r>
              <a:rPr lang="cs-CZ" sz="1600" i="1" dirty="0" err="1" smtClean="0"/>
              <a:t>Vernon</a:t>
            </a:r>
            <a:r>
              <a:rPr lang="cs-CZ" sz="1600" i="1" dirty="0" smtClean="0"/>
              <a:t> </a:t>
            </a:r>
            <a:r>
              <a:rPr lang="cs-CZ" sz="1600" i="1" dirty="0" err="1" smtClean="0"/>
              <a:t>Connolly</a:t>
            </a:r>
            <a:r>
              <a:rPr lang="cs-CZ" sz="1600" i="1" dirty="0" smtClean="0"/>
              <a:t> </a:t>
            </a:r>
          </a:p>
          <a:p>
            <a:pPr marL="285750" indent="-285750">
              <a:buFont typeface="Courier New" panose="02070309020205020404" pitchFamily="49" charset="0"/>
              <a:buChar char="o"/>
            </a:pPr>
            <a:r>
              <a:rPr lang="cs-CZ" sz="1600" dirty="0" smtClean="0"/>
              <a:t>Velká bída tvůrce začíná ve chvíli, kdy je uznán jeho talent. </a:t>
            </a:r>
            <a:r>
              <a:rPr lang="cs-CZ" sz="1600" i="1" dirty="0" smtClean="0"/>
              <a:t>Albert </a:t>
            </a:r>
            <a:r>
              <a:rPr lang="cs-CZ" sz="1600" i="1" dirty="0" err="1" smtClean="0"/>
              <a:t>Camus</a:t>
            </a:r>
            <a:r>
              <a:rPr lang="cs-CZ" sz="1600" i="1" dirty="0" smtClean="0"/>
              <a:t> </a:t>
            </a:r>
          </a:p>
          <a:p>
            <a:pPr marL="285750" indent="-285750">
              <a:buFont typeface="Courier New" panose="02070309020205020404" pitchFamily="49" charset="0"/>
              <a:buChar char="o"/>
            </a:pPr>
            <a:r>
              <a:rPr lang="cs-CZ" sz="1600" b="1" dirty="0" smtClean="0"/>
              <a:t>Co je důležitější, chceme-li dosáhnout úspěchu - talent, či pracovitost? A co je důležitější u velocipédu - přední nebo zadní kolo? </a:t>
            </a:r>
            <a:r>
              <a:rPr lang="cs-CZ" sz="1600" i="1" dirty="0" smtClean="0"/>
              <a:t>George Bernard Shaw </a:t>
            </a:r>
          </a:p>
          <a:p>
            <a:pPr marL="285750" indent="-285750">
              <a:buFont typeface="Courier New" panose="02070309020205020404" pitchFamily="49" charset="0"/>
              <a:buChar char="o"/>
            </a:pPr>
            <a:r>
              <a:rPr lang="cs-CZ" sz="1600" b="1" dirty="0" smtClean="0"/>
              <a:t>Talent pomůže, ale nedostane vás tak daleko jako ambice</a:t>
            </a:r>
            <a:r>
              <a:rPr lang="cs-CZ" sz="1600" dirty="0" smtClean="0"/>
              <a:t>. </a:t>
            </a:r>
            <a:r>
              <a:rPr lang="cs-CZ" sz="1600" i="1" dirty="0" smtClean="0"/>
              <a:t>Paul Arden </a:t>
            </a:r>
          </a:p>
          <a:p>
            <a:pPr marL="285750" indent="-285750">
              <a:buFont typeface="Courier New" panose="02070309020205020404" pitchFamily="49" charset="0"/>
              <a:buChar char="o"/>
            </a:pPr>
            <a:r>
              <a:rPr lang="cs-CZ" sz="1600" dirty="0" smtClean="0"/>
              <a:t>Nedostatek talentu nahrazuje nedostatkem charakteru. </a:t>
            </a:r>
            <a:r>
              <a:rPr lang="cs-CZ" sz="1600" i="1" dirty="0" err="1" smtClean="0"/>
              <a:t>Stanisław</a:t>
            </a:r>
            <a:r>
              <a:rPr lang="cs-CZ" sz="1600" i="1" dirty="0" smtClean="0"/>
              <a:t> </a:t>
            </a:r>
            <a:r>
              <a:rPr lang="cs-CZ" sz="1600" i="1" dirty="0" err="1" smtClean="0"/>
              <a:t>Jerzy</a:t>
            </a:r>
            <a:r>
              <a:rPr lang="cs-CZ" sz="1600" i="1" dirty="0" smtClean="0"/>
              <a:t> </a:t>
            </a:r>
            <a:r>
              <a:rPr lang="cs-CZ" sz="1600" i="1" dirty="0" err="1" smtClean="0"/>
              <a:t>Lec</a:t>
            </a:r>
            <a:r>
              <a:rPr lang="cs-CZ" sz="1600" i="1" dirty="0" smtClean="0"/>
              <a:t> </a:t>
            </a:r>
          </a:p>
          <a:p>
            <a:pPr marL="285750" indent="-285750">
              <a:buFont typeface="Courier New" panose="02070309020205020404" pitchFamily="49" charset="0"/>
              <a:buChar char="o"/>
            </a:pPr>
            <a:r>
              <a:rPr lang="cs-CZ" sz="1600" dirty="0" smtClean="0"/>
              <a:t>Jediná věc, která dokáže roztančit kapitál, je talent. </a:t>
            </a:r>
            <a:r>
              <a:rPr lang="cs-CZ" sz="1600" i="1" dirty="0" err="1" smtClean="0"/>
              <a:t>Kjell</a:t>
            </a:r>
            <a:r>
              <a:rPr lang="cs-CZ" sz="1600" i="1" dirty="0" smtClean="0"/>
              <a:t> A </a:t>
            </a:r>
            <a:r>
              <a:rPr lang="cs-CZ" sz="1600" i="1" dirty="0" err="1" smtClean="0"/>
              <a:t>Nördström</a:t>
            </a:r>
            <a:r>
              <a:rPr lang="cs-CZ" sz="1600" i="1" dirty="0" smtClean="0"/>
              <a:t> </a:t>
            </a:r>
          </a:p>
          <a:p>
            <a:pPr marL="285750" indent="-285750">
              <a:buFont typeface="Courier New" panose="02070309020205020404" pitchFamily="49" charset="0"/>
              <a:buChar char="o"/>
            </a:pPr>
            <a:r>
              <a:rPr lang="cs-CZ" sz="1600" dirty="0" smtClean="0"/>
              <a:t>Svůj talent prosadíš za své peníze. </a:t>
            </a:r>
            <a:r>
              <a:rPr lang="cs-CZ" sz="1600" i="1" dirty="0" err="1" smtClean="0"/>
              <a:t>François</a:t>
            </a:r>
            <a:r>
              <a:rPr lang="cs-CZ" sz="1600" i="1" dirty="0" smtClean="0"/>
              <a:t> de la </a:t>
            </a:r>
            <a:r>
              <a:rPr lang="cs-CZ" sz="1600" i="1" dirty="0" err="1" smtClean="0"/>
              <a:t>Rochefoucauld</a:t>
            </a:r>
            <a:r>
              <a:rPr lang="cs-CZ" sz="1600" i="1" dirty="0" smtClean="0"/>
              <a:t> </a:t>
            </a:r>
          </a:p>
          <a:p>
            <a:pPr marL="285750" indent="-285750">
              <a:buFont typeface="Courier New" panose="02070309020205020404" pitchFamily="49" charset="0"/>
              <a:buChar char="o"/>
            </a:pPr>
            <a:r>
              <a:rPr lang="cs-CZ" sz="1600" dirty="0" smtClean="0"/>
              <a:t>Jakmile vám talent dopomůže k penězům, v tu chvíli vám peníze odpomohou od talentu. </a:t>
            </a:r>
            <a:r>
              <a:rPr lang="cs-CZ" sz="1600" i="1" dirty="0" smtClean="0"/>
              <a:t>John </a:t>
            </a:r>
            <a:r>
              <a:rPr lang="cs-CZ" sz="1600" i="1" dirty="0" err="1" smtClean="0"/>
              <a:t>Steinbeck</a:t>
            </a:r>
            <a:r>
              <a:rPr lang="cs-CZ" sz="1600" i="1" dirty="0" smtClean="0"/>
              <a:t> </a:t>
            </a:r>
          </a:p>
          <a:p>
            <a:pPr marL="285750" indent="-285750">
              <a:buFont typeface="Courier New" panose="02070309020205020404" pitchFamily="49" charset="0"/>
              <a:buChar char="o"/>
            </a:pPr>
            <a:r>
              <a:rPr lang="cs-CZ" sz="1600" dirty="0" smtClean="0"/>
              <a:t>Využité podprůměrné vlohy získávají lepší jméno než zneužitý nadprůměrný talent. </a:t>
            </a:r>
            <a:r>
              <a:rPr lang="cs-CZ" sz="1600" i="1" dirty="0" err="1" smtClean="0"/>
              <a:t>François</a:t>
            </a:r>
            <a:r>
              <a:rPr lang="cs-CZ" sz="1600" i="1" dirty="0" smtClean="0"/>
              <a:t> de La </a:t>
            </a:r>
            <a:r>
              <a:rPr lang="cs-CZ" sz="1600" i="1" dirty="0" err="1" smtClean="0"/>
              <a:t>Rochefoucauld</a:t>
            </a:r>
            <a:r>
              <a:rPr lang="cs-CZ" sz="1600" i="1" dirty="0" smtClean="0"/>
              <a:t> </a:t>
            </a:r>
          </a:p>
          <a:p>
            <a:pPr marL="285750" indent="-285750">
              <a:buFont typeface="Courier New" panose="02070309020205020404" pitchFamily="49" charset="0"/>
              <a:buChar char="o"/>
            </a:pPr>
            <a:r>
              <a:rPr lang="cs-CZ" sz="1600" dirty="0" smtClean="0"/>
              <a:t>Bestseller je pozlacená hrobka průměrného talentu. </a:t>
            </a:r>
            <a:r>
              <a:rPr lang="cs-CZ" sz="1600" i="1" dirty="0" smtClean="0"/>
              <a:t>Leon </a:t>
            </a:r>
            <a:r>
              <a:rPr lang="cs-CZ" sz="1600" i="1" dirty="0" err="1" smtClean="0"/>
              <a:t>Polk</a:t>
            </a:r>
            <a:r>
              <a:rPr lang="cs-CZ" sz="1600" i="1" dirty="0" smtClean="0"/>
              <a:t> Smith </a:t>
            </a:r>
          </a:p>
          <a:p>
            <a:pPr marL="285750" indent="-285750">
              <a:buFont typeface="Courier New" panose="02070309020205020404" pitchFamily="49" charset="0"/>
              <a:buChar char="o"/>
            </a:pPr>
            <a:r>
              <a:rPr lang="cs-CZ" sz="1600" dirty="0" smtClean="0"/>
              <a:t>Angličané instinktivně obdivují jakéhokoli muže, který nemá žádný talent a skromně o tom mlčí. </a:t>
            </a:r>
            <a:r>
              <a:rPr lang="cs-CZ" sz="1600" i="1" dirty="0" smtClean="0"/>
              <a:t>James </a:t>
            </a:r>
            <a:r>
              <a:rPr lang="cs-CZ" sz="1600" i="1" dirty="0" err="1" smtClean="0"/>
              <a:t>Agate</a:t>
            </a:r>
            <a:r>
              <a:rPr lang="cs-CZ" sz="1600" i="1" dirty="0" smtClean="0"/>
              <a:t> </a:t>
            </a:r>
            <a:endParaRPr lang="cs-CZ" sz="1600" b="1" i="1" dirty="0" smtClean="0"/>
          </a:p>
          <a:p>
            <a:pPr marL="285750" indent="-285750">
              <a:buFont typeface="Courier New" panose="02070309020205020404" pitchFamily="49" charset="0"/>
              <a:buChar char="o"/>
            </a:pPr>
            <a:r>
              <a:rPr lang="cs-CZ" sz="1600" b="1" dirty="0" smtClean="0"/>
              <a:t>Umění nežádá od umělce talent, ale dílo</a:t>
            </a:r>
            <a:r>
              <a:rPr lang="cs-CZ" sz="1600" dirty="0" smtClean="0"/>
              <a:t>. </a:t>
            </a:r>
            <a:r>
              <a:rPr lang="cs-CZ" sz="1600" i="1" dirty="0" err="1" smtClean="0"/>
              <a:t>Stanisław</a:t>
            </a:r>
            <a:r>
              <a:rPr lang="cs-CZ" sz="1600" i="1" dirty="0" smtClean="0"/>
              <a:t> </a:t>
            </a:r>
            <a:r>
              <a:rPr lang="cs-CZ" sz="1600" i="1" dirty="0" err="1" smtClean="0"/>
              <a:t>Jerzy</a:t>
            </a:r>
            <a:r>
              <a:rPr lang="cs-CZ" sz="1600" i="1" dirty="0" smtClean="0"/>
              <a:t> </a:t>
            </a:r>
            <a:r>
              <a:rPr lang="cs-CZ" sz="1600" i="1" dirty="0" err="1" smtClean="0"/>
              <a:t>Lec</a:t>
            </a:r>
            <a:r>
              <a:rPr lang="cs-CZ" sz="1600" i="1" dirty="0" smtClean="0"/>
              <a:t> </a:t>
            </a:r>
          </a:p>
          <a:p>
            <a:pPr marL="285750" indent="-285750">
              <a:buFont typeface="Courier New" panose="02070309020205020404" pitchFamily="49" charset="0"/>
              <a:buChar char="o"/>
            </a:pPr>
            <a:r>
              <a:rPr lang="cs-CZ" sz="1600" b="1" dirty="0" smtClean="0"/>
              <a:t>Co v člověku je, začne se prozrazovat, až když slábne jeho talent  -  když přestane ukazovat, co umí</a:t>
            </a:r>
            <a:r>
              <a:rPr lang="cs-CZ" sz="1600" dirty="0" smtClean="0"/>
              <a:t>. </a:t>
            </a:r>
            <a:r>
              <a:rPr lang="cs-CZ" sz="1600" i="1" dirty="0" smtClean="0"/>
              <a:t>Friedrich Nietzsche</a:t>
            </a:r>
          </a:p>
        </p:txBody>
      </p:sp>
    </p:spTree>
    <p:extLst>
      <p:ext uri="{BB962C8B-B14F-4D97-AF65-F5344CB8AC3E}">
        <p14:creationId xmlns:p14="http://schemas.microsoft.com/office/powerpoint/2010/main" val="1541859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 name="CustomShape 1"/>
          <p:cNvSpPr/>
          <p:nvPr/>
        </p:nvSpPr>
        <p:spPr>
          <a:xfrm>
            <a:off x="503280" y="225720"/>
            <a:ext cx="906984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rPr lang="cs-CZ" sz="4400" b="0" strike="noStrike" spc="-1" dirty="0">
                <a:solidFill>
                  <a:srgbClr val="FF0000"/>
                </a:solidFill>
                <a:latin typeface="Arial"/>
                <a:ea typeface="Microsoft YaHei"/>
              </a:rPr>
              <a:t>Nadání</a:t>
            </a:r>
            <a:endParaRPr lang="cs-CZ" sz="4400" b="0" strike="noStrike" spc="-1" dirty="0">
              <a:solidFill>
                <a:srgbClr val="FF0000"/>
              </a:solidFill>
              <a:latin typeface="Arial"/>
            </a:endParaRPr>
          </a:p>
        </p:txBody>
      </p:sp>
      <p:sp>
        <p:nvSpPr>
          <p:cNvPr id="165" name="CustomShape 2"/>
          <p:cNvSpPr/>
          <p:nvPr/>
        </p:nvSpPr>
        <p:spPr>
          <a:xfrm>
            <a:off x="1031760" y="1326240"/>
            <a:ext cx="8541360" cy="32868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216000" indent="-215280">
              <a:lnSpc>
                <a:spcPct val="100000"/>
              </a:lnSpc>
              <a:spcBef>
                <a:spcPts val="1414"/>
              </a:spcBef>
              <a:buClr>
                <a:srgbClr val="000000"/>
              </a:buClr>
              <a:buSzPct val="45000"/>
              <a:buFont typeface="Wingdings" charset="2"/>
              <a:buChar char=""/>
            </a:pPr>
            <a:r>
              <a:rPr lang="cs-CZ" sz="3200" b="0" strike="noStrike" spc="-1">
                <a:solidFill>
                  <a:srgbClr val="000000"/>
                </a:solidFill>
                <a:latin typeface="Arial"/>
                <a:ea typeface="Microsoft YaHei"/>
              </a:rPr>
              <a:t> </a:t>
            </a:r>
            <a:endParaRPr lang="cs-CZ" sz="3200" b="0" strike="noStrike" spc="-1">
              <a:latin typeface="Arial"/>
            </a:endParaRPr>
          </a:p>
        </p:txBody>
      </p:sp>
      <p:pic>
        <p:nvPicPr>
          <p:cNvPr id="166" name="Obrázek 3"/>
          <p:cNvPicPr/>
          <p:nvPr/>
        </p:nvPicPr>
        <p:blipFill>
          <a:blip r:embed="rId3"/>
          <a:stretch/>
        </p:blipFill>
        <p:spPr>
          <a:xfrm>
            <a:off x="1087298" y="1274070"/>
            <a:ext cx="1771560" cy="1329480"/>
          </a:xfrm>
          <a:prstGeom prst="rect">
            <a:avLst/>
          </a:prstGeom>
          <a:ln>
            <a:noFill/>
          </a:ln>
        </p:spPr>
      </p:pic>
      <p:pic>
        <p:nvPicPr>
          <p:cNvPr id="167" name="Obrázek 4"/>
          <p:cNvPicPr/>
          <p:nvPr/>
        </p:nvPicPr>
        <p:blipFill>
          <a:blip r:embed="rId4"/>
          <a:stretch/>
        </p:blipFill>
        <p:spPr>
          <a:xfrm>
            <a:off x="3412800" y="1726200"/>
            <a:ext cx="3153600" cy="2729520"/>
          </a:xfrm>
          <a:prstGeom prst="rect">
            <a:avLst/>
          </a:prstGeom>
          <a:ln>
            <a:noFill/>
          </a:ln>
        </p:spPr>
      </p:pic>
      <p:pic>
        <p:nvPicPr>
          <p:cNvPr id="168" name="Obrázek 5"/>
          <p:cNvPicPr/>
          <p:nvPr/>
        </p:nvPicPr>
        <p:blipFill>
          <a:blip r:embed="rId5"/>
          <a:stretch/>
        </p:blipFill>
        <p:spPr>
          <a:xfrm>
            <a:off x="7433621" y="3090960"/>
            <a:ext cx="2215192" cy="2101357"/>
          </a:xfrm>
          <a:prstGeom prst="rect">
            <a:avLst/>
          </a:prstGeom>
          <a:ln>
            <a:noFill/>
          </a:ln>
        </p:spPr>
      </p:pic>
      <p:pic>
        <p:nvPicPr>
          <p:cNvPr id="169" name="Obrázek 6"/>
          <p:cNvPicPr/>
          <p:nvPr/>
        </p:nvPicPr>
        <p:blipFill>
          <a:blip r:embed="rId6"/>
          <a:stretch/>
        </p:blipFill>
        <p:spPr>
          <a:xfrm>
            <a:off x="1407796" y="3316047"/>
            <a:ext cx="1130563" cy="1098989"/>
          </a:xfrm>
          <a:prstGeom prst="rect">
            <a:avLst/>
          </a:prstGeom>
          <a:ln>
            <a:noFill/>
          </a:ln>
        </p:spPr>
      </p:pic>
      <p:pic>
        <p:nvPicPr>
          <p:cNvPr id="170" name="Obrázek 7"/>
          <p:cNvPicPr/>
          <p:nvPr/>
        </p:nvPicPr>
        <p:blipFill>
          <a:blip r:embed="rId7"/>
          <a:stretch/>
        </p:blipFill>
        <p:spPr>
          <a:xfrm>
            <a:off x="7410129" y="1194565"/>
            <a:ext cx="2157224" cy="1488491"/>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504000" y="227160"/>
            <a:ext cx="9070560" cy="943560"/>
          </a:xfrm>
          <a:prstGeom prst="rect">
            <a:avLst/>
          </a:prstGeom>
          <a:solidFill>
            <a:srgbClr val="E46C0A"/>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4400" b="1" strike="noStrike" spc="-1" dirty="0">
                <a:solidFill>
                  <a:srgbClr val="FFFF00"/>
                </a:solidFill>
                <a:latin typeface="Calibri"/>
                <a:ea typeface="DejaVu Sans"/>
              </a:rPr>
              <a:t>Patologická linie </a:t>
            </a:r>
            <a:r>
              <a:rPr lang="cs-CZ" sz="4400" b="1" strike="noStrike" spc="-1" dirty="0">
                <a:solidFill>
                  <a:srgbClr val="000000"/>
                </a:solidFill>
                <a:latin typeface="Calibri"/>
                <a:ea typeface="DejaVu Sans"/>
              </a:rPr>
              <a:t>– genialita a choroba</a:t>
            </a:r>
            <a:endParaRPr lang="cs-CZ" sz="4400" b="1" strike="noStrike" spc="-1" dirty="0">
              <a:latin typeface="Arial"/>
            </a:endParaRPr>
          </a:p>
        </p:txBody>
      </p:sp>
      <p:sp>
        <p:nvSpPr>
          <p:cNvPr id="205" name="CustomShape 2"/>
          <p:cNvSpPr/>
          <p:nvPr/>
        </p:nvSpPr>
        <p:spPr>
          <a:xfrm>
            <a:off x="359792" y="1171079"/>
            <a:ext cx="9142768" cy="40404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Platón – spojována genialita s duševní chorobou</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Středověk</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smtClean="0">
                <a:solidFill>
                  <a:srgbClr val="000000"/>
                </a:solidFill>
                <a:latin typeface="Calibri"/>
                <a:ea typeface="DejaVu Sans"/>
              </a:rPr>
              <a:t>Novověk</a:t>
            </a:r>
          </a:p>
          <a:p>
            <a:pPr marL="343080" indent="-341640">
              <a:lnSpc>
                <a:spcPct val="100000"/>
              </a:lnSpc>
              <a:spcBef>
                <a:spcPts val="641"/>
              </a:spcBef>
              <a:buClr>
                <a:srgbClr val="000000"/>
              </a:buClr>
              <a:buFont typeface="Arial"/>
              <a:buChar char="•"/>
            </a:pPr>
            <a:r>
              <a:rPr lang="cs-CZ" sz="2600" b="0" strike="noStrike" spc="-1" dirty="0" smtClean="0">
                <a:solidFill>
                  <a:srgbClr val="000000"/>
                </a:solidFill>
                <a:latin typeface="Calibri"/>
                <a:ea typeface="DejaVu Sans"/>
              </a:rPr>
              <a:t>19</a:t>
            </a:r>
            <a:r>
              <a:rPr lang="cs-CZ" sz="2600" b="0" strike="noStrike" spc="-1" dirty="0">
                <a:solidFill>
                  <a:srgbClr val="000000"/>
                </a:solidFill>
                <a:latin typeface="Calibri"/>
                <a:ea typeface="DejaVu Sans"/>
              </a:rPr>
              <a:t>. stol., psychiatr C. </a:t>
            </a:r>
            <a:r>
              <a:rPr lang="cs-CZ" sz="2600" b="0" strike="noStrike" spc="-1" dirty="0" err="1">
                <a:solidFill>
                  <a:srgbClr val="000000"/>
                </a:solidFill>
                <a:latin typeface="Calibri"/>
                <a:ea typeface="DejaVu Sans"/>
              </a:rPr>
              <a:t>Lombroso</a:t>
            </a:r>
            <a:r>
              <a:rPr lang="cs-CZ" sz="2600" b="0" strike="noStrike" spc="-1" dirty="0">
                <a:solidFill>
                  <a:srgbClr val="000000"/>
                </a:solidFill>
                <a:latin typeface="Calibri"/>
                <a:ea typeface="DejaVu Sans"/>
              </a:rPr>
              <a:t>, P</a:t>
            </a:r>
            <a:r>
              <a:rPr lang="cs-CZ" sz="2600" b="0" i="1" strike="noStrike" spc="-1" dirty="0">
                <a:solidFill>
                  <a:srgbClr val="000000"/>
                </a:solidFill>
                <a:latin typeface="Calibri"/>
                <a:ea typeface="DejaVu Sans"/>
              </a:rPr>
              <a:t>atologická teorii geniality</a:t>
            </a:r>
            <a:r>
              <a:rPr lang="cs-CZ" sz="2600" b="0" strike="noStrike" spc="-1" dirty="0">
                <a:solidFill>
                  <a:srgbClr val="000000"/>
                </a:solidFill>
                <a:latin typeface="Calibri"/>
                <a:ea typeface="DejaVu Sans"/>
              </a:rPr>
              <a:t> – není zdravého génia; psychická, somatická choroba</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Současnost – </a:t>
            </a:r>
            <a:r>
              <a:rPr lang="cs-CZ" sz="2600" b="0" strike="noStrike" spc="-1" dirty="0" err="1">
                <a:solidFill>
                  <a:srgbClr val="000000"/>
                </a:solidFill>
                <a:latin typeface="Calibri"/>
                <a:ea typeface="DejaVu Sans"/>
              </a:rPr>
              <a:t>Russel</a:t>
            </a:r>
            <a:r>
              <a:rPr lang="cs-CZ" sz="2600" b="0" strike="noStrike" spc="-1" dirty="0">
                <a:solidFill>
                  <a:srgbClr val="000000"/>
                </a:solidFill>
                <a:latin typeface="Calibri"/>
                <a:ea typeface="DejaVu Sans"/>
              </a:rPr>
              <a:t> </a:t>
            </a:r>
            <a:r>
              <a:rPr lang="cs-CZ" sz="2600" b="0" strike="noStrike" spc="-1" dirty="0" err="1">
                <a:solidFill>
                  <a:srgbClr val="000000"/>
                </a:solidFill>
                <a:latin typeface="Calibri"/>
                <a:ea typeface="DejaVu Sans"/>
              </a:rPr>
              <a:t>Eisenman</a:t>
            </a:r>
            <a:r>
              <a:rPr lang="cs-CZ" sz="2600" b="0" strike="noStrike" spc="-1" dirty="0">
                <a:solidFill>
                  <a:srgbClr val="000000"/>
                </a:solidFill>
                <a:latin typeface="Calibri"/>
                <a:ea typeface="DejaVu Sans"/>
              </a:rPr>
              <a:t>,  </a:t>
            </a:r>
            <a:r>
              <a:rPr lang="cs-CZ" sz="2600" b="0" i="1" strike="noStrike" spc="-1" dirty="0">
                <a:solidFill>
                  <a:srgbClr val="000000"/>
                </a:solidFill>
                <a:latin typeface="Calibri"/>
                <a:ea typeface="DejaVu Sans"/>
              </a:rPr>
              <a:t>Od zločinu ke kreativitě: psychologické a sociální faktory v deviaci; Kreativita, duševní nemoci a zločin</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Genialita – výsledek degenerace</a:t>
            </a:r>
            <a:endParaRPr lang="cs-CZ" sz="2600" b="0" strike="noStrike" spc="-1" dirty="0">
              <a:latin typeface="Arial"/>
            </a:endParaRPr>
          </a:p>
        </p:txBody>
      </p:sp>
    </p:spTree>
    <p:extLst>
      <p:ext uri="{BB962C8B-B14F-4D97-AF65-F5344CB8AC3E}">
        <p14:creationId xmlns:p14="http://schemas.microsoft.com/office/powerpoint/2010/main" val="261832891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504000" y="227160"/>
            <a:ext cx="9215640" cy="1284480"/>
          </a:xfrm>
          <a:prstGeom prst="rect">
            <a:avLst/>
          </a:prstGeom>
          <a:solidFill>
            <a:srgbClr val="E46C0A"/>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4400" b="1" strike="noStrike" spc="-1" dirty="0">
                <a:solidFill>
                  <a:srgbClr val="FFFF00"/>
                </a:solidFill>
                <a:latin typeface="Calibri"/>
                <a:ea typeface="DejaVu Sans"/>
              </a:rPr>
              <a:t>Biologická linie </a:t>
            </a:r>
            <a:r>
              <a:rPr lang="cs-CZ" sz="4400" b="1" strike="noStrike" spc="-1" dirty="0">
                <a:solidFill>
                  <a:srgbClr val="000000"/>
                </a:solidFill>
                <a:latin typeface="Calibri"/>
                <a:ea typeface="DejaVu Sans"/>
              </a:rPr>
              <a:t>– nadání a vazba na dědičnost a biologické faktory</a:t>
            </a:r>
            <a:endParaRPr lang="cs-CZ" sz="4400" b="1" strike="noStrike" spc="-1" dirty="0">
              <a:latin typeface="Arial"/>
            </a:endParaRPr>
          </a:p>
        </p:txBody>
      </p:sp>
      <p:sp>
        <p:nvSpPr>
          <p:cNvPr id="207" name="CustomShape 2"/>
          <p:cNvSpPr/>
          <p:nvPr/>
        </p:nvSpPr>
        <p:spPr>
          <a:xfrm>
            <a:off x="504000" y="1727999"/>
            <a:ext cx="9215640" cy="384357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nSpc>
                <a:spcPct val="100000"/>
              </a:lnSpc>
              <a:spcBef>
                <a:spcPts val="641"/>
              </a:spcBef>
              <a:buClr>
                <a:srgbClr val="000000"/>
              </a:buClr>
              <a:buFont typeface="Arial"/>
              <a:buChar char="•"/>
            </a:pPr>
            <a:r>
              <a:rPr lang="cs-CZ" sz="2600" b="1" strike="noStrike" spc="-1" dirty="0">
                <a:solidFill>
                  <a:srgbClr val="000000"/>
                </a:solidFill>
                <a:latin typeface="Calibri"/>
                <a:ea typeface="DejaVu Sans"/>
              </a:rPr>
              <a:t>Juan </a:t>
            </a:r>
            <a:r>
              <a:rPr lang="cs-CZ" sz="2600" b="1" strike="noStrike" spc="-1" dirty="0" err="1">
                <a:solidFill>
                  <a:srgbClr val="000000"/>
                </a:solidFill>
                <a:latin typeface="Calibri"/>
                <a:ea typeface="DejaVu Sans"/>
              </a:rPr>
              <a:t>Huarte</a:t>
            </a:r>
            <a:r>
              <a:rPr lang="cs-CZ" sz="2600" b="1" strike="noStrike" spc="-1" dirty="0">
                <a:solidFill>
                  <a:srgbClr val="000000"/>
                </a:solidFill>
                <a:latin typeface="Calibri"/>
                <a:ea typeface="DejaVu Sans"/>
              </a:rPr>
              <a:t> </a:t>
            </a:r>
            <a:r>
              <a:rPr lang="cs-CZ" sz="2600" b="0" strike="noStrike" spc="-1" dirty="0">
                <a:solidFill>
                  <a:srgbClr val="000000"/>
                </a:solidFill>
                <a:latin typeface="Calibri"/>
                <a:ea typeface="DejaVu Sans"/>
              </a:rPr>
              <a:t>– španělský lékař (16. století). Někteří jedinci mají vrozenou schopnost – ingenium (duševní síla, zvláštní stavba mozku) – tvorba výjimečného díla. Gender – inteligence je uložena ve varlatech. Mladí - vlhký mozek – dobrá paměť, starší  - suchý mozek – dobré pochopení)</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1" strike="noStrike" spc="-1" dirty="0">
                <a:solidFill>
                  <a:srgbClr val="000000"/>
                </a:solidFill>
                <a:latin typeface="Calibri"/>
                <a:ea typeface="DejaVu Sans"/>
              </a:rPr>
              <a:t>Arthur Robert Jensen </a:t>
            </a:r>
            <a:r>
              <a:rPr lang="cs-CZ" sz="2600" b="0" strike="noStrike" spc="-1" dirty="0">
                <a:solidFill>
                  <a:srgbClr val="000000"/>
                </a:solidFill>
                <a:latin typeface="Calibri"/>
                <a:ea typeface="DejaVu Sans"/>
              </a:rPr>
              <a:t>- americký představitel biologické psychologie 20. </a:t>
            </a:r>
            <a:r>
              <a:rPr lang="cs-CZ" sz="2600" b="0" strike="noStrike" spc="-1" dirty="0" smtClean="0">
                <a:solidFill>
                  <a:srgbClr val="000000"/>
                </a:solidFill>
                <a:latin typeface="Calibri"/>
                <a:ea typeface="DejaVu Sans"/>
              </a:rPr>
              <a:t>století</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1" strike="noStrike" spc="-1" dirty="0" err="1">
                <a:solidFill>
                  <a:srgbClr val="000000"/>
                </a:solidFill>
                <a:latin typeface="Calibri"/>
                <a:ea typeface="DejaVu Sans"/>
              </a:rPr>
              <a:t>Hereditarismus</a:t>
            </a:r>
            <a:r>
              <a:rPr lang="cs-CZ" sz="2600" b="1" strike="noStrike" spc="-1" dirty="0">
                <a:solidFill>
                  <a:srgbClr val="000000"/>
                </a:solidFill>
                <a:latin typeface="Calibri"/>
                <a:ea typeface="DejaVu Sans"/>
              </a:rPr>
              <a:t> </a:t>
            </a:r>
            <a:r>
              <a:rPr lang="cs-CZ" sz="2600" b="0" strike="noStrike" spc="-1" dirty="0">
                <a:solidFill>
                  <a:srgbClr val="000000"/>
                </a:solidFill>
                <a:latin typeface="Calibri"/>
                <a:ea typeface="DejaVu Sans"/>
              </a:rPr>
              <a:t>- inteligence </a:t>
            </a:r>
            <a:r>
              <a:rPr lang="cs-CZ" sz="2600" b="0" strike="noStrike" spc="-1" dirty="0" smtClean="0">
                <a:solidFill>
                  <a:srgbClr val="000000"/>
                </a:solidFill>
                <a:latin typeface="Calibri"/>
                <a:ea typeface="DejaVu Sans"/>
              </a:rPr>
              <a:t>pouze geneticky </a:t>
            </a:r>
            <a:r>
              <a:rPr lang="cs-CZ" sz="2600" b="0" strike="noStrike" spc="-1" dirty="0">
                <a:solidFill>
                  <a:srgbClr val="000000"/>
                </a:solidFill>
                <a:latin typeface="Calibri"/>
                <a:ea typeface="DejaVu Sans"/>
              </a:rPr>
              <a:t>determinována. </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Rozdíly v inteligenci – rozdíl v rychlosti přenosu </a:t>
            </a:r>
            <a:r>
              <a:rPr lang="cs-CZ" sz="2600" b="0" strike="noStrike" spc="-1" dirty="0" smtClean="0">
                <a:solidFill>
                  <a:srgbClr val="000000"/>
                </a:solidFill>
                <a:latin typeface="Calibri"/>
                <a:ea typeface="DejaVu Sans"/>
              </a:rPr>
              <a:t>signálu v nervech</a:t>
            </a:r>
            <a:endParaRPr lang="cs-CZ" sz="2600" b="0" strike="noStrike" spc="-1" dirty="0">
              <a:latin typeface="Arial"/>
            </a:endParaRPr>
          </a:p>
        </p:txBody>
      </p:sp>
    </p:spTree>
    <p:extLst>
      <p:ext uri="{BB962C8B-B14F-4D97-AF65-F5344CB8AC3E}">
        <p14:creationId xmlns:p14="http://schemas.microsoft.com/office/powerpoint/2010/main" val="116813340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503280" y="225720"/>
            <a:ext cx="9069840" cy="945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4400" b="0" strike="noStrike" spc="-1" dirty="0" smtClean="0">
                <a:solidFill>
                  <a:srgbClr val="000000"/>
                </a:solidFill>
                <a:latin typeface="Arial"/>
                <a:ea typeface="Microsoft YaHei"/>
              </a:rPr>
              <a:t>Vliv dědičnosti </a:t>
            </a:r>
            <a:endParaRPr lang="cs-CZ" sz="4400" b="0" strike="noStrike" spc="-1" dirty="0">
              <a:latin typeface="Arial"/>
            </a:endParaRPr>
          </a:p>
        </p:txBody>
      </p:sp>
      <p:sp>
        <p:nvSpPr>
          <p:cNvPr id="175" name="CustomShape 2"/>
          <p:cNvSpPr/>
          <p:nvPr/>
        </p:nvSpPr>
        <p:spPr>
          <a:xfrm>
            <a:off x="503280" y="1326240"/>
            <a:ext cx="9069840" cy="3286800"/>
          </a:xfrm>
          <a:prstGeom prst="rect">
            <a:avLst/>
          </a:prstGeom>
          <a:noFill/>
          <a:ln>
            <a:noFill/>
          </a:ln>
        </p:spPr>
        <p:style>
          <a:lnRef idx="0">
            <a:scrgbClr r="0" g="0" b="0"/>
          </a:lnRef>
          <a:fillRef idx="0">
            <a:scrgbClr r="0" g="0" b="0"/>
          </a:fillRef>
          <a:effectRef idx="0">
            <a:scrgbClr r="0" g="0" b="0"/>
          </a:effectRef>
          <a:fontRef idx="minor"/>
        </p:style>
      </p:sp>
      <p:pic>
        <p:nvPicPr>
          <p:cNvPr id="176" name="Obrázek 3"/>
          <p:cNvPicPr/>
          <p:nvPr/>
        </p:nvPicPr>
        <p:blipFill>
          <a:blip r:embed="rId2"/>
          <a:stretch/>
        </p:blipFill>
        <p:spPr>
          <a:xfrm>
            <a:off x="1871960" y="1727999"/>
            <a:ext cx="6551280" cy="2475427"/>
          </a:xfrm>
          <a:prstGeom prst="rect">
            <a:avLst/>
          </a:prstGeom>
          <a:ln>
            <a:noFill/>
          </a:ln>
        </p:spPr>
      </p:pic>
      <p:sp>
        <p:nvSpPr>
          <p:cNvPr id="177" name="CustomShape 3"/>
          <p:cNvSpPr/>
          <p:nvPr/>
        </p:nvSpPr>
        <p:spPr>
          <a:xfrm>
            <a:off x="7381080" y="4825080"/>
            <a:ext cx="232920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2000" b="0" strike="noStrike" spc="-1">
                <a:solidFill>
                  <a:srgbClr val="000000"/>
                </a:solidFill>
                <a:latin typeface="Arial"/>
                <a:ea typeface="Microsoft YaHei"/>
              </a:rPr>
              <a:t>(Hříbková, 2002)</a:t>
            </a:r>
            <a:endParaRPr lang="cs-CZ" sz="2000" b="0" strike="noStrike" spc="-1">
              <a:latin typeface="Arial"/>
            </a:endParaRPr>
          </a:p>
        </p:txBody>
      </p:sp>
    </p:spTree>
    <p:extLst>
      <p:ext uri="{BB962C8B-B14F-4D97-AF65-F5344CB8AC3E}">
        <p14:creationId xmlns:p14="http://schemas.microsoft.com/office/powerpoint/2010/main" val="1286662680"/>
      </p:ext>
    </p:extLst>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504000" y="227160"/>
            <a:ext cx="9215640" cy="1284480"/>
          </a:xfrm>
          <a:prstGeom prst="rect">
            <a:avLst/>
          </a:prstGeom>
          <a:solidFill>
            <a:srgbClr val="E46C0A"/>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4400" b="1" strike="noStrike" spc="-1" dirty="0">
                <a:solidFill>
                  <a:srgbClr val="FFFF00"/>
                </a:solidFill>
                <a:latin typeface="Calibri"/>
                <a:ea typeface="DejaVu Sans"/>
              </a:rPr>
              <a:t>Environmentální linie </a:t>
            </a:r>
            <a:r>
              <a:rPr lang="cs-CZ" sz="4400" b="1" strike="noStrike" spc="-1" dirty="0">
                <a:solidFill>
                  <a:srgbClr val="000000"/>
                </a:solidFill>
                <a:latin typeface="Calibri"/>
                <a:ea typeface="DejaVu Sans"/>
              </a:rPr>
              <a:t>– nadání závislé na vnějších podmínkách</a:t>
            </a:r>
            <a:endParaRPr lang="cs-CZ" sz="4400" b="1" strike="noStrike" spc="-1" dirty="0">
              <a:latin typeface="Arial"/>
            </a:endParaRPr>
          </a:p>
        </p:txBody>
      </p:sp>
      <p:sp>
        <p:nvSpPr>
          <p:cNvPr id="209" name="CustomShape 2"/>
          <p:cNvSpPr/>
          <p:nvPr/>
        </p:nvSpPr>
        <p:spPr>
          <a:xfrm>
            <a:off x="504000" y="1728000"/>
            <a:ext cx="9070560" cy="374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nSpc>
                <a:spcPct val="100000"/>
              </a:lnSpc>
              <a:spcBef>
                <a:spcPts val="641"/>
              </a:spcBef>
              <a:buClr>
                <a:srgbClr val="000000"/>
              </a:buClr>
              <a:buFont typeface="Arial"/>
              <a:buChar char="•"/>
            </a:pPr>
            <a:r>
              <a:rPr lang="cs-CZ" sz="2600" b="1" strike="noStrike" spc="-1">
                <a:solidFill>
                  <a:srgbClr val="000000"/>
                </a:solidFill>
                <a:latin typeface="Calibri"/>
                <a:ea typeface="DejaVu Sans"/>
              </a:rPr>
              <a:t>Aristoteles</a:t>
            </a:r>
            <a:endParaRPr lang="cs-CZ" sz="2600" b="0" strike="noStrike" spc="-1">
              <a:latin typeface="Arial"/>
            </a:endParaRPr>
          </a:p>
          <a:p>
            <a:pPr marL="343080" indent="-341640">
              <a:lnSpc>
                <a:spcPct val="100000"/>
              </a:lnSpc>
              <a:spcBef>
                <a:spcPts val="641"/>
              </a:spcBef>
              <a:buClr>
                <a:srgbClr val="000000"/>
              </a:buClr>
              <a:buFont typeface="Arial"/>
              <a:buChar char="•"/>
            </a:pPr>
            <a:r>
              <a:rPr lang="cs-CZ" sz="2600" b="1" strike="noStrike" spc="-1">
                <a:solidFill>
                  <a:srgbClr val="000000"/>
                </a:solidFill>
                <a:latin typeface="Calibri"/>
                <a:ea typeface="DejaVu Sans"/>
              </a:rPr>
              <a:t>Jan Amos Komenský</a:t>
            </a:r>
            <a:endParaRPr lang="cs-CZ" sz="2600" b="0" strike="noStrike" spc="-1">
              <a:latin typeface="Arial"/>
            </a:endParaRPr>
          </a:p>
          <a:p>
            <a:pPr marL="343080" indent="-341640">
              <a:lnSpc>
                <a:spcPct val="100000"/>
              </a:lnSpc>
              <a:spcBef>
                <a:spcPts val="641"/>
              </a:spcBef>
              <a:buClr>
                <a:srgbClr val="000000"/>
              </a:buClr>
              <a:buFont typeface="Arial"/>
              <a:buChar char="•"/>
            </a:pPr>
            <a:r>
              <a:rPr lang="cs-CZ" sz="2600" b="1" strike="noStrike" spc="-1">
                <a:solidFill>
                  <a:srgbClr val="000000"/>
                </a:solidFill>
                <a:latin typeface="Calibri"/>
                <a:ea typeface="DejaVu Sans"/>
              </a:rPr>
              <a:t>C. A. Helvétius</a:t>
            </a:r>
            <a:r>
              <a:rPr lang="cs-CZ" sz="2600" b="0" strike="noStrike" spc="-1">
                <a:solidFill>
                  <a:srgbClr val="000000"/>
                </a:solidFill>
                <a:latin typeface="Calibri"/>
                <a:ea typeface="DejaVu Sans"/>
              </a:rPr>
              <a:t> (18. stol.) - francouzský filozof - výchova dělá z člověka více či méně schopného. Důraz na vliv rodinné výchovy.</a:t>
            </a:r>
            <a:endParaRPr lang="cs-CZ" sz="2600" b="0" strike="noStrike" spc="-1">
              <a:latin typeface="Arial"/>
            </a:endParaRPr>
          </a:p>
        </p:txBody>
      </p:sp>
    </p:spTree>
    <p:extLst>
      <p:ext uri="{BB962C8B-B14F-4D97-AF65-F5344CB8AC3E}">
        <p14:creationId xmlns:p14="http://schemas.microsoft.com/office/powerpoint/2010/main" val="408638881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504000" y="227160"/>
            <a:ext cx="9215640" cy="1284480"/>
          </a:xfrm>
          <a:prstGeom prst="rect">
            <a:avLst/>
          </a:prstGeom>
          <a:solidFill>
            <a:srgbClr val="E46C0A"/>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4400" b="1" strike="noStrike" spc="-1" dirty="0">
                <a:solidFill>
                  <a:srgbClr val="FFFF00"/>
                </a:solidFill>
                <a:latin typeface="Calibri"/>
                <a:ea typeface="DejaVu Sans"/>
              </a:rPr>
              <a:t>Environmentální linie </a:t>
            </a:r>
            <a:r>
              <a:rPr lang="cs-CZ" sz="4400" b="1" strike="noStrike" spc="-1" dirty="0">
                <a:solidFill>
                  <a:srgbClr val="000000"/>
                </a:solidFill>
                <a:latin typeface="Calibri"/>
                <a:ea typeface="DejaVu Sans"/>
              </a:rPr>
              <a:t>– nadání závislé na vnějších podmínkách</a:t>
            </a:r>
            <a:endParaRPr lang="cs-CZ" sz="4400" b="1" strike="noStrike" spc="-1" dirty="0">
              <a:latin typeface="Arial"/>
            </a:endParaRPr>
          </a:p>
        </p:txBody>
      </p:sp>
      <p:sp>
        <p:nvSpPr>
          <p:cNvPr id="211" name="CustomShape 2"/>
          <p:cNvSpPr/>
          <p:nvPr/>
        </p:nvSpPr>
        <p:spPr>
          <a:xfrm>
            <a:off x="504000" y="1656000"/>
            <a:ext cx="9070560" cy="381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nSpc>
                <a:spcPct val="100000"/>
              </a:lnSpc>
              <a:spcBef>
                <a:spcPts val="641"/>
              </a:spcBef>
              <a:buClr>
                <a:srgbClr val="000000"/>
              </a:buClr>
              <a:buFont typeface="Arial"/>
              <a:buChar char="•"/>
            </a:pPr>
            <a:r>
              <a:rPr lang="cs-CZ" sz="2000" b="1" strike="noStrike" spc="-1" dirty="0" smtClean="0">
                <a:solidFill>
                  <a:srgbClr val="000000"/>
                </a:solidFill>
                <a:latin typeface="Calibri"/>
                <a:ea typeface="DejaVu Sans"/>
              </a:rPr>
              <a:t>Alfred </a:t>
            </a:r>
            <a:r>
              <a:rPr lang="cs-CZ" sz="2000" b="1" strike="noStrike" spc="-1" dirty="0">
                <a:solidFill>
                  <a:srgbClr val="000000"/>
                </a:solidFill>
                <a:latin typeface="Calibri"/>
                <a:ea typeface="DejaVu Sans"/>
              </a:rPr>
              <a:t>Adler</a:t>
            </a:r>
            <a:r>
              <a:rPr lang="cs-CZ" sz="2000" b="0" strike="noStrike" spc="-1" dirty="0">
                <a:solidFill>
                  <a:srgbClr val="000000"/>
                </a:solidFill>
                <a:latin typeface="Calibri"/>
                <a:ea typeface="DejaVu Sans"/>
              </a:rPr>
              <a:t> (20. stol. rakouský lékař): „Nejdůležitější úkol vychovatele — mohli bychom téměř říci jeho posvátný úkol — je bdít, aby žádné dítě nebylo ze školy nešťastné.</a:t>
            </a:r>
            <a:endParaRPr lang="cs-CZ" sz="2000" b="0" strike="noStrike" spc="-1" dirty="0">
              <a:latin typeface="Arial"/>
            </a:endParaRPr>
          </a:p>
          <a:p>
            <a:pPr marL="343080" indent="-341640">
              <a:lnSpc>
                <a:spcPct val="100000"/>
              </a:lnSpc>
              <a:spcBef>
                <a:spcPts val="641"/>
              </a:spcBef>
              <a:buClr>
                <a:srgbClr val="000000"/>
              </a:buClr>
              <a:buFont typeface="Arial"/>
              <a:buChar char="•"/>
            </a:pPr>
            <a:r>
              <a:rPr lang="cs-CZ" sz="2000" b="0" strike="noStrike" spc="-1" dirty="0">
                <a:solidFill>
                  <a:srgbClr val="000000"/>
                </a:solidFill>
                <a:latin typeface="Calibri"/>
                <a:ea typeface="DejaVu Sans"/>
              </a:rPr>
              <a:t>Žák S. Freuda, zakladatel individuální psychologie. Osobnost, inteligence - uznával </a:t>
            </a:r>
            <a:r>
              <a:rPr lang="cs-CZ" sz="2000" b="1" strike="noStrike" spc="-1" dirty="0">
                <a:solidFill>
                  <a:srgbClr val="000000"/>
                </a:solidFill>
                <a:latin typeface="Calibri"/>
                <a:ea typeface="DejaVu Sans"/>
              </a:rPr>
              <a:t>vliv dětství</a:t>
            </a:r>
            <a:r>
              <a:rPr lang="cs-CZ" sz="2000" b="0" strike="noStrike" spc="-1" dirty="0">
                <a:solidFill>
                  <a:srgbClr val="000000"/>
                </a:solidFill>
                <a:latin typeface="Calibri"/>
                <a:ea typeface="DejaVu Sans"/>
              </a:rPr>
              <a:t>, nit života (děti v rodinách, </a:t>
            </a:r>
            <a:r>
              <a:rPr lang="cs-CZ" sz="2000" b="0" i="1" strike="noStrike" spc="-1" dirty="0">
                <a:solidFill>
                  <a:srgbClr val="000000"/>
                </a:solidFill>
                <a:latin typeface="Calibri"/>
                <a:ea typeface="DejaVu Sans"/>
              </a:rPr>
              <a:t>výchova -  co nejdříve připravit pro život, aby byly schopny samy se o sebe postarat. Pokud se nenaučí překonávat obtíže, budou se jim vyhýbat, ať budou jakékoli, a to je přivede k omezení jejich aktivity jakékoli.</a:t>
            </a:r>
            <a:endParaRPr lang="cs-CZ" sz="2000" b="0" strike="noStrike" spc="-1" dirty="0">
              <a:latin typeface="Arial"/>
            </a:endParaRPr>
          </a:p>
          <a:p>
            <a:pPr marL="343080" indent="-341640">
              <a:lnSpc>
                <a:spcPct val="100000"/>
              </a:lnSpc>
              <a:spcBef>
                <a:spcPts val="641"/>
              </a:spcBef>
              <a:buClr>
                <a:srgbClr val="000000"/>
              </a:buClr>
              <a:buFont typeface="Arial"/>
              <a:buChar char="•"/>
            </a:pPr>
            <a:r>
              <a:rPr lang="cs-CZ" sz="2000" b="0" strike="noStrike" spc="-1" dirty="0">
                <a:solidFill>
                  <a:srgbClr val="000000"/>
                </a:solidFill>
                <a:latin typeface="Calibri"/>
                <a:ea typeface="DejaVu Sans"/>
              </a:rPr>
              <a:t> Inteligence se dá ovlivnit prostředím </a:t>
            </a:r>
            <a:endParaRPr lang="cs-CZ" sz="2000" b="0" strike="noStrike" spc="-1" dirty="0" smtClean="0">
              <a:solidFill>
                <a:srgbClr val="000000"/>
              </a:solidFill>
              <a:latin typeface="Calibri"/>
              <a:ea typeface="DejaVu Sans"/>
            </a:endParaRPr>
          </a:p>
          <a:p>
            <a:pPr marL="343080" indent="-341640">
              <a:spcBef>
                <a:spcPts val="641"/>
              </a:spcBef>
              <a:buClr>
                <a:srgbClr val="000000"/>
              </a:buClr>
              <a:buFont typeface="Arial"/>
              <a:buChar char="•"/>
            </a:pPr>
            <a:r>
              <a:rPr lang="cs-CZ" sz="2000" b="1" spc="-1" dirty="0">
                <a:solidFill>
                  <a:srgbClr val="000000"/>
                </a:solidFill>
                <a:latin typeface="Calibri"/>
              </a:rPr>
              <a:t>Carl Gustav Jung</a:t>
            </a:r>
            <a:r>
              <a:rPr lang="cs-CZ" sz="2000" spc="-1" dirty="0">
                <a:solidFill>
                  <a:srgbClr val="000000"/>
                </a:solidFill>
                <a:latin typeface="Calibri"/>
              </a:rPr>
              <a:t> (20. stol. švýcarský lékař, zakladatel analytické psychologie). Všechny děti, i nadané, do jedné třídy, školy. Speciální školy by zdůrazňovaly jejich výjimečnost. </a:t>
            </a:r>
            <a:endParaRPr lang="cs-CZ" sz="2000" spc="-1" dirty="0"/>
          </a:p>
          <a:p>
            <a:pPr marL="343080" indent="-341640">
              <a:lnSpc>
                <a:spcPct val="100000"/>
              </a:lnSpc>
              <a:spcBef>
                <a:spcPts val="641"/>
              </a:spcBef>
              <a:buClr>
                <a:srgbClr val="000000"/>
              </a:buClr>
              <a:buFont typeface="Arial"/>
              <a:buChar char="•"/>
            </a:pPr>
            <a:endParaRPr lang="cs-CZ" sz="2600" b="0" strike="noStrike" spc="-1" dirty="0">
              <a:latin typeface="Arial"/>
            </a:endParaRPr>
          </a:p>
          <a:p>
            <a:pPr marL="343080" indent="-341640">
              <a:lnSpc>
                <a:spcPct val="100000"/>
              </a:lnSpc>
              <a:spcBef>
                <a:spcPts val="641"/>
              </a:spcBef>
              <a:buClr>
                <a:srgbClr val="000000"/>
              </a:buClr>
              <a:buFont typeface="Arial"/>
              <a:buChar char="•"/>
            </a:pPr>
            <a:endParaRPr lang="cs-CZ" sz="2600" b="0" strike="noStrike" spc="-1" dirty="0">
              <a:latin typeface="Arial"/>
            </a:endParaRPr>
          </a:p>
        </p:txBody>
      </p:sp>
    </p:spTree>
    <p:extLst>
      <p:ext uri="{BB962C8B-B14F-4D97-AF65-F5344CB8AC3E}">
        <p14:creationId xmlns:p14="http://schemas.microsoft.com/office/powerpoint/2010/main" val="44248047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504000" y="227160"/>
            <a:ext cx="9215640" cy="1284480"/>
          </a:xfrm>
          <a:prstGeom prst="rect">
            <a:avLst/>
          </a:prstGeom>
          <a:solidFill>
            <a:srgbClr val="E46C0A"/>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4400" b="1" strike="noStrike" spc="-1" dirty="0">
                <a:solidFill>
                  <a:srgbClr val="FFFF00"/>
                </a:solidFill>
                <a:latin typeface="Calibri"/>
                <a:ea typeface="DejaVu Sans"/>
              </a:rPr>
              <a:t>Psychoanalytická linie </a:t>
            </a:r>
            <a:r>
              <a:rPr lang="cs-CZ" sz="4400" b="1" strike="noStrike" spc="-1" dirty="0">
                <a:solidFill>
                  <a:srgbClr val="000000"/>
                </a:solidFill>
                <a:latin typeface="Calibri"/>
                <a:ea typeface="DejaVu Sans"/>
              </a:rPr>
              <a:t>– zdůrazňovali úlohu motivace </a:t>
            </a:r>
            <a:endParaRPr lang="cs-CZ" sz="4400" b="1" strike="noStrike" spc="-1" dirty="0">
              <a:latin typeface="Arial"/>
            </a:endParaRPr>
          </a:p>
        </p:txBody>
      </p:sp>
      <p:sp>
        <p:nvSpPr>
          <p:cNvPr id="215" name="CustomShape 2"/>
          <p:cNvSpPr/>
          <p:nvPr/>
        </p:nvSpPr>
        <p:spPr>
          <a:xfrm>
            <a:off x="504000" y="1728000"/>
            <a:ext cx="9070560" cy="374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Nadáním se nezabývali ve smyslu vrozených dispozic, zabývali se spíše okolnostmi, proč a jak?</a:t>
            </a:r>
            <a:endParaRPr lang="cs-CZ" sz="2600" b="0" strike="noStrike" spc="-1" dirty="0">
              <a:latin typeface="Arial"/>
            </a:endParaRPr>
          </a:p>
        </p:txBody>
      </p:sp>
    </p:spTree>
    <p:extLst>
      <p:ext uri="{BB962C8B-B14F-4D97-AF65-F5344CB8AC3E}">
        <p14:creationId xmlns:p14="http://schemas.microsoft.com/office/powerpoint/2010/main" val="366952294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359792" y="227160"/>
            <a:ext cx="9361040" cy="9435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cs-CZ" sz="3800" b="1" strike="noStrike" spc="-1" dirty="0">
                <a:solidFill>
                  <a:srgbClr val="000000"/>
                </a:solidFill>
                <a:latin typeface="Calibri"/>
                <a:ea typeface="DejaVu Sans"/>
              </a:rPr>
              <a:t>Definice </a:t>
            </a:r>
            <a:r>
              <a:rPr lang="cs-CZ" sz="3800" b="1" spc="-1" dirty="0">
                <a:solidFill>
                  <a:srgbClr val="000000"/>
                </a:solidFill>
                <a:latin typeface="Calibri"/>
              </a:rPr>
              <a:t>nadání (Porter, </a:t>
            </a:r>
            <a:r>
              <a:rPr lang="cs-CZ" sz="3800" b="1" spc="-1" dirty="0" smtClean="0">
                <a:solidFill>
                  <a:srgbClr val="000000"/>
                </a:solidFill>
                <a:latin typeface="Calibri"/>
              </a:rPr>
              <a:t>1999) </a:t>
            </a:r>
            <a:r>
              <a:rPr lang="cs-CZ" sz="3800" b="1" strike="noStrike" spc="-1" dirty="0" smtClean="0">
                <a:solidFill>
                  <a:srgbClr val="000000"/>
                </a:solidFill>
                <a:latin typeface="Calibri"/>
                <a:ea typeface="DejaVu Sans"/>
              </a:rPr>
              <a:t>založené na: </a:t>
            </a:r>
            <a:endParaRPr lang="cs-CZ" sz="3800" b="1" strike="noStrike" spc="-1" dirty="0">
              <a:latin typeface="Arial"/>
            </a:endParaRPr>
          </a:p>
        </p:txBody>
      </p:sp>
      <p:sp>
        <p:nvSpPr>
          <p:cNvPr id="217" name="CustomShape 2"/>
          <p:cNvSpPr/>
          <p:nvPr/>
        </p:nvSpPr>
        <p:spPr>
          <a:xfrm>
            <a:off x="432000" y="1171080"/>
            <a:ext cx="9288832" cy="44005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87190" indent="-285750">
              <a:lnSpc>
                <a:spcPct val="100000"/>
              </a:lnSpc>
              <a:spcBef>
                <a:spcPts val="641"/>
              </a:spcBef>
              <a:buClr>
                <a:srgbClr val="000000"/>
              </a:buClr>
              <a:buFont typeface="Wingdings" panose="05000000000000000000" pitchFamily="2" charset="2"/>
              <a:buChar char="ü"/>
            </a:pPr>
            <a:r>
              <a:rPr lang="cs-CZ" sz="1600" b="1" strike="noStrike" spc="-1" dirty="0" smtClean="0">
                <a:latin typeface="Arial"/>
              </a:rPr>
              <a:t>jediné schopnosti</a:t>
            </a:r>
          </a:p>
          <a:p>
            <a:pPr marL="1440">
              <a:lnSpc>
                <a:spcPct val="100000"/>
              </a:lnSpc>
              <a:spcBef>
                <a:spcPts val="641"/>
              </a:spcBef>
              <a:buClr>
                <a:srgbClr val="000000"/>
              </a:buClr>
            </a:pPr>
            <a:r>
              <a:rPr lang="cs-CZ" sz="1600" b="0" strike="noStrike" spc="-1" dirty="0" smtClean="0">
                <a:latin typeface="Arial"/>
              </a:rPr>
              <a:t>	- hodnota IQ hlavní kritérium</a:t>
            </a:r>
          </a:p>
          <a:p>
            <a:pPr marL="1440">
              <a:lnSpc>
                <a:spcPct val="100000"/>
              </a:lnSpc>
              <a:spcBef>
                <a:spcPts val="641"/>
              </a:spcBef>
              <a:buClr>
                <a:srgbClr val="000000"/>
              </a:buClr>
            </a:pPr>
            <a:r>
              <a:rPr lang="cs-CZ" sz="1600" spc="-1" dirty="0" smtClean="0">
                <a:latin typeface="Arial"/>
              </a:rPr>
              <a:t>	- přehlednost, srozumitelnost – hojné využívání</a:t>
            </a:r>
          </a:p>
          <a:p>
            <a:pPr marL="287190" indent="-285750">
              <a:lnSpc>
                <a:spcPct val="100000"/>
              </a:lnSpc>
              <a:spcBef>
                <a:spcPts val="641"/>
              </a:spcBef>
              <a:buClr>
                <a:srgbClr val="000000"/>
              </a:buClr>
              <a:buFont typeface="Wingdings" panose="05000000000000000000" pitchFamily="2" charset="2"/>
              <a:buChar char="ü"/>
            </a:pPr>
            <a:r>
              <a:rPr lang="cs-CZ" sz="1600" b="1" strike="noStrike" spc="-1" dirty="0" smtClean="0">
                <a:latin typeface="Arial"/>
              </a:rPr>
              <a:t>více schopnostech</a:t>
            </a:r>
          </a:p>
          <a:p>
            <a:pPr marL="1440">
              <a:lnSpc>
                <a:spcPct val="100000"/>
              </a:lnSpc>
              <a:spcBef>
                <a:spcPts val="641"/>
              </a:spcBef>
              <a:buClr>
                <a:srgbClr val="000000"/>
              </a:buClr>
            </a:pPr>
            <a:r>
              <a:rPr lang="cs-CZ" sz="1600" spc="-1" dirty="0" smtClean="0">
                <a:latin typeface="Arial"/>
              </a:rPr>
              <a:t>	- při odhalování nadání aplikováno více identifikací (</a:t>
            </a:r>
            <a:r>
              <a:rPr lang="cs-CZ" sz="1600" spc="-1" dirty="0" err="1" smtClean="0">
                <a:latin typeface="Arial"/>
              </a:rPr>
              <a:t>Sternberg</a:t>
            </a:r>
            <a:r>
              <a:rPr lang="cs-CZ" sz="1600" spc="-1" dirty="0" smtClean="0">
                <a:latin typeface="Arial"/>
              </a:rPr>
              <a:t>)</a:t>
            </a:r>
          </a:p>
          <a:p>
            <a:pPr marL="287190" indent="-285750">
              <a:lnSpc>
                <a:spcPct val="100000"/>
              </a:lnSpc>
              <a:spcBef>
                <a:spcPts val="641"/>
              </a:spcBef>
              <a:buClr>
                <a:srgbClr val="000000"/>
              </a:buClr>
              <a:buFont typeface="Wingdings" panose="05000000000000000000" pitchFamily="2" charset="2"/>
              <a:buChar char="ü"/>
            </a:pPr>
            <a:r>
              <a:rPr lang="cs-CZ" sz="1600" b="1" spc="-1" dirty="0" smtClean="0">
                <a:latin typeface="Arial"/>
              </a:rPr>
              <a:t>kvalitativních rozdílech</a:t>
            </a:r>
          </a:p>
          <a:p>
            <a:pPr marL="1440">
              <a:lnSpc>
                <a:spcPct val="100000"/>
              </a:lnSpc>
              <a:spcBef>
                <a:spcPts val="641"/>
              </a:spcBef>
              <a:buClr>
                <a:srgbClr val="000000"/>
              </a:buClr>
            </a:pPr>
            <a:r>
              <a:rPr lang="cs-CZ" sz="1600" spc="-1" dirty="0" smtClean="0">
                <a:latin typeface="Arial"/>
              </a:rPr>
              <a:t>	- popisují odlišnosti nadaných dětí v oblasti neurologické a sociální, zabývají se 	asynchronním vývojem jedince</a:t>
            </a:r>
          </a:p>
          <a:p>
            <a:pPr marL="287190" indent="-285750">
              <a:lnSpc>
                <a:spcPct val="100000"/>
              </a:lnSpc>
              <a:spcBef>
                <a:spcPts val="641"/>
              </a:spcBef>
              <a:buClr>
                <a:srgbClr val="000000"/>
              </a:buClr>
              <a:buFont typeface="Wingdings" panose="05000000000000000000" pitchFamily="2" charset="2"/>
              <a:buChar char="ü"/>
            </a:pPr>
            <a:r>
              <a:rPr lang="cs-CZ" sz="1600" b="1" spc="-1" dirty="0" smtClean="0">
                <a:latin typeface="Arial"/>
              </a:rPr>
              <a:t>kreativitě</a:t>
            </a:r>
          </a:p>
          <a:p>
            <a:pPr marL="1440">
              <a:lnSpc>
                <a:spcPct val="100000"/>
              </a:lnSpc>
              <a:spcBef>
                <a:spcPts val="641"/>
              </a:spcBef>
              <a:buClr>
                <a:srgbClr val="000000"/>
              </a:buClr>
            </a:pPr>
            <a:r>
              <a:rPr lang="cs-CZ" sz="1600" b="1" spc="-1" dirty="0" smtClean="0">
                <a:latin typeface="Arial"/>
              </a:rPr>
              <a:t>	- </a:t>
            </a:r>
            <a:r>
              <a:rPr lang="cs-CZ" sz="1600" spc="-1" dirty="0" smtClean="0">
                <a:latin typeface="Arial"/>
              </a:rPr>
              <a:t>moderní pojetí. Kreativita nejcennější charakteristika nadání. Protipól IQ definice).</a:t>
            </a:r>
          </a:p>
          <a:p>
            <a:pPr marL="287190" indent="-285750">
              <a:lnSpc>
                <a:spcPct val="100000"/>
              </a:lnSpc>
              <a:spcBef>
                <a:spcPts val="641"/>
              </a:spcBef>
              <a:buClr>
                <a:srgbClr val="000000"/>
              </a:buClr>
              <a:buFont typeface="Wingdings" panose="05000000000000000000" pitchFamily="2" charset="2"/>
              <a:buChar char="ü"/>
            </a:pPr>
            <a:r>
              <a:rPr lang="cs-CZ" sz="1600" b="1" spc="-1" dirty="0" smtClean="0">
                <a:latin typeface="Arial"/>
              </a:rPr>
              <a:t>ex-post-facto</a:t>
            </a:r>
          </a:p>
          <a:p>
            <a:pPr marL="1440">
              <a:lnSpc>
                <a:spcPct val="100000"/>
              </a:lnSpc>
              <a:spcBef>
                <a:spcPts val="641"/>
              </a:spcBef>
              <a:buClr>
                <a:srgbClr val="000000"/>
              </a:buClr>
            </a:pPr>
            <a:r>
              <a:rPr lang="cs-CZ" sz="1600" spc="-1" dirty="0" smtClean="0">
                <a:latin typeface="Arial"/>
              </a:rPr>
              <a:t>	- stanovení nadání na základě produktů práce jedince. Spolehlivé. </a:t>
            </a:r>
          </a:p>
          <a:p>
            <a:pPr marL="287190" indent="-285750">
              <a:lnSpc>
                <a:spcPct val="100000"/>
              </a:lnSpc>
              <a:spcBef>
                <a:spcPts val="641"/>
              </a:spcBef>
              <a:buClr>
                <a:srgbClr val="000000"/>
              </a:buClr>
              <a:buFont typeface="Wingdings" panose="05000000000000000000" pitchFamily="2" charset="2"/>
              <a:buChar char="ü"/>
            </a:pPr>
            <a:r>
              <a:rPr lang="cs-CZ" sz="1600" b="1" spc="-1" dirty="0" smtClean="0">
                <a:latin typeface="Arial"/>
              </a:rPr>
              <a:t>odlišných kulturních pohledech</a:t>
            </a:r>
          </a:p>
          <a:p>
            <a:pPr marL="1440">
              <a:lnSpc>
                <a:spcPct val="100000"/>
              </a:lnSpc>
              <a:spcBef>
                <a:spcPts val="641"/>
              </a:spcBef>
              <a:buClr>
                <a:srgbClr val="000000"/>
              </a:buClr>
            </a:pPr>
            <a:r>
              <a:rPr lang="cs-CZ" sz="1600" spc="-1" dirty="0" smtClean="0">
                <a:latin typeface="Arial"/>
              </a:rPr>
              <a:t>	- kulturní rozdíly, jiné priority </a:t>
            </a:r>
          </a:p>
          <a:p>
            <a:pPr marL="1440">
              <a:lnSpc>
                <a:spcPct val="100000"/>
              </a:lnSpc>
              <a:spcBef>
                <a:spcPts val="641"/>
              </a:spcBef>
              <a:buClr>
                <a:srgbClr val="000000"/>
              </a:buClr>
            </a:pPr>
            <a:endParaRPr lang="cs-CZ" spc="-1" dirty="0" smtClean="0">
              <a:latin typeface="Arial"/>
            </a:endParaRPr>
          </a:p>
          <a:p>
            <a:pPr marL="458640" indent="-457200">
              <a:lnSpc>
                <a:spcPct val="100000"/>
              </a:lnSpc>
              <a:spcBef>
                <a:spcPts val="641"/>
              </a:spcBef>
              <a:buClr>
                <a:srgbClr val="000000"/>
              </a:buClr>
              <a:buFont typeface="Arial" panose="020B0604020202020204" pitchFamily="34" charset="0"/>
              <a:buChar char="•"/>
            </a:pPr>
            <a:endParaRPr lang="cs-CZ" sz="2600" spc="-1" dirty="0" smtClean="0">
              <a:latin typeface="Arial"/>
            </a:endParaRPr>
          </a:p>
          <a:p>
            <a:pPr marL="458640" indent="-457200">
              <a:lnSpc>
                <a:spcPct val="100000"/>
              </a:lnSpc>
              <a:spcBef>
                <a:spcPts val="641"/>
              </a:spcBef>
              <a:buClr>
                <a:srgbClr val="000000"/>
              </a:buClr>
              <a:buFont typeface="Arial" panose="020B0604020202020204" pitchFamily="34" charset="0"/>
              <a:buChar char="•"/>
            </a:pPr>
            <a:endParaRPr lang="cs-CZ" sz="2600" spc="-1" dirty="0" smtClean="0">
              <a:latin typeface="Arial"/>
            </a:endParaRPr>
          </a:p>
        </p:txBody>
      </p:sp>
    </p:spTree>
    <p:extLst>
      <p:ext uri="{BB962C8B-B14F-4D97-AF65-F5344CB8AC3E}">
        <p14:creationId xmlns:p14="http://schemas.microsoft.com/office/powerpoint/2010/main" val="296066500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7784" y="446402"/>
            <a:ext cx="9288216" cy="492443"/>
          </a:xfrm>
        </p:spPr>
        <p:txBody>
          <a:bodyPr/>
          <a:lstStyle/>
          <a:p>
            <a:pPr algn="ctr"/>
            <a:r>
              <a:rPr lang="cs-CZ" sz="3200" b="1" dirty="0" smtClean="0">
                <a:solidFill>
                  <a:srgbClr val="FF0000"/>
                </a:solidFill>
              </a:rPr>
              <a:t>Druhy nadání</a:t>
            </a:r>
            <a:endParaRPr lang="cs-CZ" sz="3200" b="1" dirty="0">
              <a:solidFill>
                <a:srgbClr val="FF0000"/>
              </a:solidFill>
            </a:endParaRPr>
          </a:p>
        </p:txBody>
      </p:sp>
      <p:sp>
        <p:nvSpPr>
          <p:cNvPr id="3" name="Podnadpis 2"/>
          <p:cNvSpPr>
            <a:spLocks noGrp="1"/>
          </p:cNvSpPr>
          <p:nvPr>
            <p:ph type="subTitle"/>
          </p:nvPr>
        </p:nvSpPr>
        <p:spPr>
          <a:xfrm>
            <a:off x="719832" y="1313251"/>
            <a:ext cx="8856168" cy="2962184"/>
          </a:xfrm>
        </p:spPr>
        <p:txBody>
          <a:bodyPr/>
          <a:lstStyle/>
          <a:p>
            <a:pPr algn="l"/>
            <a:r>
              <a:rPr lang="cs-CZ" sz="3200" dirty="0" smtClean="0"/>
              <a:t>Intelektové</a:t>
            </a:r>
          </a:p>
          <a:p>
            <a:pPr algn="l"/>
            <a:r>
              <a:rPr lang="cs-CZ" sz="3200" dirty="0" smtClean="0"/>
              <a:t>Pohybové</a:t>
            </a:r>
          </a:p>
          <a:p>
            <a:pPr algn="l"/>
            <a:r>
              <a:rPr lang="cs-CZ" sz="3200" dirty="0" smtClean="0"/>
              <a:t>Umělecké</a:t>
            </a:r>
          </a:p>
          <a:p>
            <a:pPr algn="l"/>
            <a:r>
              <a:rPr lang="cs-CZ" sz="3200" dirty="0" smtClean="0"/>
              <a:t>Hudební</a:t>
            </a:r>
          </a:p>
          <a:p>
            <a:pPr algn="l"/>
            <a:r>
              <a:rPr lang="cs-CZ" sz="3200" dirty="0" smtClean="0"/>
              <a:t>Manuální </a:t>
            </a:r>
          </a:p>
          <a:p>
            <a:pPr algn="l"/>
            <a:r>
              <a:rPr lang="cs-CZ" sz="3200" dirty="0" smtClean="0"/>
              <a:t>Sociální</a:t>
            </a:r>
          </a:p>
        </p:txBody>
      </p:sp>
      <p:sp>
        <p:nvSpPr>
          <p:cNvPr id="4" name="AutoShape 2" descr="Pětiletá krasobruslařka klouže na ledě jako skutečná profesionálka - Svět  kreativ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602545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83856"/>
            <a:ext cx="9072000" cy="430887"/>
          </a:xfrm>
        </p:spPr>
        <p:txBody>
          <a:bodyPr/>
          <a:lstStyle/>
          <a:p>
            <a:r>
              <a:rPr lang="cs-CZ" sz="2800" b="1" dirty="0" smtClean="0">
                <a:solidFill>
                  <a:srgbClr val="FF0000"/>
                </a:solidFill>
              </a:rPr>
              <a:t>Intelektové nadání</a:t>
            </a:r>
            <a:endParaRPr lang="cs-CZ" sz="2800" b="1" dirty="0">
              <a:solidFill>
                <a:srgbClr val="FF0000"/>
              </a:solidFill>
            </a:endParaRPr>
          </a:p>
        </p:txBody>
      </p:sp>
      <p:sp>
        <p:nvSpPr>
          <p:cNvPr id="3" name="Podnadpis 2"/>
          <p:cNvSpPr>
            <a:spLocks noGrp="1"/>
          </p:cNvSpPr>
          <p:nvPr>
            <p:ph type="subTitle"/>
          </p:nvPr>
        </p:nvSpPr>
        <p:spPr>
          <a:xfrm>
            <a:off x="287784" y="1179091"/>
            <a:ext cx="9216208" cy="3215681"/>
          </a:xfrm>
        </p:spPr>
        <p:txBody>
          <a:bodyPr/>
          <a:lstStyle/>
          <a:p>
            <a:r>
              <a:rPr lang="cs-CZ" dirty="0" smtClean="0"/>
              <a:t>Schopnost </a:t>
            </a:r>
            <a:r>
              <a:rPr lang="cs-CZ" dirty="0"/>
              <a:t>myslet, </a:t>
            </a:r>
            <a:r>
              <a:rPr lang="cs-CZ" dirty="0" smtClean="0"/>
              <a:t>získávat informace, shromažďovat, pracovat s nimi</a:t>
            </a:r>
          </a:p>
          <a:p>
            <a:r>
              <a:rPr lang="cs-CZ" dirty="0" smtClean="0"/>
              <a:t>Úroveň </a:t>
            </a:r>
            <a:r>
              <a:rPr lang="cs-CZ" dirty="0"/>
              <a:t>IQ </a:t>
            </a:r>
            <a:endParaRPr lang="cs-CZ" dirty="0" smtClean="0"/>
          </a:p>
          <a:p>
            <a:r>
              <a:rPr lang="cs-CZ" dirty="0" smtClean="0"/>
              <a:t>Inteligence-  </a:t>
            </a:r>
            <a:r>
              <a:rPr lang="cs-CZ" dirty="0"/>
              <a:t>soubor mnoha intelektových schopností, které mohou být u člověka rozvinuté v různé míře </a:t>
            </a:r>
            <a:r>
              <a:rPr lang="cs-CZ" dirty="0" smtClean="0"/>
              <a:t>(silné </a:t>
            </a:r>
            <a:r>
              <a:rPr lang="cs-CZ" dirty="0"/>
              <a:t>a slabé </a:t>
            </a:r>
            <a:r>
              <a:rPr lang="cs-CZ" dirty="0" smtClean="0"/>
              <a:t>stránky) - druhy</a:t>
            </a:r>
            <a:r>
              <a:rPr lang="cs-CZ" dirty="0"/>
              <a:t> paměti, logické myšlení, pojmové myšlení, </a:t>
            </a:r>
            <a:r>
              <a:rPr lang="cs-CZ" dirty="0" err="1"/>
              <a:t>vizuoprostorové</a:t>
            </a:r>
            <a:r>
              <a:rPr lang="cs-CZ" dirty="0"/>
              <a:t> schopnosti, pozornost, verbální schopnosti, zrakové či sluchové vnímání apod. </a:t>
            </a:r>
            <a:endParaRPr lang="cs-CZ" dirty="0" smtClean="0"/>
          </a:p>
          <a:p>
            <a:r>
              <a:rPr lang="cs-CZ" dirty="0" smtClean="0"/>
              <a:t>O intelektovém </a:t>
            </a:r>
            <a:r>
              <a:rPr lang="cs-CZ" dirty="0"/>
              <a:t>nadání rozhodnou </a:t>
            </a:r>
            <a:r>
              <a:rPr lang="cs-CZ" dirty="0" smtClean="0"/>
              <a:t>většinou komplexní </a:t>
            </a:r>
            <a:r>
              <a:rPr lang="cs-CZ" dirty="0"/>
              <a:t>psychologické testy, které zohledňují osobnostní charakteristiky a další mimořádné schopnosti. </a:t>
            </a:r>
            <a:endParaRPr lang="cs-CZ" dirty="0" smtClean="0"/>
          </a:p>
          <a:p>
            <a:r>
              <a:rPr lang="cs-CZ" b="1" dirty="0" smtClean="0"/>
              <a:t>Nejde </a:t>
            </a:r>
            <a:r>
              <a:rPr lang="cs-CZ" b="1" dirty="0"/>
              <a:t>tedy jen o samotné IQ, ale také o soubor schopností a vlastností, které se s intelektovým nadáním pojí</a:t>
            </a:r>
            <a:r>
              <a:rPr lang="cs-CZ" dirty="0" smtClean="0"/>
              <a:t>.</a:t>
            </a:r>
          </a:p>
          <a:p>
            <a:endParaRPr lang="cs-CZ" dirty="0"/>
          </a:p>
        </p:txBody>
      </p:sp>
      <p:pic>
        <p:nvPicPr>
          <p:cNvPr id="4098" name="Picture 2" descr="IQ tykve | Bastard.cz – triko 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504" y="3843387"/>
            <a:ext cx="276225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415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808" y="526083"/>
            <a:ext cx="9072000" cy="430887"/>
          </a:xfrm>
        </p:spPr>
        <p:txBody>
          <a:bodyPr/>
          <a:lstStyle/>
          <a:p>
            <a:pPr algn="l"/>
            <a:r>
              <a:rPr lang="cs-CZ" sz="2800" b="1" dirty="0" smtClean="0">
                <a:solidFill>
                  <a:srgbClr val="FF0000"/>
                </a:solidFill>
              </a:rPr>
              <a:t>Pohybové nadání</a:t>
            </a:r>
            <a:endParaRPr lang="cs-CZ" sz="2800" b="1" dirty="0">
              <a:solidFill>
                <a:srgbClr val="FF0000"/>
              </a:solidFill>
            </a:endParaRPr>
          </a:p>
        </p:txBody>
      </p:sp>
      <p:sp>
        <p:nvSpPr>
          <p:cNvPr id="3" name="Zástupný symbol pro obsah 2"/>
          <p:cNvSpPr>
            <a:spLocks noGrp="1"/>
          </p:cNvSpPr>
          <p:nvPr>
            <p:ph idx="4294967295"/>
          </p:nvPr>
        </p:nvSpPr>
        <p:spPr>
          <a:xfrm>
            <a:off x="431800" y="1430894"/>
            <a:ext cx="9072563" cy="3742301"/>
          </a:xfrm>
          <a:prstGeom prst="rect">
            <a:avLst/>
          </a:prstGeom>
        </p:spPr>
        <p:txBody>
          <a:bodyPr>
            <a:normAutofit/>
          </a:bodyPr>
          <a:lstStyle/>
          <a:p>
            <a:pPr lvl="0">
              <a:buNone/>
            </a:pPr>
            <a:r>
              <a:rPr lang="cs-CZ" b="1" dirty="0" smtClean="0">
                <a:latin typeface="Calibri" panose="020F0502020204030204" pitchFamily="34" charset="0"/>
                <a:cs typeface="Calibri" panose="020F0502020204030204" pitchFamily="34" charset="0"/>
              </a:rPr>
              <a:t>Předpoklady:</a:t>
            </a:r>
            <a:endParaRPr lang="cs-CZ" dirty="0" smtClean="0">
              <a:latin typeface="Calibri" panose="020F0502020204030204" pitchFamily="34" charset="0"/>
              <a:cs typeface="Calibri" panose="020F0502020204030204" pitchFamily="34" charset="0"/>
            </a:endParaRPr>
          </a:p>
          <a:p>
            <a:pPr lvl="0">
              <a:buNone/>
            </a:pPr>
            <a:r>
              <a:rPr lang="cs-CZ" dirty="0" smtClean="0">
                <a:latin typeface="Calibri" panose="020F0502020204030204" pitchFamily="34" charset="0"/>
                <a:cs typeface="Calibri" panose="020F0502020204030204" pitchFamily="34" charset="0"/>
              </a:rPr>
              <a:t>strukturální vlastnosti (výška, hmotnost..),</a:t>
            </a:r>
          </a:p>
          <a:p>
            <a:pPr lvl="0">
              <a:buNone/>
            </a:pPr>
            <a:r>
              <a:rPr lang="cs-CZ" dirty="0" smtClean="0">
                <a:latin typeface="Calibri" panose="020F0502020204030204" pitchFamily="34" charset="0"/>
                <a:cs typeface="Calibri" panose="020F0502020204030204" pitchFamily="34" charset="0"/>
              </a:rPr>
              <a:t>pohybové schopnosti (síla, rychlost), </a:t>
            </a:r>
          </a:p>
          <a:p>
            <a:pPr lvl="0">
              <a:buNone/>
            </a:pPr>
            <a:r>
              <a:rPr lang="cs-CZ" dirty="0" smtClean="0">
                <a:latin typeface="Calibri" panose="020F0502020204030204" pitchFamily="34" charset="0"/>
                <a:cs typeface="Calibri" panose="020F0502020204030204" pitchFamily="34" charset="0"/>
              </a:rPr>
              <a:t>motorická </a:t>
            </a:r>
            <a:r>
              <a:rPr lang="cs-CZ" dirty="0" err="1" smtClean="0">
                <a:latin typeface="Calibri" panose="020F0502020204030204" pitchFamily="34" charset="0"/>
                <a:cs typeface="Calibri" panose="020F0502020204030204" pitchFamily="34" charset="0"/>
              </a:rPr>
              <a:t>docilita</a:t>
            </a:r>
            <a:r>
              <a:rPr lang="cs-CZ" dirty="0" smtClean="0">
                <a:latin typeface="Calibri" panose="020F0502020204030204" pitchFamily="34" charset="0"/>
                <a:cs typeface="Calibri" panose="020F0502020204030204" pitchFamily="34" charset="0"/>
              </a:rPr>
              <a:t> (schopnost zvládnout nové pohybové úkony), </a:t>
            </a:r>
          </a:p>
          <a:p>
            <a:pPr lvl="0">
              <a:buNone/>
            </a:pPr>
            <a:r>
              <a:rPr lang="cs-CZ" dirty="0">
                <a:latin typeface="Calibri" panose="020F0502020204030204" pitchFamily="34" charset="0"/>
                <a:cs typeface="Calibri" panose="020F0502020204030204" pitchFamily="34" charset="0"/>
              </a:rPr>
              <a:t>k</a:t>
            </a:r>
            <a:r>
              <a:rPr lang="cs-CZ" dirty="0" smtClean="0">
                <a:latin typeface="Calibri" panose="020F0502020204030204" pitchFamily="34" charset="0"/>
                <a:cs typeface="Calibri" panose="020F0502020204030204" pitchFamily="34" charset="0"/>
              </a:rPr>
              <a:t>ooperační schopnosti (významné pro kolektivní hry)</a:t>
            </a:r>
          </a:p>
          <a:p>
            <a:pPr lvl="0">
              <a:buNone/>
            </a:pPr>
            <a:r>
              <a:rPr lang="cs-CZ" dirty="0" smtClean="0">
                <a:latin typeface="Calibri" panose="020F0502020204030204" pitchFamily="34" charset="0"/>
                <a:cs typeface="Calibri" panose="020F0502020204030204" pitchFamily="34" charset="0"/>
              </a:rPr>
              <a:t>psychické vlastnosti, senzorické schopnosti aj.</a:t>
            </a:r>
          </a:p>
          <a:p>
            <a:pPr lvl="0">
              <a:buNone/>
            </a:pPr>
            <a:endParaRPr lang="cs-CZ" b="1" dirty="0" smtClean="0">
              <a:latin typeface="Calibri" panose="020F0502020204030204" pitchFamily="34" charset="0"/>
              <a:cs typeface="Calibri" panose="020F0502020204030204" pitchFamily="34" charset="0"/>
            </a:endParaRPr>
          </a:p>
          <a:p>
            <a:pPr lvl="0">
              <a:buNone/>
            </a:pPr>
            <a:r>
              <a:rPr lang="cs-CZ" b="1" dirty="0" smtClean="0">
                <a:latin typeface="Calibri" panose="020F0502020204030204" pitchFamily="34" charset="0"/>
                <a:cs typeface="Calibri" panose="020F0502020204030204" pitchFamily="34" charset="0"/>
              </a:rPr>
              <a:t>Omezení - věk</a:t>
            </a:r>
          </a:p>
          <a:p>
            <a:r>
              <a:rPr lang="cs-CZ" dirty="0" smtClean="0">
                <a:latin typeface="Calibri" panose="020F0502020204030204" pitchFamily="34" charset="0"/>
                <a:cs typeface="Calibri" panose="020F0502020204030204" pitchFamily="34" charset="0"/>
              </a:rPr>
              <a:t>Specifikum – nutné počítat </a:t>
            </a:r>
            <a:r>
              <a:rPr lang="cs-CZ" dirty="0">
                <a:latin typeface="Calibri" panose="020F0502020204030204" pitchFamily="34" charset="0"/>
                <a:cs typeface="Calibri" panose="020F0502020204030204" pitchFamily="34" charset="0"/>
              </a:rPr>
              <a:t>v plánování jejich </a:t>
            </a:r>
            <a:r>
              <a:rPr lang="cs-CZ" dirty="0" smtClean="0">
                <a:latin typeface="Calibri" panose="020F0502020204030204" pitchFamily="34" charset="0"/>
                <a:cs typeface="Calibri" panose="020F0502020204030204" pitchFamily="34" charset="0"/>
              </a:rPr>
              <a:t>kariéry: závislost </a:t>
            </a:r>
            <a:r>
              <a:rPr lang="cs-CZ" dirty="0">
                <a:latin typeface="Calibri" panose="020F0502020204030204" pitchFamily="34" charset="0"/>
                <a:cs typeface="Calibri" panose="020F0502020204030204" pitchFamily="34" charset="0"/>
              </a:rPr>
              <a:t>na svém fyzickém stavu (nejlepších výsledků </a:t>
            </a:r>
            <a:r>
              <a:rPr lang="cs-CZ" dirty="0" smtClean="0">
                <a:latin typeface="Calibri" panose="020F0502020204030204" pitchFamily="34" charset="0"/>
                <a:cs typeface="Calibri" panose="020F0502020204030204" pitchFamily="34" charset="0"/>
              </a:rPr>
              <a:t>v </a:t>
            </a:r>
            <a:r>
              <a:rPr lang="cs-CZ" dirty="0">
                <a:latin typeface="Calibri" panose="020F0502020204030204" pitchFamily="34" charset="0"/>
                <a:cs typeface="Calibri" panose="020F0502020204030204" pitchFamily="34" charset="0"/>
              </a:rPr>
              <a:t>období adolescence a mladé dospělosti), musí být </a:t>
            </a:r>
            <a:r>
              <a:rPr lang="cs-CZ" b="1" dirty="0">
                <a:latin typeface="Calibri" panose="020F0502020204030204" pitchFamily="34" charset="0"/>
                <a:cs typeface="Calibri" panose="020F0502020204030204" pitchFamily="34" charset="0"/>
              </a:rPr>
              <a:t>vrchol </a:t>
            </a:r>
            <a:r>
              <a:rPr lang="cs-CZ" b="1" dirty="0" smtClean="0">
                <a:latin typeface="Calibri" panose="020F0502020204030204" pitchFamily="34" charset="0"/>
                <a:cs typeface="Calibri" panose="020F0502020204030204" pitchFamily="34" charset="0"/>
              </a:rPr>
              <a:t>sportovní </a:t>
            </a:r>
            <a:r>
              <a:rPr lang="cs-CZ" b="1" dirty="0">
                <a:latin typeface="Calibri" panose="020F0502020204030204" pitchFamily="34" charset="0"/>
                <a:cs typeface="Calibri" panose="020F0502020204030204" pitchFamily="34" charset="0"/>
              </a:rPr>
              <a:t>kariéry správně </a:t>
            </a:r>
            <a:r>
              <a:rPr lang="cs-CZ" b="1" dirty="0" smtClean="0">
                <a:latin typeface="Calibri" panose="020F0502020204030204" pitchFamily="34" charset="0"/>
                <a:cs typeface="Calibri" panose="020F0502020204030204" pitchFamily="34" charset="0"/>
              </a:rPr>
              <a:t>načasován</a:t>
            </a:r>
            <a:r>
              <a:rPr lang="cs-CZ" dirty="0" smtClean="0">
                <a:latin typeface="Calibri" panose="020F0502020204030204" pitchFamily="34" charset="0"/>
                <a:cs typeface="Calibri" panose="020F0502020204030204" pitchFamily="34" charset="0"/>
              </a:rPr>
              <a:t> </a:t>
            </a:r>
          </a:p>
          <a:p>
            <a:r>
              <a:rPr lang="cs-CZ" dirty="0" smtClean="0">
                <a:latin typeface="Calibri" panose="020F0502020204030204" pitchFamily="34" charset="0"/>
                <a:cs typeface="Calibri" panose="020F0502020204030204" pitchFamily="34" charset="0"/>
              </a:rPr>
              <a:t>Vrcholový sport rizika - příliš </a:t>
            </a:r>
            <a:r>
              <a:rPr lang="cs-CZ" dirty="0">
                <a:latin typeface="Calibri" panose="020F0502020204030204" pitchFamily="34" charset="0"/>
                <a:cs typeface="Calibri" panose="020F0502020204030204" pitchFamily="34" charset="0"/>
              </a:rPr>
              <a:t>brzy, může to negativně ovlivnit jejich psychický i tělesný </a:t>
            </a:r>
            <a:r>
              <a:rPr lang="cs-CZ" dirty="0" smtClean="0">
                <a:latin typeface="Calibri" panose="020F0502020204030204" pitchFamily="34" charset="0"/>
                <a:cs typeface="Calibri" panose="020F0502020204030204" pitchFamily="34" charset="0"/>
              </a:rPr>
              <a:t>vývoj</a:t>
            </a:r>
          </a:p>
          <a:p>
            <a:pPr marL="0" indent="0">
              <a:buNone/>
            </a:pPr>
            <a:endParaRPr lang="cs-CZ" dirty="0">
              <a:latin typeface="Calibri" panose="020F0502020204030204" pitchFamily="34" charset="0"/>
              <a:cs typeface="Calibri" panose="020F0502020204030204" pitchFamily="34" charset="0"/>
            </a:endParaRPr>
          </a:p>
        </p:txBody>
      </p:sp>
      <p:pic>
        <p:nvPicPr>
          <p:cNvPr id="4" name="Picture 2" descr="RK Stan, rafting » Blog Archive » Záhada neúspěchů odhalena – známe  největšího tlusťocha v posád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8584" y="1827163"/>
            <a:ext cx="924297" cy="18485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ětiletá krasobruslařka klouže na ledě jako skutečná profesionálka - Svět  kreati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729" y="242987"/>
            <a:ext cx="2796505" cy="146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83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431800" y="314994"/>
            <a:ext cx="9361040" cy="14401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25000" lnSpcReduction="20000"/>
          </a:bodyPr>
          <a:lstStyle/>
          <a:p>
            <a:pPr marL="1440">
              <a:lnSpc>
                <a:spcPct val="100000"/>
              </a:lnSpc>
              <a:spcBef>
                <a:spcPts val="641"/>
              </a:spcBef>
              <a:buClr>
                <a:srgbClr val="FF0000"/>
              </a:buClr>
            </a:pPr>
            <a:endParaRPr lang="cs-CZ" sz="5800" b="1" spc="-1" dirty="0" smtClean="0">
              <a:solidFill>
                <a:srgbClr val="FF0000"/>
              </a:solidFill>
              <a:latin typeface="Calibri"/>
            </a:endParaRPr>
          </a:p>
          <a:p>
            <a:pPr marL="1440">
              <a:lnSpc>
                <a:spcPct val="100000"/>
              </a:lnSpc>
              <a:spcBef>
                <a:spcPts val="641"/>
              </a:spcBef>
              <a:buClr>
                <a:srgbClr val="FF0000"/>
              </a:buClr>
            </a:pPr>
            <a:r>
              <a:rPr lang="cs-CZ" sz="11200" b="1" spc="-1" dirty="0" smtClean="0">
                <a:solidFill>
                  <a:srgbClr val="FF0000"/>
                </a:solidFill>
                <a:latin typeface="Calibri"/>
              </a:rPr>
              <a:t>„Výjimečné vlastnosti“</a:t>
            </a:r>
          </a:p>
          <a:p>
            <a:pPr marL="1440">
              <a:lnSpc>
                <a:spcPct val="100000"/>
              </a:lnSpc>
              <a:spcBef>
                <a:spcPts val="641"/>
              </a:spcBef>
              <a:buClr>
                <a:srgbClr val="FF0000"/>
              </a:buClr>
            </a:pPr>
            <a:r>
              <a:rPr lang="cs-CZ" sz="11200" b="1" spc="-1" dirty="0" smtClean="0">
                <a:solidFill>
                  <a:srgbClr val="FF0000"/>
                </a:solidFill>
                <a:latin typeface="Calibri"/>
              </a:rPr>
              <a:t>„Šikovné děti, šikovní žáci“</a:t>
            </a:r>
          </a:p>
          <a:p>
            <a:pPr marL="1440">
              <a:lnSpc>
                <a:spcPct val="100000"/>
              </a:lnSpc>
              <a:spcBef>
                <a:spcPts val="641"/>
              </a:spcBef>
              <a:buClr>
                <a:srgbClr val="FF0000"/>
              </a:buClr>
            </a:pPr>
            <a:r>
              <a:rPr lang="cs-CZ" sz="11200" b="1" spc="-1" dirty="0" smtClean="0">
                <a:solidFill>
                  <a:srgbClr val="FF0000"/>
                </a:solidFill>
                <a:latin typeface="Calibri"/>
              </a:rPr>
              <a:t>„Nadaní a talentovaní“ </a:t>
            </a:r>
            <a:endParaRPr lang="cs-CZ" sz="11200" b="0" strike="noStrike" spc="-1" dirty="0">
              <a:latin typeface="Arial"/>
            </a:endParaRPr>
          </a:p>
        </p:txBody>
      </p:sp>
      <p:sp>
        <p:nvSpPr>
          <p:cNvPr id="161" name="CustomShape 2"/>
          <p:cNvSpPr/>
          <p:nvPr/>
        </p:nvSpPr>
        <p:spPr>
          <a:xfrm>
            <a:off x="515160" y="1755155"/>
            <a:ext cx="9138240" cy="36383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640">
              <a:lnSpc>
                <a:spcPct val="100000"/>
              </a:lnSpc>
              <a:spcBef>
                <a:spcPts val="641"/>
              </a:spcBef>
            </a:pPr>
            <a:endParaRPr lang="cs-CZ" sz="3200" spc="-1" dirty="0" smtClean="0">
              <a:solidFill>
                <a:srgbClr val="000000"/>
              </a:solidFill>
              <a:latin typeface="Calibri"/>
              <a:ea typeface="DejaVu Sans"/>
            </a:endParaRPr>
          </a:p>
          <a:p>
            <a:pPr marL="458640" indent="-457200">
              <a:lnSpc>
                <a:spcPct val="100000"/>
              </a:lnSpc>
              <a:spcBef>
                <a:spcPts val="641"/>
              </a:spcBef>
              <a:buFontTx/>
              <a:buChar char="-"/>
            </a:pPr>
            <a:r>
              <a:rPr lang="cs-CZ" sz="3200" spc="-1" dirty="0" smtClean="0">
                <a:solidFill>
                  <a:srgbClr val="000000"/>
                </a:solidFill>
                <a:latin typeface="Calibri"/>
                <a:ea typeface="DejaVu Sans"/>
              </a:rPr>
              <a:t>z</a:t>
            </a:r>
            <a:r>
              <a:rPr lang="cs-CZ" sz="3200" b="0" strike="noStrike" spc="-1" dirty="0" smtClean="0">
                <a:solidFill>
                  <a:srgbClr val="000000"/>
                </a:solidFill>
                <a:latin typeface="Calibri"/>
                <a:ea typeface="DejaVu Sans"/>
              </a:rPr>
              <a:t>ájem </a:t>
            </a:r>
            <a:r>
              <a:rPr lang="cs-CZ" sz="3200" b="0" strike="noStrike" spc="-1" dirty="0">
                <a:solidFill>
                  <a:srgbClr val="000000"/>
                </a:solidFill>
                <a:latin typeface="Calibri"/>
                <a:ea typeface="DejaVu Sans"/>
              </a:rPr>
              <a:t>o rozvoj </a:t>
            </a:r>
            <a:r>
              <a:rPr lang="cs-CZ" sz="3200" b="0" strike="noStrike" spc="-1" dirty="0" smtClean="0">
                <a:solidFill>
                  <a:srgbClr val="000000"/>
                </a:solidFill>
                <a:latin typeface="Calibri"/>
                <a:ea typeface="DejaVu Sans"/>
              </a:rPr>
              <a:t>nadaných </a:t>
            </a:r>
          </a:p>
          <a:p>
            <a:pPr marL="458640" indent="-457200">
              <a:lnSpc>
                <a:spcPct val="100000"/>
              </a:lnSpc>
              <a:spcBef>
                <a:spcPts val="641"/>
              </a:spcBef>
              <a:buFontTx/>
              <a:buChar char="-"/>
            </a:pPr>
            <a:r>
              <a:rPr lang="cs-CZ" sz="3200" b="0" strike="noStrike" spc="-1" dirty="0" smtClean="0">
                <a:solidFill>
                  <a:srgbClr val="000000"/>
                </a:solidFill>
                <a:latin typeface="Calibri"/>
                <a:ea typeface="DejaVu Sans"/>
              </a:rPr>
              <a:t>velmi </a:t>
            </a:r>
            <a:r>
              <a:rPr lang="cs-CZ" sz="3200" b="0" strike="noStrike" spc="-1" dirty="0">
                <a:solidFill>
                  <a:srgbClr val="000000"/>
                </a:solidFill>
                <a:latin typeface="Calibri"/>
                <a:ea typeface="DejaVu Sans"/>
              </a:rPr>
              <a:t>odlišný v různých </a:t>
            </a:r>
            <a:r>
              <a:rPr lang="cs-CZ" sz="3200" b="0" strike="noStrike" spc="-1" dirty="0" smtClean="0">
                <a:solidFill>
                  <a:srgbClr val="000000"/>
                </a:solidFill>
                <a:latin typeface="Calibri"/>
                <a:ea typeface="DejaVu Sans"/>
              </a:rPr>
              <a:t>státech</a:t>
            </a:r>
          </a:p>
          <a:p>
            <a:pPr marL="458640" indent="-457200">
              <a:lnSpc>
                <a:spcPct val="100000"/>
              </a:lnSpc>
              <a:spcBef>
                <a:spcPts val="641"/>
              </a:spcBef>
              <a:buFontTx/>
              <a:buChar char="-"/>
            </a:pPr>
            <a:r>
              <a:rPr lang="cs-CZ" sz="3200" b="0" strike="noStrike" spc="-1" dirty="0" smtClean="0">
                <a:solidFill>
                  <a:srgbClr val="000000"/>
                </a:solidFill>
                <a:latin typeface="Calibri"/>
                <a:ea typeface="DejaVu Sans"/>
              </a:rPr>
              <a:t>součást vzdělávacích </a:t>
            </a:r>
            <a:r>
              <a:rPr lang="cs-CZ" sz="3200" b="0" strike="noStrike" spc="-1" dirty="0">
                <a:solidFill>
                  <a:srgbClr val="000000"/>
                </a:solidFill>
                <a:latin typeface="Calibri"/>
                <a:ea typeface="DejaVu Sans"/>
              </a:rPr>
              <a:t>strategií </a:t>
            </a:r>
            <a:endParaRPr lang="cs-CZ" sz="3200" b="0" strike="noStrike" spc="-1" dirty="0" smtClean="0">
              <a:solidFill>
                <a:srgbClr val="000000"/>
              </a:solidFill>
              <a:latin typeface="Calibri"/>
              <a:ea typeface="DejaVu Sans"/>
            </a:endParaRPr>
          </a:p>
          <a:p>
            <a:pPr marL="458640" indent="-457200">
              <a:lnSpc>
                <a:spcPct val="100000"/>
              </a:lnSpc>
              <a:spcBef>
                <a:spcPts val="641"/>
              </a:spcBef>
              <a:buFontTx/>
              <a:buChar char="-"/>
            </a:pPr>
            <a:r>
              <a:rPr lang="cs-CZ" sz="3200" spc="-1" dirty="0" smtClean="0">
                <a:solidFill>
                  <a:srgbClr val="000000"/>
                </a:solidFill>
                <a:latin typeface="Calibri"/>
                <a:ea typeface="DejaVu Sans"/>
              </a:rPr>
              <a:t>„s a bez“ </a:t>
            </a:r>
            <a:r>
              <a:rPr lang="cs-CZ" sz="3200" b="0" strike="noStrike" spc="-1" dirty="0" smtClean="0">
                <a:solidFill>
                  <a:srgbClr val="000000"/>
                </a:solidFill>
                <a:latin typeface="Calibri"/>
                <a:ea typeface="DejaVu Sans"/>
              </a:rPr>
              <a:t>speciálních programů</a:t>
            </a: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83856"/>
            <a:ext cx="9072000" cy="430887"/>
          </a:xfrm>
        </p:spPr>
        <p:txBody>
          <a:bodyPr/>
          <a:lstStyle/>
          <a:p>
            <a:pPr algn="l"/>
            <a:r>
              <a:rPr lang="cs-CZ" sz="2800" b="1" dirty="0" smtClean="0">
                <a:solidFill>
                  <a:srgbClr val="FF0000"/>
                </a:solidFill>
              </a:rPr>
              <a:t>Umělecké nadání </a:t>
            </a:r>
            <a:endParaRPr lang="cs-CZ" sz="2800" b="1" dirty="0">
              <a:solidFill>
                <a:srgbClr val="FF0000"/>
              </a:solidFill>
            </a:endParaRPr>
          </a:p>
        </p:txBody>
      </p:sp>
      <p:sp>
        <p:nvSpPr>
          <p:cNvPr id="3" name="Zástupný symbol pro obsah 2"/>
          <p:cNvSpPr>
            <a:spLocks noGrp="1"/>
          </p:cNvSpPr>
          <p:nvPr>
            <p:ph idx="4294967295"/>
          </p:nvPr>
        </p:nvSpPr>
        <p:spPr>
          <a:xfrm>
            <a:off x="504031" y="1323129"/>
            <a:ext cx="9072563" cy="3742301"/>
          </a:xfrm>
          <a:prstGeom prst="rect">
            <a:avLst/>
          </a:prstGeom>
        </p:spPr>
        <p:txBody>
          <a:bodyPr>
            <a:normAutofit/>
          </a:bodyPr>
          <a:lstStyle/>
          <a:p>
            <a:r>
              <a:rPr lang="cs-CZ" b="1" dirty="0" smtClean="0"/>
              <a:t>Předpoklady:</a:t>
            </a:r>
          </a:p>
          <a:p>
            <a:r>
              <a:rPr lang="cs-CZ" dirty="0" smtClean="0"/>
              <a:t>Speciální sluchové a motorické (v hudbě)</a:t>
            </a:r>
          </a:p>
          <a:p>
            <a:r>
              <a:rPr lang="cs-CZ" dirty="0" smtClean="0"/>
              <a:t>Zrakové (ve výtvarném umění) </a:t>
            </a:r>
          </a:p>
          <a:p>
            <a:r>
              <a:rPr lang="cs-CZ" dirty="0"/>
              <a:t>J</a:t>
            </a:r>
            <a:r>
              <a:rPr lang="cs-CZ" dirty="0" smtClean="0"/>
              <a:t>azykové (v literatuře), pozn. níže</a:t>
            </a:r>
          </a:p>
          <a:p>
            <a:r>
              <a:rPr lang="cs-CZ" dirty="0" smtClean="0"/>
              <a:t>Umělci – silné prožívání, „múzy“</a:t>
            </a:r>
          </a:p>
          <a:p>
            <a:endParaRPr lang="cs-CZ" dirty="0"/>
          </a:p>
          <a:p>
            <a:endParaRPr lang="cs-CZ" dirty="0" smtClean="0"/>
          </a:p>
          <a:p>
            <a:endParaRPr lang="cs-CZ" dirty="0"/>
          </a:p>
          <a:p>
            <a:r>
              <a:rPr lang="cs-CZ" dirty="0" smtClean="0"/>
              <a:t>Projevy: </a:t>
            </a:r>
          </a:p>
          <a:p>
            <a:r>
              <a:rPr lang="cs-CZ" dirty="0" smtClean="0"/>
              <a:t>Časní čtenáři – nadané děti - do 4 let</a:t>
            </a:r>
          </a:p>
          <a:p>
            <a:r>
              <a:rPr lang="cs-CZ" dirty="0" smtClean="0"/>
              <a:t>Výjimečně - již ve věku 12 - 18 měsíců</a:t>
            </a:r>
          </a:p>
          <a:p>
            <a:r>
              <a:rPr lang="cs-CZ" dirty="0" smtClean="0"/>
              <a:t>„lingvisté“ – názor: dobrý hudební sluch</a:t>
            </a:r>
            <a:endParaRPr lang="cs-CZ" b="1" dirty="0" smtClean="0"/>
          </a:p>
          <a:p>
            <a:endParaRPr lang="cs-CZ" dirty="0" smtClean="0"/>
          </a:p>
        </p:txBody>
      </p:sp>
      <p:sp>
        <p:nvSpPr>
          <p:cNvPr id="4" name="AutoShape 10" descr="Karek Hynek Mácha a jeho osudová milenka Lo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12" descr="Karel Hynek Mácha: První porno v Čechách? | Blesk.c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3" name="Picture 8" descr="Karel Hynek Mácha: První porno v Čechách? | Blesk.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927" y="3411339"/>
            <a:ext cx="3095098" cy="1637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okonalá modelka – inspirace – Fotokurzy Ange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437" y="747043"/>
            <a:ext cx="3029843"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6640888" y="5175405"/>
            <a:ext cx="2464136" cy="276999"/>
          </a:xfrm>
          <a:prstGeom prst="rect">
            <a:avLst/>
          </a:prstGeom>
        </p:spPr>
        <p:txBody>
          <a:bodyPr wrap="none">
            <a:spAutoFit/>
          </a:bodyPr>
          <a:lstStyle/>
          <a:p>
            <a:r>
              <a:rPr lang="fi-FI" sz="1200" dirty="0"/>
              <a:t>LORI – múza Karla Hynka Máchy</a:t>
            </a:r>
            <a:endParaRPr lang="cs-CZ" sz="1200" dirty="0"/>
          </a:p>
        </p:txBody>
      </p:sp>
    </p:spTree>
    <p:extLst>
      <p:ext uri="{BB962C8B-B14F-4D97-AF65-F5344CB8AC3E}">
        <p14:creationId xmlns:p14="http://schemas.microsoft.com/office/powerpoint/2010/main" val="101630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smtClean="0">
                <a:solidFill>
                  <a:srgbClr val="FF0000"/>
                </a:solidFill>
              </a:rPr>
              <a:t>Hudební nadání</a:t>
            </a:r>
            <a:endParaRPr lang="cs-CZ" sz="2800" b="1" dirty="0">
              <a:solidFill>
                <a:srgbClr val="FF0000"/>
              </a:solidFill>
            </a:endParaRPr>
          </a:p>
        </p:txBody>
      </p:sp>
      <p:sp>
        <p:nvSpPr>
          <p:cNvPr id="3" name="Zástupný symbol pro obsah 2"/>
          <p:cNvSpPr>
            <a:spLocks noGrp="1"/>
          </p:cNvSpPr>
          <p:nvPr>
            <p:ph idx="4294967295"/>
          </p:nvPr>
        </p:nvSpPr>
        <p:spPr>
          <a:xfrm>
            <a:off x="504031" y="1323129"/>
            <a:ext cx="9072563" cy="3742301"/>
          </a:xfrm>
          <a:prstGeom prst="rect">
            <a:avLst/>
          </a:prstGeom>
        </p:spPr>
        <p:txBody>
          <a:bodyPr>
            <a:normAutofit/>
          </a:bodyPr>
          <a:lstStyle/>
          <a:p>
            <a:pPr lvl="0"/>
            <a:r>
              <a:rPr lang="cs-CZ" b="1" dirty="0" smtClean="0">
                <a:latin typeface="Calibri" panose="020F0502020204030204" pitchFamily="34" charset="0"/>
                <a:cs typeface="Calibri" panose="020F0502020204030204" pitchFamily="34" charset="0"/>
              </a:rPr>
              <a:t>Předpoklady</a:t>
            </a:r>
            <a:r>
              <a:rPr lang="cs-CZ" dirty="0" smtClean="0">
                <a:latin typeface="Calibri" panose="020F0502020204030204" pitchFamily="34" charset="0"/>
                <a:cs typeface="Calibri" panose="020F0502020204030204" pitchFamily="34" charset="0"/>
              </a:rPr>
              <a:t>: </a:t>
            </a:r>
          </a:p>
          <a:p>
            <a:r>
              <a:rPr lang="cs-CZ" dirty="0" smtClean="0"/>
              <a:t>melodický a harmonický sluch </a:t>
            </a:r>
          </a:p>
          <a:p>
            <a:r>
              <a:rPr lang="cs-CZ" dirty="0" smtClean="0"/>
              <a:t>smysl </a:t>
            </a:r>
            <a:r>
              <a:rPr lang="cs-CZ" dirty="0"/>
              <a:t>pro rytmus </a:t>
            </a:r>
            <a:endParaRPr lang="cs-CZ" dirty="0" smtClean="0"/>
          </a:p>
          <a:p>
            <a:r>
              <a:rPr lang="cs-CZ" dirty="0" smtClean="0"/>
              <a:t>hudební paměť</a:t>
            </a:r>
          </a:p>
          <a:p>
            <a:r>
              <a:rPr lang="cs-CZ" dirty="0" smtClean="0"/>
              <a:t>tělesné vlastnosti - dítě má problémy s plícemi, nebude nikdy hrát na dechový nástroj jako jedinci, jež jsou v pořádku.</a:t>
            </a:r>
          </a:p>
          <a:p>
            <a:endParaRPr lang="cs-CZ" dirty="0" smtClean="0"/>
          </a:p>
          <a:p>
            <a:r>
              <a:rPr lang="cs-CZ" dirty="0" smtClean="0"/>
              <a:t>Hudební </a:t>
            </a:r>
            <a:r>
              <a:rPr lang="cs-CZ" dirty="0"/>
              <a:t>nadání se projevuje velice </a:t>
            </a:r>
            <a:r>
              <a:rPr lang="cs-CZ" dirty="0" smtClean="0"/>
              <a:t>brzy. </a:t>
            </a:r>
          </a:p>
          <a:p>
            <a:r>
              <a:rPr lang="cs-CZ" dirty="0" smtClean="0"/>
              <a:t>Děti projevují zájem o hudbu již </a:t>
            </a:r>
            <a:r>
              <a:rPr lang="cs-CZ" dirty="0"/>
              <a:t>v prvním roce života. </a:t>
            </a:r>
            <a:endParaRPr lang="cs-CZ" dirty="0" smtClean="0"/>
          </a:p>
          <a:p>
            <a:r>
              <a:rPr lang="cs-CZ" dirty="0" smtClean="0"/>
              <a:t>Schopnosti</a:t>
            </a:r>
            <a:r>
              <a:rPr lang="cs-CZ" dirty="0"/>
              <a:t>, které umožní rozvoj hudebního </a:t>
            </a:r>
            <a:r>
              <a:rPr lang="cs-CZ" dirty="0" smtClean="0"/>
              <a:t>nadání, jsou </a:t>
            </a:r>
            <a:r>
              <a:rPr lang="cs-CZ" dirty="0"/>
              <a:t>pak pozorovatelné již v předškolním věku. </a:t>
            </a:r>
            <a:endParaRPr lang="cs-CZ" dirty="0" smtClean="0"/>
          </a:p>
          <a:p>
            <a:r>
              <a:rPr lang="cs-CZ" dirty="0" smtClean="0"/>
              <a:t>Další rozvoj nadání velmi </a:t>
            </a:r>
            <a:r>
              <a:rPr lang="cs-CZ" dirty="0"/>
              <a:t>závislý na podpoře </a:t>
            </a:r>
            <a:r>
              <a:rPr lang="cs-CZ" dirty="0" smtClean="0"/>
              <a:t>zvenčí</a:t>
            </a:r>
          </a:p>
        </p:txBody>
      </p:sp>
      <p:pic>
        <p:nvPicPr>
          <p:cNvPr id="4" name="Picture 8" descr="Karel Beneš - Hudební múzy - Dio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0592" y="0"/>
            <a:ext cx="1728193" cy="238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427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83856"/>
            <a:ext cx="9072000" cy="430887"/>
          </a:xfrm>
        </p:spPr>
        <p:txBody>
          <a:bodyPr/>
          <a:lstStyle/>
          <a:p>
            <a:pPr algn="l"/>
            <a:r>
              <a:rPr lang="cs-CZ" sz="2800" b="1" dirty="0" smtClean="0">
                <a:solidFill>
                  <a:srgbClr val="FF0000"/>
                </a:solidFill>
              </a:rPr>
              <a:t>Praktické nadání</a:t>
            </a:r>
            <a:endParaRPr lang="cs-CZ" sz="2800" b="1" dirty="0">
              <a:solidFill>
                <a:srgbClr val="FF0000"/>
              </a:solidFill>
            </a:endParaRPr>
          </a:p>
        </p:txBody>
      </p:sp>
      <p:sp>
        <p:nvSpPr>
          <p:cNvPr id="3" name="Zástupný symbol pro obsah 2"/>
          <p:cNvSpPr>
            <a:spLocks noGrp="1"/>
          </p:cNvSpPr>
          <p:nvPr>
            <p:ph idx="4294967295"/>
          </p:nvPr>
        </p:nvSpPr>
        <p:spPr>
          <a:xfrm>
            <a:off x="575816" y="1323107"/>
            <a:ext cx="9072563" cy="3742301"/>
          </a:xfrm>
          <a:prstGeom prst="rect">
            <a:avLst/>
          </a:prstGeom>
        </p:spPr>
        <p:txBody>
          <a:bodyPr>
            <a:normAutofit/>
          </a:bodyPr>
          <a:lstStyle/>
          <a:p>
            <a:r>
              <a:rPr lang="cs-CZ" dirty="0" smtClean="0"/>
              <a:t>Manuálně nadaní </a:t>
            </a:r>
          </a:p>
          <a:p>
            <a:r>
              <a:rPr lang="cs-CZ" dirty="0" smtClean="0"/>
              <a:t>- hlavním </a:t>
            </a:r>
            <a:r>
              <a:rPr lang="cs-CZ" dirty="0"/>
              <a:t>nástrojem jsou lidské </a:t>
            </a:r>
            <a:r>
              <a:rPr lang="cs-CZ" dirty="0" smtClean="0"/>
              <a:t>ruce</a:t>
            </a:r>
          </a:p>
          <a:p>
            <a:pPr>
              <a:buFontTx/>
              <a:buChar char="-"/>
            </a:pPr>
            <a:r>
              <a:rPr lang="cs-CZ" dirty="0" smtClean="0"/>
              <a:t> nadání </a:t>
            </a:r>
            <a:r>
              <a:rPr lang="cs-CZ" dirty="0"/>
              <a:t>pro těžkou fyzickou práci (u nichž jsou výrazné tělesné dispozice) </a:t>
            </a:r>
            <a:endParaRPr lang="cs-CZ" dirty="0" smtClean="0"/>
          </a:p>
          <a:p>
            <a:pPr>
              <a:buFontTx/>
              <a:buChar char="-"/>
            </a:pPr>
            <a:r>
              <a:rPr lang="cs-CZ" dirty="0" smtClean="0"/>
              <a:t> nadání manuálně </a:t>
            </a:r>
            <a:r>
              <a:rPr lang="cs-CZ" dirty="0"/>
              <a:t>technické </a:t>
            </a:r>
            <a:r>
              <a:rPr lang="cs-CZ" dirty="0" smtClean="0"/>
              <a:t>(</a:t>
            </a:r>
            <a:r>
              <a:rPr lang="cs-CZ" dirty="0"/>
              <a:t>typické zaměřením na předměty</a:t>
            </a:r>
            <a:r>
              <a:rPr lang="cs-CZ" dirty="0" smtClean="0"/>
              <a:t>)</a:t>
            </a:r>
          </a:p>
          <a:p>
            <a:pPr marL="0" indent="0">
              <a:buNone/>
            </a:pPr>
            <a:r>
              <a:rPr lang="cs-CZ" dirty="0" smtClean="0"/>
              <a:t> </a:t>
            </a:r>
            <a:endParaRPr lang="cs-CZ" dirty="0"/>
          </a:p>
          <a:p>
            <a:pPr marL="0" indent="0">
              <a:buNone/>
            </a:pPr>
            <a:endParaRPr lang="cs-CZ" dirty="0"/>
          </a:p>
        </p:txBody>
      </p:sp>
      <p:pic>
        <p:nvPicPr>
          <p:cNvPr id="13314" name="Picture 2" descr="Malý konstruktér - Retro Baron dvojplošník 254 ks dílků | Nejbaby.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400" y="2979291"/>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Měsíčník Rozmarýna - online vydán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976" y="2979291"/>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63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83856"/>
            <a:ext cx="9072000" cy="430887"/>
          </a:xfrm>
        </p:spPr>
        <p:txBody>
          <a:bodyPr/>
          <a:lstStyle/>
          <a:p>
            <a:r>
              <a:rPr lang="cs-CZ" sz="2800" b="1" dirty="0">
                <a:solidFill>
                  <a:srgbClr val="FF0000"/>
                </a:solidFill>
              </a:rPr>
              <a:t>S</a:t>
            </a:r>
            <a:r>
              <a:rPr lang="cs-CZ" sz="2800" b="1" dirty="0" smtClean="0">
                <a:solidFill>
                  <a:srgbClr val="FF0000"/>
                </a:solidFill>
              </a:rPr>
              <a:t>ociální nadání </a:t>
            </a:r>
            <a:endParaRPr lang="cs-CZ" sz="2800" b="1" dirty="0">
              <a:solidFill>
                <a:srgbClr val="FF0000"/>
              </a:solidFill>
            </a:endParaRPr>
          </a:p>
        </p:txBody>
      </p:sp>
      <p:sp>
        <p:nvSpPr>
          <p:cNvPr id="3" name="Zástupný symbol pro text 2"/>
          <p:cNvSpPr>
            <a:spLocks noGrp="1"/>
          </p:cNvSpPr>
          <p:nvPr>
            <p:ph type="body"/>
          </p:nvPr>
        </p:nvSpPr>
        <p:spPr>
          <a:xfrm>
            <a:off x="287784" y="1453217"/>
            <a:ext cx="9216208" cy="2492990"/>
          </a:xfrm>
        </p:spPr>
        <p:txBody>
          <a:bodyPr/>
          <a:lstStyle/>
          <a:p>
            <a:pPr marL="285750" indent="-285750">
              <a:buFontTx/>
              <a:buChar char="-"/>
            </a:pPr>
            <a:r>
              <a:rPr lang="cs-CZ" dirty="0" smtClean="0"/>
              <a:t>schopnost porozumět lidem</a:t>
            </a:r>
          </a:p>
          <a:p>
            <a:pPr marL="285750" indent="-285750">
              <a:buFontTx/>
              <a:buChar char="-"/>
            </a:pPr>
            <a:r>
              <a:rPr lang="cs-CZ" dirty="0" smtClean="0"/>
              <a:t>oblast dělena do kategorií organizační, pedagogické a pečovatelské nadání. </a:t>
            </a:r>
          </a:p>
          <a:p>
            <a:pPr marL="0" indent="0">
              <a:buNone/>
            </a:pPr>
            <a:r>
              <a:rPr lang="cs-CZ" dirty="0" smtClean="0"/>
              <a:t> </a:t>
            </a:r>
          </a:p>
          <a:p>
            <a:r>
              <a:rPr lang="cs-CZ" b="1" dirty="0" smtClean="0"/>
              <a:t>organizační talent </a:t>
            </a:r>
          </a:p>
          <a:p>
            <a:pPr marL="285750" indent="-285750">
              <a:buFontTx/>
              <a:buChar char="-"/>
            </a:pPr>
            <a:r>
              <a:rPr lang="cs-CZ" dirty="0" smtClean="0"/>
              <a:t>lze pozorovat i  u malých dětí. Bývají oblíbené a družné, dokáží se rozhodovat, jsou populární i nepopulární</a:t>
            </a:r>
          </a:p>
          <a:p>
            <a:pPr marL="285750" indent="-285750">
              <a:buFontTx/>
              <a:buChar char="-"/>
            </a:pPr>
            <a:r>
              <a:rPr lang="cs-CZ" dirty="0" smtClean="0"/>
              <a:t>důležité vedení a podpora dospělých</a:t>
            </a:r>
            <a:endParaRPr lang="cs-CZ" dirty="0"/>
          </a:p>
          <a:p>
            <a:pPr marL="285750" indent="-285750">
              <a:buFontTx/>
              <a:buChar char="-"/>
            </a:pPr>
            <a:r>
              <a:rPr lang="cs-CZ" dirty="0" smtClean="0"/>
              <a:t>práce  řídících pracovníků</a:t>
            </a:r>
          </a:p>
          <a:p>
            <a:endParaRPr lang="cs-CZ" dirty="0"/>
          </a:p>
        </p:txBody>
      </p:sp>
      <p:pic>
        <p:nvPicPr>
          <p:cNvPr id="4" name="Picture 4" descr="Orientační test emoční inteligence - Mind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288" y="3483347"/>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771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921" y="418906"/>
            <a:ext cx="9185227" cy="830997"/>
          </a:xfrm>
        </p:spPr>
        <p:txBody>
          <a:bodyPr/>
          <a:lstStyle/>
          <a:p>
            <a:pPr algn="ctr"/>
            <a:r>
              <a:rPr lang="cs-CZ" sz="3600" b="1" dirty="0" smtClean="0">
                <a:solidFill>
                  <a:srgbClr val="FF0000"/>
                </a:solidFill>
              </a:rPr>
              <a:t>Ze života a praxe …..</a:t>
            </a:r>
            <a:r>
              <a:rPr lang="cs-CZ" dirty="0" smtClean="0">
                <a:solidFill>
                  <a:srgbClr val="FF0000"/>
                </a:solidFill>
              </a:rPr>
              <a:t/>
            </a:r>
            <a:br>
              <a:rPr lang="cs-CZ" dirty="0" smtClean="0">
                <a:solidFill>
                  <a:srgbClr val="FF0000"/>
                </a:solidFill>
              </a:rPr>
            </a:br>
            <a:endParaRPr lang="cs-CZ" dirty="0"/>
          </a:p>
        </p:txBody>
      </p:sp>
      <p:sp>
        <p:nvSpPr>
          <p:cNvPr id="3" name="Zástupný symbol pro text 2"/>
          <p:cNvSpPr>
            <a:spLocks noGrp="1"/>
          </p:cNvSpPr>
          <p:nvPr>
            <p:ph type="body"/>
          </p:nvPr>
        </p:nvSpPr>
        <p:spPr/>
        <p:txBody>
          <a:bodyPr/>
          <a:lstStyle/>
          <a:p>
            <a:r>
              <a:rPr lang="cs-CZ" dirty="0" smtClean="0"/>
              <a:t>.</a:t>
            </a:r>
            <a:endParaRPr lang="cs-CZ" dirty="0"/>
          </a:p>
        </p:txBody>
      </p:sp>
      <p:sp>
        <p:nvSpPr>
          <p:cNvPr id="4" name="AutoShape 4" descr="Pětiletá krasobruslařka klouže na ledě jako skutečná profesionálka - Svět  kreativ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6" descr="Pětiletá krasobruslařka klouže na ledě jako skutečná profesionálka - Svět  kreativ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 name="Picture 16" descr="12 tipů, jak se vypořádat s dětskými záchvaty vzteku | Prima Že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8384" y="1395115"/>
            <a:ext cx="3629057" cy="27217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Disinhibice - jak si budujeme svou stydlivost - Floskulo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73" y="3699371"/>
            <a:ext cx="5278056" cy="17593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12 rad pro stydlivé a nespolečenské IT experty (1.) | CIO Business World.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848" y="1395115"/>
            <a:ext cx="4000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909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504000" y="226800"/>
            <a:ext cx="9070560" cy="105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1500" lnSpcReduction="20000"/>
          </a:bodyPr>
          <a:lstStyle/>
          <a:p>
            <a:pPr algn="ctr">
              <a:lnSpc>
                <a:spcPct val="100000"/>
              </a:lnSpc>
            </a:pPr>
            <a:r>
              <a:t/>
            </a:r>
            <a:br/>
            <a:r>
              <a:t/>
            </a:r>
            <a:br/>
            <a:r>
              <a:t/>
            </a:r>
            <a:br/>
            <a:r>
              <a:t/>
            </a:r>
            <a:br/>
            <a:r>
              <a:t/>
            </a:r>
            <a:br/>
            <a:endParaRPr lang="cs-CZ" sz="1800" b="0" strike="noStrike" spc="-1">
              <a:latin typeface="Arial"/>
            </a:endParaRPr>
          </a:p>
        </p:txBody>
      </p:sp>
      <p:sp>
        <p:nvSpPr>
          <p:cNvPr id="219" name="CustomShape 2"/>
          <p:cNvSpPr/>
          <p:nvPr/>
        </p:nvSpPr>
        <p:spPr>
          <a:xfrm>
            <a:off x="504000" y="963067"/>
            <a:ext cx="9002520" cy="25922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4000" lnSpcReduction="20000"/>
          </a:bodyPr>
          <a:lstStyle/>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Chlapec 2,8 roků si prohlíží parohy: „</a:t>
            </a:r>
            <a:r>
              <a:rPr lang="cs-CZ" sz="3200" b="0" i="1" strike="noStrike" spc="-1" dirty="0">
                <a:solidFill>
                  <a:srgbClr val="000000"/>
                </a:solidFill>
                <a:latin typeface="Calibri"/>
                <a:ea typeface="DejaVu Sans"/>
              </a:rPr>
              <a:t>To mě fascinuje</a:t>
            </a:r>
            <a:r>
              <a:rPr lang="cs-CZ" sz="3200" b="0" strike="noStrike" spc="-1" dirty="0">
                <a:solidFill>
                  <a:srgbClr val="000000"/>
                </a:solidFill>
                <a:latin typeface="Calibri"/>
                <a:ea typeface="DejaVu Sans"/>
              </a:rPr>
              <a:t>!“</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Chlapec 3,5 roků: </a:t>
            </a:r>
            <a:endParaRPr lang="cs-CZ" sz="3200" b="0"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Matka ho tahá za nohu: „Necháš mě! Byla bys tak laskava!“ </a:t>
            </a:r>
            <a:endParaRPr lang="cs-CZ" sz="3200" b="0"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Matka ho lechtá: „Už mě nech, </a:t>
            </a:r>
            <a:r>
              <a:rPr lang="cs-CZ" sz="3200" b="0" strike="noStrike" spc="-1" dirty="0" smtClean="0">
                <a:solidFill>
                  <a:srgbClr val="000000"/>
                </a:solidFill>
                <a:latin typeface="Calibri"/>
                <a:ea typeface="DejaVu Sans"/>
              </a:rPr>
              <a:t>budeme </a:t>
            </a:r>
            <a:r>
              <a:rPr lang="cs-CZ" sz="3200" b="0" strike="noStrike" spc="-1" dirty="0">
                <a:solidFill>
                  <a:srgbClr val="000000"/>
                </a:solidFill>
                <a:latin typeface="Calibri"/>
                <a:ea typeface="DejaVu Sans"/>
              </a:rPr>
              <a:t>dělat jinou činnost!“ </a:t>
            </a:r>
            <a:endParaRPr lang="cs-CZ" sz="3200" b="0"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Matka honí dítě s vařečkou, aby jej za cosi potrestala: „Počkej! Domluvíme se! Budeme diskutovat!“ </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 Chlapec 5,0 roků: „Co je to vzduch? Kam až sahá? Proč neodletí? Budu to pořád já, až vyrostu</a:t>
            </a:r>
            <a:r>
              <a:rPr lang="cs-CZ" sz="3200" b="0" strike="noStrike" spc="-1" dirty="0" smtClean="0">
                <a:solidFill>
                  <a:srgbClr val="000000"/>
                </a:solidFill>
                <a:latin typeface="Calibri"/>
                <a:ea typeface="DejaVu Sans"/>
              </a:rPr>
              <a:t>?“ </a:t>
            </a:r>
            <a:endParaRPr lang="cs-CZ" sz="3200" b="0" strike="noStrike" spc="-1" dirty="0">
              <a:latin typeface="Arial"/>
            </a:endParaRPr>
          </a:p>
        </p:txBody>
      </p:sp>
      <p:sp>
        <p:nvSpPr>
          <p:cNvPr id="220" name="CustomShape 3"/>
          <p:cNvSpPr/>
          <p:nvPr/>
        </p:nvSpPr>
        <p:spPr>
          <a:xfrm>
            <a:off x="3255161" y="3555355"/>
            <a:ext cx="6263640" cy="18759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r>
              <a:rPr lang="cs-CZ" sz="2800" b="1" strike="noStrike" spc="-1" dirty="0" smtClean="0">
                <a:solidFill>
                  <a:srgbClr val="00B050"/>
                </a:solidFill>
                <a:latin typeface="Calibri"/>
                <a:ea typeface="DejaVu Sans"/>
              </a:rPr>
              <a:t>Postarejme se o to, aby to byli pořád oni, až vyrostou…</a:t>
            </a:r>
          </a:p>
          <a:p>
            <a:endParaRPr lang="cs-CZ" sz="2800" b="1" spc="-1" dirty="0">
              <a:solidFill>
                <a:srgbClr val="FF0000"/>
              </a:solidFill>
              <a:latin typeface="Calibri"/>
            </a:endParaRPr>
          </a:p>
          <a:p>
            <a:pPr algn="r"/>
            <a:r>
              <a:rPr lang="cs-CZ" sz="1050" spc="-1" dirty="0" smtClean="0">
                <a:solidFill>
                  <a:srgbClr val="000000"/>
                </a:solidFill>
                <a:latin typeface="Calibri"/>
              </a:rPr>
              <a:t>In </a:t>
            </a:r>
            <a:r>
              <a:rPr lang="cs-CZ" sz="1050" spc="-1" dirty="0">
                <a:solidFill>
                  <a:srgbClr val="000000"/>
                </a:solidFill>
                <a:latin typeface="Calibri"/>
              </a:rPr>
              <a:t>Zdeňka </a:t>
            </a:r>
            <a:r>
              <a:rPr lang="cs-CZ" sz="1050" spc="-1" dirty="0" err="1">
                <a:solidFill>
                  <a:srgbClr val="000000"/>
                </a:solidFill>
                <a:latin typeface="Calibri"/>
              </a:rPr>
              <a:t>Feriančíková</a:t>
            </a:r>
            <a:r>
              <a:rPr lang="cs-CZ" sz="1050" spc="-1" dirty="0">
                <a:solidFill>
                  <a:srgbClr val="000000"/>
                </a:solidFill>
                <a:latin typeface="Calibri"/>
              </a:rPr>
              <a:t>, </a:t>
            </a:r>
            <a:r>
              <a:rPr lang="cs-CZ" sz="1050" spc="-1" dirty="0" smtClean="0">
                <a:solidFill>
                  <a:srgbClr val="000000"/>
                </a:solidFill>
                <a:latin typeface="Calibri"/>
              </a:rPr>
              <a:t>2007</a:t>
            </a:r>
          </a:p>
          <a:p>
            <a:pPr algn="r"/>
            <a:r>
              <a:rPr lang="cs-CZ" sz="1050" dirty="0"/>
              <a:t>Práce s nadanými a talentovanými dětmi v mateřské škole</a:t>
            </a:r>
          </a:p>
          <a:p>
            <a:pPr algn="r"/>
            <a:endParaRPr lang="cs-CZ" sz="1100" spc="-1" dirty="0"/>
          </a:p>
        </p:txBody>
      </p:sp>
      <p:pic>
        <p:nvPicPr>
          <p:cNvPr id="222" name="Obrázek 221"/>
          <p:cNvPicPr/>
          <p:nvPr/>
        </p:nvPicPr>
        <p:blipFill>
          <a:blip r:embed="rId2"/>
          <a:stretch/>
        </p:blipFill>
        <p:spPr>
          <a:xfrm>
            <a:off x="471794" y="3674747"/>
            <a:ext cx="2519640" cy="1744920"/>
          </a:xfrm>
          <a:prstGeom prst="rect">
            <a:avLst/>
          </a:prstGeom>
          <a:ln>
            <a:noFill/>
          </a:ln>
        </p:spPr>
      </p:pic>
      <p:sp>
        <p:nvSpPr>
          <p:cNvPr id="2" name="Obdélník 1"/>
          <p:cNvSpPr/>
          <p:nvPr/>
        </p:nvSpPr>
        <p:spPr>
          <a:xfrm>
            <a:off x="291752" y="248554"/>
            <a:ext cx="9214768" cy="369332"/>
          </a:xfrm>
          <a:prstGeom prst="rect">
            <a:avLst/>
          </a:prstGeom>
        </p:spPr>
        <p:txBody>
          <a:bodyPr wrap="square">
            <a:spAutoFit/>
          </a:bodyPr>
          <a:lstStyle/>
          <a:p>
            <a:r>
              <a:rPr lang="cs-CZ" b="1" dirty="0">
                <a:solidFill>
                  <a:srgbClr val="FF0000"/>
                </a:solidFill>
              </a:rPr>
              <a:t>Práce s nadanými a talentovanými dětmi v mateřské </a:t>
            </a:r>
            <a:r>
              <a:rPr lang="cs-CZ" b="1" dirty="0" smtClean="0">
                <a:solidFill>
                  <a:srgbClr val="FF0000"/>
                </a:solidFill>
              </a:rPr>
              <a:t>škole</a:t>
            </a:r>
            <a:endParaRPr lang="cs-CZ"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 mýtů o mimořádně nadaných dětech, které byste měli zn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08" y="1300005"/>
            <a:ext cx="2371725" cy="1924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radna: Jak na pětileté nadané dítě, které se často vzteká a mluví  vulgárně - Novinky.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096" y="1437282"/>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Úvod - Qii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448" y="1299605"/>
            <a:ext cx="2818454" cy="187555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a:spLocks noGrp="1"/>
          </p:cNvSpPr>
          <p:nvPr>
            <p:ph type="body"/>
          </p:nvPr>
        </p:nvSpPr>
        <p:spPr>
          <a:xfrm>
            <a:off x="359792" y="387350"/>
            <a:ext cx="9216008" cy="1079773"/>
          </a:xfrm>
        </p:spPr>
        <p:txBody>
          <a:bodyPr>
            <a:normAutofit/>
          </a:bodyPr>
          <a:lstStyle/>
          <a:p>
            <a:pPr algn="l"/>
            <a:r>
              <a:rPr lang="cs-CZ" b="1" dirty="0" smtClean="0">
                <a:solidFill>
                  <a:srgbClr val="FF0000"/>
                </a:solidFill>
              </a:rPr>
              <a:t/>
            </a:r>
            <a:br>
              <a:rPr lang="cs-CZ" b="1" dirty="0" smtClean="0">
                <a:solidFill>
                  <a:srgbClr val="FF0000"/>
                </a:solidFill>
              </a:rPr>
            </a:br>
            <a:r>
              <a:rPr lang="cs-CZ" b="1" dirty="0">
                <a:solidFill>
                  <a:srgbClr val="FF0000"/>
                </a:solidFill>
              </a:rPr>
              <a:t>Práce s nadanými a talentovanými dětmi</a:t>
            </a:r>
            <a:br>
              <a:rPr lang="cs-CZ" b="1" dirty="0">
                <a:solidFill>
                  <a:srgbClr val="FF0000"/>
                </a:solidFill>
              </a:rPr>
            </a:br>
            <a:endParaRPr lang="cs-CZ" b="1" dirty="0">
              <a:solidFill>
                <a:srgbClr val="FF0000"/>
              </a:solidFill>
            </a:endParaRPr>
          </a:p>
        </p:txBody>
      </p:sp>
      <p:sp>
        <p:nvSpPr>
          <p:cNvPr id="9" name="Nadpis 1"/>
          <p:cNvSpPr txBox="1">
            <a:spLocks/>
          </p:cNvSpPr>
          <p:nvPr/>
        </p:nvSpPr>
        <p:spPr>
          <a:xfrm>
            <a:off x="215776" y="3627363"/>
            <a:ext cx="9360024" cy="1943869"/>
          </a:xfrm>
          <a:prstGeom prst="rect">
            <a:avLst/>
          </a:prstGeom>
        </p:spPr>
        <p:txBody>
          <a:bodyPr lIns="0" tIns="0" rIns="0" bIns="0" anchor="ctr">
            <a:normAutofit fontScale="70000" lnSpcReduction="20000"/>
          </a:bodyPr>
          <a:lstStyle/>
          <a:p>
            <a:endParaRPr lang="cs-CZ" b="1" dirty="0" smtClean="0"/>
          </a:p>
          <a:p>
            <a:r>
              <a:rPr lang="cs-CZ" b="1" dirty="0" smtClean="0">
                <a:solidFill>
                  <a:srgbClr val="FF0000"/>
                </a:solidFill>
              </a:rPr>
              <a:t>Máte </a:t>
            </a:r>
            <a:r>
              <a:rPr lang="cs-CZ" b="1" dirty="0">
                <a:solidFill>
                  <a:srgbClr val="FF0000"/>
                </a:solidFill>
              </a:rPr>
              <a:t>doma malého génia? Odbornice radí, jak poznat nadprůměrně nadané dítě</a:t>
            </a:r>
          </a:p>
          <a:p>
            <a:r>
              <a:rPr lang="cs-CZ" dirty="0"/>
              <a:t> </a:t>
            </a:r>
          </a:p>
          <a:p>
            <a:r>
              <a:rPr lang="cs-CZ" dirty="0" smtClean="0"/>
              <a:t>Učitelka</a:t>
            </a:r>
            <a:r>
              <a:rPr lang="cs-CZ" dirty="0"/>
              <a:t> </a:t>
            </a:r>
            <a:r>
              <a:rPr lang="cs-CZ" dirty="0" smtClean="0"/>
              <a:t>a  </a:t>
            </a:r>
            <a:r>
              <a:rPr lang="cs-CZ" dirty="0"/>
              <a:t>lektorka práce s </a:t>
            </a:r>
            <a:r>
              <a:rPr lang="cs-CZ" dirty="0" smtClean="0"/>
              <a:t>nadanými Petra Kobrová v rozhovoru o nadaných</a:t>
            </a:r>
            <a:endParaRPr lang="cs-CZ" dirty="0"/>
          </a:p>
          <a:p>
            <a:r>
              <a:rPr lang="cs-CZ" dirty="0"/>
              <a:t> </a:t>
            </a:r>
          </a:p>
          <a:p>
            <a:r>
              <a:rPr lang="cs-CZ" dirty="0" smtClean="0"/>
              <a:t>https</a:t>
            </a:r>
            <a:r>
              <a:rPr lang="cs-CZ" dirty="0"/>
              <a:t>://radiozurnal.rozhlas.cz/mate-doma-maleho-genia-odbornice-radi-jak-poznat-nadprumerne-nadane-dite-7674942</a:t>
            </a:r>
          </a:p>
          <a:p>
            <a:endParaRPr lang="cs-CZ" dirty="0" smtClean="0"/>
          </a:p>
          <a:p>
            <a:r>
              <a:rPr lang="cs-CZ" dirty="0" smtClean="0"/>
              <a:t>Stopáž:</a:t>
            </a:r>
            <a:endParaRPr lang="cs-CZ" dirty="0"/>
          </a:p>
          <a:p>
            <a:r>
              <a:rPr lang="cs-CZ" dirty="0"/>
              <a:t>10:40 - 17:40</a:t>
            </a:r>
          </a:p>
          <a:p>
            <a:r>
              <a:rPr lang="cs-CZ" dirty="0" smtClean="0"/>
              <a:t>23:55 motivace</a:t>
            </a:r>
            <a:endParaRPr lang="cs-CZ" dirty="0"/>
          </a:p>
          <a:p>
            <a:r>
              <a:rPr lang="cs-CZ" dirty="0" smtClean="0"/>
              <a:t>26:15  dotazy:  Vzdělávat </a:t>
            </a:r>
            <a:r>
              <a:rPr lang="cs-CZ" dirty="0"/>
              <a:t>nadané děti i o víkendu?</a:t>
            </a:r>
          </a:p>
          <a:p>
            <a:r>
              <a:rPr lang="cs-CZ" dirty="0"/>
              <a:t> </a:t>
            </a:r>
          </a:p>
          <a:p>
            <a:endParaRPr lang="cs-CZ" kern="0" dirty="0" smtClean="0">
              <a:solidFill>
                <a:sysClr val="windowText" lastClr="000000"/>
              </a:solidFill>
            </a:endParaRPr>
          </a:p>
        </p:txBody>
      </p:sp>
      <p:sp>
        <p:nvSpPr>
          <p:cNvPr id="2" name="Nadpis 1"/>
          <p:cNvSpPr>
            <a:spLocks noGrp="1"/>
          </p:cNvSpPr>
          <p:nvPr>
            <p:ph type="title"/>
          </p:nvPr>
        </p:nvSpPr>
        <p:spPr>
          <a:xfrm>
            <a:off x="504000" y="560800"/>
            <a:ext cx="9072000" cy="276999"/>
          </a:xfrm>
        </p:spPr>
        <p:txBody>
          <a:bodyPr/>
          <a:lstStyle/>
          <a:p>
            <a:pPr algn="r"/>
            <a:r>
              <a:rPr lang="cs-CZ" dirty="0" smtClean="0"/>
              <a:t>.</a:t>
            </a:r>
            <a:endParaRPr lang="cs-CZ" dirty="0"/>
          </a:p>
        </p:txBody>
      </p:sp>
    </p:spTree>
    <p:extLst>
      <p:ext uri="{BB962C8B-B14F-4D97-AF65-F5344CB8AC3E}">
        <p14:creationId xmlns:p14="http://schemas.microsoft.com/office/powerpoint/2010/main" val="1832484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752559"/>
            <a:ext cx="9217024" cy="276999"/>
          </a:xfrm>
        </p:spPr>
        <p:txBody>
          <a:bodyPr/>
          <a:lstStyle/>
          <a:p>
            <a:pPr algn="ctr"/>
            <a:r>
              <a:rPr lang="cs-CZ" b="1" dirty="0" smtClean="0"/>
              <a:t>Děkuji za pozornost</a:t>
            </a:r>
            <a:endParaRPr lang="cs-CZ" b="1" dirty="0"/>
          </a:p>
        </p:txBody>
      </p:sp>
      <p:pic>
        <p:nvPicPr>
          <p:cNvPr id="2050" name="Picture 2" descr="PAT A MAT: Kutilské trampoty - Co, kdy, kde - Zpravodajství - Město Bohumí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622" y="1722965"/>
            <a:ext cx="2891842" cy="285345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Nadané dě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4" name="Picture 6" descr="Nadané dě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652" y="1323107"/>
            <a:ext cx="1773174" cy="137913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dyž se nadání stává prokletím | INDIVIDUALI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93" y="3289645"/>
            <a:ext cx="2754722" cy="184988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eřejný trénink moderní gymnastiky pro rodiče | Moderní gymnastika TopGym  Karlovy V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6536" y="3550544"/>
            <a:ext cx="2791972" cy="18485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lí malíř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9213" y="1035075"/>
            <a:ext cx="1210407" cy="21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645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237960" y="225720"/>
            <a:ext cx="9335880" cy="94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1440">
              <a:lnSpc>
                <a:spcPct val="100000"/>
              </a:lnSpc>
              <a:spcBef>
                <a:spcPts val="641"/>
              </a:spcBef>
              <a:buClr>
                <a:srgbClr val="FF0000"/>
              </a:buClr>
            </a:pPr>
            <a:r>
              <a:rPr lang="cs-CZ" sz="3200" b="1" strike="noStrike" spc="-1" dirty="0">
                <a:solidFill>
                  <a:srgbClr val="FF0000"/>
                </a:solidFill>
                <a:latin typeface="Calibri"/>
                <a:ea typeface="DejaVu Sans"/>
              </a:rPr>
              <a:t>Nadání - talent</a:t>
            </a:r>
            <a:endParaRPr lang="cs-CZ" sz="3200" b="1" strike="noStrike" spc="-1" dirty="0">
              <a:latin typeface="Arial"/>
            </a:endParaRPr>
          </a:p>
        </p:txBody>
      </p:sp>
      <p:sp>
        <p:nvSpPr>
          <p:cNvPr id="197" name="CustomShape 2"/>
          <p:cNvSpPr/>
          <p:nvPr/>
        </p:nvSpPr>
        <p:spPr>
          <a:xfrm>
            <a:off x="435960" y="1323000"/>
            <a:ext cx="9285840" cy="374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343080" indent="-341640">
              <a:lnSpc>
                <a:spcPct val="100000"/>
              </a:lnSpc>
              <a:spcBef>
                <a:spcPts val="641"/>
              </a:spcBef>
              <a:buClr>
                <a:srgbClr val="000000"/>
              </a:buClr>
              <a:buFont typeface="Arial"/>
              <a:buChar char="•"/>
            </a:pPr>
            <a:r>
              <a:rPr lang="cs-CZ" sz="3200" b="0" strike="noStrike" spc="-1">
                <a:solidFill>
                  <a:srgbClr val="000000"/>
                </a:solidFill>
                <a:latin typeface="Calibri"/>
                <a:ea typeface="DejaVu Sans"/>
              </a:rPr>
              <a:t>vysoké nadání - mimořádné schopnosti v intelektuální oblasti; mimořádné nadání ve více oblastech (jazyky, přírodní vědy)</a:t>
            </a:r>
            <a:endParaRPr lang="cs-CZ" sz="3200" b="0" strike="noStrike" spc="-1">
              <a:latin typeface="Arial"/>
            </a:endParaRPr>
          </a:p>
          <a:p>
            <a:pPr marL="343080" indent="-341640">
              <a:lnSpc>
                <a:spcPct val="100000"/>
              </a:lnSpc>
              <a:spcBef>
                <a:spcPts val="641"/>
              </a:spcBef>
              <a:buClr>
                <a:srgbClr val="000000"/>
              </a:buClr>
              <a:buFont typeface="Arial"/>
              <a:buChar char="•"/>
            </a:pPr>
            <a:r>
              <a:rPr lang="cs-CZ" sz="3200" b="0" strike="noStrike" spc="-1">
                <a:solidFill>
                  <a:srgbClr val="000000"/>
                </a:solidFill>
                <a:latin typeface="Calibri"/>
                <a:ea typeface="DejaVu Sans"/>
              </a:rPr>
              <a:t>talent – mimořádné schopnosti v jedné oblasti; schopnosti ve slovesném umění, sportu, hudbě nebo ve výtvarném umění (Dočkal, 1983);</a:t>
            </a:r>
            <a:endParaRPr lang="cs-CZ" sz="3200" b="0" strike="noStrike" spc="-1">
              <a:latin typeface="Arial"/>
            </a:endParaRPr>
          </a:p>
          <a:p>
            <a:pPr marL="343080" indent="-341640">
              <a:lnSpc>
                <a:spcPct val="100000"/>
              </a:lnSpc>
              <a:spcBef>
                <a:spcPts val="641"/>
              </a:spcBef>
              <a:buClr>
                <a:srgbClr val="000000"/>
              </a:buClr>
              <a:buFont typeface="Arial"/>
              <a:buChar char="•"/>
            </a:pPr>
            <a:r>
              <a:rPr lang="cs-CZ" sz="3200" b="0" strike="noStrike" spc="-1">
                <a:solidFill>
                  <a:srgbClr val="000000"/>
                </a:solidFill>
                <a:latin typeface="Calibri"/>
                <a:ea typeface="DejaVu Sans"/>
              </a:rPr>
              <a:t>USA (1993) – nadání (gifted) pro dospělé, u dětí rozvoj talentu </a:t>
            </a:r>
            <a:endParaRPr lang="cs-CZ"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 name="CustomShape 1"/>
          <p:cNvSpPr/>
          <p:nvPr/>
        </p:nvSpPr>
        <p:spPr>
          <a:xfrm>
            <a:off x="431280" y="183960"/>
            <a:ext cx="6261840" cy="1065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3600" b="1" strike="noStrike" spc="-1" dirty="0">
                <a:solidFill>
                  <a:srgbClr val="E46C0A"/>
                </a:solidFill>
                <a:latin typeface="Calibri"/>
                <a:ea typeface="Microsoft YaHei"/>
              </a:rPr>
              <a:t>Nadání, talent</a:t>
            </a:r>
            <a:r>
              <a:rPr dirty="0"/>
              <a:t/>
            </a:r>
            <a:br>
              <a:rPr dirty="0"/>
            </a:br>
            <a:r>
              <a:rPr lang="cs-CZ" sz="3600" b="0" strike="noStrike" spc="-1" dirty="0">
                <a:solidFill>
                  <a:srgbClr val="000000"/>
                </a:solidFill>
                <a:latin typeface="Calibri"/>
                <a:ea typeface="Microsoft YaHei"/>
              </a:rPr>
              <a:t>? synonyma</a:t>
            </a:r>
            <a:endParaRPr lang="cs-CZ" sz="3600" b="0" strike="noStrike" spc="-1" dirty="0">
              <a:latin typeface="Arial"/>
            </a:endParaRPr>
          </a:p>
        </p:txBody>
      </p:sp>
      <p:sp>
        <p:nvSpPr>
          <p:cNvPr id="172" name="CustomShape 2"/>
          <p:cNvSpPr/>
          <p:nvPr/>
        </p:nvSpPr>
        <p:spPr>
          <a:xfrm>
            <a:off x="359792" y="1827163"/>
            <a:ext cx="9361040" cy="3742936"/>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2500" lnSpcReduction="20000"/>
          </a:bodyPr>
          <a:lstStyle/>
          <a:p>
            <a:pPr>
              <a:lnSpc>
                <a:spcPct val="80000"/>
              </a:lnSpc>
              <a:spcBef>
                <a:spcPts val="1414"/>
              </a:spcBef>
            </a:pPr>
            <a:endParaRPr lang="cs-CZ" sz="2800" b="1" strike="noStrike" spc="-1" dirty="0" smtClean="0">
              <a:solidFill>
                <a:srgbClr val="000000"/>
              </a:solidFill>
              <a:latin typeface="Calibri"/>
              <a:ea typeface="Microsoft YaHei"/>
            </a:endParaRPr>
          </a:p>
          <a:p>
            <a:pPr>
              <a:lnSpc>
                <a:spcPct val="80000"/>
              </a:lnSpc>
              <a:spcBef>
                <a:spcPts val="1414"/>
              </a:spcBef>
            </a:pPr>
            <a:r>
              <a:rPr lang="cs-CZ" sz="2800" b="1" strike="noStrike" spc="-1" dirty="0" err="1" smtClean="0">
                <a:solidFill>
                  <a:srgbClr val="000000"/>
                </a:solidFill>
                <a:latin typeface="Calibri"/>
                <a:ea typeface="Microsoft YaHei"/>
              </a:rPr>
              <a:t>Isaak</a:t>
            </a:r>
            <a:r>
              <a:rPr lang="cs-CZ" sz="2800" b="1" strike="noStrike" spc="-1" dirty="0" smtClean="0">
                <a:solidFill>
                  <a:srgbClr val="000000"/>
                </a:solidFill>
                <a:latin typeface="Calibri"/>
                <a:ea typeface="Microsoft YaHei"/>
              </a:rPr>
              <a:t> </a:t>
            </a:r>
            <a:r>
              <a:rPr lang="cs-CZ" sz="2800" b="1" strike="noStrike" spc="-1" dirty="0">
                <a:solidFill>
                  <a:srgbClr val="000000"/>
                </a:solidFill>
                <a:latin typeface="Calibri"/>
                <a:ea typeface="Microsoft YaHei"/>
              </a:rPr>
              <a:t>Stern </a:t>
            </a:r>
            <a:r>
              <a:rPr lang="cs-CZ" sz="2800" b="0" strike="noStrike" spc="-1" dirty="0">
                <a:solidFill>
                  <a:srgbClr val="000000"/>
                </a:solidFill>
                <a:latin typeface="Calibri"/>
                <a:ea typeface="Microsoft YaHei"/>
              </a:rPr>
              <a:t>(1920-2001) – vynikající houslista</a:t>
            </a:r>
            <a:endParaRPr lang="cs-CZ" sz="2800" b="0" strike="noStrike" spc="-1" dirty="0">
              <a:latin typeface="Arial"/>
            </a:endParaRPr>
          </a:p>
          <a:p>
            <a:pPr marL="1080">
              <a:lnSpc>
                <a:spcPct val="80000"/>
              </a:lnSpc>
              <a:spcBef>
                <a:spcPts val="1414"/>
              </a:spcBef>
              <a:buClr>
                <a:srgbClr val="000000"/>
              </a:buClr>
              <a:buSzPct val="45000"/>
            </a:pPr>
            <a:r>
              <a:rPr lang="cs-CZ" sz="2800" i="1" spc="-1" dirty="0" smtClean="0">
                <a:solidFill>
                  <a:srgbClr val="000000"/>
                </a:solidFill>
                <a:latin typeface="Calibri"/>
                <a:ea typeface="Microsoft YaHei"/>
              </a:rPr>
              <a:t>„</a:t>
            </a:r>
            <a:r>
              <a:rPr lang="cs-CZ" sz="2800" b="0" i="1" strike="noStrike" spc="-1" dirty="0" smtClean="0">
                <a:solidFill>
                  <a:srgbClr val="000000"/>
                </a:solidFill>
                <a:latin typeface="Calibri"/>
                <a:ea typeface="Microsoft YaHei"/>
              </a:rPr>
              <a:t>nadaný </a:t>
            </a:r>
            <a:r>
              <a:rPr lang="cs-CZ" sz="2800" b="0" i="1" strike="noStrike" spc="-1" dirty="0">
                <a:solidFill>
                  <a:srgbClr val="000000"/>
                </a:solidFill>
                <a:latin typeface="Calibri"/>
                <a:ea typeface="Microsoft YaHei"/>
              </a:rPr>
              <a:t>byl Beethoven, jeho geniální dílo jen talentovaně </a:t>
            </a:r>
            <a:r>
              <a:rPr lang="cs-CZ" sz="2800" b="0" i="1" strike="noStrike" spc="-1" dirty="0" smtClean="0">
                <a:solidFill>
                  <a:srgbClr val="000000"/>
                </a:solidFill>
                <a:latin typeface="Calibri"/>
                <a:ea typeface="Microsoft YaHei"/>
              </a:rPr>
              <a:t>interpretuji“</a:t>
            </a:r>
            <a:endParaRPr lang="cs-CZ" sz="2800" b="0" strike="noStrike" spc="-1" dirty="0">
              <a:latin typeface="Arial"/>
            </a:endParaRPr>
          </a:p>
          <a:p>
            <a:pPr>
              <a:lnSpc>
                <a:spcPct val="80000"/>
              </a:lnSpc>
              <a:spcBef>
                <a:spcPts val="1414"/>
              </a:spcBef>
            </a:pPr>
            <a:endParaRPr lang="cs-CZ" sz="2800" b="1" strike="noStrike" spc="-1" dirty="0" smtClean="0">
              <a:solidFill>
                <a:srgbClr val="000000"/>
              </a:solidFill>
              <a:latin typeface="Calibri"/>
              <a:ea typeface="Microsoft YaHei"/>
            </a:endParaRPr>
          </a:p>
          <a:p>
            <a:pPr>
              <a:lnSpc>
                <a:spcPct val="80000"/>
              </a:lnSpc>
              <a:spcBef>
                <a:spcPts val="1414"/>
              </a:spcBef>
            </a:pPr>
            <a:r>
              <a:rPr lang="cs-CZ" sz="2800" b="1" strike="noStrike" spc="-1" dirty="0" smtClean="0">
                <a:solidFill>
                  <a:srgbClr val="000000"/>
                </a:solidFill>
                <a:latin typeface="Calibri"/>
                <a:ea typeface="Microsoft YaHei"/>
              </a:rPr>
              <a:t>Erika </a:t>
            </a:r>
            <a:r>
              <a:rPr lang="cs-CZ" sz="2800" b="1" strike="noStrike" spc="-1" dirty="0" err="1">
                <a:solidFill>
                  <a:srgbClr val="000000"/>
                </a:solidFill>
                <a:latin typeface="Calibri"/>
                <a:ea typeface="Microsoft YaHei"/>
              </a:rPr>
              <a:t>Landau</a:t>
            </a:r>
            <a:r>
              <a:rPr lang="cs-CZ" sz="2800" b="1" strike="noStrike" spc="-1" dirty="0">
                <a:solidFill>
                  <a:srgbClr val="000000"/>
                </a:solidFill>
                <a:latin typeface="Calibri"/>
                <a:ea typeface="Microsoft YaHei"/>
              </a:rPr>
              <a:t> </a:t>
            </a:r>
            <a:r>
              <a:rPr lang="cs-CZ" sz="2800" b="0" strike="noStrike" spc="-1" dirty="0">
                <a:solidFill>
                  <a:srgbClr val="000000"/>
                </a:solidFill>
                <a:latin typeface="Calibri"/>
                <a:ea typeface="Microsoft YaHei"/>
              </a:rPr>
              <a:t>(1931-2013) – izraelská psycholožka a pedagog</a:t>
            </a:r>
            <a:endParaRPr lang="cs-CZ" sz="2800" b="0" strike="noStrike" spc="-1" dirty="0">
              <a:latin typeface="Arial"/>
            </a:endParaRPr>
          </a:p>
          <a:p>
            <a:pPr marL="457200" indent="-456120">
              <a:lnSpc>
                <a:spcPct val="80000"/>
              </a:lnSpc>
              <a:spcBef>
                <a:spcPts val="1414"/>
              </a:spcBef>
              <a:buClr>
                <a:srgbClr val="000000"/>
              </a:buClr>
              <a:buSzPct val="45000"/>
              <a:buFont typeface="Wingdings" charset="2"/>
              <a:buChar char=""/>
            </a:pPr>
            <a:r>
              <a:rPr lang="cs-CZ" sz="2800" b="0" i="1" strike="noStrike" spc="-1" dirty="0">
                <a:solidFill>
                  <a:srgbClr val="000000"/>
                </a:solidFill>
                <a:latin typeface="Calibri"/>
                <a:ea typeface="Microsoft YaHei"/>
              </a:rPr>
              <a:t>Stern rozvinul svůj talent v nadání a to mu  umožnilo nadaně interpretovat muzikálního génia Beethovena</a:t>
            </a:r>
            <a:endParaRPr lang="cs-CZ" sz="2800" b="0" strike="noStrike" spc="-1" dirty="0">
              <a:latin typeface="Arial"/>
            </a:endParaRPr>
          </a:p>
          <a:p>
            <a:pPr>
              <a:lnSpc>
                <a:spcPct val="100000"/>
              </a:lnSpc>
              <a:spcBef>
                <a:spcPts val="1414"/>
              </a:spcBef>
            </a:pPr>
            <a:endParaRPr lang="cs-CZ" sz="2800" b="1" strike="noStrike" spc="-1" dirty="0" smtClean="0">
              <a:solidFill>
                <a:srgbClr val="E46C0A"/>
              </a:solidFill>
              <a:latin typeface="Calibri"/>
              <a:ea typeface="Microsoft YaHei"/>
            </a:endParaRPr>
          </a:p>
          <a:p>
            <a:pPr>
              <a:lnSpc>
                <a:spcPct val="100000"/>
              </a:lnSpc>
              <a:spcBef>
                <a:spcPts val="1414"/>
              </a:spcBef>
            </a:pPr>
            <a:r>
              <a:rPr lang="cs-CZ" sz="2400" b="1" strike="noStrike" spc="-1" dirty="0" smtClean="0">
                <a:solidFill>
                  <a:srgbClr val="E46C0A"/>
                </a:solidFill>
                <a:latin typeface="Calibri"/>
                <a:ea typeface="Microsoft YaHei"/>
              </a:rPr>
              <a:t>Nadání </a:t>
            </a:r>
            <a:r>
              <a:rPr lang="cs-CZ" sz="2400" b="1" strike="noStrike" spc="-1" dirty="0">
                <a:solidFill>
                  <a:srgbClr val="E46C0A"/>
                </a:solidFill>
                <a:latin typeface="Calibri"/>
                <a:ea typeface="Microsoft YaHei"/>
              </a:rPr>
              <a:t>představuje potenciál (vlohy</a:t>
            </a:r>
            <a:r>
              <a:rPr lang="cs-CZ" sz="2400" b="1" strike="noStrike" spc="-1" dirty="0" smtClean="0">
                <a:solidFill>
                  <a:srgbClr val="E46C0A"/>
                </a:solidFill>
                <a:latin typeface="Calibri"/>
                <a:ea typeface="Microsoft YaHei"/>
              </a:rPr>
              <a:t>), talent </a:t>
            </a:r>
            <a:r>
              <a:rPr lang="cs-CZ" sz="2400" b="1" strike="noStrike" spc="-1" dirty="0">
                <a:solidFill>
                  <a:srgbClr val="E46C0A"/>
                </a:solidFill>
                <a:latin typeface="Calibri"/>
                <a:ea typeface="Microsoft YaHei"/>
              </a:rPr>
              <a:t>je výsledkem rozvinutí </a:t>
            </a:r>
            <a:r>
              <a:rPr lang="cs-CZ" sz="2400" b="1" strike="noStrike" spc="-1" dirty="0" smtClean="0">
                <a:solidFill>
                  <a:srgbClr val="E46C0A"/>
                </a:solidFill>
                <a:latin typeface="Calibri"/>
                <a:ea typeface="Microsoft YaHei"/>
              </a:rPr>
              <a:t>potenciálu</a:t>
            </a:r>
            <a:endParaRPr lang="cs-CZ" sz="2400" b="0" strike="noStrike" spc="-1" dirty="0">
              <a:latin typeface="Arial"/>
            </a:endParaRPr>
          </a:p>
          <a:p>
            <a:pPr>
              <a:lnSpc>
                <a:spcPct val="80000"/>
              </a:lnSpc>
              <a:spcBef>
                <a:spcPts val="1414"/>
              </a:spcBef>
            </a:pPr>
            <a:r>
              <a:rPr lang="cs-CZ" sz="3000" b="0" strike="noStrike" spc="-1" dirty="0">
                <a:solidFill>
                  <a:srgbClr val="000000"/>
                </a:solidFill>
                <a:latin typeface="Arial"/>
                <a:ea typeface="Microsoft YaHei"/>
              </a:rPr>
              <a:t> </a:t>
            </a:r>
            <a:endParaRPr lang="cs-CZ" sz="3000" b="0" strike="noStrike" spc="-1" dirty="0">
              <a:latin typeface="Arial"/>
            </a:endParaRPr>
          </a:p>
        </p:txBody>
      </p:sp>
      <p:pic>
        <p:nvPicPr>
          <p:cNvPr id="173" name="Obrázek 3"/>
          <p:cNvPicPr/>
          <p:nvPr/>
        </p:nvPicPr>
        <p:blipFill>
          <a:blip r:embed="rId3"/>
          <a:stretch/>
        </p:blipFill>
        <p:spPr>
          <a:xfrm>
            <a:off x="7222320" y="195480"/>
            <a:ext cx="2379960" cy="1529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359792" y="314995"/>
            <a:ext cx="9070200" cy="108012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43080" indent="-341640">
              <a:lnSpc>
                <a:spcPct val="100000"/>
              </a:lnSpc>
              <a:spcBef>
                <a:spcPts val="641"/>
              </a:spcBef>
              <a:buClr>
                <a:srgbClr val="000000"/>
              </a:buClr>
              <a:buFont typeface="Arial"/>
              <a:buChar char="•"/>
            </a:pPr>
            <a:r>
              <a:rPr lang="cs-CZ" sz="3200" b="1" strike="noStrike" spc="-1" dirty="0" smtClean="0">
                <a:solidFill>
                  <a:srgbClr val="000000"/>
                </a:solidFill>
                <a:latin typeface="Calibri"/>
                <a:ea typeface="DejaVu Sans"/>
              </a:rPr>
              <a:t>Exkurz do historie </a:t>
            </a:r>
          </a:p>
          <a:p>
            <a:pPr marL="343080" indent="-341640">
              <a:lnSpc>
                <a:spcPct val="100000"/>
              </a:lnSpc>
              <a:spcBef>
                <a:spcPts val="641"/>
              </a:spcBef>
              <a:buClr>
                <a:srgbClr val="000000"/>
              </a:buClr>
              <a:buFont typeface="Arial"/>
              <a:buChar char="•"/>
            </a:pPr>
            <a:r>
              <a:rPr lang="cs-CZ" sz="3200" b="1" strike="noStrike" spc="-1" dirty="0" smtClean="0">
                <a:solidFill>
                  <a:srgbClr val="000000"/>
                </a:solidFill>
                <a:latin typeface="Calibri"/>
                <a:ea typeface="DejaVu Sans"/>
              </a:rPr>
              <a:t>Výjimečné vlastnosti; g</a:t>
            </a:r>
            <a:r>
              <a:rPr lang="cs-CZ" sz="3200" b="1" spc="-1" dirty="0" smtClean="0">
                <a:solidFill>
                  <a:srgbClr val="000000"/>
                </a:solidFill>
                <a:latin typeface="Calibri"/>
              </a:rPr>
              <a:t>enialita</a:t>
            </a:r>
            <a:endParaRPr lang="cs-CZ" sz="3200" b="1" strike="noStrike" spc="-1" dirty="0">
              <a:latin typeface="Arial"/>
            </a:endParaRPr>
          </a:p>
        </p:txBody>
      </p:sp>
      <p:sp>
        <p:nvSpPr>
          <p:cNvPr id="224" name="CustomShape 2"/>
          <p:cNvSpPr/>
          <p:nvPr/>
        </p:nvSpPr>
        <p:spPr>
          <a:xfrm>
            <a:off x="359792" y="1611139"/>
            <a:ext cx="9214048" cy="396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2500" lnSpcReduction="20000"/>
          </a:bodyPr>
          <a:lstStyle/>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rozdíly ve výkonech připisovány nadpřirozeným silám</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neobyčejné činy - bohové – mohli na sebe vzít lidskou podobu</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výjimečný člověk - převtělení nějakého boha</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Řecké báje – výjimečné skutky bohové, polobohové, nebo lidé, kterým bůh k těmto výkonům pomohl. </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v římských dobách se věřilo, že má každý člověk svého osobního bůžka nebo ochranného ducha (víra v anděly strážné pochází z antiky, ne z křesťanství). </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latinský slovník - duch se jmenoval </a:t>
            </a:r>
            <a:r>
              <a:rPr lang="cs-CZ" sz="3200" b="0" strike="noStrike" spc="-1" dirty="0" smtClean="0">
                <a:solidFill>
                  <a:srgbClr val="000000"/>
                </a:solidFill>
                <a:latin typeface="Calibri"/>
                <a:ea typeface="DejaVu Sans"/>
              </a:rPr>
              <a:t>genius</a:t>
            </a:r>
          </a:p>
          <a:p>
            <a:pPr marL="343080" indent="-341640">
              <a:spcBef>
                <a:spcPts val="641"/>
              </a:spcBef>
              <a:buClr>
                <a:srgbClr val="000000"/>
              </a:buClr>
              <a:buFont typeface="Arial"/>
              <a:buChar char="•"/>
            </a:pPr>
            <a:r>
              <a:rPr lang="cs-CZ" sz="3200" spc="-1" dirty="0">
                <a:solidFill>
                  <a:srgbClr val="000000"/>
                </a:solidFill>
                <a:latin typeface="Calibri"/>
              </a:rPr>
              <a:t>Jan Amos Komenský „Obecná porada o nápravě věcí lidských“: </a:t>
            </a:r>
            <a:r>
              <a:rPr lang="cs-CZ" sz="3200" i="1" spc="-1" dirty="0">
                <a:solidFill>
                  <a:srgbClr val="000000"/>
                </a:solidFill>
                <a:latin typeface="Calibri"/>
              </a:rPr>
              <a:t>nadání</a:t>
            </a:r>
            <a:r>
              <a:rPr lang="cs-CZ" sz="3200" spc="-1" dirty="0">
                <a:solidFill>
                  <a:srgbClr val="000000"/>
                </a:solidFill>
                <a:latin typeface="Calibri"/>
              </a:rPr>
              <a:t> = dar </a:t>
            </a:r>
            <a:r>
              <a:rPr lang="cs-CZ" sz="3200" spc="-1" dirty="0" smtClean="0">
                <a:solidFill>
                  <a:srgbClr val="000000"/>
                </a:solidFill>
                <a:latin typeface="Calibri"/>
              </a:rPr>
              <a:t>Boží</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do 19. století se </a:t>
            </a:r>
            <a:r>
              <a:rPr lang="cs-CZ" sz="3200" b="0" strike="noStrike" spc="-1" dirty="0" smtClean="0">
                <a:solidFill>
                  <a:srgbClr val="000000"/>
                </a:solidFill>
                <a:latin typeface="Calibri"/>
                <a:ea typeface="DejaVu Sans"/>
              </a:rPr>
              <a:t>termín „genius</a:t>
            </a:r>
            <a:r>
              <a:rPr lang="cs-CZ" sz="3200" b="0" strike="noStrike" spc="-1" dirty="0">
                <a:solidFill>
                  <a:srgbClr val="000000"/>
                </a:solidFill>
                <a:latin typeface="Calibri"/>
                <a:ea typeface="DejaVu Sans"/>
              </a:rPr>
              <a:t>“ velmi hojně </a:t>
            </a:r>
            <a:r>
              <a:rPr lang="cs-CZ" sz="3200" b="0" strike="noStrike" spc="-1" dirty="0" smtClean="0">
                <a:solidFill>
                  <a:srgbClr val="000000"/>
                </a:solidFill>
                <a:latin typeface="Calibri"/>
                <a:ea typeface="DejaVu Sans"/>
              </a:rPr>
              <a:t>užíval. V</a:t>
            </a:r>
            <a:r>
              <a:rPr lang="cs-CZ" sz="3200" spc="-1" dirty="0" smtClean="0">
                <a:solidFill>
                  <a:srgbClr val="000000"/>
                </a:solidFill>
                <a:latin typeface="Calibri"/>
                <a:ea typeface="DejaVu Sans"/>
              </a:rPr>
              <a:t> současnosti</a:t>
            </a:r>
            <a:r>
              <a:rPr lang="cs-CZ" sz="3200" b="0" strike="noStrike" spc="-1" dirty="0" smtClean="0">
                <a:solidFill>
                  <a:srgbClr val="000000"/>
                </a:solidFill>
                <a:latin typeface="Calibri"/>
                <a:ea typeface="DejaVu Sans"/>
              </a:rPr>
              <a:t> </a:t>
            </a:r>
            <a:r>
              <a:rPr lang="cs-CZ" sz="3200" b="0" strike="noStrike" spc="-1" dirty="0">
                <a:solidFill>
                  <a:srgbClr val="000000"/>
                </a:solidFill>
                <a:latin typeface="Calibri"/>
                <a:ea typeface="DejaVu Sans"/>
              </a:rPr>
              <a:t>jen výjimečně a spíše obrazně (např. Beethovenův hudební génius). Jako odborný termín se nepoužívá. </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v hovorové řeči se genialita připisuje extrémně nadaným </a:t>
            </a:r>
            <a:r>
              <a:rPr lang="cs-CZ" sz="3200" b="0" strike="noStrike" spc="-1" dirty="0" smtClean="0">
                <a:solidFill>
                  <a:srgbClr val="000000"/>
                </a:solidFill>
                <a:latin typeface="Calibri"/>
                <a:ea typeface="DejaVu Sans"/>
              </a:rPr>
              <a:t>jedincům</a:t>
            </a:r>
            <a:endParaRPr lang="cs-CZ"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515160" y="274680"/>
            <a:ext cx="9070560" cy="83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1000" lnSpcReduction="20000"/>
          </a:bodyPr>
          <a:lstStyle/>
          <a:p>
            <a:pPr marL="1440">
              <a:lnSpc>
                <a:spcPct val="100000"/>
              </a:lnSpc>
              <a:spcBef>
                <a:spcPts val="641"/>
              </a:spcBef>
              <a:buClr>
                <a:srgbClr val="FF0000"/>
              </a:buClr>
            </a:pPr>
            <a:r>
              <a:rPr lang="cs-CZ" sz="5300" b="1" strike="noStrike" spc="-1" dirty="0" smtClean="0">
                <a:solidFill>
                  <a:srgbClr val="FF0000"/>
                </a:solidFill>
                <a:latin typeface="Calibri"/>
                <a:ea typeface="DejaVu Sans"/>
              </a:rPr>
              <a:t>Nadání</a:t>
            </a:r>
            <a:r>
              <a:rPr lang="cs-CZ" sz="5300" b="1" strike="noStrike" spc="-1" dirty="0">
                <a:solidFill>
                  <a:srgbClr val="FF0000"/>
                </a:solidFill>
                <a:latin typeface="Calibri"/>
                <a:ea typeface="DejaVu Sans"/>
              </a:rPr>
              <a:t>, talent</a:t>
            </a:r>
            <a:r>
              <a:rPr sz="5300" b="1" dirty="0"/>
              <a:t/>
            </a:r>
            <a:br>
              <a:rPr sz="5300" b="1" dirty="0"/>
            </a:br>
            <a:r>
              <a:rPr lang="cs-CZ" sz="4000" b="0" strike="noStrike" spc="-1" dirty="0">
                <a:solidFill>
                  <a:srgbClr val="000000"/>
                </a:solidFill>
                <a:latin typeface="Calibri"/>
                <a:ea typeface="DejaVu Sans"/>
              </a:rPr>
              <a:t> </a:t>
            </a:r>
            <a:endParaRPr lang="cs-CZ" sz="4000" b="0" strike="noStrike" spc="-1" dirty="0">
              <a:latin typeface="Arial"/>
            </a:endParaRPr>
          </a:p>
        </p:txBody>
      </p:sp>
      <p:sp>
        <p:nvSpPr>
          <p:cNvPr id="163" name="CustomShape 2"/>
          <p:cNvSpPr/>
          <p:nvPr/>
        </p:nvSpPr>
        <p:spPr>
          <a:xfrm>
            <a:off x="515160" y="1167840"/>
            <a:ext cx="9138240" cy="422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5500"/>
          </a:bodyPr>
          <a:lstStyle/>
          <a:p>
            <a:pPr marL="343080" indent="-341640">
              <a:lnSpc>
                <a:spcPct val="100000"/>
              </a:lnSpc>
              <a:spcBef>
                <a:spcPts val="641"/>
              </a:spcBef>
            </a:pPr>
            <a:r>
              <a:rPr lang="cs-CZ" sz="2700" b="0" strike="noStrike" spc="-1" dirty="0">
                <a:solidFill>
                  <a:srgbClr val="000000"/>
                </a:solidFill>
                <a:latin typeface="Calibri"/>
                <a:ea typeface="DejaVu Sans"/>
              </a:rPr>
              <a:t>Definice – množství, bez všeobecného přijetí</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Rozdíly – synonyma</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Geneticky zakódované x získané</a:t>
            </a:r>
            <a:endParaRPr lang="cs-CZ" sz="2700" b="0" strike="noStrike" spc="-1" dirty="0">
              <a:latin typeface="Arial"/>
            </a:endParaRPr>
          </a:p>
          <a:p>
            <a:pPr marL="343080" indent="-341640">
              <a:lnSpc>
                <a:spcPct val="100000"/>
              </a:lnSpc>
              <a:spcBef>
                <a:spcPts val="641"/>
              </a:spcBef>
            </a:pPr>
            <a:r>
              <a:rPr lang="cs-CZ" sz="2700" b="0" strike="noStrike" spc="-1" dirty="0" err="1">
                <a:solidFill>
                  <a:srgbClr val="000000"/>
                </a:solidFill>
                <a:latin typeface="Calibri"/>
                <a:ea typeface="DejaVu Sans"/>
              </a:rPr>
              <a:t>Gift</a:t>
            </a:r>
            <a:r>
              <a:rPr lang="cs-CZ" sz="2700" b="0" strike="noStrike" spc="-1" dirty="0">
                <a:solidFill>
                  <a:srgbClr val="000000"/>
                </a:solidFill>
                <a:latin typeface="Calibri"/>
                <a:ea typeface="DejaVu Sans"/>
              </a:rPr>
              <a:t>, </a:t>
            </a:r>
            <a:r>
              <a:rPr lang="cs-CZ" sz="2700" b="0" strike="noStrike" spc="-1" dirty="0" err="1">
                <a:solidFill>
                  <a:srgbClr val="000000"/>
                </a:solidFill>
                <a:latin typeface="Calibri"/>
                <a:ea typeface="DejaVu Sans"/>
              </a:rPr>
              <a:t>giftedness</a:t>
            </a:r>
            <a:r>
              <a:rPr lang="cs-CZ" sz="2700" b="0" strike="noStrike" spc="-1" dirty="0">
                <a:solidFill>
                  <a:srgbClr val="000000"/>
                </a:solidFill>
                <a:latin typeface="Calibri"/>
                <a:ea typeface="DejaVu Sans"/>
              </a:rPr>
              <a:t> - talent – </a:t>
            </a:r>
            <a:r>
              <a:rPr lang="cs-CZ" sz="2700" b="0" strike="noStrike" spc="-1" dirty="0" err="1">
                <a:solidFill>
                  <a:srgbClr val="000000"/>
                </a:solidFill>
                <a:latin typeface="Calibri"/>
                <a:ea typeface="DejaVu Sans"/>
              </a:rPr>
              <a:t>intelligence</a:t>
            </a:r>
            <a:endParaRPr lang="cs-CZ" sz="2700" b="0" strike="noStrike" spc="-1" dirty="0">
              <a:latin typeface="Arial"/>
            </a:endParaRPr>
          </a:p>
          <a:p>
            <a:pPr marL="343080" indent="-341640">
              <a:lnSpc>
                <a:spcPct val="100000"/>
              </a:lnSpc>
              <a:spcBef>
                <a:spcPts val="641"/>
              </a:spcBef>
            </a:pPr>
            <a:r>
              <a:rPr lang="cs-CZ" sz="2700" b="0" strike="noStrike" spc="-1" dirty="0" err="1">
                <a:solidFill>
                  <a:srgbClr val="000000"/>
                </a:solidFill>
                <a:latin typeface="Calibri"/>
                <a:ea typeface="DejaVu Sans"/>
              </a:rPr>
              <a:t>Gifted</a:t>
            </a:r>
            <a:r>
              <a:rPr lang="cs-CZ" sz="2700" b="0" strike="noStrike" spc="-1" dirty="0">
                <a:solidFill>
                  <a:srgbClr val="000000"/>
                </a:solidFill>
                <a:latin typeface="Calibri"/>
                <a:ea typeface="DejaVu Sans"/>
              </a:rPr>
              <a:t> (nadaný), </a:t>
            </a:r>
            <a:r>
              <a:rPr lang="cs-CZ" sz="2700" b="0" strike="noStrike" spc="-1" dirty="0" err="1">
                <a:solidFill>
                  <a:srgbClr val="000000"/>
                </a:solidFill>
                <a:latin typeface="Calibri"/>
                <a:ea typeface="DejaVu Sans"/>
              </a:rPr>
              <a:t>exceptional</a:t>
            </a:r>
            <a:r>
              <a:rPr lang="cs-CZ" sz="2700" b="0" strike="noStrike" spc="-1" dirty="0">
                <a:solidFill>
                  <a:srgbClr val="000000"/>
                </a:solidFill>
                <a:latin typeface="Calibri"/>
                <a:ea typeface="DejaVu Sans"/>
              </a:rPr>
              <a:t> (mimořádný)</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Některé jazyky 1 výraz (např. </a:t>
            </a:r>
            <a:r>
              <a:rPr lang="cs-CZ" sz="2700" b="0" strike="noStrike" spc="-1" dirty="0" err="1">
                <a:solidFill>
                  <a:srgbClr val="000000"/>
                </a:solidFill>
                <a:latin typeface="Calibri"/>
                <a:ea typeface="DejaVu Sans"/>
              </a:rPr>
              <a:t>francoužština</a:t>
            </a:r>
            <a:r>
              <a:rPr lang="cs-CZ" sz="2700" b="0" strike="noStrike" spc="-1" dirty="0">
                <a:solidFill>
                  <a:srgbClr val="000000"/>
                </a:solidFill>
                <a:latin typeface="Calibri"/>
                <a:ea typeface="DejaVu Sans"/>
              </a:rPr>
              <a:t>, maďarština, polština)</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Nadání nelze omezovat pouze na intelektové schopnosti.</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Intelektové schopnosti jsou neoddělitelnou součástí rozumového nadání.</a:t>
            </a:r>
            <a:endParaRPr lang="cs-CZ" sz="27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p:txBody>
      </p:sp>
    </p:spTree>
    <p:extLst>
      <p:ext uri="{BB962C8B-B14F-4D97-AF65-F5344CB8AC3E}">
        <p14:creationId xmlns:p14="http://schemas.microsoft.com/office/powerpoint/2010/main" val="300992043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503280" y="225720"/>
            <a:ext cx="9069840" cy="708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4400" b="1" strike="noStrike" spc="-1">
                <a:solidFill>
                  <a:srgbClr val="ED1C24"/>
                </a:solidFill>
                <a:latin typeface="Arial"/>
                <a:ea typeface="Microsoft YaHei"/>
              </a:rPr>
              <a:t>Talent</a:t>
            </a:r>
            <a:endParaRPr lang="cs-CZ" sz="4400" b="0" strike="noStrike" spc="-1">
              <a:latin typeface="Arial"/>
            </a:endParaRPr>
          </a:p>
        </p:txBody>
      </p:sp>
      <p:sp>
        <p:nvSpPr>
          <p:cNvPr id="199" name="CustomShape 2"/>
          <p:cNvSpPr/>
          <p:nvPr/>
        </p:nvSpPr>
        <p:spPr>
          <a:xfrm>
            <a:off x="503280" y="1179090"/>
            <a:ext cx="9069840" cy="4218749"/>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7500" lnSpcReduction="20000"/>
          </a:bodyPr>
          <a:lstStyle/>
          <a:p>
            <a:pPr marL="457200" indent="-456120">
              <a:lnSpc>
                <a:spcPct val="100000"/>
              </a:lnSpc>
              <a:spcBef>
                <a:spcPts val="1414"/>
              </a:spcBef>
              <a:buClr>
                <a:srgbClr val="000000"/>
              </a:buClr>
              <a:buSzPct val="45000"/>
              <a:buFont typeface="Wingdings" charset="2"/>
              <a:buChar char=""/>
            </a:pPr>
            <a:r>
              <a:rPr lang="cs-CZ" sz="2800" spc="-1" dirty="0" smtClean="0">
                <a:solidFill>
                  <a:srgbClr val="000000"/>
                </a:solidFill>
                <a:latin typeface="Calibri"/>
                <a:ea typeface="Microsoft YaHei"/>
              </a:rPr>
              <a:t>výraz pochází z řeckého </a:t>
            </a:r>
            <a:r>
              <a:rPr lang="cs-CZ" sz="2800" i="1" spc="-1" dirty="0" err="1" smtClean="0">
                <a:solidFill>
                  <a:srgbClr val="000000"/>
                </a:solidFill>
                <a:latin typeface="Calibri"/>
                <a:ea typeface="Microsoft YaHei"/>
              </a:rPr>
              <a:t>talentum</a:t>
            </a:r>
            <a:r>
              <a:rPr lang="cs-CZ" sz="2800" spc="-1" dirty="0" smtClean="0">
                <a:solidFill>
                  <a:srgbClr val="000000"/>
                </a:solidFill>
                <a:latin typeface="Calibri"/>
                <a:ea typeface="Microsoft YaHei"/>
              </a:rPr>
              <a:t>, </a:t>
            </a:r>
            <a:r>
              <a:rPr lang="cs-CZ" sz="2800" spc="-1" dirty="0" err="1" smtClean="0">
                <a:solidFill>
                  <a:srgbClr val="000000"/>
                </a:solidFill>
                <a:latin typeface="Calibri"/>
                <a:ea typeface="Microsoft YaHei"/>
              </a:rPr>
              <a:t>strořecky</a:t>
            </a:r>
            <a:r>
              <a:rPr lang="cs-CZ" sz="2800" spc="-1" dirty="0" smtClean="0">
                <a:solidFill>
                  <a:srgbClr val="000000"/>
                </a:solidFill>
                <a:latin typeface="Calibri"/>
                <a:ea typeface="Microsoft YaHei"/>
              </a:rPr>
              <a:t> </a:t>
            </a:r>
            <a:r>
              <a:rPr lang="cs-CZ" sz="2800" i="1" spc="-1" dirty="0" err="1" smtClean="0">
                <a:solidFill>
                  <a:srgbClr val="000000"/>
                </a:solidFill>
                <a:latin typeface="Calibri"/>
                <a:ea typeface="Microsoft YaHei"/>
              </a:rPr>
              <a:t>talanton</a:t>
            </a:r>
            <a:r>
              <a:rPr lang="cs-CZ" sz="2800" spc="-1" dirty="0" smtClean="0">
                <a:solidFill>
                  <a:srgbClr val="000000"/>
                </a:solidFill>
                <a:latin typeface="Calibri"/>
                <a:ea typeface="Microsoft YaHei"/>
              </a:rPr>
              <a:t> (váha); původ pravd. v Babylonii</a:t>
            </a:r>
            <a:endParaRPr lang="cs-CZ" sz="2800" b="0" strike="noStrike" spc="-1" dirty="0" smtClean="0">
              <a:solidFill>
                <a:srgbClr val="000000"/>
              </a:solidFill>
              <a:latin typeface="Calibri"/>
              <a:ea typeface="Microsoft YaHei"/>
            </a:endParaRPr>
          </a:p>
          <a:p>
            <a:pPr marL="457200" indent="-456120">
              <a:lnSpc>
                <a:spcPct val="100000"/>
              </a:lnSpc>
              <a:spcBef>
                <a:spcPts val="1414"/>
              </a:spcBef>
              <a:buClr>
                <a:srgbClr val="000000"/>
              </a:buClr>
              <a:buSzPct val="45000"/>
              <a:buFont typeface="Wingdings" charset="2"/>
              <a:buChar char=""/>
            </a:pPr>
            <a:r>
              <a:rPr lang="cs-CZ" sz="2800" b="0" strike="noStrike" spc="-1" dirty="0" smtClean="0">
                <a:solidFill>
                  <a:srgbClr val="000000"/>
                </a:solidFill>
                <a:latin typeface="Calibri"/>
                <a:ea typeface="Microsoft YaHei"/>
              </a:rPr>
              <a:t>původní </a:t>
            </a:r>
            <a:r>
              <a:rPr lang="cs-CZ" sz="2800" b="0" strike="noStrike" spc="-1" dirty="0">
                <a:solidFill>
                  <a:srgbClr val="000000"/>
                </a:solidFill>
                <a:latin typeface="Calibri"/>
                <a:ea typeface="Microsoft YaHei"/>
              </a:rPr>
              <a:t>označení pro misku </a:t>
            </a:r>
            <a:r>
              <a:rPr lang="cs-CZ" sz="2800" b="0" strike="noStrike" spc="-1" dirty="0" smtClean="0">
                <a:solidFill>
                  <a:srgbClr val="000000"/>
                </a:solidFill>
                <a:latin typeface="Calibri"/>
                <a:ea typeface="Microsoft YaHei"/>
              </a:rPr>
              <a:t>vah</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hmotnostní jednotka v soustavě vah (starověk) – různé hodnoty (20 – 40 kg)</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smtClean="0">
                <a:solidFill>
                  <a:srgbClr val="000000"/>
                </a:solidFill>
                <a:latin typeface="Calibri"/>
                <a:ea typeface="Microsoft YaHei"/>
              </a:rPr>
              <a:t>Babylonie, Egypt </a:t>
            </a:r>
            <a:r>
              <a:rPr lang="cs-CZ" sz="2800" b="0" strike="noStrike" spc="-1" dirty="0">
                <a:solidFill>
                  <a:srgbClr val="000000"/>
                </a:solidFill>
                <a:latin typeface="Calibri"/>
                <a:ea typeface="Microsoft YaHei"/>
              </a:rPr>
              <a:t>cca 27 kg; Řecko 33 kg</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početní jednotka (240 mincí – středověk)</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mimořádná schopnost; vloha</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i="1" strike="noStrike" spc="-1" dirty="0">
                <a:solidFill>
                  <a:srgbClr val="000000"/>
                </a:solidFill>
                <a:latin typeface="Calibri"/>
                <a:ea typeface="Microsoft YaHei"/>
              </a:rPr>
              <a:t>talent se projeví vždycky, bez ohledu na podmínky; </a:t>
            </a:r>
            <a:r>
              <a:rPr lang="cs-CZ" sz="2800" b="0" strike="noStrike" spc="-1" dirty="0">
                <a:solidFill>
                  <a:srgbClr val="000000"/>
                </a:solidFill>
                <a:latin typeface="Calibri"/>
                <a:ea typeface="Microsoft YaHei"/>
              </a:rPr>
              <a:t>předsudek</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projev nadání, tj. odhaleno úspěšnými výkon</a:t>
            </a:r>
            <a:r>
              <a:rPr lang="cs-CZ" sz="2800" b="0" i="1" strike="noStrike" spc="-1" dirty="0">
                <a:solidFill>
                  <a:srgbClr val="000000"/>
                </a:solidFill>
                <a:latin typeface="Calibri"/>
                <a:ea typeface="Microsoft YaHei"/>
              </a:rPr>
              <a:t>y</a:t>
            </a:r>
            <a:endParaRPr lang="cs-CZ" sz="2800" b="0" strike="noStrike" spc="-1" dirty="0">
              <a:latin typeface="Arial"/>
            </a:endParaRPr>
          </a:p>
          <a:p>
            <a:pPr>
              <a:lnSpc>
                <a:spcPct val="100000"/>
              </a:lnSpc>
              <a:spcBef>
                <a:spcPts val="1414"/>
              </a:spcBef>
            </a:pPr>
            <a:r>
              <a:rPr lang="cs-CZ" sz="3200" b="0" strike="noStrike" spc="-1" dirty="0">
                <a:solidFill>
                  <a:srgbClr val="000000"/>
                </a:solidFill>
                <a:latin typeface="Arial"/>
                <a:ea typeface="Microsoft YaHei"/>
              </a:rPr>
              <a:t> </a:t>
            </a:r>
            <a:endParaRPr lang="cs-CZ" sz="3200" b="0" strike="noStrike" spc="-1" dirty="0">
              <a:latin typeface="Arial"/>
            </a:endParaRPr>
          </a:p>
        </p:txBody>
      </p:sp>
      <p:pic>
        <p:nvPicPr>
          <p:cNvPr id="200" name="Obrázek 199"/>
          <p:cNvPicPr/>
          <p:nvPr/>
        </p:nvPicPr>
        <p:blipFill>
          <a:blip r:embed="rId3"/>
          <a:stretch/>
        </p:blipFill>
        <p:spPr>
          <a:xfrm>
            <a:off x="7344568" y="2763267"/>
            <a:ext cx="2325864" cy="1296144"/>
          </a:xfrm>
          <a:prstGeom prst="rect">
            <a:avLst/>
          </a:prstGeom>
          <a:ln>
            <a:noFill/>
          </a:ln>
        </p:spPr>
      </p:pic>
    </p:spTree>
    <p:extLst>
      <p:ext uri="{BB962C8B-B14F-4D97-AF65-F5344CB8AC3E}">
        <p14:creationId xmlns:p14="http://schemas.microsoft.com/office/powerpoint/2010/main" val="1290281944"/>
      </p:ext>
    </p:extLst>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2808064" y="178559"/>
            <a:ext cx="7055576" cy="15045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1800" b="1" strike="noStrike" spc="-1" dirty="0">
                <a:solidFill>
                  <a:srgbClr val="C9211E"/>
                </a:solidFill>
                <a:latin typeface="Calibri"/>
                <a:ea typeface="DejaVu Sans"/>
              </a:rPr>
              <a:t>TALENT</a:t>
            </a:r>
            <a:r>
              <a:rPr dirty="0"/>
              <a:t/>
            </a:r>
            <a:br>
              <a:rPr dirty="0"/>
            </a:br>
            <a:r>
              <a:rPr lang="cs-CZ" sz="1800" b="0" strike="noStrike" spc="-1" dirty="0">
                <a:solidFill>
                  <a:srgbClr val="000000"/>
                </a:solidFill>
                <a:latin typeface="Calibri"/>
                <a:ea typeface="DejaVu Sans"/>
              </a:rPr>
              <a:t>- přeneseně — hodnota (přispěl svou hřivnou = radou, návrhem)</a:t>
            </a:r>
            <a:r>
              <a:rPr dirty="0"/>
              <a:t/>
            </a:r>
            <a:br>
              <a:rPr dirty="0"/>
            </a:br>
            <a:r>
              <a:rPr lang="cs-CZ" sz="1800" b="0" strike="noStrike" spc="-1" dirty="0">
                <a:solidFill>
                  <a:srgbClr val="000000"/>
                </a:solidFill>
                <a:latin typeface="Calibri"/>
                <a:ea typeface="DejaVu Sans"/>
              </a:rPr>
              <a:t>- obrazně — nadání, dar ducha (nevyužit </a:t>
            </a:r>
            <a:r>
              <a:rPr lang="cs-CZ" sz="1800" b="0" strike="noStrike" spc="-1" dirty="0" smtClean="0">
                <a:solidFill>
                  <a:srgbClr val="000000"/>
                </a:solidFill>
                <a:latin typeface="Calibri"/>
                <a:ea typeface="DejaVu Sans"/>
              </a:rPr>
              <a:t>, promarnění - </a:t>
            </a:r>
            <a:r>
              <a:rPr lang="cs-CZ" sz="1800" b="0" strike="noStrike" spc="-1" dirty="0">
                <a:solidFill>
                  <a:srgbClr val="000000"/>
                </a:solidFill>
                <a:latin typeface="Calibri"/>
                <a:ea typeface="DejaVu Sans"/>
              </a:rPr>
              <a:t>zakopaná hřivna) </a:t>
            </a:r>
            <a:r>
              <a:rPr dirty="0"/>
              <a:t/>
            </a:r>
            <a:br>
              <a:rPr dirty="0"/>
            </a:br>
            <a:r>
              <a:rPr lang="cs-CZ" sz="1800" b="0" strike="noStrike" spc="-1" dirty="0">
                <a:solidFill>
                  <a:srgbClr val="000000"/>
                </a:solidFill>
                <a:latin typeface="Calibri"/>
                <a:ea typeface="DejaVu Sans"/>
              </a:rPr>
              <a:t>- biblicky a zastarale </a:t>
            </a:r>
            <a:endParaRPr lang="cs-CZ" sz="1800" b="0" strike="noStrike" spc="-1" dirty="0">
              <a:latin typeface="Arial"/>
            </a:endParaRPr>
          </a:p>
        </p:txBody>
      </p:sp>
      <p:sp>
        <p:nvSpPr>
          <p:cNvPr id="202" name="CustomShape 2"/>
          <p:cNvSpPr/>
          <p:nvPr/>
        </p:nvSpPr>
        <p:spPr>
          <a:xfrm>
            <a:off x="503640" y="1743120"/>
            <a:ext cx="9098640" cy="355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641"/>
              </a:spcBef>
            </a:pPr>
            <a:r>
              <a:rPr lang="cs-CZ" sz="2400" spc="-1" dirty="0">
                <a:solidFill>
                  <a:srgbClr val="000000"/>
                </a:solidFill>
                <a:latin typeface="Calibri"/>
              </a:rPr>
              <a:t>Ježíš z  Nazareta </a:t>
            </a:r>
            <a:r>
              <a:rPr lang="cs-CZ" sz="2400" spc="-1" dirty="0" smtClean="0">
                <a:solidFill>
                  <a:srgbClr val="000000"/>
                </a:solidFill>
                <a:latin typeface="Calibri"/>
              </a:rPr>
              <a:t>podobenství </a:t>
            </a:r>
            <a:r>
              <a:rPr lang="cs-CZ" sz="2400" spc="-1" dirty="0">
                <a:solidFill>
                  <a:srgbClr val="000000"/>
                </a:solidFill>
                <a:latin typeface="Calibri"/>
              </a:rPr>
              <a:t>o hřivnách (</a:t>
            </a:r>
            <a:r>
              <a:rPr lang="cs-CZ" sz="2400" spc="-1" dirty="0" err="1">
                <a:solidFill>
                  <a:srgbClr val="000000"/>
                </a:solidFill>
                <a:latin typeface="Calibri"/>
              </a:rPr>
              <a:t>Mt</a:t>
            </a:r>
            <a:r>
              <a:rPr lang="cs-CZ" sz="2400" spc="-1" dirty="0">
                <a:solidFill>
                  <a:srgbClr val="000000"/>
                </a:solidFill>
                <a:latin typeface="Calibri"/>
              </a:rPr>
              <a:t> 25,14-28) </a:t>
            </a:r>
            <a:endParaRPr lang="cs-CZ" sz="2400" spc="-1" dirty="0" smtClean="0">
              <a:solidFill>
                <a:srgbClr val="000000"/>
              </a:solidFill>
              <a:latin typeface="Calibri"/>
            </a:endParaRPr>
          </a:p>
          <a:p>
            <a:pPr>
              <a:lnSpc>
                <a:spcPct val="100000"/>
              </a:lnSpc>
              <a:spcBef>
                <a:spcPts val="641"/>
              </a:spcBef>
            </a:pPr>
            <a:r>
              <a:rPr lang="cs-CZ" sz="2400" spc="-1" dirty="0" smtClean="0">
                <a:solidFill>
                  <a:srgbClr val="000000"/>
                </a:solidFill>
                <a:latin typeface="Calibri"/>
              </a:rPr>
              <a:t>K </a:t>
            </a:r>
            <a:r>
              <a:rPr lang="cs-CZ" sz="2400" b="0" strike="noStrike" spc="-1" dirty="0">
                <a:solidFill>
                  <a:srgbClr val="000000"/>
                </a:solidFill>
                <a:latin typeface="Calibri"/>
                <a:ea typeface="DejaVu Sans"/>
              </a:rPr>
              <a:t>talentu zlata, nesmírně velikému majetku, přirovnal </a:t>
            </a:r>
            <a:r>
              <a:rPr lang="cs-CZ" sz="2400" b="0" strike="noStrike" spc="-1" dirty="0" smtClean="0">
                <a:solidFill>
                  <a:srgbClr val="000000"/>
                </a:solidFill>
                <a:latin typeface="Calibri"/>
                <a:ea typeface="DejaVu Sans"/>
              </a:rPr>
              <a:t>nadání</a:t>
            </a:r>
            <a:r>
              <a:rPr lang="cs-CZ" sz="2400" b="0" strike="noStrike" spc="-1" dirty="0">
                <a:solidFill>
                  <a:srgbClr val="000000"/>
                </a:solidFill>
                <a:latin typeface="Calibri"/>
                <a:ea typeface="DejaVu Sans"/>
              </a:rPr>
              <a:t>, který každý člověk dostává a za jehož využití  také odpovídá. </a:t>
            </a:r>
            <a:endParaRPr lang="cs-CZ" sz="2400" b="0" strike="noStrike" spc="-1" dirty="0">
              <a:latin typeface="Arial"/>
            </a:endParaRPr>
          </a:p>
          <a:p>
            <a:pPr>
              <a:lnSpc>
                <a:spcPct val="100000"/>
              </a:lnSpc>
              <a:spcBef>
                <a:spcPts val="641"/>
              </a:spcBef>
            </a:pPr>
            <a:r>
              <a:rPr lang="cs-CZ" sz="2400" b="0" strike="noStrike" spc="-1" dirty="0">
                <a:solidFill>
                  <a:srgbClr val="C9211E"/>
                </a:solidFill>
                <a:latin typeface="Calibri"/>
                <a:ea typeface="DejaVu Sans"/>
              </a:rPr>
              <a:t>- </a:t>
            </a:r>
            <a:r>
              <a:rPr lang="cs-CZ" sz="2400" b="0" i="1" strike="noStrike" spc="-1" dirty="0">
                <a:solidFill>
                  <a:srgbClr val="C9211E"/>
                </a:solidFill>
                <a:latin typeface="Calibri"/>
                <a:ea typeface="DejaVu Sans"/>
              </a:rPr>
              <a:t>kdo měl kdysi talent (cca 27 kg)  zlata, byl boháč.</a:t>
            </a:r>
            <a:endParaRPr lang="cs-CZ" sz="2400" b="0" i="1" strike="noStrike" spc="-1" dirty="0">
              <a:latin typeface="Arial"/>
            </a:endParaRPr>
          </a:p>
          <a:p>
            <a:pPr>
              <a:lnSpc>
                <a:spcPct val="100000"/>
              </a:lnSpc>
              <a:spcBef>
                <a:spcPts val="641"/>
              </a:spcBef>
            </a:pPr>
            <a:r>
              <a:rPr lang="cs-CZ" sz="2400" b="0" i="1" strike="noStrike" spc="-1" dirty="0">
                <a:solidFill>
                  <a:srgbClr val="C9211E"/>
                </a:solidFill>
                <a:latin typeface="Calibri"/>
                <a:ea typeface="DejaVu Sans"/>
              </a:rPr>
              <a:t>- všichni máme na něco talent, nadání. </a:t>
            </a:r>
            <a:r>
              <a:rPr lang="cs-CZ" sz="2400" b="1" i="1" strike="noStrike" spc="-1" dirty="0">
                <a:solidFill>
                  <a:srgbClr val="C9211E"/>
                </a:solidFill>
                <a:latin typeface="Calibri"/>
                <a:ea typeface="DejaVu Sans"/>
              </a:rPr>
              <a:t>Všichni jsme boháči!</a:t>
            </a:r>
            <a:endParaRPr lang="cs-CZ" sz="2400" b="0" i="1" strike="noStrike" spc="-1" dirty="0">
              <a:latin typeface="Arial"/>
            </a:endParaRPr>
          </a:p>
          <a:p>
            <a:pPr>
              <a:lnSpc>
                <a:spcPct val="100000"/>
              </a:lnSpc>
              <a:spcBef>
                <a:spcPts val="641"/>
              </a:spcBef>
            </a:pPr>
            <a:r>
              <a:rPr lang="cs-CZ" sz="2400" b="0" strike="noStrike" spc="-1" dirty="0">
                <a:solidFill>
                  <a:srgbClr val="000000"/>
                </a:solidFill>
                <a:latin typeface="Calibri"/>
                <a:ea typeface="DejaVu Sans"/>
              </a:rPr>
              <a:t>- talent nám byl svěřen, abychom s ním dobře naložili a za jeho správné využití jsme plně odpovědní. Kdo nevyužije svůj talent, páchá vlastně “hřích”, na sobě, ostatních, životu.</a:t>
            </a:r>
            <a:endParaRPr lang="cs-CZ" sz="2400" b="0" strike="noStrike" spc="-1" dirty="0">
              <a:latin typeface="Arial"/>
            </a:endParaRPr>
          </a:p>
        </p:txBody>
      </p:sp>
      <p:pic>
        <p:nvPicPr>
          <p:cNvPr id="203" name="Obrázek 202"/>
          <p:cNvPicPr/>
          <p:nvPr/>
        </p:nvPicPr>
        <p:blipFill>
          <a:blip r:embed="rId2"/>
          <a:stretch/>
        </p:blipFill>
        <p:spPr>
          <a:xfrm>
            <a:off x="593280" y="348120"/>
            <a:ext cx="2342160" cy="1139040"/>
          </a:xfrm>
          <a:prstGeom prst="rect">
            <a:avLst/>
          </a:prstGeom>
          <a:ln>
            <a:noFill/>
          </a:ln>
        </p:spPr>
      </p:pic>
    </p:spTree>
    <p:extLst>
      <p:ext uri="{BB962C8B-B14F-4D97-AF65-F5344CB8AC3E}">
        <p14:creationId xmlns:p14="http://schemas.microsoft.com/office/powerpoint/2010/main" val="417824513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1112</TotalTime>
  <Words>2974</Words>
  <Application>Microsoft Office PowerPoint</Application>
  <PresentationFormat>Vlastní</PresentationFormat>
  <Paragraphs>315</Paragraphs>
  <Slides>37</Slides>
  <Notes>7</Notes>
  <HiddenSlides>0</HiddenSlides>
  <MMClips>0</MMClips>
  <ScaleCrop>false</ScaleCrop>
  <HeadingPairs>
    <vt:vector size="4" baseType="variant">
      <vt:variant>
        <vt:lpstr>Motiv</vt:lpstr>
      </vt:variant>
      <vt:variant>
        <vt:i4>4</vt:i4>
      </vt:variant>
      <vt:variant>
        <vt:lpstr>Nadpisy snímků</vt:lpstr>
      </vt:variant>
      <vt:variant>
        <vt:i4>37</vt:i4>
      </vt:variant>
    </vt:vector>
  </HeadingPairs>
  <TitlesOfParts>
    <vt:vector size="41" baseType="lpstr">
      <vt:lpstr>Office Theme</vt:lpstr>
      <vt:lpstr>Office Theme</vt:lpstr>
      <vt:lpstr>Office Theme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Podobenství o hřivnách </vt:lpstr>
      <vt:lpstr>Prezentace aplikace PowerPoint</vt:lpstr>
      <vt:lpstr>Prezentace aplikace PowerPoint</vt:lpstr>
      <vt:lpstr>Prezentace aplikace PowerPoint</vt:lpstr>
      <vt:lpstr>Druhy nadání  podle doc. PhDr. Vladimíra Dočkala,  CSc. </vt:lpstr>
      <vt:lpstr>Prezentace aplikace PowerPoint</vt:lpstr>
      <vt:lpstr>Pojem „nadání“ v citátech</vt:lpstr>
      <vt:lpstr>Talent</vt:lpstr>
      <vt:lpstr>Pojem „talent“ v citátech</vt:lpstr>
      <vt:lpstr>Pojem „talent“ v citátech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Druhy nadání</vt:lpstr>
      <vt:lpstr>Intelektové nadání</vt:lpstr>
      <vt:lpstr>Pohybové nadání</vt:lpstr>
      <vt:lpstr>Umělecké nadání </vt:lpstr>
      <vt:lpstr>Hudební nadání</vt:lpstr>
      <vt:lpstr>Praktické nadání</vt:lpstr>
      <vt:lpstr>Sociální nadání </vt:lpstr>
      <vt:lpstr>Ze života a praxe ….. </vt:lpstr>
      <vt:lpstr>Prezentace aplikace PowerPoint</vt:lpstr>
      <vt:lpstr>.</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Anna</dc:creator>
  <cp:lastModifiedBy>Anna</cp:lastModifiedBy>
  <cp:revision>57</cp:revision>
  <dcterms:created xsi:type="dcterms:W3CDTF">2020-11-22T21:33:27Z</dcterms:created>
  <dcterms:modified xsi:type="dcterms:W3CDTF">2023-09-25T12:33:48Z</dcterms:modified>
  <dc:language>cs-CZ</dc:language>
</cp:coreProperties>
</file>