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9"/>
  </p:notesMasterIdLst>
  <p:sldIdLst>
    <p:sldId id="256" r:id="rId2"/>
    <p:sldId id="293" r:id="rId3"/>
    <p:sldId id="257" r:id="rId4"/>
    <p:sldId id="258" r:id="rId5"/>
    <p:sldId id="259" r:id="rId6"/>
    <p:sldId id="283" r:id="rId7"/>
    <p:sldId id="260" r:id="rId8"/>
    <p:sldId id="285" r:id="rId9"/>
    <p:sldId id="282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92" r:id="rId19"/>
    <p:sldId id="271" r:id="rId20"/>
    <p:sldId id="272" r:id="rId21"/>
    <p:sldId id="274" r:id="rId22"/>
    <p:sldId id="276" r:id="rId23"/>
    <p:sldId id="278" r:id="rId24"/>
    <p:sldId id="279" r:id="rId25"/>
    <p:sldId id="288" r:id="rId26"/>
    <p:sldId id="289" r:id="rId27"/>
    <p:sldId id="287" r:id="rId2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cs-CZ" sz="4400" b="0" strike="noStrike" spc="-1">
                <a:latin typeface="Arial"/>
              </a:rPr>
              <a:t>Klikněte pro přesun snímku</a:t>
            </a:r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cs-CZ" sz="2000" b="0" strike="noStrike" spc="-1">
                <a:latin typeface="Arial"/>
              </a:rPr>
              <a:t>Klikněte pro úpravu formátu komentářů</a:t>
            </a:r>
          </a:p>
        </p:txBody>
      </p:sp>
      <p:sp>
        <p:nvSpPr>
          <p:cNvPr id="116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cs-CZ" sz="1400" b="0" strike="noStrike" spc="-1">
                <a:latin typeface="Times New Roman"/>
              </a:rPr>
              <a:t>&lt;záhlaví&gt;</a:t>
            </a:r>
          </a:p>
        </p:txBody>
      </p:sp>
      <p:sp>
        <p:nvSpPr>
          <p:cNvPr id="117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cs-CZ" sz="1400" b="0" strike="noStrike" spc="-1">
                <a:latin typeface="Times New Roman"/>
              </a:rPr>
              <a:t>&lt;datum/čas&gt;</a:t>
            </a:r>
          </a:p>
        </p:txBody>
      </p:sp>
      <p:sp>
        <p:nvSpPr>
          <p:cNvPr id="118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cs-CZ" sz="1400" b="0" strike="noStrike" spc="-1">
                <a:latin typeface="Times New Roman"/>
              </a:rPr>
              <a:t>&lt;zápatí&gt;</a:t>
            </a:r>
          </a:p>
        </p:txBody>
      </p:sp>
      <p:sp>
        <p:nvSpPr>
          <p:cNvPr id="119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0FD2289C-31B6-46C7-B30D-DAB1A8CDDF1C}" type="slidenum">
              <a:rPr lang="cs-CZ" sz="1400" b="0" strike="noStrike" spc="-1">
                <a:latin typeface="Times New Roman"/>
              </a:rPr>
              <a:t>‹#›</a:t>
            </a:fld>
            <a:endParaRPr lang="cs-CZ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11128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CustomShape 1"/>
          <p:cNvSpPr/>
          <p:nvPr/>
        </p:nvSpPr>
        <p:spPr>
          <a:xfrm>
            <a:off x="3881520" y="8686440"/>
            <a:ext cx="2975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7C3F2429-D184-4211-9BA0-C99D01A54B81}" type="slidenum">
              <a:rPr lang="cs-CZ" sz="12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1</a:t>
            </a:fld>
            <a:endParaRPr lang="cs-CZ" sz="1200" b="0" strike="noStrike" spc="-1">
              <a:latin typeface="Arial"/>
            </a:endParaRPr>
          </a:p>
        </p:txBody>
      </p:sp>
      <p:sp>
        <p:nvSpPr>
          <p:cNvPr id="181" name="CustomShape 2"/>
          <p:cNvSpPr/>
          <p:nvPr/>
        </p:nvSpPr>
        <p:spPr>
          <a:xfrm>
            <a:off x="3881520" y="8686440"/>
            <a:ext cx="2975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CFB4A339-D97A-43CB-BD1D-DA81617D26EE}" type="slidenum">
              <a:rPr lang="cs-CZ" sz="12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1</a:t>
            </a:fld>
            <a:endParaRPr lang="cs-CZ" sz="1200" b="0" strike="noStrike" spc="-1">
              <a:latin typeface="Arial"/>
            </a:endParaRPr>
          </a:p>
        </p:txBody>
      </p:sp>
      <p:sp>
        <p:nvSpPr>
          <p:cNvPr id="182" name="PlaceHolder 3"/>
          <p:cNvSpPr>
            <a:spLocks noGrp="1" noRot="1" noChangeAspect="1"/>
          </p:cNvSpPr>
          <p:nvPr>
            <p:ph type="sldImg"/>
          </p:nvPr>
        </p:nvSpPr>
        <p:spPr>
          <a:xfrm>
            <a:off x="1144080" y="694800"/>
            <a:ext cx="4567680" cy="3426480"/>
          </a:xfrm>
          <a:prstGeom prst="rect">
            <a:avLst/>
          </a:prstGeom>
        </p:spPr>
      </p:sp>
      <p:sp>
        <p:nvSpPr>
          <p:cNvPr id="183" name="PlaceHolder 4"/>
          <p:cNvSpPr>
            <a:spLocks noGrp="1"/>
          </p:cNvSpPr>
          <p:nvPr>
            <p:ph type="body"/>
          </p:nvPr>
        </p:nvSpPr>
        <p:spPr>
          <a:xfrm>
            <a:off x="685800" y="4343040"/>
            <a:ext cx="5485320" cy="41137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cs-CZ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CustomShape 1"/>
          <p:cNvSpPr/>
          <p:nvPr/>
        </p:nvSpPr>
        <p:spPr>
          <a:xfrm>
            <a:off x="3881880" y="8686800"/>
            <a:ext cx="2975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92AD69E5-8B12-494D-8C1E-E0FBA34AA2D7}" type="slidenum">
              <a:rPr lang="cs-CZ" sz="12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24</a:t>
            </a:fld>
            <a:endParaRPr lang="cs-CZ" sz="1200" b="0" strike="noStrike" spc="-1">
              <a:latin typeface="Arial"/>
            </a:endParaRPr>
          </a:p>
        </p:txBody>
      </p:sp>
      <p:sp>
        <p:nvSpPr>
          <p:cNvPr id="213" name="CustomShape 2"/>
          <p:cNvSpPr/>
          <p:nvPr/>
        </p:nvSpPr>
        <p:spPr>
          <a:xfrm>
            <a:off x="3881880" y="8686800"/>
            <a:ext cx="2975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BA474EE7-6693-4063-8C50-178D41AEFABC}" type="slidenum">
              <a:rPr lang="cs-CZ" sz="12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24</a:t>
            </a:fld>
            <a:endParaRPr lang="cs-CZ" sz="1200" b="0" strike="noStrike" spc="-1">
              <a:latin typeface="Arial"/>
            </a:endParaRPr>
          </a:p>
        </p:txBody>
      </p:sp>
      <p:sp>
        <p:nvSpPr>
          <p:cNvPr id="214" name="PlaceHolder 3"/>
          <p:cNvSpPr>
            <a:spLocks noGrp="1" noRot="1" noChangeAspect="1"/>
          </p:cNvSpPr>
          <p:nvPr>
            <p:ph type="sldImg"/>
          </p:nvPr>
        </p:nvSpPr>
        <p:spPr>
          <a:xfrm>
            <a:off x="1144588" y="695325"/>
            <a:ext cx="4567237" cy="3425825"/>
          </a:xfrm>
          <a:prstGeom prst="rect">
            <a:avLst/>
          </a:prstGeom>
        </p:spPr>
      </p:sp>
      <p:sp>
        <p:nvSpPr>
          <p:cNvPr id="215" name="PlaceHolder 4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320" cy="41137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cs-CZ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CustomShape 1"/>
          <p:cNvSpPr/>
          <p:nvPr/>
        </p:nvSpPr>
        <p:spPr>
          <a:xfrm>
            <a:off x="3881880" y="8686800"/>
            <a:ext cx="2975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EC252DC6-4098-4562-BA9B-DB3E734313C7}" type="slidenum">
              <a:rPr lang="cs-CZ" sz="12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11</a:t>
            </a:fld>
            <a:endParaRPr lang="cs-CZ" sz="1200" b="0" strike="noStrike" spc="-1">
              <a:latin typeface="Arial"/>
            </a:endParaRPr>
          </a:p>
        </p:txBody>
      </p:sp>
      <p:sp>
        <p:nvSpPr>
          <p:cNvPr id="185" name="CustomShape 2"/>
          <p:cNvSpPr/>
          <p:nvPr/>
        </p:nvSpPr>
        <p:spPr>
          <a:xfrm>
            <a:off x="3881880" y="8686800"/>
            <a:ext cx="2975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366BFB3F-75D7-4ACF-B354-06B9347C162F}" type="slidenum">
              <a:rPr lang="cs-CZ" sz="12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11</a:t>
            </a:fld>
            <a:endParaRPr lang="cs-CZ" sz="1200" b="0" strike="noStrike" spc="-1">
              <a:latin typeface="Arial"/>
            </a:endParaRPr>
          </a:p>
        </p:txBody>
      </p:sp>
      <p:sp>
        <p:nvSpPr>
          <p:cNvPr id="186" name="PlaceHolder 3"/>
          <p:cNvSpPr>
            <a:spLocks noGrp="1" noRot="1" noChangeAspect="1"/>
          </p:cNvSpPr>
          <p:nvPr>
            <p:ph type="sldImg"/>
          </p:nvPr>
        </p:nvSpPr>
        <p:spPr>
          <a:xfrm>
            <a:off x="1144588" y="695325"/>
            <a:ext cx="4567237" cy="3425825"/>
          </a:xfrm>
          <a:prstGeom prst="rect">
            <a:avLst/>
          </a:prstGeom>
        </p:spPr>
      </p:sp>
      <p:sp>
        <p:nvSpPr>
          <p:cNvPr id="187" name="PlaceHolder 4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320" cy="41137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cs-CZ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CustomShape 1"/>
          <p:cNvSpPr/>
          <p:nvPr/>
        </p:nvSpPr>
        <p:spPr>
          <a:xfrm>
            <a:off x="3881880" y="8686800"/>
            <a:ext cx="2975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FB57F3CE-B796-41BF-9E80-CC85AC308D46}" type="slidenum">
              <a:rPr lang="cs-CZ" sz="12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12</a:t>
            </a:fld>
            <a:endParaRPr lang="cs-CZ" sz="1200" b="0" strike="noStrike" spc="-1">
              <a:latin typeface="Arial"/>
            </a:endParaRPr>
          </a:p>
        </p:txBody>
      </p:sp>
      <p:sp>
        <p:nvSpPr>
          <p:cNvPr id="189" name="CustomShape 2"/>
          <p:cNvSpPr/>
          <p:nvPr/>
        </p:nvSpPr>
        <p:spPr>
          <a:xfrm>
            <a:off x="3881880" y="8686800"/>
            <a:ext cx="2975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8B5770FC-7DF7-4E8A-8645-60EC25145F21}" type="slidenum">
              <a:rPr lang="cs-CZ" sz="12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12</a:t>
            </a:fld>
            <a:endParaRPr lang="cs-CZ" sz="1200" b="0" strike="noStrike" spc="-1">
              <a:latin typeface="Arial"/>
            </a:endParaRPr>
          </a:p>
        </p:txBody>
      </p:sp>
      <p:sp>
        <p:nvSpPr>
          <p:cNvPr id="190" name="PlaceHolder 3"/>
          <p:cNvSpPr>
            <a:spLocks noGrp="1" noRot="1" noChangeAspect="1"/>
          </p:cNvSpPr>
          <p:nvPr>
            <p:ph type="sldImg"/>
          </p:nvPr>
        </p:nvSpPr>
        <p:spPr>
          <a:xfrm>
            <a:off x="1144588" y="695325"/>
            <a:ext cx="4567237" cy="3425825"/>
          </a:xfrm>
          <a:prstGeom prst="rect">
            <a:avLst/>
          </a:prstGeom>
        </p:spPr>
      </p:sp>
      <p:sp>
        <p:nvSpPr>
          <p:cNvPr id="191" name="PlaceHolder 4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320" cy="41137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cs-CZ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CustomShape 1"/>
          <p:cNvSpPr/>
          <p:nvPr/>
        </p:nvSpPr>
        <p:spPr>
          <a:xfrm>
            <a:off x="3881880" y="8686800"/>
            <a:ext cx="2975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045E9079-9F2A-4500-9DDC-41F6C9043F89}" type="slidenum">
              <a:rPr lang="cs-CZ" sz="12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13</a:t>
            </a:fld>
            <a:endParaRPr lang="cs-CZ" sz="1200" b="0" strike="noStrike" spc="-1">
              <a:latin typeface="Arial"/>
            </a:endParaRPr>
          </a:p>
        </p:txBody>
      </p:sp>
      <p:sp>
        <p:nvSpPr>
          <p:cNvPr id="193" name="CustomShape 2"/>
          <p:cNvSpPr/>
          <p:nvPr/>
        </p:nvSpPr>
        <p:spPr>
          <a:xfrm>
            <a:off x="3881880" y="8686800"/>
            <a:ext cx="2975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E363504C-8E02-434E-847A-7F587E6035D7}" type="slidenum">
              <a:rPr lang="cs-CZ" sz="12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13</a:t>
            </a:fld>
            <a:endParaRPr lang="cs-CZ" sz="1200" b="0" strike="noStrike" spc="-1">
              <a:latin typeface="Arial"/>
            </a:endParaRPr>
          </a:p>
        </p:txBody>
      </p:sp>
      <p:sp>
        <p:nvSpPr>
          <p:cNvPr id="194" name="PlaceHolder 3"/>
          <p:cNvSpPr>
            <a:spLocks noGrp="1" noRot="1" noChangeAspect="1"/>
          </p:cNvSpPr>
          <p:nvPr>
            <p:ph type="sldImg"/>
          </p:nvPr>
        </p:nvSpPr>
        <p:spPr>
          <a:xfrm>
            <a:off x="1144588" y="695325"/>
            <a:ext cx="4567237" cy="3425825"/>
          </a:xfrm>
          <a:prstGeom prst="rect">
            <a:avLst/>
          </a:prstGeom>
        </p:spPr>
      </p:sp>
      <p:sp>
        <p:nvSpPr>
          <p:cNvPr id="195" name="PlaceHolder 4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320" cy="41137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cs-CZ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CustomShape 1"/>
          <p:cNvSpPr/>
          <p:nvPr/>
        </p:nvSpPr>
        <p:spPr>
          <a:xfrm>
            <a:off x="3881880" y="8686800"/>
            <a:ext cx="2975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6E185C5D-FDBE-4D82-8EAD-B49096208485}" type="slidenum">
              <a:rPr lang="cs-CZ" sz="12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16</a:t>
            </a:fld>
            <a:endParaRPr lang="cs-CZ" sz="1200" b="0" strike="noStrike" spc="-1">
              <a:latin typeface="Arial"/>
            </a:endParaRPr>
          </a:p>
        </p:txBody>
      </p:sp>
      <p:sp>
        <p:nvSpPr>
          <p:cNvPr id="197" name="CustomShape 2"/>
          <p:cNvSpPr/>
          <p:nvPr/>
        </p:nvSpPr>
        <p:spPr>
          <a:xfrm>
            <a:off x="3881880" y="8686800"/>
            <a:ext cx="2975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534C8EE8-E0B1-4BA2-B0F1-682F7D14273B}" type="slidenum">
              <a:rPr lang="cs-CZ" sz="12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16</a:t>
            </a:fld>
            <a:endParaRPr lang="cs-CZ" sz="1200" b="0" strike="noStrike" spc="-1">
              <a:latin typeface="Arial"/>
            </a:endParaRPr>
          </a:p>
        </p:txBody>
      </p:sp>
      <p:sp>
        <p:nvSpPr>
          <p:cNvPr id="198" name="PlaceHolder 3"/>
          <p:cNvSpPr>
            <a:spLocks noGrp="1" noRot="1" noChangeAspect="1"/>
          </p:cNvSpPr>
          <p:nvPr>
            <p:ph type="sldImg"/>
          </p:nvPr>
        </p:nvSpPr>
        <p:spPr>
          <a:xfrm>
            <a:off x="1144588" y="695325"/>
            <a:ext cx="4567237" cy="3425825"/>
          </a:xfrm>
          <a:prstGeom prst="rect">
            <a:avLst/>
          </a:prstGeom>
        </p:spPr>
      </p:sp>
      <p:sp>
        <p:nvSpPr>
          <p:cNvPr id="199" name="PlaceHolder 4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320" cy="41137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cs-CZ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CustomShape 1"/>
          <p:cNvSpPr/>
          <p:nvPr/>
        </p:nvSpPr>
        <p:spPr>
          <a:xfrm>
            <a:off x="3881880" y="8686800"/>
            <a:ext cx="2975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7953617D-BAFA-423F-B00E-F85E76B14B5A}" type="slidenum">
              <a:rPr lang="cs-CZ" sz="12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17</a:t>
            </a:fld>
            <a:endParaRPr lang="cs-CZ" sz="1200" b="0" strike="noStrike" spc="-1">
              <a:latin typeface="Arial"/>
            </a:endParaRPr>
          </a:p>
        </p:txBody>
      </p:sp>
      <p:sp>
        <p:nvSpPr>
          <p:cNvPr id="201" name="CustomShape 2"/>
          <p:cNvSpPr/>
          <p:nvPr/>
        </p:nvSpPr>
        <p:spPr>
          <a:xfrm>
            <a:off x="3881880" y="8686800"/>
            <a:ext cx="2975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C1531620-A75F-454A-955F-7290338463D2}" type="slidenum">
              <a:rPr lang="cs-CZ" sz="12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17</a:t>
            </a:fld>
            <a:endParaRPr lang="cs-CZ" sz="1200" b="0" strike="noStrike" spc="-1">
              <a:latin typeface="Arial"/>
            </a:endParaRPr>
          </a:p>
        </p:txBody>
      </p:sp>
      <p:sp>
        <p:nvSpPr>
          <p:cNvPr id="202" name="PlaceHolder 3"/>
          <p:cNvSpPr>
            <a:spLocks noGrp="1" noRot="1" noChangeAspect="1"/>
          </p:cNvSpPr>
          <p:nvPr>
            <p:ph type="sldImg"/>
          </p:nvPr>
        </p:nvSpPr>
        <p:spPr>
          <a:xfrm>
            <a:off x="1144588" y="695325"/>
            <a:ext cx="4567237" cy="3425825"/>
          </a:xfrm>
          <a:prstGeom prst="rect">
            <a:avLst/>
          </a:prstGeom>
        </p:spPr>
      </p:sp>
      <p:sp>
        <p:nvSpPr>
          <p:cNvPr id="203" name="PlaceHolder 4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320" cy="41137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cs-CZ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CustomShape 1"/>
          <p:cNvSpPr/>
          <p:nvPr/>
        </p:nvSpPr>
        <p:spPr>
          <a:xfrm>
            <a:off x="3881880" y="8686800"/>
            <a:ext cx="2975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7953617D-BAFA-423F-B00E-F85E76B14B5A}" type="slidenum">
              <a:rPr lang="cs-CZ" sz="12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18</a:t>
            </a:fld>
            <a:endParaRPr lang="cs-CZ" sz="1200" b="0" strike="noStrike" spc="-1">
              <a:latin typeface="Arial"/>
            </a:endParaRPr>
          </a:p>
        </p:txBody>
      </p:sp>
      <p:sp>
        <p:nvSpPr>
          <p:cNvPr id="201" name="CustomShape 2"/>
          <p:cNvSpPr/>
          <p:nvPr/>
        </p:nvSpPr>
        <p:spPr>
          <a:xfrm>
            <a:off x="3881880" y="8686800"/>
            <a:ext cx="2975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C1531620-A75F-454A-955F-7290338463D2}" type="slidenum">
              <a:rPr lang="cs-CZ" sz="12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18</a:t>
            </a:fld>
            <a:endParaRPr lang="cs-CZ" sz="1200" b="0" strike="noStrike" spc="-1">
              <a:latin typeface="Arial"/>
            </a:endParaRPr>
          </a:p>
        </p:txBody>
      </p:sp>
      <p:sp>
        <p:nvSpPr>
          <p:cNvPr id="202" name="PlaceHolder 3"/>
          <p:cNvSpPr>
            <a:spLocks noGrp="1" noRot="1" noChangeAspect="1"/>
          </p:cNvSpPr>
          <p:nvPr>
            <p:ph type="sldImg"/>
          </p:nvPr>
        </p:nvSpPr>
        <p:spPr>
          <a:xfrm>
            <a:off x="1144588" y="695325"/>
            <a:ext cx="4567237" cy="3425825"/>
          </a:xfrm>
          <a:prstGeom prst="rect">
            <a:avLst/>
          </a:prstGeom>
        </p:spPr>
      </p:sp>
      <p:sp>
        <p:nvSpPr>
          <p:cNvPr id="203" name="PlaceHolder 4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320" cy="41137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cs-CZ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CustomShape 1"/>
          <p:cNvSpPr/>
          <p:nvPr/>
        </p:nvSpPr>
        <p:spPr>
          <a:xfrm>
            <a:off x="3881880" y="8686800"/>
            <a:ext cx="2975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4997800A-0C25-4363-92F4-DE05145FABD4}" type="slidenum">
              <a:rPr lang="cs-CZ" sz="12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19</a:t>
            </a:fld>
            <a:endParaRPr lang="cs-CZ" sz="1200" b="0" strike="noStrike" spc="-1">
              <a:latin typeface="Arial"/>
            </a:endParaRPr>
          </a:p>
        </p:txBody>
      </p:sp>
      <p:sp>
        <p:nvSpPr>
          <p:cNvPr id="205" name="CustomShape 2"/>
          <p:cNvSpPr/>
          <p:nvPr/>
        </p:nvSpPr>
        <p:spPr>
          <a:xfrm>
            <a:off x="3881880" y="8686800"/>
            <a:ext cx="2975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397E238B-3B60-41F5-BF72-2B29D51C6E1B}" type="slidenum">
              <a:rPr lang="cs-CZ" sz="12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19</a:t>
            </a:fld>
            <a:endParaRPr lang="cs-CZ" sz="1200" b="0" strike="noStrike" spc="-1">
              <a:latin typeface="Arial"/>
            </a:endParaRPr>
          </a:p>
        </p:txBody>
      </p:sp>
      <p:sp>
        <p:nvSpPr>
          <p:cNvPr id="206" name="PlaceHolder 3"/>
          <p:cNvSpPr>
            <a:spLocks noGrp="1" noRot="1" noChangeAspect="1"/>
          </p:cNvSpPr>
          <p:nvPr>
            <p:ph type="sldImg"/>
          </p:nvPr>
        </p:nvSpPr>
        <p:spPr>
          <a:xfrm>
            <a:off x="1144588" y="695325"/>
            <a:ext cx="4567237" cy="3425825"/>
          </a:xfrm>
          <a:prstGeom prst="rect">
            <a:avLst/>
          </a:prstGeom>
        </p:spPr>
      </p:sp>
      <p:sp>
        <p:nvSpPr>
          <p:cNvPr id="207" name="PlaceHolder 4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320" cy="41137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cs-CZ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CustomShape 1"/>
          <p:cNvSpPr/>
          <p:nvPr/>
        </p:nvSpPr>
        <p:spPr>
          <a:xfrm>
            <a:off x="3881880" y="8686800"/>
            <a:ext cx="2975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0F6EF295-D65F-48D2-A762-415BDA56A53F}" type="slidenum">
              <a:rPr lang="cs-CZ" sz="12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20</a:t>
            </a:fld>
            <a:endParaRPr lang="cs-CZ" sz="1200" b="0" strike="noStrike" spc="-1">
              <a:latin typeface="Arial"/>
            </a:endParaRPr>
          </a:p>
        </p:txBody>
      </p:sp>
      <p:sp>
        <p:nvSpPr>
          <p:cNvPr id="209" name="CustomShape 2"/>
          <p:cNvSpPr/>
          <p:nvPr/>
        </p:nvSpPr>
        <p:spPr>
          <a:xfrm>
            <a:off x="3881880" y="8686800"/>
            <a:ext cx="2975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D604BA4C-25E3-454F-9636-668074A283C7}" type="slidenum">
              <a:rPr lang="cs-CZ" sz="12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20</a:t>
            </a:fld>
            <a:endParaRPr lang="cs-CZ" sz="1200" b="0" strike="noStrike" spc="-1">
              <a:latin typeface="Arial"/>
            </a:endParaRPr>
          </a:p>
        </p:txBody>
      </p:sp>
      <p:sp>
        <p:nvSpPr>
          <p:cNvPr id="210" name="PlaceHolder 3"/>
          <p:cNvSpPr>
            <a:spLocks noGrp="1" noRot="1" noChangeAspect="1"/>
          </p:cNvSpPr>
          <p:nvPr>
            <p:ph type="sldImg"/>
          </p:nvPr>
        </p:nvSpPr>
        <p:spPr>
          <a:xfrm>
            <a:off x="1144588" y="695325"/>
            <a:ext cx="4567237" cy="3425825"/>
          </a:xfrm>
          <a:prstGeom prst="rect">
            <a:avLst/>
          </a:prstGeom>
        </p:spPr>
      </p:sp>
      <p:sp>
        <p:nvSpPr>
          <p:cNvPr id="211" name="PlaceHolder 4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320" cy="41137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cs-CZ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cs-CZ" sz="4400" b="0" strike="noStrike" spc="-1">
                <a:latin typeface="Arial"/>
              </a:rPr>
              <a:t>Klikněte pro úpravu formátu textu nadpisu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800" b="0" strike="noStrike" spc="-1"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400" b="0" strike="noStrike" spc="-1"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b="0" strike="noStrike" spc="-1"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jpeg"/><Relationship Id="rId4" Type="http://schemas.openxmlformats.org/officeDocument/2006/relationships/image" Target="../media/image12.gi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jpe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CustomShape 1"/>
          <p:cNvSpPr/>
          <p:nvPr/>
        </p:nvSpPr>
        <p:spPr>
          <a:xfrm>
            <a:off x="456480" y="272880"/>
            <a:ext cx="8293320" cy="1019880"/>
          </a:xfrm>
          <a:prstGeom prst="rect">
            <a:avLst/>
          </a:prstGeom>
          <a:noFill/>
          <a:ln w="9360">
            <a:solidFill>
              <a:srgbClr val="3465A4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21409A"/>
              </a:buClr>
              <a:buFont typeface="Arial"/>
              <a:buChar char="•"/>
            </a:pPr>
            <a:r>
              <a:rPr lang="cs-CZ" sz="3200" b="0" strike="noStrike" spc="-1">
                <a:solidFill>
                  <a:srgbClr val="21409A"/>
                </a:solidFill>
                <a:latin typeface="Calibri"/>
                <a:ea typeface="DejaVu Sans"/>
              </a:rPr>
              <a:t>Nadání a jeho rozvoj (NaRo)</a:t>
            </a:r>
            <a:endParaRPr lang="cs-CZ" sz="3200" b="0" strike="noStrike" spc="-1">
              <a:latin typeface="Arial"/>
            </a:endParaRPr>
          </a:p>
        </p:txBody>
      </p:sp>
      <p:sp>
        <p:nvSpPr>
          <p:cNvPr id="121" name="CustomShape 2"/>
          <p:cNvSpPr/>
          <p:nvPr/>
        </p:nvSpPr>
        <p:spPr>
          <a:xfrm>
            <a:off x="467280" y="1555920"/>
            <a:ext cx="8227800" cy="1297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457200" indent="-456120">
              <a:lnSpc>
                <a:spcPct val="80000"/>
              </a:lnSpc>
              <a:spcBef>
                <a:spcPts val="561"/>
              </a:spcBef>
              <a:buClr>
                <a:srgbClr val="FF0000"/>
              </a:buClr>
              <a:buFont typeface="Wingdings" charset="2"/>
              <a:buChar char=""/>
            </a:pPr>
            <a:r>
              <a:rPr lang="cs-CZ" sz="2800" b="0" strike="noStrike" spc="-1">
                <a:solidFill>
                  <a:srgbClr val="FF0000"/>
                </a:solidFill>
                <a:latin typeface="Calibri"/>
                <a:ea typeface="DejaVu Sans"/>
              </a:rPr>
              <a:t>Druhy nadání</a:t>
            </a:r>
            <a:endParaRPr lang="cs-CZ" sz="2800" b="0" strike="noStrike" spc="-1">
              <a:latin typeface="Arial"/>
            </a:endParaRPr>
          </a:p>
          <a:p>
            <a:pPr marL="457200" indent="-456120">
              <a:lnSpc>
                <a:spcPct val="80000"/>
              </a:lnSpc>
              <a:spcBef>
                <a:spcPts val="561"/>
              </a:spcBef>
              <a:buClr>
                <a:srgbClr val="FF0000"/>
              </a:buClr>
              <a:buFont typeface="Wingdings" charset="2"/>
              <a:buChar char=""/>
            </a:pPr>
            <a:r>
              <a:rPr lang="cs-CZ" sz="2800" b="0" strike="noStrike" spc="-1">
                <a:solidFill>
                  <a:srgbClr val="FF0000"/>
                </a:solidFill>
                <a:latin typeface="Calibri"/>
                <a:ea typeface="DejaVu Sans"/>
              </a:rPr>
              <a:t>Modely nadání</a:t>
            </a:r>
            <a:endParaRPr lang="cs-CZ" sz="28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CustomShape 1"/>
          <p:cNvSpPr/>
          <p:nvPr/>
        </p:nvSpPr>
        <p:spPr>
          <a:xfrm>
            <a:off x="395536" y="273240"/>
            <a:ext cx="8228160" cy="114372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1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3200" b="1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2. Modely </a:t>
            </a:r>
            <a:r>
              <a:rPr lang="cs-CZ" sz="3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zaměřené na výkon</a:t>
            </a:r>
            <a:endParaRPr lang="cs-CZ" sz="3200" b="1" strike="noStrike" spc="-1" dirty="0">
              <a:latin typeface="Arial"/>
            </a:endParaRPr>
          </a:p>
        </p:txBody>
      </p:sp>
      <p:sp>
        <p:nvSpPr>
          <p:cNvPr id="133" name="CustomShape 2"/>
          <p:cNvSpPr/>
          <p:nvPr/>
        </p:nvSpPr>
        <p:spPr>
          <a:xfrm>
            <a:off x="457200" y="1604520"/>
            <a:ext cx="8507288" cy="484881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 dirty="0" smtClean="0">
                <a:solidFill>
                  <a:srgbClr val="000000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Zdůrazňují činitele, kterých je zapotřebí pro </a:t>
            </a:r>
            <a:r>
              <a:rPr lang="cs-CZ" sz="2000" b="1" strike="noStrike" spc="-1" dirty="0" smtClean="0">
                <a:solidFill>
                  <a:srgbClr val="000000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manifestaci</a:t>
            </a:r>
            <a:r>
              <a:rPr lang="cs-CZ" sz="2000" b="0" strike="noStrike" spc="-1" dirty="0" smtClean="0">
                <a:solidFill>
                  <a:srgbClr val="000000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 nadání</a:t>
            </a: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 dirty="0" smtClean="0">
                <a:solidFill>
                  <a:srgbClr val="000000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Rozdíl </a:t>
            </a:r>
            <a:r>
              <a:rPr lang="cs-CZ" sz="2000" b="0" strike="noStrike" spc="-1" dirty="0">
                <a:solidFill>
                  <a:srgbClr val="000000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mezi vlohami a realizací vloh</a:t>
            </a:r>
            <a:endParaRPr lang="cs-CZ" sz="2000" b="0" strike="noStrike" spc="-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 dirty="0">
                <a:solidFill>
                  <a:srgbClr val="000000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Důraz na přenos „vloh do výkonu</a:t>
            </a:r>
            <a:r>
              <a:rPr lang="cs-CZ" sz="2000" b="0" strike="noStrike" spc="-1" dirty="0" smtClean="0">
                <a:solidFill>
                  <a:srgbClr val="000000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“</a:t>
            </a: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spc="-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Samotné vlohy a potenciál pro vysoký výkon nepovažují většinou za dostatečný</a:t>
            </a:r>
            <a:endParaRPr lang="cs-CZ" sz="2000" b="0" strike="noStrike" spc="-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 dirty="0">
                <a:solidFill>
                  <a:srgbClr val="000000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Nepodnětné prostředí může zapříčinit nerozvinutí </a:t>
            </a:r>
            <a:r>
              <a:rPr lang="cs-CZ" sz="2000" b="0" strike="noStrike" spc="-1" dirty="0" smtClean="0">
                <a:solidFill>
                  <a:srgbClr val="000000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vloh</a:t>
            </a: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spc="-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Užívání pojmu „mimořádně výkonný žák“</a:t>
            </a: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spc="-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Role vzdělavatelů, rodičů</a:t>
            </a:r>
          </a:p>
          <a:p>
            <a:pPr marL="1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endParaRPr lang="cs-CZ" sz="2000" spc="-1" dirty="0" smtClean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Poznámka: </a:t>
            </a:r>
          </a:p>
          <a:p>
            <a:pPr marL="1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Vloha (předpoklad) – adekvátní podněty – rozvinutí potenciálu</a:t>
            </a:r>
          </a:p>
          <a:p>
            <a:pPr marL="1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až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50% potenciálně vysoce nadaných dětí nedostane podněcování a odpovídající 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výchovu</a:t>
            </a:r>
          </a:p>
          <a:p>
            <a:pPr marL="1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endParaRPr lang="cs-CZ" sz="2000" b="0" strike="noStrike" spc="-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CustomShape 1"/>
          <p:cNvSpPr/>
          <p:nvPr/>
        </p:nvSpPr>
        <p:spPr>
          <a:xfrm>
            <a:off x="480594" y="273240"/>
            <a:ext cx="8228160" cy="1143720"/>
          </a:xfrm>
          <a:prstGeom prst="rect">
            <a:avLst/>
          </a:prstGeom>
          <a:solidFill>
            <a:srgbClr val="E6B9B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1080">
              <a:spcBef>
                <a:spcPts val="641"/>
              </a:spcBef>
              <a:buClr>
                <a:srgbClr val="006C3B"/>
              </a:buClr>
            </a:pPr>
            <a:r>
              <a:rPr lang="cs-CZ" b="1" spc="-1" dirty="0" smtClean="0">
                <a:solidFill>
                  <a:srgbClr val="000000"/>
                </a:solidFill>
                <a:latin typeface="Calibri"/>
              </a:rPr>
              <a:t>2. Modely </a:t>
            </a:r>
            <a:r>
              <a:rPr lang="cs-CZ" b="1" spc="-1" dirty="0">
                <a:solidFill>
                  <a:srgbClr val="000000"/>
                </a:solidFill>
                <a:latin typeface="Calibri"/>
              </a:rPr>
              <a:t>zaměřené na </a:t>
            </a:r>
            <a:r>
              <a:rPr lang="cs-CZ" b="1" spc="-1" dirty="0" smtClean="0">
                <a:solidFill>
                  <a:srgbClr val="000000"/>
                </a:solidFill>
                <a:latin typeface="Calibri"/>
              </a:rPr>
              <a:t>výkon</a:t>
            </a:r>
            <a:endParaRPr lang="cs-CZ" b="1" strike="noStrike" spc="-1" dirty="0" smtClean="0">
              <a:solidFill>
                <a:srgbClr val="006C3B"/>
              </a:solidFill>
              <a:latin typeface="Calibri"/>
              <a:ea typeface="DejaVu Sans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6C3B"/>
              </a:buClr>
              <a:buFont typeface="Arial"/>
              <a:buChar char="•"/>
            </a:pPr>
            <a:r>
              <a:rPr lang="cs-CZ" sz="3200" b="1" strike="noStrike" spc="-1" dirty="0" smtClean="0">
                <a:solidFill>
                  <a:srgbClr val="006C3B"/>
                </a:solidFill>
                <a:latin typeface="Calibri"/>
                <a:ea typeface="DejaVu Sans"/>
              </a:rPr>
              <a:t>Joseph </a:t>
            </a:r>
            <a:r>
              <a:rPr lang="cs-CZ" sz="3200" b="1" strike="noStrike" spc="-1" dirty="0" err="1">
                <a:solidFill>
                  <a:srgbClr val="006C3B"/>
                </a:solidFill>
                <a:latin typeface="Calibri"/>
                <a:ea typeface="DejaVu Sans"/>
              </a:rPr>
              <a:t>Renzulli</a:t>
            </a:r>
            <a:endParaRPr lang="cs-CZ" sz="3200" b="0" strike="noStrike" spc="-1" dirty="0">
              <a:latin typeface="Arial"/>
            </a:endParaRPr>
          </a:p>
        </p:txBody>
      </p:sp>
      <p:sp>
        <p:nvSpPr>
          <p:cNvPr id="135" name="CustomShape 2"/>
          <p:cNvSpPr/>
          <p:nvPr/>
        </p:nvSpPr>
        <p:spPr>
          <a:xfrm>
            <a:off x="330289" y="2525400"/>
            <a:ext cx="8228160" cy="3976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3200" b="1" strike="noStrike" spc="-1" dirty="0" err="1">
                <a:solidFill>
                  <a:srgbClr val="FF0000"/>
                </a:solidFill>
                <a:latin typeface="Calibri"/>
                <a:ea typeface="DejaVu Sans"/>
              </a:rPr>
              <a:t>Tříkruhová</a:t>
            </a:r>
            <a:r>
              <a:rPr lang="cs-CZ" sz="3200" b="1" strike="noStrike" spc="-1" dirty="0">
                <a:solidFill>
                  <a:srgbClr val="FF0000"/>
                </a:solidFill>
                <a:latin typeface="Calibri"/>
                <a:ea typeface="DejaVu Sans"/>
              </a:rPr>
              <a:t> koncepce nadání (model 3 kruhů)</a:t>
            </a:r>
            <a:endParaRPr lang="cs-CZ" sz="3200" b="0" strike="noStrike" spc="-1" dirty="0">
              <a:solidFill>
                <a:srgbClr val="FF0000"/>
              </a:solid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endParaRPr lang="cs-CZ" sz="3200" b="0" strike="noStrike" spc="-1" dirty="0">
              <a:latin typeface="Arial"/>
            </a:endParaRPr>
          </a:p>
        </p:txBody>
      </p:sp>
      <p:pic>
        <p:nvPicPr>
          <p:cNvPr id="136" name="Obrázek 3"/>
          <p:cNvPicPr/>
          <p:nvPr/>
        </p:nvPicPr>
        <p:blipFill>
          <a:blip r:embed="rId3"/>
          <a:stretch/>
        </p:blipFill>
        <p:spPr>
          <a:xfrm>
            <a:off x="323528" y="2525400"/>
            <a:ext cx="8035312" cy="2919824"/>
          </a:xfrm>
          <a:prstGeom prst="rect">
            <a:avLst/>
          </a:prstGeom>
          <a:ln>
            <a:noFill/>
          </a:ln>
        </p:spPr>
      </p:pic>
      <p:pic>
        <p:nvPicPr>
          <p:cNvPr id="6146" name="Picture 2" descr="Joseph Renzulli | Neag School of Educatio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576899"/>
            <a:ext cx="1680121" cy="1680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CustomShape 1"/>
          <p:cNvSpPr/>
          <p:nvPr/>
        </p:nvSpPr>
        <p:spPr>
          <a:xfrm>
            <a:off x="433129" y="273240"/>
            <a:ext cx="8228160" cy="1143720"/>
          </a:xfrm>
          <a:prstGeom prst="rect">
            <a:avLst/>
          </a:prstGeom>
          <a:solidFill>
            <a:srgbClr val="E6B9B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>
                <a:solidFill>
                  <a:srgbClr val="000000"/>
                </a:solidFill>
                <a:latin typeface="Calibri"/>
                <a:ea typeface="DejaVu Sans"/>
              </a:rPr>
              <a:t>Renzulli</a:t>
            </a:r>
            <a:endParaRPr lang="cs-CZ" sz="3200" b="0" strike="noStrike" spc="-1">
              <a:latin typeface="Arial"/>
            </a:endParaRPr>
          </a:p>
        </p:txBody>
      </p:sp>
      <p:sp>
        <p:nvSpPr>
          <p:cNvPr id="138" name="CustomShape 2"/>
          <p:cNvSpPr/>
          <p:nvPr/>
        </p:nvSpPr>
        <p:spPr>
          <a:xfrm>
            <a:off x="323528" y="1604520"/>
            <a:ext cx="8361832" cy="456078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72000" lnSpcReduction="20000"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Vlastní koncepce nadání – tzv. nadané chování.</a:t>
            </a:r>
            <a:endParaRPr lang="cs-CZ" sz="32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Nadání - součinnost tří základních složek v harmonii.</a:t>
            </a:r>
            <a:endParaRPr lang="cs-CZ" sz="32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Nejproduktivnější osoby nejsou nutně </a:t>
            </a:r>
            <a:r>
              <a:rPr lang="cs-CZ" sz="3200" b="0" i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jedničkáři</a:t>
            </a:r>
            <a:endParaRPr lang="cs-CZ" sz="32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Vysoké intelektuální schopnosti: 12-25 %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populace</a:t>
            </a:r>
            <a:endParaRPr lang="cs-CZ" sz="32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endParaRPr lang="cs-CZ" sz="32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Provázanost faktorů formující nadání a ovlivňující výkon</a:t>
            </a:r>
            <a:endParaRPr lang="cs-CZ" sz="3200" b="0" strike="noStrike" spc="-1" dirty="0">
              <a:latin typeface="Arial"/>
            </a:endParaRPr>
          </a:p>
          <a:p>
            <a:pPr marL="514440" indent="-513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AutoNum type="arabicPeriod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dimenze: nadprůměrná všeobecná schopnost (paměť, získávání informací, integrace zkušeností, numerické, verbální a prostorové usuzování). Ekvivalent k IQ</a:t>
            </a:r>
            <a:endParaRPr lang="cs-CZ" sz="3200" b="0" strike="noStrike" spc="-1" dirty="0">
              <a:latin typeface="Arial"/>
            </a:endParaRPr>
          </a:p>
          <a:p>
            <a:pPr marL="514440" indent="-513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AutoNum type="arabicPeriod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dimenze: originalita myšlení, evaluace, flexibilita</a:t>
            </a:r>
            <a:endParaRPr lang="cs-CZ" sz="3200" b="0" strike="noStrike" spc="-1" dirty="0">
              <a:latin typeface="Arial"/>
            </a:endParaRPr>
          </a:p>
          <a:p>
            <a:pPr marL="514440" indent="-513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AutoNum type="arabicPeriod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dimenze: množství energie, vytrvalost, oddanost práci</a:t>
            </a:r>
            <a:endParaRPr lang="cs-CZ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cs-CZ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Tvořivost tlumí: direktivní řízení, stereotypy, tendence ke konformit</a:t>
            </a:r>
            <a:endParaRPr lang="cs-CZ" sz="3200" b="0" strike="noStrike" spc="-1" dirty="0">
              <a:latin typeface="Arial"/>
            </a:endParaRPr>
          </a:p>
        </p:txBody>
      </p:sp>
      <p:sp>
        <p:nvSpPr>
          <p:cNvPr id="139" name="CustomShape 3"/>
          <p:cNvSpPr/>
          <p:nvPr/>
        </p:nvSpPr>
        <p:spPr>
          <a:xfrm>
            <a:off x="457200" y="273240"/>
            <a:ext cx="8228160" cy="1143720"/>
          </a:xfrm>
          <a:prstGeom prst="rect">
            <a:avLst/>
          </a:prstGeom>
          <a:solidFill>
            <a:srgbClr val="E6B9B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6C3B"/>
              </a:buClr>
              <a:buFont typeface="Arial"/>
              <a:buChar char="•"/>
            </a:pPr>
            <a:r>
              <a:rPr lang="cs-CZ" sz="3200" b="1" strike="noStrike" spc="-1" dirty="0">
                <a:latin typeface="Calibri"/>
                <a:ea typeface="DejaVu Sans"/>
              </a:rPr>
              <a:t>Joseph </a:t>
            </a:r>
            <a:r>
              <a:rPr lang="cs-CZ" sz="3200" b="1" strike="noStrike" spc="-1" dirty="0" err="1">
                <a:latin typeface="Calibri"/>
                <a:ea typeface="DejaVu Sans"/>
              </a:rPr>
              <a:t>Renzulli</a:t>
            </a:r>
            <a:endParaRPr lang="cs-CZ" sz="32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CustomShape 1"/>
          <p:cNvSpPr/>
          <p:nvPr/>
        </p:nvSpPr>
        <p:spPr>
          <a:xfrm>
            <a:off x="333021" y="342720"/>
            <a:ext cx="8290260" cy="1610280"/>
          </a:xfrm>
          <a:prstGeom prst="rect">
            <a:avLst/>
          </a:prstGeom>
          <a:solidFill>
            <a:srgbClr val="B9CDE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1080">
              <a:spcBef>
                <a:spcPts val="641"/>
              </a:spcBef>
              <a:buClr>
                <a:srgbClr val="006C3B"/>
              </a:buClr>
            </a:pPr>
            <a:r>
              <a:rPr lang="cs-CZ" b="1" spc="-1" dirty="0" smtClean="0">
                <a:solidFill>
                  <a:srgbClr val="000000"/>
                </a:solidFill>
                <a:latin typeface="Calibri"/>
              </a:rPr>
              <a:t>2. Modely </a:t>
            </a:r>
            <a:r>
              <a:rPr lang="cs-CZ" b="1" spc="-1" dirty="0">
                <a:solidFill>
                  <a:srgbClr val="000000"/>
                </a:solidFill>
                <a:latin typeface="Calibri"/>
              </a:rPr>
              <a:t>zaměřené na </a:t>
            </a:r>
            <a:r>
              <a:rPr lang="cs-CZ" b="1" spc="-1" dirty="0" smtClean="0">
                <a:solidFill>
                  <a:srgbClr val="000000"/>
                </a:solidFill>
                <a:latin typeface="Calibri"/>
              </a:rPr>
              <a:t>výkon</a:t>
            </a:r>
            <a:endParaRPr lang="cs-CZ" b="1" strike="noStrike" spc="-1" dirty="0" smtClean="0">
              <a:solidFill>
                <a:srgbClr val="006C3B"/>
              </a:solidFill>
              <a:latin typeface="Calibri"/>
              <a:ea typeface="DejaVu Sans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6C3B"/>
              </a:buClr>
              <a:buFont typeface="Arial"/>
              <a:buChar char="•"/>
            </a:pPr>
            <a:r>
              <a:rPr lang="cs-CZ" sz="3200" b="1" strike="noStrike" spc="-1" dirty="0" smtClean="0">
                <a:solidFill>
                  <a:srgbClr val="006C3B"/>
                </a:solidFill>
                <a:latin typeface="Calibri"/>
                <a:ea typeface="DejaVu Sans"/>
              </a:rPr>
              <a:t>Franz </a:t>
            </a:r>
            <a:r>
              <a:rPr lang="cs-CZ" sz="3200" b="1" strike="noStrike" spc="-1" dirty="0">
                <a:solidFill>
                  <a:srgbClr val="006C3B"/>
                </a:solidFill>
                <a:latin typeface="Calibri"/>
                <a:ea typeface="DejaVu Sans"/>
              </a:rPr>
              <a:t>J. </a:t>
            </a:r>
            <a:r>
              <a:rPr lang="cs-CZ" sz="3200" b="1" strike="noStrike" spc="-1" dirty="0" err="1" smtClean="0">
                <a:solidFill>
                  <a:srgbClr val="006C3B"/>
                </a:solidFill>
                <a:latin typeface="Calibri"/>
                <a:ea typeface="DejaVu Sans"/>
              </a:rPr>
              <a:t>Mönks</a:t>
            </a:r>
            <a:endParaRPr lang="cs-CZ" sz="3200" b="1" strike="noStrike" spc="-1" dirty="0" smtClean="0">
              <a:solidFill>
                <a:srgbClr val="006C3B"/>
              </a:solidFill>
              <a:latin typeface="Calibri"/>
              <a:ea typeface="DejaVu Sans"/>
            </a:endParaRPr>
          </a:p>
          <a:p>
            <a:pPr marL="1080">
              <a:spcBef>
                <a:spcPts val="641"/>
              </a:spcBef>
              <a:buClr>
                <a:srgbClr val="006C3B"/>
              </a:buClr>
            </a:pPr>
            <a:r>
              <a:rPr lang="cs-CZ" sz="3200" b="1" spc="-1" dirty="0">
                <a:solidFill>
                  <a:srgbClr val="000000"/>
                </a:solidFill>
                <a:latin typeface="Calibri"/>
              </a:rPr>
              <a:t>Triadický model nadání </a:t>
            </a:r>
          </a:p>
        </p:txBody>
      </p:sp>
      <p:sp>
        <p:nvSpPr>
          <p:cNvPr id="141" name="CustomShape 2"/>
          <p:cNvSpPr/>
          <p:nvPr/>
        </p:nvSpPr>
        <p:spPr>
          <a:xfrm>
            <a:off x="333021" y="2131380"/>
            <a:ext cx="8352000" cy="396232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3200" b="1" spc="-1" dirty="0" smtClean="0">
                <a:solidFill>
                  <a:srgbClr val="000000"/>
                </a:solidFill>
                <a:latin typeface="Calibri"/>
                <a:ea typeface="DejaVu Sans"/>
              </a:rPr>
              <a:t>= model </a:t>
            </a:r>
            <a:r>
              <a:rPr lang="cs-CZ" sz="3200" b="1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vzájemné závislosti</a:t>
            </a:r>
            <a:endParaRPr lang="cs-CZ" sz="3200" b="0" strike="noStrike" spc="-1" dirty="0">
              <a:latin typeface="Arial"/>
            </a:endParaRPr>
          </a:p>
        </p:txBody>
      </p:sp>
      <p:sp>
        <p:nvSpPr>
          <p:cNvPr id="142" name="CustomShape 3"/>
          <p:cNvSpPr/>
          <p:nvPr/>
        </p:nvSpPr>
        <p:spPr>
          <a:xfrm>
            <a:off x="3762000" y="1953000"/>
            <a:ext cx="183600" cy="356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43" name="Obrázek 142"/>
          <p:cNvPicPr/>
          <p:nvPr/>
        </p:nvPicPr>
        <p:blipFill>
          <a:blip r:embed="rId3"/>
          <a:stretch/>
        </p:blipFill>
        <p:spPr>
          <a:xfrm>
            <a:off x="897028" y="2905992"/>
            <a:ext cx="5913543" cy="3862368"/>
          </a:xfrm>
          <a:prstGeom prst="rect">
            <a:avLst/>
          </a:prstGeom>
          <a:ln>
            <a:noFill/>
          </a:ln>
        </p:spPr>
      </p:pic>
      <p:pic>
        <p:nvPicPr>
          <p:cNvPr id="7170" name="Picture 2" descr="https://upload.wikimedia.org/wikipedia/commons/thumb/e/e0/Franz_M%C3%B6nks.JPG/266px-Franz_M%C3%B6nk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95623"/>
            <a:ext cx="1747025" cy="2410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CustomShape 1"/>
          <p:cNvSpPr/>
          <p:nvPr/>
        </p:nvSpPr>
        <p:spPr>
          <a:xfrm>
            <a:off x="457200" y="1604520"/>
            <a:ext cx="8228160" cy="3976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78500" lnSpcReduction="20000"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Vychází z 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Renzulliho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modelu, ale vytýká konceptu silné zaměření na osobnostní rysy a absenci sociálního kontextu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.</a:t>
            </a: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Nahrazuje 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Renzulliho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 lang="cs-CZ" sz="3200" b="0" strike="noStrike" spc="-1" dirty="0" smtClean="0">
              <a:solidFill>
                <a:srgbClr val="000000"/>
              </a:solidFill>
              <a:latin typeface="Calibri"/>
              <a:ea typeface="DejaVu Sans"/>
            </a:endParaRPr>
          </a:p>
          <a:p>
            <a:pPr marL="458280" indent="-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Tx/>
              <a:buChar char="-"/>
            </a:pPr>
            <a:r>
              <a:rPr lang="cs-CZ" sz="3200" b="0" i="1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angažovanost </a:t>
            </a:r>
            <a:r>
              <a:rPr lang="cs-CZ" sz="3200" b="0" i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v úkolu </a:t>
            </a:r>
            <a:r>
              <a:rPr lang="cs-CZ" sz="3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motivac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í zahrnující riskování, očekávání a schopnost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plánování</a:t>
            </a:r>
          </a:p>
          <a:p>
            <a:pPr marL="458280" indent="-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Tx/>
              <a:buChar char="-"/>
            </a:pPr>
            <a:r>
              <a:rPr lang="cs-CZ" sz="3200" i="1" spc="-1" dirty="0" smtClean="0">
                <a:solidFill>
                  <a:srgbClr val="000000"/>
                </a:solidFill>
                <a:latin typeface="Calibri"/>
                <a:ea typeface="DejaVu Sans"/>
              </a:rPr>
              <a:t>všeobecné nadprůměrné schopnosti </a:t>
            </a:r>
            <a:r>
              <a:rPr lang="cs-CZ" sz="3200" spc="-1" dirty="0" smtClean="0">
                <a:solidFill>
                  <a:srgbClr val="000000"/>
                </a:solidFill>
                <a:latin typeface="Calibri"/>
                <a:ea typeface="DejaVu Sans"/>
              </a:rPr>
              <a:t>– intelektuální schopnosti</a:t>
            </a:r>
            <a:r>
              <a:rPr lang="cs-CZ" sz="3200" spc="-1" dirty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cs-CZ" sz="3200" spc="-1" dirty="0" smtClean="0">
                <a:solidFill>
                  <a:srgbClr val="000000"/>
                </a:solidFill>
                <a:latin typeface="Calibri"/>
                <a:ea typeface="DejaVu Sans"/>
              </a:rPr>
              <a:t>(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5-10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%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populace nadaní jedinci; </a:t>
            </a:r>
            <a:r>
              <a:rPr lang="cs-CZ" sz="3200" b="0" strike="noStrike" spc="-1" dirty="0" err="1" smtClean="0">
                <a:solidFill>
                  <a:srgbClr val="000000"/>
                </a:solidFill>
                <a:latin typeface="Calibri"/>
                <a:ea typeface="DejaVu Sans"/>
              </a:rPr>
              <a:t>Renzulli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 hranice 15-25 %)</a:t>
            </a:r>
            <a:endParaRPr lang="cs-CZ" sz="32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Koncept se skládá ze dvou triád:</a:t>
            </a:r>
            <a:endParaRPr lang="cs-CZ" sz="3200" b="0" strike="noStrike" spc="-1" dirty="0">
              <a:latin typeface="Arial"/>
            </a:endParaRPr>
          </a:p>
          <a:p>
            <a:pPr marL="514440" indent="-513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AutoNum type="alphaLcParenR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osobnost</a:t>
            </a:r>
            <a:endParaRPr lang="cs-CZ" sz="3200" b="0" strike="noStrike" spc="-1" dirty="0">
              <a:latin typeface="Arial"/>
            </a:endParaRPr>
          </a:p>
          <a:p>
            <a:pPr marL="514440" indent="-513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AutoNum type="alphaLcParenR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prostředí</a:t>
            </a:r>
            <a:endParaRPr lang="cs-CZ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cs-CZ" sz="3200" b="0" strike="noStrike" spc="-1" dirty="0">
              <a:latin typeface="Arial"/>
            </a:endParaRPr>
          </a:p>
        </p:txBody>
      </p:sp>
      <p:sp>
        <p:nvSpPr>
          <p:cNvPr id="145" name="CustomShape 2"/>
          <p:cNvSpPr/>
          <p:nvPr/>
        </p:nvSpPr>
        <p:spPr>
          <a:xfrm>
            <a:off x="457200" y="273240"/>
            <a:ext cx="8228160" cy="1143720"/>
          </a:xfrm>
          <a:prstGeom prst="rect">
            <a:avLst/>
          </a:prstGeom>
          <a:solidFill>
            <a:srgbClr val="B9CDE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6C3B"/>
              </a:buClr>
              <a:buFont typeface="Arial"/>
              <a:buChar char="•"/>
            </a:pPr>
            <a:r>
              <a:rPr lang="cs-CZ" sz="3200" b="1" strike="noStrike" spc="-1" dirty="0">
                <a:latin typeface="Calibri"/>
                <a:ea typeface="DejaVu Sans"/>
              </a:rPr>
              <a:t>Franz J. </a:t>
            </a:r>
            <a:r>
              <a:rPr lang="cs-CZ" sz="3200" b="1" strike="noStrike" spc="-1" dirty="0" err="1">
                <a:latin typeface="Calibri"/>
                <a:ea typeface="DejaVu Sans"/>
              </a:rPr>
              <a:t>Mönks</a:t>
            </a:r>
            <a:endParaRPr lang="cs-CZ" sz="32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CustomShape 1"/>
          <p:cNvSpPr/>
          <p:nvPr/>
        </p:nvSpPr>
        <p:spPr>
          <a:xfrm>
            <a:off x="457200" y="1604520"/>
            <a:ext cx="8228160" cy="3976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85000" lnSpcReduction="10000"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Rozvinutí nadání – vhodné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spolupůsobení faktorů individuálních a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sociálních</a:t>
            </a: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spc="-1" dirty="0" smtClean="0">
                <a:solidFill>
                  <a:srgbClr val="000000"/>
                </a:solidFill>
                <a:latin typeface="Calibri"/>
              </a:rPr>
              <a:t>Vhodná aplikace u socio-kulturně znevýhodněných dětí </a:t>
            </a:r>
            <a:endParaRPr lang="cs-CZ" sz="32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spc="-1" dirty="0" smtClean="0">
                <a:solidFill>
                  <a:srgbClr val="000000"/>
                </a:solidFill>
                <a:latin typeface="Calibri"/>
                <a:ea typeface="DejaVu Sans"/>
              </a:rPr>
              <a:t>Upozornění na úskalí: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 politická a hospodářská situace 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„…když se vzdělávací politika země soustředí např. jen na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skupinu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průměrných a slabších, budou nadaní a vysoce nadaní žáci ve školách dostávat málo možností podněcujících nadání“ </a:t>
            </a:r>
            <a:r>
              <a:rPr dirty="0"/>
              <a:t/>
            </a:r>
            <a:br>
              <a:rPr dirty="0"/>
            </a:br>
            <a:r>
              <a:rPr lang="cs-CZ" sz="20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(</a:t>
            </a:r>
            <a:r>
              <a:rPr lang="cs-CZ" sz="2000" spc="-1" dirty="0" smtClean="0">
                <a:solidFill>
                  <a:srgbClr val="000000"/>
                </a:solidFill>
                <a:latin typeface="Calibri"/>
                <a:ea typeface="DejaVu Sans"/>
              </a:rPr>
              <a:t>podle </a:t>
            </a:r>
            <a:r>
              <a:rPr lang="cs-CZ" sz="20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MÖNKS</a:t>
            </a:r>
            <a:r>
              <a:rPr lang="cs-CZ" sz="20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, </a:t>
            </a:r>
            <a:r>
              <a:rPr lang="cs-CZ" sz="20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YPENBURGEROVÁ)</a:t>
            </a:r>
          </a:p>
        </p:txBody>
      </p:sp>
      <p:sp>
        <p:nvSpPr>
          <p:cNvPr id="147" name="CustomShape 2"/>
          <p:cNvSpPr/>
          <p:nvPr/>
        </p:nvSpPr>
        <p:spPr>
          <a:xfrm>
            <a:off x="457200" y="273240"/>
            <a:ext cx="8228160" cy="114372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1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3200" b="1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3. Modely </a:t>
            </a:r>
            <a:r>
              <a:rPr lang="cs-CZ" sz="3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zaměřené socio-kulturně</a:t>
            </a:r>
            <a:endParaRPr lang="cs-CZ" sz="3200" b="1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CustomShape 1"/>
          <p:cNvSpPr/>
          <p:nvPr/>
        </p:nvSpPr>
        <p:spPr>
          <a:xfrm>
            <a:off x="457200" y="273240"/>
            <a:ext cx="8228160" cy="1143720"/>
          </a:xfrm>
          <a:prstGeom prst="rect">
            <a:avLst/>
          </a:prstGeom>
          <a:solidFill>
            <a:srgbClr val="CCC1DA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1080">
              <a:spcBef>
                <a:spcPts val="641"/>
              </a:spcBef>
              <a:buClr>
                <a:srgbClr val="006C3B"/>
              </a:buClr>
            </a:pPr>
            <a:r>
              <a:rPr lang="cs-CZ" b="1" spc="-1" dirty="0" smtClean="0">
                <a:solidFill>
                  <a:srgbClr val="000000"/>
                </a:solidFill>
                <a:latin typeface="Calibri"/>
              </a:rPr>
              <a:t>3</a:t>
            </a:r>
            <a:r>
              <a:rPr lang="cs-CZ" b="1" spc="-1" dirty="0">
                <a:solidFill>
                  <a:srgbClr val="000000"/>
                </a:solidFill>
                <a:latin typeface="Calibri"/>
              </a:rPr>
              <a:t>. Modely zaměřené </a:t>
            </a:r>
            <a:r>
              <a:rPr lang="cs-CZ" b="1" spc="-1" dirty="0" smtClean="0">
                <a:solidFill>
                  <a:srgbClr val="000000"/>
                </a:solidFill>
                <a:latin typeface="Calibri"/>
              </a:rPr>
              <a:t>socio-kulturně</a:t>
            </a:r>
            <a:endParaRPr lang="cs-CZ" sz="3200" b="1" strike="noStrike" spc="-1" dirty="0" smtClean="0">
              <a:solidFill>
                <a:srgbClr val="006C3B"/>
              </a:solidFill>
              <a:latin typeface="Calibri"/>
              <a:ea typeface="DejaVu Sans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6C3B"/>
              </a:buClr>
              <a:buFont typeface="Arial"/>
              <a:buChar char="•"/>
            </a:pPr>
            <a:r>
              <a:rPr lang="cs-CZ" sz="3200" b="1" strike="noStrike" spc="-1" dirty="0" smtClean="0">
                <a:solidFill>
                  <a:srgbClr val="006C3B"/>
                </a:solidFill>
                <a:latin typeface="Calibri"/>
                <a:ea typeface="DejaVu Sans"/>
              </a:rPr>
              <a:t>Abraham </a:t>
            </a:r>
            <a:r>
              <a:rPr lang="cs-CZ" sz="3200" b="1" strike="noStrike" spc="-1" dirty="0">
                <a:solidFill>
                  <a:srgbClr val="006C3B"/>
                </a:solidFill>
                <a:latin typeface="Calibri"/>
                <a:ea typeface="DejaVu Sans"/>
              </a:rPr>
              <a:t>J. </a:t>
            </a:r>
            <a:r>
              <a:rPr lang="cs-CZ" sz="3200" b="1" strike="noStrike" spc="-1" dirty="0" err="1">
                <a:solidFill>
                  <a:srgbClr val="006C3B"/>
                </a:solidFill>
                <a:latin typeface="Calibri"/>
                <a:ea typeface="DejaVu Sans"/>
              </a:rPr>
              <a:t>Tannenbaum</a:t>
            </a:r>
            <a:endParaRPr lang="cs-CZ" sz="3200" b="0" strike="noStrike" spc="-1" dirty="0">
              <a:latin typeface="Arial"/>
            </a:endParaRPr>
          </a:p>
        </p:txBody>
      </p:sp>
      <p:sp>
        <p:nvSpPr>
          <p:cNvPr id="149" name="CustomShape 2"/>
          <p:cNvSpPr/>
          <p:nvPr/>
        </p:nvSpPr>
        <p:spPr>
          <a:xfrm>
            <a:off x="457200" y="1600200"/>
            <a:ext cx="8228520" cy="4780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3200" b="0" strike="noStrike" spc="-1">
                <a:solidFill>
                  <a:srgbClr val="000000"/>
                </a:solidFill>
                <a:latin typeface="Calibri"/>
                <a:ea typeface="DejaVu Sans"/>
              </a:rPr>
              <a:t>Hvězdnicovitý model talentu</a:t>
            </a:r>
            <a:endParaRPr lang="cs-CZ" sz="3200" b="0" strike="noStrike" spc="-1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endParaRPr lang="cs-CZ" sz="3200" b="0" strike="noStrike" spc="-1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endParaRPr lang="cs-CZ" sz="3200" b="0" strike="noStrike" spc="-1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3200" b="0" strike="noStrike" spc="-1">
                <a:solidFill>
                  <a:srgbClr val="000000"/>
                </a:solidFill>
                <a:latin typeface="Calibri"/>
                <a:ea typeface="DejaVu Sans"/>
              </a:rPr>
              <a:t>         </a:t>
            </a:r>
            <a:endParaRPr lang="cs-CZ" sz="3200" b="0" strike="noStrike" spc="-1">
              <a:latin typeface="Arial"/>
            </a:endParaRPr>
          </a:p>
        </p:txBody>
      </p:sp>
      <p:sp>
        <p:nvSpPr>
          <p:cNvPr id="150" name="CustomShape 3"/>
          <p:cNvSpPr/>
          <p:nvPr/>
        </p:nvSpPr>
        <p:spPr>
          <a:xfrm>
            <a:off x="2197440" y="1985760"/>
            <a:ext cx="183600" cy="356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51" name="Obrázek 150"/>
          <p:cNvPicPr/>
          <p:nvPr/>
        </p:nvPicPr>
        <p:blipFill>
          <a:blip r:embed="rId3"/>
          <a:stretch/>
        </p:blipFill>
        <p:spPr>
          <a:xfrm>
            <a:off x="491547" y="2316504"/>
            <a:ext cx="5335464" cy="4063776"/>
          </a:xfrm>
          <a:prstGeom prst="rect">
            <a:avLst/>
          </a:prstGeom>
          <a:ln>
            <a:noFill/>
          </a:ln>
        </p:spPr>
      </p:pic>
      <p:pic>
        <p:nvPicPr>
          <p:cNvPr id="8194" name="Picture 2" descr="Teaching Gifted &amp; Talented Students – Teaching Gifted Student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7921" y="3524448"/>
            <a:ext cx="2745568" cy="2850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www.scielo.org.pe/img/revistas/psico/v33n1/a09fig0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2295" y="393206"/>
            <a:ext cx="1683065" cy="2047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CustomShape 1"/>
          <p:cNvSpPr/>
          <p:nvPr/>
        </p:nvSpPr>
        <p:spPr>
          <a:xfrm>
            <a:off x="457200" y="273240"/>
            <a:ext cx="8228160" cy="1143720"/>
          </a:xfrm>
          <a:prstGeom prst="rect">
            <a:avLst/>
          </a:prstGeom>
          <a:solidFill>
            <a:srgbClr val="CCC1DA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1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Abraham J. </a:t>
            </a:r>
            <a:r>
              <a:rPr lang="cs-CZ" sz="3200" b="1" strike="noStrike" spc="-1" dirty="0" err="1" smtClean="0">
                <a:solidFill>
                  <a:srgbClr val="000000"/>
                </a:solidFill>
                <a:latin typeface="Calibri"/>
                <a:ea typeface="DejaVu Sans"/>
              </a:rPr>
              <a:t>Tannenbaum</a:t>
            </a:r>
            <a:endParaRPr lang="cs-CZ" sz="3200" b="1" strike="noStrike" spc="-1" dirty="0" smtClean="0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153" name="CustomShape 2"/>
          <p:cNvSpPr/>
          <p:nvPr/>
        </p:nvSpPr>
        <p:spPr>
          <a:xfrm>
            <a:off x="323529" y="1604520"/>
            <a:ext cx="8568952" cy="513684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2000" spc="-1" dirty="0" smtClean="0">
                <a:solidFill>
                  <a:srgbClr val="000000"/>
                </a:solidFill>
                <a:latin typeface="Calibri"/>
                <a:ea typeface="DejaVu Sans"/>
              </a:rPr>
              <a:t>Pět faktorů spolupůsobení na výkonovou složku nadání, jeho rozvoj </a:t>
            </a:r>
          </a:p>
          <a:p>
            <a:pPr marL="515430" indent="-514350">
              <a:lnSpc>
                <a:spcPct val="100000"/>
              </a:lnSpc>
              <a:spcBef>
                <a:spcPts val="641"/>
              </a:spcBef>
              <a:buAutoNum type="alphaLcParenR"/>
            </a:pPr>
            <a:r>
              <a:rPr lang="cs-CZ" sz="20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Všeobecná schopnost, obecná intelektová schopnost  – souvisí s úrovní obecné inteligence, která se odráží ve všech typech nadání. Stanovuje určitou nadprůměrnou min. hranici inteligence, která dopomáhá jedinci ke kvalitním výkonům.</a:t>
            </a:r>
          </a:p>
          <a:p>
            <a:pPr marL="515430" indent="-514350">
              <a:lnSpc>
                <a:spcPct val="100000"/>
              </a:lnSpc>
              <a:spcBef>
                <a:spcPts val="641"/>
              </a:spcBef>
              <a:buAutoNum type="alphaLcParenR"/>
            </a:pPr>
            <a:r>
              <a:rPr lang="cs-CZ" sz="2000" spc="-1" dirty="0" smtClean="0">
                <a:solidFill>
                  <a:srgbClr val="000000"/>
                </a:solidFill>
                <a:latin typeface="Calibri"/>
                <a:ea typeface="DejaVu Sans"/>
              </a:rPr>
              <a:t>Specifická schopnost (speciální schopnost)  – schopnost výjimečného výkonu v dané oblasti</a:t>
            </a:r>
          </a:p>
          <a:p>
            <a:pPr marL="515430" indent="-514350">
              <a:lnSpc>
                <a:spcPct val="100000"/>
              </a:lnSpc>
              <a:spcBef>
                <a:spcPts val="641"/>
              </a:spcBef>
              <a:buAutoNum type="alphaLcParenR"/>
            </a:pPr>
            <a:r>
              <a:rPr lang="cs-CZ" sz="2000" spc="-1" dirty="0" smtClean="0">
                <a:solidFill>
                  <a:srgbClr val="000000"/>
                </a:solidFill>
                <a:latin typeface="Calibri"/>
                <a:ea typeface="DejaVu Sans"/>
              </a:rPr>
              <a:t>Neintelektové (</a:t>
            </a:r>
            <a:r>
              <a:rPr lang="cs-CZ" sz="2000" spc="-1" dirty="0" err="1" smtClean="0">
                <a:solidFill>
                  <a:srgbClr val="000000"/>
                </a:solidFill>
                <a:latin typeface="Calibri"/>
                <a:ea typeface="DejaVu Sans"/>
              </a:rPr>
              <a:t>facilitující</a:t>
            </a:r>
            <a:r>
              <a:rPr lang="cs-CZ" sz="2000" spc="-1" dirty="0" smtClean="0">
                <a:solidFill>
                  <a:srgbClr val="000000"/>
                </a:solidFill>
                <a:latin typeface="Calibri"/>
                <a:ea typeface="DejaVu Sans"/>
              </a:rPr>
              <a:t>) faktory – individuální charakteristiky osobnosti – sociální, emocionální složka, motivace, kreativita, sebevědomí, disciplína, přizpůsobení se</a:t>
            </a:r>
          </a:p>
          <a:p>
            <a:pPr marL="515430" indent="-514350">
              <a:lnSpc>
                <a:spcPct val="100000"/>
              </a:lnSpc>
              <a:spcBef>
                <a:spcPts val="641"/>
              </a:spcBef>
              <a:buAutoNum type="alphaLcParenR"/>
            </a:pPr>
            <a:r>
              <a:rPr lang="cs-CZ" sz="20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Faktor prostředí – vliv rodiny, rodiny, škol, přátel atd.</a:t>
            </a:r>
          </a:p>
          <a:p>
            <a:pPr marL="515430" indent="-514350">
              <a:lnSpc>
                <a:spcPct val="100000"/>
              </a:lnSpc>
              <a:spcBef>
                <a:spcPts val="641"/>
              </a:spcBef>
              <a:buAutoNum type="alphaLcParenR"/>
            </a:pPr>
            <a:r>
              <a:rPr lang="cs-CZ" sz="2000" spc="-1" dirty="0" smtClean="0">
                <a:solidFill>
                  <a:srgbClr val="000000"/>
                </a:solidFill>
                <a:latin typeface="Calibri"/>
                <a:ea typeface="DejaVu Sans"/>
              </a:rPr>
              <a:t>Faktor šance, šťastná náhoda  – být ve správný čas na správném místě</a:t>
            </a:r>
          </a:p>
          <a:p>
            <a:pPr marL="1080">
              <a:lnSpc>
                <a:spcPct val="100000"/>
              </a:lnSpc>
              <a:spcBef>
                <a:spcPts val="641"/>
              </a:spcBef>
            </a:pPr>
            <a:r>
              <a:rPr lang="cs-CZ" sz="20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Skutečný </a:t>
            </a:r>
            <a:r>
              <a:rPr lang="cs-CZ" sz="2000" i="1" dirty="0">
                <a:latin typeface="Calibri" panose="020F0502020204030204" pitchFamily="34" charset="0"/>
                <a:cs typeface="Calibri" panose="020F0502020204030204" pitchFamily="34" charset="0"/>
              </a:rPr>
              <a:t>talent </a:t>
            </a:r>
            <a:r>
              <a:rPr lang="cs-CZ" sz="20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se projevuje až </a:t>
            </a:r>
            <a:r>
              <a:rPr lang="cs-CZ" sz="2000" i="1" dirty="0">
                <a:latin typeface="Calibri" panose="020F0502020204030204" pitchFamily="34" charset="0"/>
                <a:cs typeface="Calibri" panose="020F0502020204030204" pitchFamily="34" charset="0"/>
              </a:rPr>
              <a:t>v </a:t>
            </a:r>
            <a:r>
              <a:rPr lang="cs-CZ" sz="20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dospělosti vynikající úrovní </a:t>
            </a:r>
            <a:r>
              <a:rPr lang="cs-CZ" sz="2000" i="1" dirty="0">
                <a:latin typeface="Calibri" panose="020F0502020204030204" pitchFamily="34" charset="0"/>
                <a:cs typeface="Calibri" panose="020F0502020204030204" pitchFamily="34" charset="0"/>
              </a:rPr>
              <a:t>výkonu, </a:t>
            </a:r>
            <a:r>
              <a:rPr lang="cs-CZ" sz="20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pozitivními </a:t>
            </a:r>
            <a:r>
              <a:rPr lang="cs-CZ" sz="2000" i="1" dirty="0">
                <a:latin typeface="Calibri" panose="020F0502020204030204" pitchFamily="34" charset="0"/>
                <a:cs typeface="Calibri" panose="020F0502020204030204" pitchFamily="34" charset="0"/>
              </a:rPr>
              <a:t>vzory pro společnost nebo </a:t>
            </a:r>
            <a:r>
              <a:rPr lang="cs-CZ" sz="20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produkcí </a:t>
            </a:r>
            <a:r>
              <a:rPr lang="cs-CZ" sz="2000" i="1" dirty="0">
                <a:latin typeface="Calibri" panose="020F0502020204030204" pitchFamily="34" charset="0"/>
                <a:cs typeface="Calibri" panose="020F0502020204030204" pitchFamily="34" charset="0"/>
              </a:rPr>
              <a:t>nápadů, které transformují </a:t>
            </a:r>
            <a:r>
              <a:rPr lang="cs-CZ" sz="20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společnosti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sz="2000" spc="-1" dirty="0" smtClean="0">
              <a:solidFill>
                <a:srgbClr val="000000"/>
              </a:solidFill>
              <a:latin typeface="Calibri" panose="020F0502020204030204" pitchFamily="34" charset="0"/>
              <a:ea typeface="DejaVu Sans"/>
              <a:cs typeface="Calibri" panose="020F0502020204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CustomShape 2"/>
          <p:cNvSpPr/>
          <p:nvPr/>
        </p:nvSpPr>
        <p:spPr>
          <a:xfrm>
            <a:off x="323529" y="1604520"/>
            <a:ext cx="8568952" cy="513684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2000" dirty="0" smtClean="0"/>
              <a:t>- existují </a:t>
            </a:r>
            <a:r>
              <a:rPr lang="cs-CZ" sz="2000" dirty="0"/>
              <a:t>přirozeně snadné vzory chování, které nejsou </a:t>
            </a:r>
            <a:r>
              <a:rPr lang="cs-CZ" sz="2000" dirty="0" smtClean="0"/>
              <a:t>výsledkem</a:t>
            </a: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2000" dirty="0" smtClean="0"/>
              <a:t>systematického </a:t>
            </a:r>
            <a:r>
              <a:rPr lang="cs-CZ" sz="2000" dirty="0"/>
              <a:t>tréninku v dané oblasti </a:t>
            </a:r>
            <a:r>
              <a:rPr lang="cs-CZ" sz="2000" dirty="0" smtClean="0"/>
              <a:t>činnosti, což je pozorovatelné</a:t>
            </a: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2000" dirty="0" smtClean="0"/>
              <a:t>např. u </a:t>
            </a:r>
            <a:r>
              <a:rPr lang="cs-CZ" sz="2000" dirty="0"/>
              <a:t>malých dětí, kde je možnost systematické </a:t>
            </a:r>
            <a:r>
              <a:rPr lang="cs-CZ" sz="2000" dirty="0" smtClean="0"/>
              <a:t>průpravy</a:t>
            </a: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2000" dirty="0" smtClean="0"/>
              <a:t>nerealizovatelná</a:t>
            </a:r>
            <a:r>
              <a:rPr lang="cs-CZ" sz="2000" dirty="0"/>
              <a:t>, nebo u dospělých, kteří zkoušejí určitou činnost </a:t>
            </a:r>
            <a:r>
              <a:rPr lang="cs-CZ" sz="2000" dirty="0" smtClean="0"/>
              <a:t>poprvé</a:t>
            </a: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endParaRPr lang="cs-CZ" sz="2000" dirty="0" smtClean="0"/>
          </a:p>
          <a:p>
            <a:pPr marL="1080">
              <a:lnSpc>
                <a:spcPct val="100000"/>
              </a:lnSpc>
              <a:spcBef>
                <a:spcPts val="641"/>
              </a:spcBef>
            </a:pPr>
            <a:r>
              <a:rPr lang="cs-CZ" sz="2000" dirty="0" smtClean="0"/>
              <a:t>- odlišení pojmu talent, nadání</a:t>
            </a:r>
          </a:p>
        </p:txBody>
      </p:sp>
      <p:sp>
        <p:nvSpPr>
          <p:cNvPr id="5" name="CustomShape 2"/>
          <p:cNvSpPr/>
          <p:nvPr/>
        </p:nvSpPr>
        <p:spPr>
          <a:xfrm>
            <a:off x="457200" y="273240"/>
            <a:ext cx="8228160" cy="114372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marL="1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3200" b="1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4. Modely </a:t>
            </a:r>
            <a:r>
              <a:rPr lang="cs-CZ" sz="3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diferencování nadání a </a:t>
            </a:r>
            <a:r>
              <a:rPr lang="cs-CZ" sz="3200" b="1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talentu</a:t>
            </a:r>
          </a:p>
        </p:txBody>
      </p:sp>
    </p:spTree>
    <p:extLst>
      <p:ext uri="{BB962C8B-B14F-4D97-AF65-F5344CB8AC3E}">
        <p14:creationId xmlns:p14="http://schemas.microsoft.com/office/powerpoint/2010/main" val="1683705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CustomShape 1"/>
          <p:cNvSpPr/>
          <p:nvPr/>
        </p:nvSpPr>
        <p:spPr>
          <a:xfrm>
            <a:off x="457200" y="89640"/>
            <a:ext cx="8227800" cy="176148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marL="1080">
              <a:spcBef>
                <a:spcPts val="641"/>
              </a:spcBef>
              <a:buClr>
                <a:srgbClr val="000000"/>
              </a:buClr>
            </a:pPr>
            <a:r>
              <a:rPr lang="cs-CZ" sz="2100" b="1" spc="-1" dirty="0">
                <a:solidFill>
                  <a:srgbClr val="000000"/>
                </a:solidFill>
                <a:latin typeface="Calibri"/>
              </a:rPr>
              <a:t>4. Modely diferencování nadání a </a:t>
            </a:r>
            <a:r>
              <a:rPr lang="cs-CZ" sz="2100" b="1" spc="-1" dirty="0" smtClean="0">
                <a:solidFill>
                  <a:srgbClr val="000000"/>
                </a:solidFill>
                <a:latin typeface="Calibri"/>
              </a:rPr>
              <a:t>talentu</a:t>
            </a:r>
            <a:endParaRPr lang="cs-CZ" sz="3200" spc="-1" dirty="0" smtClean="0">
              <a:solidFill>
                <a:srgbClr val="000000"/>
              </a:solidFill>
              <a:latin typeface="Calibri"/>
              <a:ea typeface="DejaVu Sans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1" spc="-1" dirty="0" err="1" smtClean="0">
                <a:solidFill>
                  <a:srgbClr val="000000"/>
                </a:solidFill>
                <a:latin typeface="Calibri"/>
                <a:ea typeface="DejaVu Sans"/>
              </a:rPr>
              <a:t>Francoys</a:t>
            </a:r>
            <a:r>
              <a:rPr lang="cs-CZ" sz="3200" b="1" spc="-1" dirty="0" smtClean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cs-CZ" sz="3200" b="1" spc="-1" dirty="0" err="1" smtClean="0">
                <a:solidFill>
                  <a:srgbClr val="000000"/>
                </a:solidFill>
                <a:latin typeface="Calibri"/>
                <a:ea typeface="DejaVu Sans"/>
              </a:rPr>
              <a:t>Gagné</a:t>
            </a:r>
            <a:endParaRPr lang="cs-CZ" sz="3200" b="1" spc="-1" dirty="0" smtClean="0">
              <a:solidFill>
                <a:srgbClr val="000000"/>
              </a:solidFill>
              <a:latin typeface="Calibri"/>
              <a:ea typeface="DejaVu Sans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diferenciální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model talentu a </a:t>
            </a:r>
            <a:r>
              <a:rPr lang="cs-CZ" sz="3200" spc="-1" dirty="0">
                <a:solidFill>
                  <a:srgbClr val="000000"/>
                </a:solidFill>
                <a:latin typeface="Calibri"/>
              </a:rPr>
              <a:t>nadání </a:t>
            </a:r>
            <a:r>
              <a:rPr lang="cs-CZ" sz="3200" spc="-1" dirty="0" smtClean="0">
                <a:solidFill>
                  <a:srgbClr val="000000"/>
                </a:solidFill>
                <a:latin typeface="Calibri"/>
              </a:rPr>
              <a:t>(DMGT)</a:t>
            </a:r>
            <a:endParaRPr lang="cs-CZ" sz="3200" b="0" strike="noStrike" spc="-1" dirty="0">
              <a:latin typeface="Arial"/>
            </a:endParaRPr>
          </a:p>
        </p:txBody>
      </p:sp>
      <p:sp>
        <p:nvSpPr>
          <p:cNvPr id="159" name="CustomShape 2"/>
          <p:cNvSpPr/>
          <p:nvPr/>
        </p:nvSpPr>
        <p:spPr>
          <a:xfrm>
            <a:off x="457200" y="1604520"/>
            <a:ext cx="8097480" cy="4925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  <a:spcBef>
                <a:spcPts val="641"/>
              </a:spcBef>
            </a:pPr>
            <a:endParaRPr lang="cs-CZ" sz="3200" b="0" strike="noStrike" spc="-1" dirty="0">
              <a:latin typeface="Arial"/>
            </a:endParaRPr>
          </a:p>
        </p:txBody>
      </p:sp>
      <p:sp>
        <p:nvSpPr>
          <p:cNvPr id="160" name="CustomShape 3"/>
          <p:cNvSpPr/>
          <p:nvPr/>
        </p:nvSpPr>
        <p:spPr>
          <a:xfrm>
            <a:off x="1970640" y="1494360"/>
            <a:ext cx="183600" cy="356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61" name="Obrázek 160"/>
          <p:cNvPicPr/>
          <p:nvPr/>
        </p:nvPicPr>
        <p:blipFill>
          <a:blip r:embed="rId3"/>
          <a:stretch/>
        </p:blipFill>
        <p:spPr>
          <a:xfrm>
            <a:off x="755576" y="1851120"/>
            <a:ext cx="7385308" cy="46785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827" y="620688"/>
            <a:ext cx="3445280" cy="2200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620688"/>
            <a:ext cx="2906408" cy="2491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32" y="3645024"/>
            <a:ext cx="3706671" cy="2520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6650" y="3501008"/>
            <a:ext cx="546735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29786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CustomShape 1"/>
          <p:cNvSpPr/>
          <p:nvPr/>
        </p:nvSpPr>
        <p:spPr>
          <a:xfrm>
            <a:off x="457200" y="273240"/>
            <a:ext cx="8228160" cy="114372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 err="1" smtClean="0">
                <a:solidFill>
                  <a:srgbClr val="000000"/>
                </a:solidFill>
                <a:latin typeface="Calibri"/>
                <a:ea typeface="DejaVu Sans"/>
              </a:rPr>
              <a:t>Francoys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cs-CZ" sz="3200" b="0" strike="noStrike" spc="-1" dirty="0" err="1" smtClean="0">
                <a:solidFill>
                  <a:srgbClr val="000000"/>
                </a:solidFill>
                <a:latin typeface="Calibri"/>
                <a:ea typeface="DejaVu Sans"/>
              </a:rPr>
              <a:t>Gagné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– předpoklad modelu</a:t>
            </a:r>
            <a:endParaRPr lang="cs-CZ" sz="3200" b="0" strike="noStrike" spc="-1" dirty="0">
              <a:latin typeface="Arial"/>
            </a:endParaRPr>
          </a:p>
        </p:txBody>
      </p:sp>
      <p:sp>
        <p:nvSpPr>
          <p:cNvPr id="163" name="CustomShape 2"/>
          <p:cNvSpPr/>
          <p:nvPr/>
        </p:nvSpPr>
        <p:spPr>
          <a:xfrm>
            <a:off x="457200" y="1604520"/>
            <a:ext cx="8507288" cy="499283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Nadání x talent – mělo by být 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exaktně </a:t>
            </a:r>
            <a:r>
              <a:rPr lang="cs-CZ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rozlišováno</a:t>
            </a:r>
            <a:endParaRPr lang="cs-CZ" sz="3200" b="0" strike="noStrike" spc="-1" dirty="0" smtClean="0">
              <a:solidFill>
                <a:srgbClr val="000000"/>
              </a:solidFill>
              <a:latin typeface="Calibri" panose="020F0502020204030204" pitchFamily="34" charset="0"/>
              <a:ea typeface="DejaVu Sans"/>
              <a:cs typeface="Calibri" panose="020F0502020204030204" pitchFamily="34" charset="0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Přeměna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daru (nadání) v talent</a:t>
            </a:r>
            <a:endParaRPr lang="cs-CZ" sz="32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Nadání – nesystematické, přirozené rozvíjení schopností  (intelektuální, kreativní, 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socio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-afektivní, senzomotorické, ostatní) </a:t>
            </a:r>
            <a:endParaRPr lang="cs-CZ" sz="32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Talent – </a:t>
            </a:r>
            <a:r>
              <a:rPr lang="cs-CZ" sz="3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systematicky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rozvíjené schopnosti, které vytváří odbornost v určité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oblasti. Velkou roli hraje prostředí. </a:t>
            </a:r>
            <a:endParaRPr lang="cs-CZ" sz="32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Rozvoj schopností je urychlován,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katalyzován</a:t>
            </a: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  </a:t>
            </a:r>
            <a:endParaRPr lang="cs-CZ" sz="32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1"/>
          <p:cNvSpPr/>
          <p:nvPr/>
        </p:nvSpPr>
        <p:spPr>
          <a:xfrm>
            <a:off x="457200" y="273240"/>
            <a:ext cx="8228160" cy="114372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1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3200" b="1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5. Modely kognitivních složek (kognitivní modely)</a:t>
            </a:r>
            <a:endParaRPr lang="cs-CZ" sz="3200" b="1" strike="noStrike" spc="-1" dirty="0">
              <a:latin typeface="Arial"/>
            </a:endParaRPr>
          </a:p>
        </p:txBody>
      </p:sp>
      <p:sp>
        <p:nvSpPr>
          <p:cNvPr id="166" name="CustomShape 2"/>
          <p:cNvSpPr/>
          <p:nvPr/>
        </p:nvSpPr>
        <p:spPr>
          <a:xfrm>
            <a:off x="457200" y="1604520"/>
            <a:ext cx="8363272" cy="470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spc="-1" dirty="0">
                <a:solidFill>
                  <a:srgbClr val="000000"/>
                </a:solidFill>
                <a:latin typeface="Calibri"/>
              </a:rPr>
              <a:t>Zaměřují se na </a:t>
            </a:r>
            <a:r>
              <a:rPr lang="cs-CZ" sz="2000" b="1" spc="-1" dirty="0">
                <a:solidFill>
                  <a:srgbClr val="000000"/>
                </a:solidFill>
                <a:latin typeface="Calibri"/>
              </a:rPr>
              <a:t>procesy </a:t>
            </a:r>
            <a:r>
              <a:rPr lang="cs-CZ" sz="2000" spc="-1" dirty="0">
                <a:solidFill>
                  <a:srgbClr val="000000"/>
                </a:solidFill>
                <a:latin typeface="Calibri"/>
              </a:rPr>
              <a:t>zpracování </a:t>
            </a:r>
            <a:r>
              <a:rPr lang="cs-CZ" sz="2000" spc="-1" dirty="0" smtClean="0">
                <a:solidFill>
                  <a:srgbClr val="000000"/>
                </a:solidFill>
                <a:latin typeface="Calibri"/>
              </a:rPr>
              <a:t>informací (směr od 2. pol. 20. století)</a:t>
            </a:r>
            <a:endParaRPr lang="cs-CZ" sz="2000" spc="-1" dirty="0"/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spc="-1" dirty="0" smtClean="0">
                <a:solidFill>
                  <a:srgbClr val="000000"/>
                </a:solidFill>
                <a:latin typeface="Calibri"/>
              </a:rPr>
              <a:t>Oblast zájmu:</a:t>
            </a:r>
          </a:p>
          <a:p>
            <a:pPr marL="343980" indent="-3429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Tx/>
              <a:buChar char="-"/>
            </a:pPr>
            <a:r>
              <a:rPr lang="cs-CZ" sz="2000" spc="-1" dirty="0" smtClean="0">
                <a:solidFill>
                  <a:srgbClr val="000000"/>
                </a:solidFill>
                <a:latin typeface="Calibri"/>
              </a:rPr>
              <a:t>čím </a:t>
            </a:r>
            <a:r>
              <a:rPr lang="cs-CZ" sz="2000" spc="-1" dirty="0">
                <a:solidFill>
                  <a:srgbClr val="000000"/>
                </a:solidFill>
                <a:latin typeface="Calibri"/>
              </a:rPr>
              <a:t>se liší </a:t>
            </a:r>
            <a:r>
              <a:rPr lang="cs-CZ" sz="2000" spc="-1" dirty="0" smtClean="0">
                <a:solidFill>
                  <a:srgbClr val="000000"/>
                </a:solidFill>
                <a:latin typeface="Calibri"/>
              </a:rPr>
              <a:t>(kvalitativní rozdíly) např</a:t>
            </a:r>
            <a:r>
              <a:rPr lang="cs-CZ" sz="2000" spc="-1" dirty="0">
                <a:solidFill>
                  <a:srgbClr val="000000"/>
                </a:solidFill>
                <a:latin typeface="Calibri"/>
              </a:rPr>
              <a:t>. vysoce nadané děti ve svém způsobu přijímání a zpracování informací od dětí průměrně </a:t>
            </a:r>
            <a:r>
              <a:rPr lang="cs-CZ" sz="2000" spc="-1" dirty="0" smtClean="0">
                <a:solidFill>
                  <a:srgbClr val="000000"/>
                </a:solidFill>
                <a:latin typeface="Calibri"/>
              </a:rPr>
              <a:t>nadaných</a:t>
            </a:r>
          </a:p>
          <a:p>
            <a:pPr marL="343980" indent="-3429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Tx/>
              <a:buChar char="-"/>
            </a:pPr>
            <a:r>
              <a:rPr lang="cs-CZ" sz="2000" spc="-1" dirty="0" smtClean="0">
                <a:solidFill>
                  <a:srgbClr val="000000"/>
                </a:solidFill>
                <a:latin typeface="Calibri"/>
              </a:rPr>
              <a:t>důležitý není ani tak výsledný, konečný produkt, ale spíše cesta k němu</a:t>
            </a: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spc="-1" dirty="0" smtClean="0">
                <a:solidFill>
                  <a:srgbClr val="000000"/>
                </a:solidFill>
                <a:latin typeface="Calibri"/>
              </a:rPr>
              <a:t>Kladení důrazu </a:t>
            </a:r>
            <a:r>
              <a:rPr lang="cs-CZ" sz="2000" spc="-1" dirty="0">
                <a:solidFill>
                  <a:srgbClr val="000000"/>
                </a:solidFill>
                <a:latin typeface="Calibri"/>
              </a:rPr>
              <a:t>na IQ měření i QI (kvalita zpracovaných informací) </a:t>
            </a:r>
            <a:endParaRPr lang="cs-CZ" sz="2000" spc="-1" dirty="0"/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Studium </a:t>
            </a:r>
            <a:r>
              <a:rPr lang="cs-CZ" sz="20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kvalitativních rozdílů v informačních procesech, porovnání nadaného dítěte s průměrně nadaným dítětem.</a:t>
            </a:r>
            <a:endParaRPr lang="cs-CZ" sz="20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Klíčovým se stává způsob, cesta k cíli, nikoliv cíl (konečný produkt)</a:t>
            </a:r>
            <a:endParaRPr lang="cs-CZ" sz="20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Hermann </a:t>
            </a:r>
            <a:r>
              <a:rPr lang="cs-CZ" sz="20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Ruppel</a:t>
            </a:r>
            <a:r>
              <a:rPr lang="cs-CZ" sz="20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zjišťovat místo IQ navrhuje QI (kvalita informací) </a:t>
            </a:r>
            <a:endParaRPr lang="cs-CZ" sz="20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CustomShape 1"/>
          <p:cNvSpPr/>
          <p:nvPr/>
        </p:nvSpPr>
        <p:spPr>
          <a:xfrm>
            <a:off x="403041" y="2359446"/>
            <a:ext cx="8290080" cy="448773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343080" indent="-3420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zpochybňuje měření inteligenčními </a:t>
            </a:r>
            <a:r>
              <a:rPr lang="cs-CZ" sz="24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testy, protože ty </a:t>
            </a:r>
            <a:r>
              <a:rPr lang="cs-CZ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nejsou schopny měřit míru uplatnění jedince v adaptaci na nové a neznámé </a:t>
            </a:r>
            <a:r>
              <a:rPr lang="cs-CZ" sz="24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situace</a:t>
            </a:r>
            <a:endParaRPr lang="cs-CZ" sz="24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400" spc="-1" dirty="0" smtClean="0">
                <a:solidFill>
                  <a:srgbClr val="000000"/>
                </a:solidFill>
                <a:latin typeface="Calibri"/>
                <a:ea typeface="DejaVu Sans"/>
              </a:rPr>
              <a:t>nedostatek běžně užívaných testů </a:t>
            </a:r>
            <a:r>
              <a:rPr lang="cs-CZ" sz="24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inteligence: </a:t>
            </a:r>
            <a:r>
              <a:rPr lang="cs-CZ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měří pouze jednu z více složek inteligence (stejně jako např.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Gardner</a:t>
            </a:r>
            <a:r>
              <a:rPr lang="cs-CZ" sz="24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)</a:t>
            </a:r>
            <a:endParaRPr lang="cs-CZ" sz="24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popisuje </a:t>
            </a:r>
            <a:r>
              <a:rPr lang="cs-CZ" sz="24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inteligenci jako schopnost učit se ze zkušenosti</a:t>
            </a:r>
            <a:r>
              <a:rPr lang="cs-CZ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, dobře uvažovat, pamatovat si podstatné informace a dobře zvládat požadavky každodenního života. </a:t>
            </a:r>
            <a:endParaRPr lang="cs-CZ" sz="24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definuje tři druhy nadání: analytické, </a:t>
            </a:r>
            <a:r>
              <a:rPr lang="cs-CZ" sz="24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syntetické, praktické </a:t>
            </a:r>
          </a:p>
          <a:p>
            <a:pPr marL="343080" indent="-3420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4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úspěchu </a:t>
            </a:r>
            <a:r>
              <a:rPr lang="cs-CZ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je dosaženo jen vyvážeností mezi těmito </a:t>
            </a:r>
            <a:r>
              <a:rPr lang="cs-CZ" sz="24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3 složkami</a:t>
            </a:r>
          </a:p>
          <a:p>
            <a:pPr marL="343080" indent="-342000"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Poznámka: kniha R.</a:t>
            </a:r>
            <a:r>
              <a:rPr lang="de-DE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2400" dirty="0">
                <a:latin typeface="Calibri" panose="020F0502020204030204" pitchFamily="34" charset="0"/>
                <a:cs typeface="Calibri" panose="020F0502020204030204" pitchFamily="34" charset="0"/>
              </a:rPr>
              <a:t>J. Sternberg: </a:t>
            </a:r>
            <a:r>
              <a:rPr lang="de-D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Úspěšná</a:t>
            </a:r>
            <a:r>
              <a:rPr lang="de-DE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inteligence</a:t>
            </a:r>
            <a:r>
              <a:rPr lang="cs-CZ" sz="2000" dirty="0" smtClean="0"/>
              <a:t> </a:t>
            </a:r>
            <a:endParaRPr lang="de-DE" sz="2000" dirty="0"/>
          </a:p>
          <a:p>
            <a:pPr marL="343080" indent="-3420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endParaRPr lang="cs-CZ" sz="2000" strike="noStrike" spc="-1" dirty="0">
              <a:latin typeface="Arial"/>
            </a:endParaRPr>
          </a:p>
        </p:txBody>
      </p:sp>
      <p:sp>
        <p:nvSpPr>
          <p:cNvPr id="171" name="CustomShape 2"/>
          <p:cNvSpPr/>
          <p:nvPr/>
        </p:nvSpPr>
        <p:spPr>
          <a:xfrm>
            <a:off x="422176" y="188640"/>
            <a:ext cx="8360096" cy="2088232"/>
          </a:xfrm>
          <a:prstGeom prst="rect">
            <a:avLst/>
          </a:prstGeom>
          <a:solidFill>
            <a:srgbClr val="C3D69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1080">
              <a:lnSpc>
                <a:spcPct val="100000"/>
              </a:lnSpc>
              <a:spcBef>
                <a:spcPts val="641"/>
              </a:spcBef>
              <a:buClr>
                <a:srgbClr val="006C3B"/>
              </a:buClr>
            </a:pPr>
            <a:r>
              <a:rPr lang="cs-CZ" b="1" spc="-1" dirty="0">
                <a:solidFill>
                  <a:srgbClr val="000000"/>
                </a:solidFill>
                <a:latin typeface="Calibri"/>
              </a:rPr>
              <a:t>5. Modely kognitivních složek (kognitivní modely</a:t>
            </a:r>
            <a:endParaRPr lang="cs-CZ" b="1" strike="noStrike" spc="-1" dirty="0" smtClean="0">
              <a:solidFill>
                <a:srgbClr val="006C3B"/>
              </a:solidFill>
              <a:latin typeface="Calibri"/>
              <a:ea typeface="DejaVu Sans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6C3B"/>
              </a:buClr>
              <a:buFont typeface="Arial"/>
              <a:buChar char="•"/>
            </a:pPr>
            <a:r>
              <a:rPr lang="cs-CZ" sz="3200" b="1" strike="noStrike" spc="-1" dirty="0" smtClean="0">
                <a:solidFill>
                  <a:srgbClr val="006C3B"/>
                </a:solidFill>
                <a:latin typeface="Calibri"/>
                <a:ea typeface="DejaVu Sans"/>
              </a:rPr>
              <a:t>Robert </a:t>
            </a:r>
            <a:r>
              <a:rPr lang="cs-CZ" sz="3200" b="1" strike="noStrike" spc="-1" dirty="0">
                <a:solidFill>
                  <a:srgbClr val="006C3B"/>
                </a:solidFill>
                <a:latin typeface="Calibri"/>
                <a:ea typeface="DejaVu Sans"/>
              </a:rPr>
              <a:t>J. </a:t>
            </a:r>
            <a:r>
              <a:rPr lang="cs-CZ" sz="3200" b="1" strike="noStrike" spc="-1" dirty="0" err="1" smtClean="0">
                <a:solidFill>
                  <a:srgbClr val="006C3B"/>
                </a:solidFill>
                <a:latin typeface="Calibri"/>
                <a:ea typeface="DejaVu Sans"/>
              </a:rPr>
              <a:t>Sternberg</a:t>
            </a:r>
            <a:endParaRPr lang="cs-CZ" sz="3200" b="1" strike="noStrike" spc="-1" dirty="0" smtClean="0">
              <a:solidFill>
                <a:srgbClr val="006C3B"/>
              </a:solidFill>
              <a:latin typeface="Calibri"/>
              <a:ea typeface="DejaVu Sans"/>
            </a:endParaRPr>
          </a:p>
          <a:p>
            <a:pPr>
              <a:lnSpc>
                <a:spcPct val="100000"/>
              </a:lnSpc>
            </a:pPr>
            <a:r>
              <a:rPr lang="cs-CZ" sz="2800" b="1" spc="-1" dirty="0" err="1">
                <a:solidFill>
                  <a:srgbClr val="006C3B"/>
                </a:solidFill>
                <a:latin typeface="Calibri"/>
              </a:rPr>
              <a:t>Triarchická</a:t>
            </a:r>
            <a:r>
              <a:rPr lang="cs-CZ" sz="2800" b="1" spc="-1" dirty="0">
                <a:solidFill>
                  <a:srgbClr val="006C3B"/>
                </a:solidFill>
                <a:latin typeface="Calibri"/>
              </a:rPr>
              <a:t> teorie </a:t>
            </a:r>
            <a:endParaRPr lang="cs-CZ" sz="2800" b="1" spc="-1" dirty="0"/>
          </a:p>
          <a:p>
            <a:pPr>
              <a:lnSpc>
                <a:spcPct val="100000"/>
              </a:lnSpc>
            </a:pPr>
            <a:r>
              <a:rPr lang="cs-CZ" sz="2400" spc="-1" dirty="0" smtClean="0">
                <a:solidFill>
                  <a:srgbClr val="006C3B"/>
                </a:solidFill>
                <a:latin typeface="Calibri"/>
              </a:rPr>
              <a:t>= </a:t>
            </a:r>
            <a:r>
              <a:rPr lang="cs-CZ" sz="2400" spc="-1" dirty="0" err="1" smtClean="0">
                <a:solidFill>
                  <a:srgbClr val="006C3B"/>
                </a:solidFill>
                <a:latin typeface="Calibri"/>
              </a:rPr>
              <a:t>multidimentionální</a:t>
            </a:r>
            <a:r>
              <a:rPr lang="cs-CZ" sz="2400" spc="-1" dirty="0" smtClean="0">
                <a:solidFill>
                  <a:srgbClr val="006C3B"/>
                </a:solidFill>
                <a:latin typeface="Calibri"/>
              </a:rPr>
              <a:t> konstrukt;  komponentová </a:t>
            </a:r>
            <a:r>
              <a:rPr lang="cs-CZ" sz="2400" spc="-1" dirty="0" err="1" smtClean="0">
                <a:solidFill>
                  <a:srgbClr val="006C3B"/>
                </a:solidFill>
                <a:latin typeface="Calibri"/>
              </a:rPr>
              <a:t>subteorie</a:t>
            </a:r>
            <a:endParaRPr lang="cs-CZ" sz="2400" spc="-1" dirty="0"/>
          </a:p>
        </p:txBody>
      </p:sp>
      <p:sp>
        <p:nvSpPr>
          <p:cNvPr id="2" name="AutoShape 2" descr="Robert Sternberg - National Academy of Educa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CustomShape 1"/>
          <p:cNvSpPr/>
          <p:nvPr/>
        </p:nvSpPr>
        <p:spPr>
          <a:xfrm>
            <a:off x="457200" y="1604520"/>
            <a:ext cx="8290080" cy="4343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91000" lnSpcReduction="20000"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Analytické nadání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umožňuje rozebrat problém a rozumět jeho částem. Lidé s analytickým nadáním jsou úspěšní v klasických inteligenčních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testech (klade se důraz na porozumění textu, řešení logických matic, analogie, rychlost úsudku aj. ) </a:t>
            </a:r>
            <a:endParaRPr lang="cs-CZ" sz="32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Syntetické nadání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patrné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u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jedinců dobře zvládající adaptaci v nových situacích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. Nemusí </a:t>
            </a:r>
            <a:r>
              <a:rPr lang="cs-CZ" sz="3200" spc="-1" dirty="0" smtClean="0">
                <a:solidFill>
                  <a:srgbClr val="000000"/>
                </a:solidFill>
                <a:latin typeface="Calibri"/>
                <a:ea typeface="DejaVu Sans"/>
              </a:rPr>
              <a:t>vynikat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v IQ testech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, spíše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často vidí v zadání hlubší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souvislosti, které ostatn</a:t>
            </a:r>
            <a:r>
              <a:rPr lang="cs-CZ" sz="3200" spc="-1" dirty="0" smtClean="0">
                <a:solidFill>
                  <a:srgbClr val="000000"/>
                </a:solidFill>
                <a:latin typeface="Calibri"/>
                <a:ea typeface="DejaVu Sans"/>
              </a:rPr>
              <a:t>í nevnímají</a:t>
            </a: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1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Praktické </a:t>
            </a:r>
            <a:r>
              <a:rPr lang="cs-CZ" sz="3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nadání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zahrnuje aplikaci jakýchkoli analytických či syntetických schopností do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praxe</a:t>
            </a:r>
            <a:endParaRPr lang="cs-CZ" sz="3200" b="0" strike="noStrike" spc="-1" dirty="0">
              <a:latin typeface="Arial"/>
            </a:endParaRPr>
          </a:p>
        </p:txBody>
      </p:sp>
      <p:sp>
        <p:nvSpPr>
          <p:cNvPr id="175" name="CustomShape 2"/>
          <p:cNvSpPr/>
          <p:nvPr/>
        </p:nvSpPr>
        <p:spPr>
          <a:xfrm>
            <a:off x="519120" y="31981"/>
            <a:ext cx="8228160" cy="1143720"/>
          </a:xfrm>
          <a:prstGeom prst="rect">
            <a:avLst/>
          </a:prstGeom>
          <a:solidFill>
            <a:srgbClr val="C3D69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6C3B"/>
              </a:buClr>
              <a:buFont typeface="Arial"/>
              <a:buChar char="•"/>
            </a:pPr>
            <a:r>
              <a:rPr lang="cs-CZ" sz="3200" b="1" strike="noStrike" spc="-1">
                <a:solidFill>
                  <a:srgbClr val="006C3B"/>
                </a:solidFill>
                <a:latin typeface="Calibri"/>
                <a:ea typeface="DejaVu Sans"/>
              </a:rPr>
              <a:t>Robert J. Sternberg</a:t>
            </a:r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CustomShape 1"/>
          <p:cNvSpPr/>
          <p:nvPr/>
        </p:nvSpPr>
        <p:spPr>
          <a:xfrm>
            <a:off x="467640" y="188640"/>
            <a:ext cx="8227800" cy="1143720"/>
          </a:xfrm>
          <a:prstGeom prst="rect">
            <a:avLst/>
          </a:prstGeom>
          <a:solidFill>
            <a:srgbClr val="D7E4B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6C3B"/>
              </a:buClr>
              <a:buFont typeface="Arial"/>
              <a:buChar char="•"/>
            </a:pPr>
            <a:r>
              <a:rPr lang="cs-CZ" sz="3200" b="1" strike="noStrike" spc="-1">
                <a:solidFill>
                  <a:srgbClr val="006C3B"/>
                </a:solidFill>
                <a:latin typeface="Calibri"/>
                <a:ea typeface="DejaVu Sans"/>
              </a:rPr>
              <a:t>Robert J. Sternberg</a:t>
            </a:r>
            <a:endParaRPr lang="cs-CZ" sz="3200" b="0" strike="noStrike" spc="-1">
              <a:latin typeface="Arial"/>
            </a:endParaRPr>
          </a:p>
        </p:txBody>
      </p:sp>
      <p:sp>
        <p:nvSpPr>
          <p:cNvPr id="177" name="CustomShape 2"/>
          <p:cNvSpPr/>
          <p:nvPr/>
        </p:nvSpPr>
        <p:spPr>
          <a:xfrm>
            <a:off x="467640" y="1556640"/>
            <a:ext cx="8228520" cy="4524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3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Pentagonální model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(1993)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rozvoje</a:t>
            </a: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intelektového nadání</a:t>
            </a:r>
            <a:endParaRPr lang="cs-CZ" sz="32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endParaRPr lang="cs-CZ" sz="32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endParaRPr lang="cs-CZ" sz="32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endParaRPr lang="cs-CZ" sz="32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endParaRPr lang="cs-CZ" sz="3200" b="0" strike="noStrike" spc="-1" dirty="0">
              <a:latin typeface="Arial"/>
            </a:endParaRPr>
          </a:p>
        </p:txBody>
      </p:sp>
      <p:sp>
        <p:nvSpPr>
          <p:cNvPr id="178" name="CustomShape 3"/>
          <p:cNvSpPr/>
          <p:nvPr/>
        </p:nvSpPr>
        <p:spPr>
          <a:xfrm>
            <a:off x="1833840" y="2124000"/>
            <a:ext cx="183600" cy="356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79" name="Obrázek 178"/>
          <p:cNvPicPr/>
          <p:nvPr/>
        </p:nvPicPr>
        <p:blipFill>
          <a:blip r:embed="rId3"/>
          <a:stretch/>
        </p:blipFill>
        <p:spPr>
          <a:xfrm>
            <a:off x="2483768" y="2124000"/>
            <a:ext cx="5904720" cy="4482360"/>
          </a:xfrm>
          <a:prstGeom prst="rect">
            <a:avLst/>
          </a:prstGeom>
          <a:ln>
            <a:noFill/>
          </a:ln>
        </p:spPr>
      </p:pic>
      <p:pic>
        <p:nvPicPr>
          <p:cNvPr id="6" name="Picture 4" descr="Robert Sternberg - National Academy of Educatio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0780" y="349669"/>
            <a:ext cx="1965380" cy="1965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CustomShape 1"/>
          <p:cNvSpPr/>
          <p:nvPr/>
        </p:nvSpPr>
        <p:spPr>
          <a:xfrm>
            <a:off x="457200" y="1604520"/>
            <a:ext cx="8507288" cy="5064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98500" lnSpcReduction="10000"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1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Láska jestliže (podmíněná), </a:t>
            </a:r>
            <a:r>
              <a:rPr lang="cs-CZ" sz="320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musí se zasloužit, vyžaduje spoustu úsilí</a:t>
            </a:r>
            <a:endParaRPr lang="cs-CZ" sz="3200" b="1" strike="noStrike" spc="-1" dirty="0" smtClean="0">
              <a:solidFill>
                <a:srgbClr val="000000"/>
              </a:solidFill>
              <a:latin typeface="Calibri"/>
              <a:ea typeface="DejaVu Sans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1" spc="-1" dirty="0" smtClean="0">
                <a:solidFill>
                  <a:srgbClr val="000000"/>
                </a:solidFill>
                <a:latin typeface="Calibri"/>
              </a:rPr>
              <a:t>Láska protože (chci …)</a:t>
            </a:r>
            <a:r>
              <a:rPr lang="cs-CZ" sz="3200" spc="-1" dirty="0" smtClean="0">
                <a:solidFill>
                  <a:srgbClr val="000000"/>
                </a:solidFill>
                <a:latin typeface="Calibri"/>
              </a:rPr>
              <a:t>, hrozba konkurence, pochybností, jak dlouho vydrží atd. </a:t>
            </a:r>
            <a:endParaRPr lang="cs-CZ" sz="3200" b="1" spc="-1" dirty="0" smtClean="0">
              <a:solidFill>
                <a:srgbClr val="000000"/>
              </a:solidFill>
              <a:latin typeface="Calibri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1" strike="noStrike" spc="-1" dirty="0" smtClean="0">
                <a:solidFill>
                  <a:srgbClr val="000000"/>
                </a:solidFill>
                <a:latin typeface="Calibri"/>
              </a:rPr>
              <a:t>Láska bez  podmínek (miluji tě a tečka)</a:t>
            </a: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600" i="1" dirty="0">
                <a:latin typeface="Calibri" panose="020F0502020204030204" pitchFamily="34" charset="0"/>
                <a:cs typeface="Calibri" panose="020F0502020204030204" pitchFamily="34" charset="0"/>
              </a:rPr>
              <a:t>odevzdávám se </a:t>
            </a:r>
            <a:r>
              <a:rPr lang="cs-CZ" sz="26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tobě a </a:t>
            </a:r>
            <a:r>
              <a:rPr lang="cs-CZ" sz="2600" i="1" dirty="0">
                <a:latin typeface="Calibri" panose="020F0502020204030204" pitchFamily="34" charset="0"/>
                <a:cs typeface="Calibri" panose="020F0502020204030204" pitchFamily="34" charset="0"/>
              </a:rPr>
              <a:t>přijímám tě za manželku (manžela). Slibuji, že ti zachovám lásku, úctu a věrnost, že tě nikdy neopustím a že s tebou ponesu všechno dobré i zlé až do </a:t>
            </a:r>
            <a:r>
              <a:rPr lang="cs-CZ" sz="26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smrti</a:t>
            </a:r>
            <a:r>
              <a:rPr lang="cs-CZ" sz="26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6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(manželský slib)</a:t>
            </a: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600" i="1" spc="-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Láska je aktivní péče o život a růst toho, koho milujeme (Erich </a:t>
            </a:r>
            <a:r>
              <a:rPr lang="cs-CZ" sz="2600" i="1" spc="-1" dirty="0" err="1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Fromm</a:t>
            </a:r>
            <a:r>
              <a:rPr lang="cs-CZ" sz="2600" i="1" spc="-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cs-CZ" sz="2600" i="1" strike="noStrike" spc="-1" dirty="0" smtClean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endParaRPr lang="cs-CZ" sz="3200" b="0" strike="noStrike" spc="-1" dirty="0">
              <a:latin typeface="Arial"/>
            </a:endParaRPr>
          </a:p>
        </p:txBody>
      </p:sp>
      <p:sp>
        <p:nvSpPr>
          <p:cNvPr id="175" name="CustomShape 2"/>
          <p:cNvSpPr/>
          <p:nvPr/>
        </p:nvSpPr>
        <p:spPr>
          <a:xfrm>
            <a:off x="457200" y="273240"/>
            <a:ext cx="8228160" cy="1143720"/>
          </a:xfrm>
          <a:prstGeom prst="rect">
            <a:avLst/>
          </a:prstGeom>
          <a:solidFill>
            <a:srgbClr val="C3D69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6C3B"/>
              </a:buClr>
              <a:buFont typeface="Arial"/>
              <a:buChar char="•"/>
            </a:pPr>
            <a:r>
              <a:rPr lang="cs-CZ" sz="3200" b="1" strike="noStrike" spc="-1">
                <a:solidFill>
                  <a:srgbClr val="006C3B"/>
                </a:solidFill>
                <a:latin typeface="Calibri"/>
                <a:ea typeface="DejaVu Sans"/>
              </a:rPr>
              <a:t>Robert J. Sternberg</a:t>
            </a:r>
            <a:endParaRPr lang="cs-CZ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46752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Trojúhelníková teorie lásky – Wikipedi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" name="AutoShape 4" descr="Láska je příběh: Nová teorie vztahů - Robert J. Sternberg od 295 Kč |  Zboží.c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" name="AutoShape 6" descr="Láska je příběh: Nová teorie vztahů - Robert J. Sternber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2296" name="Picture 8" descr="foto  Láska je příběh: Nová teorie vztahů - Robert J. Sternberg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655" y="1052736"/>
            <a:ext cx="3171825" cy="4638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8" name="Picture 10" descr="Trojúhelníková teorie lásky | Umění Milova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9966" y="1340768"/>
            <a:ext cx="5343237" cy="3364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délník 4"/>
          <p:cNvSpPr/>
          <p:nvPr/>
        </p:nvSpPr>
        <p:spPr>
          <a:xfrm>
            <a:off x="4067944" y="5368246"/>
            <a:ext cx="47525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Každá </a:t>
            </a:r>
            <a:r>
              <a:rPr lang="cs-CZ" dirty="0" smtClean="0"/>
              <a:t>ze složek </a:t>
            </a:r>
            <a:r>
              <a:rPr lang="cs-CZ" dirty="0"/>
              <a:t>se určitým způsobem vyvíjí v čase.</a:t>
            </a:r>
          </a:p>
        </p:txBody>
      </p:sp>
    </p:spTree>
    <p:extLst>
      <p:ext uri="{BB962C8B-B14F-4D97-AF65-F5344CB8AC3E}">
        <p14:creationId xmlns:p14="http://schemas.microsoft.com/office/powerpoint/2010/main" val="19685275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CustomShape 1"/>
          <p:cNvSpPr/>
          <p:nvPr/>
        </p:nvSpPr>
        <p:spPr>
          <a:xfrm>
            <a:off x="457200" y="1604520"/>
            <a:ext cx="8290080" cy="4343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98500"/>
          </a:bodyPr>
          <a:lstStyle/>
          <a:p>
            <a:pPr marL="1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endParaRPr lang="cs-CZ" sz="3200" b="0" strike="noStrike" spc="-1" dirty="0">
              <a:latin typeface="Arial"/>
            </a:endParaRPr>
          </a:p>
        </p:txBody>
      </p:sp>
      <p:sp>
        <p:nvSpPr>
          <p:cNvPr id="175" name="CustomShape 2"/>
          <p:cNvSpPr/>
          <p:nvPr/>
        </p:nvSpPr>
        <p:spPr>
          <a:xfrm>
            <a:off x="457200" y="273240"/>
            <a:ext cx="8228160" cy="1143720"/>
          </a:xfrm>
          <a:prstGeom prst="rect">
            <a:avLst/>
          </a:prstGeom>
          <a:solidFill>
            <a:srgbClr val="C3D69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6C3B"/>
              </a:buClr>
              <a:buFont typeface="Arial"/>
              <a:buChar char="•"/>
            </a:pPr>
            <a:r>
              <a:rPr lang="cs-CZ" sz="3200" b="1" strike="noStrike" spc="-1">
                <a:solidFill>
                  <a:srgbClr val="006C3B"/>
                </a:solidFill>
                <a:latin typeface="Calibri"/>
                <a:ea typeface="DejaVu Sans"/>
              </a:rPr>
              <a:t>Robert J. Sternberg</a:t>
            </a:r>
            <a:endParaRPr lang="cs-CZ" sz="3200" b="0" strike="noStrike" spc="-1">
              <a:latin typeface="Arial"/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916832"/>
            <a:ext cx="5302523" cy="3330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6490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CustomShape 1"/>
          <p:cNvSpPr/>
          <p:nvPr/>
        </p:nvSpPr>
        <p:spPr>
          <a:xfrm>
            <a:off x="457200" y="273240"/>
            <a:ext cx="8228160" cy="114372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>
                <a:solidFill>
                  <a:srgbClr val="000000"/>
                </a:solidFill>
                <a:latin typeface="Calibri"/>
                <a:ea typeface="DejaVu Sans"/>
              </a:rPr>
              <a:t>Biologická linie</a:t>
            </a:r>
            <a:endParaRPr lang="cs-CZ" sz="3200" b="0" strike="noStrike" spc="-1">
              <a:latin typeface="Arial"/>
            </a:endParaRPr>
          </a:p>
        </p:txBody>
      </p:sp>
      <p:sp>
        <p:nvSpPr>
          <p:cNvPr id="123" name="CustomShape 2"/>
          <p:cNvSpPr/>
          <p:nvPr/>
        </p:nvSpPr>
        <p:spPr>
          <a:xfrm>
            <a:off x="457200" y="1604520"/>
            <a:ext cx="8228160" cy="3976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smtClean="0">
                <a:solidFill>
                  <a:srgbClr val="000000"/>
                </a:solidFill>
                <a:latin typeface="Calibri"/>
                <a:ea typeface="DejaVu Sans"/>
              </a:rPr>
              <a:t>Galton</a:t>
            </a:r>
            <a:endParaRPr lang="cs-CZ" sz="32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stomShape 1"/>
          <p:cNvSpPr/>
          <p:nvPr/>
        </p:nvSpPr>
        <p:spPr>
          <a:xfrm>
            <a:off x="457200" y="273240"/>
            <a:ext cx="8228160" cy="114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5" name="CustomShape 2"/>
          <p:cNvSpPr/>
          <p:nvPr/>
        </p:nvSpPr>
        <p:spPr>
          <a:xfrm>
            <a:off x="457200" y="1604520"/>
            <a:ext cx="8228160" cy="3976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92500" lnSpcReduction="10000"/>
          </a:bodyPr>
          <a:lstStyle/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cs-CZ" sz="3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Základní klasifikace:</a:t>
            </a:r>
            <a:endParaRPr lang="cs-CZ" sz="3200" b="1" strike="noStrike" spc="-1" dirty="0">
              <a:latin typeface="Arial"/>
            </a:endParaRPr>
          </a:p>
          <a:p>
            <a:pPr marL="514440" indent="-513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AutoNum type="alphaLcParenR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Horizontální – podle druhů činností, ve kterých se nadání projevuje (matematické, hudební, výtvarné apod.)</a:t>
            </a:r>
            <a:endParaRPr lang="cs-CZ" sz="3200" b="0" strike="noStrike" spc="-1" dirty="0">
              <a:latin typeface="Arial"/>
            </a:endParaRPr>
          </a:p>
          <a:p>
            <a:pPr marL="514440" indent="-513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AutoNum type="alphaLcParenR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Vertikální – podle stupně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aktuálního stavu: manifestované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(aktuální) nebo latentní (potenciální) </a:t>
            </a:r>
            <a:endParaRPr lang="cs-CZ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lang="cs-CZ" sz="3200" b="0" strike="noStrike" spc="-1" dirty="0">
              <a:latin typeface="Arial"/>
            </a:endParaRPr>
          </a:p>
          <a:p>
            <a:pPr algn="r">
              <a:lnSpc>
                <a:spcPct val="100000"/>
              </a:lnSpc>
              <a:spcBef>
                <a:spcPts val="400"/>
              </a:spcBef>
            </a:pPr>
            <a:r>
              <a:rPr lang="cs-CZ" sz="20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Podle Hříbkové, </a:t>
            </a:r>
            <a:r>
              <a:rPr lang="cs-CZ" sz="20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2009</a:t>
            </a:r>
            <a:endParaRPr lang="cs-CZ" sz="2000" b="0" strike="noStrike" spc="-1" dirty="0">
              <a:latin typeface="Arial"/>
            </a:endParaRPr>
          </a:p>
        </p:txBody>
      </p:sp>
      <p:sp>
        <p:nvSpPr>
          <p:cNvPr id="126" name="CustomShape 3"/>
          <p:cNvSpPr/>
          <p:nvPr/>
        </p:nvSpPr>
        <p:spPr>
          <a:xfrm>
            <a:off x="411480" y="273240"/>
            <a:ext cx="8228160" cy="114372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1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Druhy nadání</a:t>
            </a:r>
            <a:endParaRPr lang="cs-CZ" sz="32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CustomShape 1"/>
          <p:cNvSpPr/>
          <p:nvPr/>
        </p:nvSpPr>
        <p:spPr>
          <a:xfrm>
            <a:off x="457200" y="273240"/>
            <a:ext cx="8228160" cy="114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8" name="CustomShape 2"/>
          <p:cNvSpPr/>
          <p:nvPr/>
        </p:nvSpPr>
        <p:spPr>
          <a:xfrm>
            <a:off x="457200" y="1604520"/>
            <a:ext cx="8228160" cy="3976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Akademické – školní předměty</a:t>
            </a:r>
            <a:endParaRPr lang="cs-CZ" sz="32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Tvořivé</a:t>
            </a:r>
            <a:endParaRPr lang="cs-CZ" sz="32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Vůdčí</a:t>
            </a:r>
            <a:endParaRPr lang="cs-CZ" sz="32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Umělecké</a:t>
            </a:r>
            <a:endParaRPr lang="cs-CZ" sz="32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Intelektové, např. R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. J. 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Sternberg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rozlišuje 3 druhy: analytické, syntetické (tvořivé), praktické) </a:t>
            </a:r>
            <a:endParaRPr lang="cs-CZ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cs-CZ" sz="3200" b="0" strike="noStrike" spc="-1" dirty="0">
              <a:latin typeface="Arial"/>
            </a:endParaRPr>
          </a:p>
        </p:txBody>
      </p:sp>
      <p:sp>
        <p:nvSpPr>
          <p:cNvPr id="129" name="CustomShape 3"/>
          <p:cNvSpPr/>
          <p:nvPr/>
        </p:nvSpPr>
        <p:spPr>
          <a:xfrm>
            <a:off x="457200" y="273240"/>
            <a:ext cx="8228160" cy="114372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1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3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Druhy nadání</a:t>
            </a:r>
            <a:endParaRPr lang="cs-CZ" sz="3200" b="1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921638"/>
            <a:ext cx="8218896" cy="276999"/>
          </a:xfrm>
        </p:spPr>
        <p:txBody>
          <a:bodyPr/>
          <a:lstStyle/>
          <a:p>
            <a:r>
              <a:rPr lang="cs-CZ" dirty="0" smtClean="0"/>
              <a:t>Přehled nejčastěji užívaných modelů nadání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/>
          </p:nvPr>
        </p:nvSpPr>
        <p:spPr>
          <a:xfrm>
            <a:off x="457200" y="1792671"/>
            <a:ext cx="8229240" cy="3600986"/>
          </a:xfrm>
        </p:spPr>
        <p:txBody>
          <a:bodyPr/>
          <a:lstStyle/>
          <a:p>
            <a:r>
              <a:rPr lang="cs-CZ" b="1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Modely</a:t>
            </a:r>
          </a:p>
          <a:p>
            <a:pPr marL="342900" indent="-342900">
              <a:buAutoNum type="arabicPeriod"/>
            </a:pPr>
            <a:r>
              <a:rPr lang="cs-CZ" b="1" spc="-1" dirty="0">
                <a:solidFill>
                  <a:srgbClr val="000000"/>
                </a:solidFill>
                <a:latin typeface="Calibri"/>
                <a:ea typeface="DejaVu Sans"/>
              </a:rPr>
              <a:t>z</a:t>
            </a:r>
            <a:r>
              <a:rPr lang="cs-CZ" b="1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aměřené </a:t>
            </a:r>
            <a:r>
              <a:rPr lang="cs-CZ" b="1" spc="-1" dirty="0" smtClean="0">
                <a:solidFill>
                  <a:srgbClr val="000000"/>
                </a:solidFill>
                <a:latin typeface="Calibri"/>
                <a:ea typeface="DejaVu Sans"/>
              </a:rPr>
              <a:t>na </a:t>
            </a:r>
            <a:r>
              <a:rPr lang="cs-CZ" b="1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schopnosti (</a:t>
            </a:r>
            <a:r>
              <a:rPr lang="cs-CZ" b="1" strike="noStrike" spc="-1" dirty="0" err="1" smtClean="0">
                <a:solidFill>
                  <a:srgbClr val="000000"/>
                </a:solidFill>
                <a:latin typeface="Calibri"/>
                <a:ea typeface="DejaVu Sans"/>
              </a:rPr>
              <a:t>Terman</a:t>
            </a:r>
            <a:r>
              <a:rPr lang="cs-CZ" b="1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)</a:t>
            </a:r>
          </a:p>
          <a:p>
            <a:pPr marL="342900" indent="-342900">
              <a:buFontTx/>
              <a:buAutoNum type="arabicPeriod"/>
            </a:pPr>
            <a:r>
              <a:rPr lang="cs-CZ" b="1" spc="-1" dirty="0" smtClean="0">
                <a:solidFill>
                  <a:srgbClr val="000000"/>
                </a:solidFill>
                <a:latin typeface="Calibri"/>
                <a:ea typeface="DejaVu Sans"/>
              </a:rPr>
              <a:t>z</a:t>
            </a:r>
            <a:r>
              <a:rPr lang="cs-CZ" b="1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aměřené  na výkon (</a:t>
            </a:r>
            <a:r>
              <a:rPr lang="cs-CZ" b="1" strike="noStrike" spc="-1" dirty="0" err="1" smtClean="0">
                <a:solidFill>
                  <a:srgbClr val="000000"/>
                </a:solidFill>
                <a:latin typeface="Calibri"/>
                <a:ea typeface="DejaVu Sans"/>
              </a:rPr>
              <a:t>Renzulli</a:t>
            </a:r>
            <a:r>
              <a:rPr lang="cs-CZ" b="1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)</a:t>
            </a:r>
          </a:p>
          <a:p>
            <a:pPr marL="342900" indent="-342900">
              <a:buFontTx/>
              <a:buAutoNum type="arabicPeriod"/>
            </a:pPr>
            <a:r>
              <a:rPr lang="cs-CZ" b="1" spc="-1" dirty="0" smtClean="0">
                <a:solidFill>
                  <a:srgbClr val="000000"/>
                </a:solidFill>
                <a:latin typeface="Calibri"/>
                <a:ea typeface="DejaVu Sans"/>
              </a:rPr>
              <a:t>z</a:t>
            </a:r>
            <a:r>
              <a:rPr lang="cs-CZ" b="1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aměřené  </a:t>
            </a:r>
            <a:r>
              <a:rPr lang="cs-CZ" b="1" spc="-1" dirty="0" err="1" smtClean="0">
                <a:solidFill>
                  <a:srgbClr val="000000"/>
                </a:solidFill>
                <a:latin typeface="Calibri"/>
                <a:ea typeface="DejaVu Sans"/>
              </a:rPr>
              <a:t>sociokulturně</a:t>
            </a:r>
            <a:r>
              <a:rPr lang="cs-CZ" b="1" spc="-1" dirty="0" smtClean="0">
                <a:solidFill>
                  <a:srgbClr val="000000"/>
                </a:solidFill>
                <a:latin typeface="Calibri"/>
                <a:ea typeface="DejaVu Sans"/>
              </a:rPr>
              <a:t> (</a:t>
            </a:r>
            <a:r>
              <a:rPr lang="cs-CZ" b="1" spc="-1" dirty="0" err="1" smtClean="0">
                <a:solidFill>
                  <a:srgbClr val="000000"/>
                </a:solidFill>
                <a:latin typeface="Calibri"/>
                <a:ea typeface="DejaVu Sans"/>
              </a:rPr>
              <a:t>Tannenbaum</a:t>
            </a:r>
            <a:r>
              <a:rPr lang="cs-CZ" b="1" spc="-1" dirty="0" smtClean="0">
                <a:solidFill>
                  <a:srgbClr val="000000"/>
                </a:solidFill>
                <a:latin typeface="Calibri"/>
                <a:ea typeface="DejaVu Sans"/>
              </a:rPr>
              <a:t>)</a:t>
            </a:r>
          </a:p>
          <a:p>
            <a:pPr marL="342900" indent="-342900">
              <a:buFontTx/>
              <a:buAutoNum type="arabicPeriod"/>
            </a:pPr>
            <a:r>
              <a:rPr lang="cs-CZ" b="1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diferencování nadání a talentu</a:t>
            </a:r>
          </a:p>
          <a:p>
            <a:pPr marL="342900" indent="-342900">
              <a:buFontTx/>
              <a:buAutoNum type="arabicPeriod"/>
            </a:pPr>
            <a:endParaRPr lang="cs-CZ" b="1" strike="noStrike" spc="-1" dirty="0" smtClean="0">
              <a:latin typeface="Arial"/>
            </a:endParaRPr>
          </a:p>
          <a:p>
            <a:pPr marL="342900" indent="-342900">
              <a:buFontTx/>
              <a:buAutoNum type="arabicPeriod"/>
            </a:pPr>
            <a:endParaRPr lang="cs-CZ" b="1" spc="-1" dirty="0" smtClean="0">
              <a:solidFill>
                <a:srgbClr val="000000"/>
              </a:solidFill>
              <a:latin typeface="Calibri"/>
              <a:ea typeface="DejaVu Sans"/>
            </a:endParaRPr>
          </a:p>
          <a:p>
            <a:pPr marL="342900" indent="-342900">
              <a:buFontTx/>
              <a:buAutoNum type="arabicPeriod"/>
            </a:pPr>
            <a:endParaRPr lang="cs-CZ" b="1" strike="noStrike" spc="-1" dirty="0" smtClean="0">
              <a:solidFill>
                <a:srgbClr val="000000"/>
              </a:solidFill>
              <a:latin typeface="Calibri"/>
              <a:ea typeface="DejaVu Sans"/>
            </a:endParaRPr>
          </a:p>
          <a:p>
            <a:pPr marL="342900" indent="-342900">
              <a:buFontTx/>
              <a:buAutoNum type="arabicPeriod"/>
            </a:pPr>
            <a:endParaRPr lang="cs-CZ" b="1" strike="noStrike" spc="-1" dirty="0" smtClean="0">
              <a:latin typeface="Arial"/>
            </a:endParaRPr>
          </a:p>
          <a:p>
            <a:pPr marL="342900" indent="-342900">
              <a:buAutoNum type="arabicPeriod"/>
            </a:pPr>
            <a:endParaRPr lang="cs-CZ" b="1" strike="noStrike" spc="-1" dirty="0" smtClean="0">
              <a:solidFill>
                <a:srgbClr val="000000"/>
              </a:solidFill>
              <a:latin typeface="Calibri"/>
              <a:ea typeface="DejaVu Sans"/>
            </a:endParaRPr>
          </a:p>
          <a:p>
            <a:pPr marL="342900" indent="-342900">
              <a:buAutoNum type="arabicPeriod"/>
            </a:pPr>
            <a:endParaRPr lang="cs-CZ" b="1" strike="noStrike" spc="-1" dirty="0" smtClean="0">
              <a:solidFill>
                <a:srgbClr val="000000"/>
              </a:solidFill>
              <a:latin typeface="Calibri"/>
              <a:ea typeface="DejaVu Sans"/>
            </a:endParaRPr>
          </a:p>
          <a:p>
            <a:pPr marL="342900" indent="-342900">
              <a:buAutoNum type="arabicPeriod"/>
            </a:pPr>
            <a:endParaRPr lang="cs-CZ" b="1" strike="noStrike" spc="-1" dirty="0" smtClean="0">
              <a:latin typeface="Arial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47085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CustomShape 1"/>
          <p:cNvSpPr/>
          <p:nvPr/>
        </p:nvSpPr>
        <p:spPr>
          <a:xfrm>
            <a:off x="457200" y="273240"/>
            <a:ext cx="8228160" cy="114372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1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3200" b="1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1. Modely </a:t>
            </a:r>
            <a:r>
              <a:rPr lang="cs-CZ" sz="3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zaměřené na schopnosti</a:t>
            </a:r>
            <a:endParaRPr lang="cs-CZ" sz="3200" b="1" strike="noStrike" spc="-1" dirty="0">
              <a:latin typeface="Arial"/>
            </a:endParaRPr>
          </a:p>
        </p:txBody>
      </p:sp>
      <p:sp>
        <p:nvSpPr>
          <p:cNvPr id="131" name="CustomShape 2"/>
          <p:cNvSpPr/>
          <p:nvPr/>
        </p:nvSpPr>
        <p:spPr>
          <a:xfrm>
            <a:off x="457200" y="1604520"/>
            <a:ext cx="8435280" cy="499283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94500"/>
          </a:bodyPr>
          <a:lstStyle/>
          <a:p>
            <a:pPr marL="1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3200" dirty="0" smtClean="0"/>
              <a:t>Myšlenka: </a:t>
            </a:r>
          </a:p>
          <a:p>
            <a:pPr marL="1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3200" dirty="0" smtClean="0"/>
              <a:t>- duševní </a:t>
            </a:r>
            <a:r>
              <a:rPr lang="cs-CZ" sz="3200" dirty="0"/>
              <a:t>(intelektuální) schopnosti lze zjistit již v raném věku </a:t>
            </a:r>
            <a:r>
              <a:rPr lang="cs-CZ" sz="3200" dirty="0" smtClean="0"/>
              <a:t>dítěte</a:t>
            </a:r>
          </a:p>
          <a:p>
            <a:pPr marL="1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3200" smtClean="0"/>
              <a:t>- v</a:t>
            </a:r>
            <a:r>
              <a:rPr lang="cs-CZ" sz="3200" dirty="0"/>
              <a:t> průběhu života se podstatně nemění; tj. že schopnosti jsou stabilní. Dle příznivců tohoto pojetí nacházejí časně rozeznané vysoké duševní schopnosti svá vyjádření ve zvláštních výkonech často až v dospělém věku.</a:t>
            </a:r>
            <a:endParaRPr lang="cs-CZ" sz="3200" b="0" strike="noStrike" spc="-1" dirty="0" smtClean="0">
              <a:solidFill>
                <a:srgbClr val="000000"/>
              </a:solidFill>
              <a:latin typeface="Calibri"/>
              <a:ea typeface="DejaVu Sans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cs-CZ" sz="32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CustomShape 1"/>
          <p:cNvSpPr/>
          <p:nvPr/>
        </p:nvSpPr>
        <p:spPr>
          <a:xfrm>
            <a:off x="457200" y="273240"/>
            <a:ext cx="8228160" cy="114372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515430" indent="-514350">
              <a:spcBef>
                <a:spcPts val="641"/>
              </a:spcBef>
              <a:buClr>
                <a:srgbClr val="000000"/>
              </a:buClr>
              <a:buAutoNum type="arabicPeriod"/>
            </a:pPr>
            <a:r>
              <a:rPr lang="cs-CZ" b="1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Modely </a:t>
            </a:r>
            <a:r>
              <a:rPr lang="cs-CZ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zaměřené na </a:t>
            </a:r>
            <a:r>
              <a:rPr lang="cs-CZ" b="1" spc="-1" dirty="0" smtClean="0">
                <a:solidFill>
                  <a:srgbClr val="000000"/>
                </a:solidFill>
                <a:latin typeface="Calibri"/>
              </a:rPr>
              <a:t>schopnosti</a:t>
            </a:r>
          </a:p>
          <a:p>
            <a:pPr marL="1080">
              <a:spcBef>
                <a:spcPts val="641"/>
              </a:spcBef>
              <a:buClr>
                <a:srgbClr val="000000"/>
              </a:buClr>
            </a:pPr>
            <a:r>
              <a:rPr lang="cs-CZ" sz="3200" b="1" spc="-1" dirty="0" err="1" smtClean="0">
                <a:solidFill>
                  <a:srgbClr val="000000"/>
                </a:solidFill>
                <a:latin typeface="Calibri"/>
              </a:rPr>
              <a:t>Lewis</a:t>
            </a:r>
            <a:r>
              <a:rPr lang="cs-CZ" sz="3200" b="1" spc="-1" dirty="0" smtClean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3200" b="1" spc="-1" dirty="0">
                <a:solidFill>
                  <a:srgbClr val="000000"/>
                </a:solidFill>
                <a:latin typeface="Calibri"/>
              </a:rPr>
              <a:t>M. </a:t>
            </a:r>
            <a:r>
              <a:rPr lang="cs-CZ" sz="3200" b="1" spc="-1" dirty="0" err="1" smtClean="0">
                <a:solidFill>
                  <a:srgbClr val="000000"/>
                </a:solidFill>
                <a:latin typeface="Calibri"/>
              </a:rPr>
              <a:t>Terman</a:t>
            </a:r>
            <a:endParaRPr lang="cs-CZ" sz="3200" b="1" spc="-1" dirty="0"/>
          </a:p>
        </p:txBody>
      </p:sp>
      <p:sp>
        <p:nvSpPr>
          <p:cNvPr id="131" name="CustomShape 2"/>
          <p:cNvSpPr/>
          <p:nvPr/>
        </p:nvSpPr>
        <p:spPr>
          <a:xfrm>
            <a:off x="457200" y="1604520"/>
            <a:ext cx="8435280" cy="499283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87000"/>
          </a:bodyPr>
          <a:lstStyle/>
          <a:p>
            <a:pPr marL="457200" indent="-457200">
              <a:lnSpc>
                <a:spcPct val="100000"/>
              </a:lnSpc>
              <a:spcBef>
                <a:spcPts val="641"/>
              </a:spcBef>
              <a:buFont typeface="Arial" panose="020B0604020202020204" pitchFamily="34" charset="0"/>
              <a:buChar char="•"/>
            </a:pP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Motivace - eugenika</a:t>
            </a:r>
          </a:p>
          <a:p>
            <a:pPr marL="457200" indent="-457200">
              <a:lnSpc>
                <a:spcPct val="100000"/>
              </a:lnSpc>
              <a:spcBef>
                <a:spcPts val="641"/>
              </a:spcBef>
              <a:buFont typeface="Arial" panose="020B0604020202020204" pitchFamily="34" charset="0"/>
              <a:buChar char="•"/>
            </a:pPr>
            <a:r>
              <a:rPr lang="cs-CZ" sz="3200" b="0" strike="noStrike" spc="-1" dirty="0" err="1" smtClean="0">
                <a:solidFill>
                  <a:srgbClr val="000000"/>
                </a:solidFill>
                <a:latin typeface="Calibri"/>
                <a:ea typeface="DejaVu Sans"/>
              </a:rPr>
              <a:t>Longitudiální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výzkum </a:t>
            </a:r>
            <a:endParaRPr lang="cs-CZ" sz="3200" b="0" strike="noStrike" spc="-1" dirty="0">
              <a:latin typeface="Arial"/>
            </a:endParaRPr>
          </a:p>
          <a:p>
            <a:pPr marL="457200" indent="-457200">
              <a:lnSpc>
                <a:spcPct val="100000"/>
              </a:lnSpc>
              <a:spcBef>
                <a:spcPts val="641"/>
              </a:spcBef>
              <a:buFont typeface="Arial" panose="020B0604020202020204" pitchFamily="34" charset="0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1500 vysoce nadaných, IQ min 140</a:t>
            </a:r>
            <a:endParaRPr lang="cs-CZ" sz="3200" b="0" strike="noStrike" spc="-1" dirty="0">
              <a:latin typeface="Arial"/>
            </a:endParaRPr>
          </a:p>
          <a:p>
            <a:pPr marL="457200" indent="-457200">
              <a:lnSpc>
                <a:spcPct val="100000"/>
              </a:lnSpc>
              <a:spcBef>
                <a:spcPts val="641"/>
              </a:spcBef>
              <a:buFont typeface="Arial" panose="020B0604020202020204" pitchFamily="34" charset="0"/>
              <a:buChar char="•"/>
            </a:pP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K identifikaci „nadaných“ použil test </a:t>
            </a:r>
            <a:br>
              <a:rPr lang="cs-CZ" sz="32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</a:b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(autor) </a:t>
            </a:r>
            <a:r>
              <a:rPr lang="cs-CZ" sz="3200" b="0" strike="noStrike" spc="-1" dirty="0" err="1" smtClean="0">
                <a:solidFill>
                  <a:srgbClr val="000000"/>
                </a:solidFill>
                <a:latin typeface="Calibri"/>
                <a:ea typeface="DejaVu Sans"/>
              </a:rPr>
              <a:t>Standord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– </a:t>
            </a:r>
            <a:r>
              <a:rPr lang="cs-CZ" sz="3200" b="0" strike="noStrike" spc="-1" dirty="0" err="1" smtClean="0">
                <a:solidFill>
                  <a:srgbClr val="000000"/>
                </a:solidFill>
                <a:latin typeface="Calibri"/>
                <a:ea typeface="DejaVu Sans"/>
              </a:rPr>
              <a:t>Binetova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 testu inteligence (r. 1916)</a:t>
            </a:r>
            <a:endParaRPr lang="cs-CZ" sz="3200" b="0" strike="noStrike" spc="-1" dirty="0">
              <a:latin typeface="Arial"/>
            </a:endParaRPr>
          </a:p>
          <a:p>
            <a:pPr marL="457200" indent="-457200">
              <a:lnSpc>
                <a:spcPct val="100000"/>
              </a:lnSpc>
              <a:spcBef>
                <a:spcPts val="641"/>
              </a:spcBef>
              <a:buFont typeface="Arial" panose="020B0604020202020204" pitchFamily="34" charset="0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Inteligence dědičně determinovaná</a:t>
            </a:r>
            <a:endParaRPr lang="cs-CZ" sz="3200" b="0" strike="noStrike" spc="-1" dirty="0">
              <a:latin typeface="Arial"/>
            </a:endParaRPr>
          </a:p>
          <a:p>
            <a:pPr marL="457200" indent="-457200">
              <a:lnSpc>
                <a:spcPct val="100000"/>
              </a:lnSpc>
              <a:spcBef>
                <a:spcPts val="641"/>
              </a:spcBef>
              <a:buFont typeface="Arial" panose="020B0604020202020204" pitchFamily="34" charset="0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Kritika – podnětné prostředí dětí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výzkumu; spokojenost v manželství</a:t>
            </a:r>
          </a:p>
          <a:p>
            <a:pPr marL="457200" indent="-457200">
              <a:lnSpc>
                <a:spcPct val="100000"/>
              </a:lnSpc>
              <a:spcBef>
                <a:spcPts val="641"/>
              </a:spcBef>
              <a:buFont typeface="Arial" panose="020B0604020202020204" pitchFamily="34" charset="0"/>
              <a:buChar char="•"/>
            </a:pPr>
            <a:r>
              <a:rPr lang="cs-CZ" sz="3200" spc="-1" dirty="0" smtClean="0">
                <a:solidFill>
                  <a:srgbClr val="000000"/>
                </a:solidFill>
                <a:latin typeface="Calibri"/>
              </a:rPr>
              <a:t>Zkoumání téměř až do smrti (1956), pokračování žáci</a:t>
            </a:r>
            <a:endParaRPr lang="cs-CZ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cs-CZ" sz="3200" b="0" strike="noStrike" spc="-1" dirty="0">
              <a:latin typeface="Arial"/>
            </a:endParaRPr>
          </a:p>
        </p:txBody>
      </p:sp>
      <p:pic>
        <p:nvPicPr>
          <p:cNvPr id="4" name="Picture 4" descr="Lewis Terman - Engineering and Technology History Wik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5094" y="345454"/>
            <a:ext cx="1368152" cy="2055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5242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CustomShape 1"/>
          <p:cNvSpPr/>
          <p:nvPr/>
        </p:nvSpPr>
        <p:spPr>
          <a:xfrm>
            <a:off x="277887" y="273240"/>
            <a:ext cx="8228160" cy="128355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343980" indent="-3429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AutoNum type="arabicPeriod"/>
            </a:pPr>
            <a:r>
              <a:rPr lang="cs-CZ" b="1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Modely </a:t>
            </a:r>
            <a:r>
              <a:rPr lang="cs-CZ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zaměřené na </a:t>
            </a:r>
            <a:r>
              <a:rPr lang="cs-CZ" b="1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schopnosti</a:t>
            </a:r>
          </a:p>
          <a:p>
            <a:pPr marL="1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3200" b="1" spc="-1" dirty="0" err="1" smtClean="0">
                <a:solidFill>
                  <a:srgbClr val="000000"/>
                </a:solidFill>
                <a:latin typeface="Calibri"/>
              </a:rPr>
              <a:t>Sidney</a:t>
            </a:r>
            <a:r>
              <a:rPr lang="cs-CZ" sz="3200" b="1" spc="-1" dirty="0" smtClean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3200" b="1" spc="-1" dirty="0" err="1" smtClean="0">
                <a:solidFill>
                  <a:srgbClr val="000000"/>
                </a:solidFill>
                <a:latin typeface="Calibri"/>
              </a:rPr>
              <a:t>Persy</a:t>
            </a:r>
            <a:r>
              <a:rPr lang="cs-CZ" sz="3200" b="1" spc="-1" dirty="0" smtClean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3200" b="1" spc="-1" dirty="0" err="1" smtClean="0">
                <a:solidFill>
                  <a:srgbClr val="000000"/>
                </a:solidFill>
                <a:latin typeface="Calibri"/>
              </a:rPr>
              <a:t>Marland</a:t>
            </a:r>
            <a:endParaRPr lang="cs-CZ" sz="3200" b="1" strike="noStrike" spc="-1" dirty="0">
              <a:latin typeface="Arial"/>
            </a:endParaRPr>
          </a:p>
        </p:txBody>
      </p:sp>
      <p:sp>
        <p:nvSpPr>
          <p:cNvPr id="131" name="CustomShape 2"/>
          <p:cNvSpPr/>
          <p:nvPr/>
        </p:nvSpPr>
        <p:spPr>
          <a:xfrm>
            <a:off x="361255" y="2276872"/>
            <a:ext cx="8099177" cy="4320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94500"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spc="-1" dirty="0" smtClean="0">
                <a:solidFill>
                  <a:srgbClr val="000000"/>
                </a:solidFill>
                <a:latin typeface="Calibri"/>
                <a:ea typeface="DejaVu Sans"/>
              </a:rPr>
              <a:t>Nadané a talentované děti jsou ve skutečnosti deprivovány – zvláštní potřeby; vhodná vzdělávací opatření jako součást federálního školství USA v 70. letech 20. století</a:t>
            </a: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Důraz na </a:t>
            </a:r>
            <a:r>
              <a:rPr lang="cs-CZ" sz="3200" b="0" strike="noStrike" spc="-1" dirty="0" err="1" smtClean="0">
                <a:solidFill>
                  <a:srgbClr val="000000"/>
                </a:solidFill>
                <a:latin typeface="Calibri"/>
                <a:ea typeface="DejaVu Sans"/>
              </a:rPr>
              <a:t>indentifikační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 procesy pro zařazování nadaných do vzdělávacích programů (dříve důraz na uspění ve všech testovaných </a:t>
            </a:r>
            <a:r>
              <a:rPr lang="cs-CZ" sz="3200" b="0" strike="noStrike" spc="-1" dirty="0" err="1" smtClean="0">
                <a:solidFill>
                  <a:srgbClr val="000000"/>
                </a:solidFill>
                <a:latin typeface="Calibri"/>
                <a:ea typeface="DejaVu Sans"/>
              </a:rPr>
              <a:t>obastech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)</a:t>
            </a: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cs-CZ" sz="3200" b="0" strike="noStrike" spc="-1" dirty="0">
              <a:latin typeface="Arial"/>
            </a:endParaRPr>
          </a:p>
        </p:txBody>
      </p:sp>
      <p:sp>
        <p:nvSpPr>
          <p:cNvPr id="2" name="AutoShape 2" descr="Joseph Renzulli | Neag School of Educa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3076" name="Picture 4" descr="Sidney Marland Jr, US School Chie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6616" y="113076"/>
            <a:ext cx="1643890" cy="2163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9536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1078</TotalTime>
  <Words>1284</Words>
  <Application>Microsoft Office PowerPoint</Application>
  <PresentationFormat>Předvádění na obrazovce (4:3)</PresentationFormat>
  <Paragraphs>177</Paragraphs>
  <Slides>27</Slides>
  <Notes>10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28" baseType="lpstr"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Přehled nejčastěji užívaných modelů nadání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subject/>
  <dc:creator>Anna</dc:creator>
  <dc:description/>
  <cp:lastModifiedBy>Anna</cp:lastModifiedBy>
  <cp:revision>60</cp:revision>
  <dcterms:created xsi:type="dcterms:W3CDTF">2019-09-30T18:31:37Z</dcterms:created>
  <dcterms:modified xsi:type="dcterms:W3CDTF">2021-04-16T12:02:56Z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10</vt:i4>
  </property>
  <property fmtid="{D5CDD505-2E9C-101B-9397-08002B2CF9AE}" pid="8" name="PresentationFormat">
    <vt:lpwstr>Předvádění na obrazovce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34</vt:i4>
  </property>
</Properties>
</file>