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309" r:id="rId4"/>
    <p:sldId id="307" r:id="rId5"/>
    <p:sldId id="304" r:id="rId6"/>
    <p:sldId id="306" r:id="rId7"/>
    <p:sldId id="314" r:id="rId8"/>
    <p:sldId id="279" r:id="rId9"/>
    <p:sldId id="280" r:id="rId10"/>
    <p:sldId id="281" r:id="rId11"/>
    <p:sldId id="308" r:id="rId12"/>
    <p:sldId id="277" r:id="rId13"/>
    <p:sldId id="275" r:id="rId14"/>
    <p:sldId id="285" r:id="rId15"/>
    <p:sldId id="288" r:id="rId16"/>
    <p:sldId id="289" r:id="rId17"/>
    <p:sldId id="290" r:id="rId18"/>
    <p:sldId id="291" r:id="rId19"/>
    <p:sldId id="292" r:id="rId20"/>
    <p:sldId id="293" r:id="rId21"/>
    <p:sldId id="294" r:id="rId22"/>
    <p:sldId id="296" r:id="rId23"/>
    <p:sldId id="295" r:id="rId24"/>
    <p:sldId id="297" r:id="rId25"/>
    <p:sldId id="312" r:id="rId26"/>
    <p:sldId id="298" r:id="rId27"/>
    <p:sldId id="299" r:id="rId28"/>
    <p:sldId id="300" r:id="rId29"/>
    <p:sldId id="301" r:id="rId30"/>
    <p:sldId id="302" r:id="rId31"/>
    <p:sldId id="303" r:id="rId32"/>
    <p:sldId id="310" r:id="rId33"/>
    <p:sldId id="311" r:id="rId34"/>
    <p:sldId id="313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65" autoAdjust="0"/>
    <p:restoredTop sz="94660"/>
  </p:normalViewPr>
  <p:slideViewPr>
    <p:cSldViewPr>
      <p:cViewPr varScale="1">
        <p:scale>
          <a:sx n="93" d="100"/>
          <a:sy n="93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266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057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6611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466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028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889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756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7289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7207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706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5687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F2428-97D0-4BB0-AEF2-9D19B1A04345}" type="datetimeFigureOut">
              <a:rPr lang="cs-CZ" smtClean="0"/>
              <a:t>16.10.2023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2D256-54A0-4DBC-9FA3-9D312A5CB2D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8070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ppp.cz/" TargetMode="External"/><Relationship Id="rId2" Type="http://schemas.openxmlformats.org/officeDocument/2006/relationships/hyperlink" Target="http://www.nadanedeti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igifolio.rvp.cz/view/view.php?id=10848" TargetMode="External"/><Relationship Id="rId4" Type="http://schemas.openxmlformats.org/officeDocument/2006/relationships/hyperlink" Target="http://www.rvp.cz/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inpsy.fss.muni.cz/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NaRo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Diagnostika nadání – mimo ŠPZ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3074" name="Picture 2" descr="Vychovávat nadané dítě není snadné. Víte, jak k němu přistupovat? –  Maminka.cz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91" y="4869160"/>
            <a:ext cx="3198120" cy="15990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Máte doma nadané dítě? Pokud jeho schopnosti nerozvíjíte, ztratí svůj  potenciál a srovná se s ostatními - Modrý koní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21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Dvakrát výjimeční lidé - iDětskýSluch.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3253" y="260648"/>
            <a:ext cx="2619375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Diagnostický den pro mimořádně nadané děti - Praha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7276" y="4725144"/>
            <a:ext cx="2628900" cy="17430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 descr="IQ a intelektové nadání - Qiido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4869160"/>
            <a:ext cx="2520280" cy="1599061"/>
          </a:xfrm>
          <a:prstGeom prst="rect">
            <a:avLst/>
          </a:prstGeom>
          <a:noFill/>
          <a:ln>
            <a:noFill/>
          </a:ln>
        </p:spPr>
      </p:pic>
      <p:pic>
        <p:nvPicPr>
          <p:cNvPr id="3086" name="Picture 14" descr="Pět tipů, jak vybrat dítěti správný sport. Talent má každé - iDNES.cz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0192" y="165399"/>
            <a:ext cx="2486025" cy="1838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6799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vnímavé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Přesně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reprodukuje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škola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Absorbuje informace 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technik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Dobře si pamatuje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spokojené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učením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výsledky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fr-FR" altLang="cs-CZ" dirty="0" smtClean="0">
                <a:latin typeface="Times New Roman" pitchFamily="18" charset="0"/>
                <a:cs typeface="Times New Roman" pitchFamily="18" charset="0"/>
              </a:rPr>
              <a:t>Je vysoce vnímavé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Přichází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novým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způsobem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řešení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it-IT" altLang="cs-CZ" dirty="0" smtClean="0">
                <a:latin typeface="Times New Roman" pitchFamily="18" charset="0"/>
                <a:cs typeface="Times New Roman" pitchFamily="18" charset="0"/>
              </a:rPr>
              <a:t>Baví ho učení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S informacemi pracuje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věd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ec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“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Kvalitně usuzuje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sebekritické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252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Etapy identifikace nadaného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525963"/>
          </a:xfrm>
        </p:spPr>
        <p:txBody>
          <a:bodyPr/>
          <a:lstStyle/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Nominace (navržení k bližšímu sledování)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err="1" smtClean="0"/>
              <a:t>Screening</a:t>
            </a:r>
            <a:r>
              <a:rPr lang="cs-CZ" dirty="0" smtClean="0"/>
              <a:t> (mapování)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Individuální vyšetření, hloubková pedagogická diagnostika (obvykle ŠPZ, klinický specialita)</a:t>
            </a:r>
          </a:p>
          <a:p>
            <a:pPr marL="571500" indent="-571500">
              <a:buFont typeface="+mj-lt"/>
              <a:buAutoNum type="alphaUcPeriod"/>
            </a:pPr>
            <a:r>
              <a:rPr lang="cs-CZ" dirty="0" smtClean="0"/>
              <a:t>Návazná opatření pro vzdělávání i volný čas (úprava učiva, IVP atd.)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2127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„Objektivní“ metody</a:t>
            </a:r>
          </a:p>
          <a:p>
            <a:pPr marL="514350" indent="-514350">
              <a:buAutoNum type="arabicPeriod"/>
            </a:pPr>
            <a:r>
              <a:rPr lang="cs-CZ" dirty="0" smtClean="0"/>
              <a:t>IQ testy (obvykle nad 120, 130)</a:t>
            </a:r>
          </a:p>
          <a:p>
            <a:pPr marL="514350" indent="-514350">
              <a:buAutoNum type="arabicPeriod"/>
            </a:pPr>
            <a:r>
              <a:rPr lang="cs-CZ" dirty="0" smtClean="0"/>
              <a:t>Didaktické testy (nejsou běžnými testy) Mohou být tzv. výstupní testy</a:t>
            </a:r>
          </a:p>
          <a:p>
            <a:pPr marL="514350" indent="-514350">
              <a:buAutoNum type="arabicPeriod"/>
            </a:pPr>
            <a:r>
              <a:rPr lang="cs-CZ" dirty="0" smtClean="0"/>
              <a:t>Standardizované testy výkonu (</a:t>
            </a:r>
            <a:r>
              <a:rPr lang="cs-CZ" dirty="0"/>
              <a:t>měření různých schopností a znalostí), </a:t>
            </a:r>
            <a:r>
              <a:rPr lang="cs-CZ" dirty="0" smtClean="0"/>
              <a:t>dotazníky</a:t>
            </a:r>
          </a:p>
          <a:p>
            <a:pPr marL="514350" indent="-514350">
              <a:buAutoNum type="arabicPeriod"/>
            </a:pPr>
            <a:r>
              <a:rPr lang="cs-CZ" dirty="0" smtClean="0"/>
              <a:t>Testy kreativity (psychologové; upravené např. testy hudební umělecké tvořivosti)</a:t>
            </a:r>
          </a:p>
        </p:txBody>
      </p:sp>
    </p:spTree>
    <p:extLst>
      <p:ext uri="{BB962C8B-B14F-4D97-AF65-F5344CB8AC3E}">
        <p14:creationId xmlns:p14="http://schemas.microsoft.com/office/powerpoint/2010/main" val="13037600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b="1" dirty="0" smtClean="0"/>
              <a:t>Identifikace II.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147248" cy="4637112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Subjektivní metody identifikace</a:t>
            </a:r>
            <a:endParaRPr lang="cs-CZ" b="1" dirty="0" smtClean="0"/>
          </a:p>
          <a:p>
            <a:pPr marL="0" indent="0">
              <a:buNone/>
            </a:pPr>
            <a:r>
              <a:rPr lang="cs-CZ" dirty="0" smtClean="0"/>
              <a:t>1. Učitel, skupina učitelů</a:t>
            </a:r>
          </a:p>
          <a:p>
            <a:pPr>
              <a:buFontTx/>
              <a:buChar char="-"/>
            </a:pPr>
            <a:r>
              <a:rPr lang="cs-CZ" dirty="0" smtClean="0"/>
              <a:t>Jeden učitel – zaujetí</a:t>
            </a:r>
          </a:p>
          <a:p>
            <a:pPr>
              <a:buFontTx/>
              <a:buChar char="-"/>
            </a:pPr>
            <a:r>
              <a:rPr lang="cs-CZ" dirty="0" smtClean="0"/>
              <a:t>Vhodné: cca 5 učitelů</a:t>
            </a:r>
          </a:p>
          <a:p>
            <a:pPr>
              <a:buFontTx/>
              <a:buChar char="-"/>
            </a:pPr>
            <a:r>
              <a:rPr lang="cs-CZ" dirty="0" smtClean="0"/>
              <a:t>Nedostatek: hodnocení podle prospěchu</a:t>
            </a:r>
          </a:p>
          <a:p>
            <a:pPr marL="0" indent="0">
              <a:buNone/>
            </a:pPr>
            <a:r>
              <a:rPr lang="cs-CZ" dirty="0" smtClean="0"/>
              <a:t>2. Spolužáci</a:t>
            </a:r>
          </a:p>
          <a:p>
            <a:pPr marL="0" indent="0">
              <a:buNone/>
            </a:pPr>
            <a:r>
              <a:rPr lang="cs-CZ" dirty="0" smtClean="0"/>
              <a:t>3. Rodiče</a:t>
            </a:r>
          </a:p>
          <a:p>
            <a:pPr marL="0" indent="0">
              <a:buNone/>
            </a:pPr>
            <a:r>
              <a:rPr lang="cs-CZ" dirty="0" smtClean="0"/>
              <a:t>4. </a:t>
            </a:r>
            <a:r>
              <a:rPr lang="cs-CZ" dirty="0" err="1" smtClean="0"/>
              <a:t>Autonominace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265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488832" cy="8640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Charakteristik </a:t>
            </a:r>
            <a:r>
              <a:rPr lang="cs-CZ" dirty="0"/>
              <a:t>pro identifikaci nadaných </a:t>
            </a:r>
            <a:r>
              <a:rPr lang="cs-CZ" dirty="0" smtClean="0"/>
              <a:t>žáků - ukázka části testu pro rodiče -</a:t>
            </a:r>
            <a:br>
              <a:rPr lang="cs-CZ" dirty="0" smtClean="0"/>
            </a:br>
            <a:r>
              <a:rPr lang="cs-CZ" b="0" dirty="0" smtClean="0"/>
              <a:t>(Fořtík, </a:t>
            </a:r>
            <a:r>
              <a:rPr lang="cs-CZ" b="0" dirty="0" err="1" smtClean="0"/>
              <a:t>Fořtíková</a:t>
            </a:r>
            <a:r>
              <a:rPr lang="cs-CZ" b="0" dirty="0" smtClean="0"/>
              <a:t>, 2015)</a:t>
            </a:r>
            <a:br>
              <a:rPr lang="cs-CZ" b="0" dirty="0" smtClean="0"/>
            </a:br>
            <a:r>
              <a:rPr lang="cs-CZ" b="0" dirty="0" smtClean="0"/>
              <a:t>80 % odpovědí „většinou, často“ může svědčit o nadání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83568" y="1196752"/>
            <a:ext cx="6336704" cy="1224136"/>
          </a:xfrm>
        </p:spPr>
        <p:txBody>
          <a:bodyPr>
            <a:normAutofit/>
          </a:bodyPr>
          <a:lstStyle/>
          <a:p>
            <a:r>
              <a:rPr lang="cs-CZ" sz="1600" dirty="0" smtClean="0"/>
              <a:t>Příklady otázek: </a:t>
            </a:r>
          </a:p>
          <a:p>
            <a:r>
              <a:rPr lang="cs-CZ" sz="1600" dirty="0" smtClean="0"/>
              <a:t>1. Začalo vaše dítě číst ještě před vstupem do školy</a:t>
            </a:r>
          </a:p>
          <a:p>
            <a:r>
              <a:rPr lang="cs-CZ" sz="1600" dirty="0" smtClean="0"/>
              <a:t>2. Pokud ano, naučilo se to samo?</a:t>
            </a:r>
          </a:p>
          <a:p>
            <a:r>
              <a:rPr lang="cs-CZ" sz="1600" dirty="0" smtClean="0"/>
              <a:t>3. Hraje vaše dítě na nějaký hudební nástroj?</a:t>
            </a:r>
          </a:p>
        </p:txBody>
      </p:sp>
      <p:graphicFrame>
        <p:nvGraphicFramePr>
          <p:cNvPr id="7" name="Zástupný symbol pro obrázek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4109345129"/>
              </p:ext>
            </p:extLst>
          </p:nvPr>
        </p:nvGraphicFramePr>
        <p:xfrm>
          <a:off x="683568" y="2420894"/>
          <a:ext cx="8064898" cy="3979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025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43990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06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273578">
                <a:tc rowSpan="2" gridSpan="2">
                  <a:txBody>
                    <a:bodyPr/>
                    <a:lstStyle/>
                    <a:p>
                      <a:pPr algn="l" fontAlgn="ctr"/>
                      <a:r>
                        <a:rPr lang="cs-CZ" sz="1600" b="1" u="none" strike="noStrike" dirty="0">
                          <a:effectLst/>
                        </a:rPr>
                        <a:t>Zaškrtněte kategorii, o které si myslíte, že nejlépe</a:t>
                      </a:r>
                      <a:endParaRPr lang="cs-CZ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většinou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často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cs-CZ" sz="1400" b="1" u="none" strike="noStrike" dirty="0" smtClean="0">
                          <a:effectLst/>
                        </a:rPr>
                        <a:t>občas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cs-CZ" sz="1400" b="1" u="none" strike="noStrike" dirty="0" smtClean="0">
                        <a:effectLst/>
                      </a:endParaRPr>
                    </a:p>
                    <a:p>
                      <a:pPr algn="l" fontAlgn="b"/>
                      <a:r>
                        <a:rPr lang="cs-CZ" sz="1400" b="1" u="none" strike="noStrike" dirty="0" smtClean="0">
                          <a:effectLst/>
                        </a:rPr>
                        <a:t>málokdy</a:t>
                      </a:r>
                      <a:endParaRPr lang="cs-CZ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3578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1.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široký slovník, vyjadřuje se jasně a plynule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2.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Rychle myslí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3. 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si vybavuje fakta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4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1600" u="none" strike="noStrike" dirty="0">
                          <a:effectLst/>
                        </a:rPr>
                        <a:t>Chce znát, jak věci fungují</a:t>
                      </a:r>
                      <a:endParaRPr lang="pl-P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5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Je vášnivý čtenář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9899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6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Neustále se snaží měnit stávající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7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Snadno se začne nudit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8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Chce zát zdůvodnění "proč"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9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Klade otázky téměř na cokoli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10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Má rádo věci pro dospělé a chce být se staršími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11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Je dobroduh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73578"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12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 smtClean="0">
                          <a:effectLst/>
                        </a:rPr>
                        <a:t>Vydrží </a:t>
                      </a:r>
                      <a:r>
                        <a:rPr lang="cs-CZ" sz="1600" u="none" strike="noStrike" dirty="0">
                          <a:effectLst/>
                        </a:rPr>
                        <a:t>se dlouho soustředit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>
                          <a:effectLst/>
                        </a:rPr>
                        <a:t> </a:t>
                      </a:r>
                      <a:endParaRPr lang="cs-CZ" sz="16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600" u="none" strike="noStrike" dirty="0">
                          <a:effectLst/>
                        </a:rPr>
                        <a:t> </a:t>
                      </a:r>
                      <a:endParaRPr lang="cs-CZ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64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498178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Nejčastější nástroje </a:t>
            </a:r>
            <a:b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cs-CZ" b="1" dirty="0" smtClean="0">
                <a:solidFill>
                  <a:schemeClr val="accent3">
                    <a:lumMod val="50000"/>
                  </a:schemeClr>
                </a:solidFill>
              </a:rPr>
              <a:t>pedagogické diagnostiky</a:t>
            </a:r>
            <a:endParaRPr lang="cs-CZ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Pozorování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Rozhovor 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/>
              <a:t>Dotazník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Analýza výsledků žákovy činnosti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Zapojení do soutěží</a:t>
            </a:r>
          </a:p>
          <a:p>
            <a:pPr marL="571500" indent="-571500">
              <a:buFont typeface="+mj-lt"/>
              <a:buAutoNum type="romanUcPeriod"/>
            </a:pPr>
            <a:r>
              <a:rPr lang="cs-CZ" dirty="0" smtClean="0"/>
              <a:t>Spolupráce s rodiči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Učitel má na diagnostiku poměrně krátké období, vhodné učitelem oslovit rodiče, kteří poskytnou informace o zájmech dítěte, mimoškolních aktivitách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28804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Nástroje pedagogické diagnostiky </a:t>
            </a:r>
            <a:br>
              <a:rPr lang="cs-CZ" b="1" dirty="0" smtClean="0"/>
            </a:br>
            <a:r>
              <a:rPr lang="cs-CZ" b="1" dirty="0" smtClean="0">
                <a:solidFill>
                  <a:srgbClr val="FF0000"/>
                </a:solidFill>
              </a:rPr>
              <a:t>I. Pozorování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600200"/>
            <a:ext cx="8424936" cy="4925144"/>
          </a:xfrm>
        </p:spPr>
        <p:txBody>
          <a:bodyPr>
            <a:normAutofit fontScale="700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Nejčastější a nejsnazší způsob (i obtížný)</a:t>
            </a:r>
          </a:p>
          <a:p>
            <a:pPr>
              <a:buFontTx/>
              <a:buChar char="-"/>
            </a:pPr>
            <a:r>
              <a:rPr lang="cs-CZ" dirty="0" smtClean="0"/>
              <a:t>Vědomá činnost s cílem potvrdit nebo vyvrátit hypotézu (nadání)</a:t>
            </a:r>
          </a:p>
          <a:p>
            <a:pPr marL="0" indent="0">
              <a:buNone/>
            </a:pPr>
            <a:r>
              <a:rPr lang="cs-CZ" dirty="0" smtClean="0"/>
              <a:t>Doporučení postupu: 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Stanovení cíle </a:t>
            </a:r>
            <a:r>
              <a:rPr lang="cs-CZ" dirty="0" smtClean="0"/>
              <a:t>(pravidla, doba, způsob)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Vlastní pozorován</a:t>
            </a:r>
            <a:r>
              <a:rPr lang="cs-CZ" dirty="0" smtClean="0"/>
              <a:t>í  (archy)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Formulace závěrů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Problémy při rozhodování </a:t>
            </a:r>
            <a:r>
              <a:rPr lang="cs-CZ" dirty="0" smtClean="0"/>
              <a:t>(rychlé a neúplné vyhodnocení, závěry vyplývají z přesvědčení pozorovatele, ne z jevu samotného, povrchní interpretace, nepřesná registrace zjištěných dat)</a:t>
            </a:r>
          </a:p>
          <a:p>
            <a:pPr marL="514350" indent="-514350">
              <a:buAutoNum type="arabicPeriod"/>
            </a:pPr>
            <a:r>
              <a:rPr lang="cs-CZ" b="1" dirty="0" smtClean="0"/>
              <a:t>Podmínky úspěšného pozorování</a:t>
            </a:r>
          </a:p>
          <a:p>
            <a:pPr>
              <a:buFontTx/>
              <a:buChar char="-"/>
            </a:pPr>
            <a:r>
              <a:rPr lang="cs-CZ" dirty="0" smtClean="0"/>
              <a:t>Komplexnost pozorování</a:t>
            </a:r>
          </a:p>
          <a:p>
            <a:pPr>
              <a:buFontTx/>
              <a:buChar char="-"/>
            </a:pPr>
            <a:r>
              <a:rPr lang="cs-CZ" dirty="0" smtClean="0"/>
              <a:t>Objektivní pozorování</a:t>
            </a:r>
          </a:p>
          <a:p>
            <a:pPr>
              <a:buFontTx/>
              <a:buChar char="-"/>
            </a:pPr>
            <a:r>
              <a:rPr lang="cs-CZ" dirty="0"/>
              <a:t>A</a:t>
            </a:r>
            <a:r>
              <a:rPr lang="cs-CZ" dirty="0" smtClean="0"/>
              <a:t>rchy, více učitelů</a:t>
            </a:r>
          </a:p>
          <a:p>
            <a:pPr marL="0" indent="0">
              <a:buNone/>
            </a:pPr>
            <a:r>
              <a:rPr lang="cs-CZ" b="1" dirty="0" smtClean="0"/>
              <a:t>6.    Oblasti pozorování</a:t>
            </a:r>
          </a:p>
          <a:p>
            <a:pPr marL="0" indent="0">
              <a:buNone/>
            </a:pPr>
            <a:endParaRPr lang="cs-CZ" b="1" dirty="0" smtClean="0"/>
          </a:p>
          <a:p>
            <a:pPr marL="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65031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Nástroje pedagogické diagnostika</a:t>
            </a:r>
            <a:r>
              <a:rPr lang="cs-CZ" b="1" dirty="0" smtClean="0"/>
              <a:t> Oblast pozorování 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8229600" cy="4525963"/>
          </a:xfrm>
        </p:spPr>
        <p:txBody>
          <a:bodyPr/>
          <a:lstStyle/>
          <a:p>
            <a:r>
              <a:rPr lang="cs-CZ" dirty="0" smtClean="0"/>
              <a:t>Intelektové charakteristiky a projevy</a:t>
            </a:r>
          </a:p>
          <a:p>
            <a:r>
              <a:rPr lang="cs-CZ" dirty="0" smtClean="0"/>
              <a:t>Učební styl</a:t>
            </a:r>
          </a:p>
          <a:p>
            <a:r>
              <a:rPr lang="cs-CZ" dirty="0" smtClean="0"/>
              <a:t>Emocionální charakteristiky a projevy</a:t>
            </a:r>
          </a:p>
          <a:p>
            <a:r>
              <a:rPr lang="cs-CZ" dirty="0" smtClean="0"/>
              <a:t>Sociální charakteristiky a projevy</a:t>
            </a:r>
          </a:p>
          <a:p>
            <a:r>
              <a:rPr lang="cs-CZ" dirty="0" smtClean="0"/>
              <a:t>Tělesné charakteristiky a projevy</a:t>
            </a:r>
          </a:p>
          <a:p>
            <a:r>
              <a:rPr lang="cs-CZ" dirty="0" smtClean="0"/>
              <a:t>Zájmy a volnočasové aktivity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6386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dirty="0" smtClean="0"/>
              <a:t/>
            </a:r>
            <a:br>
              <a:rPr lang="cs-CZ" dirty="0" smtClean="0"/>
            </a:br>
            <a:r>
              <a:rPr lang="cs-CZ" b="1" dirty="0" smtClean="0"/>
              <a:t>ad 6. Oblast pozorování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00200"/>
            <a:ext cx="8280920" cy="5069160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AutoNum type="alphaLcParenR"/>
            </a:pPr>
            <a:r>
              <a:rPr lang="cs-CZ" sz="3800" b="1" dirty="0" smtClean="0">
                <a:solidFill>
                  <a:srgbClr val="FF0000"/>
                </a:solidFill>
              </a:rPr>
              <a:t>Intelektové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Ne vždy odpovídají aktuálním školním výsledkům!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  <a:endParaRPr lang="cs-CZ" dirty="0"/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 některém oboru výrazně nadprůměrné znalosti?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žák vynikající paměť?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Objevuje souvislosti mezi jevy i tam, kde je ostatní nevidí?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Je jeho vyjadřování nezvyklé, často originální?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Jak dlouho se dokáže koncentrovat na téma, které ho zajímá?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Projevu neobyčejnou zvídavost?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Klade otázky výrazně častěji než ostatní?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Má rozvinutou představivost?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Volí často neobvyklé postupy?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Bývají jeho nápady nezvyklé?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dirty="0" smtClean="0"/>
              <a:t>Doplňuje verbální projevy učitele nebo spolužáků svými poznámkami?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6051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b)</a:t>
            </a:r>
            <a:r>
              <a:rPr lang="cs-CZ" dirty="0" smtClean="0"/>
              <a:t> </a:t>
            </a:r>
            <a:r>
              <a:rPr lang="cs-CZ" b="1" dirty="0" smtClean="0">
                <a:solidFill>
                  <a:srgbClr val="FF0000"/>
                </a:solidFill>
              </a:rPr>
              <a:t>Učební styl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Je schopen se rychle adaptovat na nezvyklé učební prostředí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Preferuje výrazně skupinovou nebo individuální práci?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pracovat samostatně?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Odmítá nebo vyžaduje při práci přesné instrukce?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Jaký je jeho učební styl?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Dokáže popsat myšlenkové postupy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Má pracovní tempo odlišné od ostatních?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Vnímá téma v širokém kontextu?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862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Problematika identifikace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1600200"/>
            <a:ext cx="8075240" cy="4525963"/>
          </a:xfrm>
        </p:spPr>
        <p:txBody>
          <a:bodyPr/>
          <a:lstStyle/>
          <a:p>
            <a:r>
              <a:rPr lang="cs-CZ" dirty="0" smtClean="0"/>
              <a:t>Vymezení nadání </a:t>
            </a:r>
            <a:r>
              <a:rPr lang="cs-CZ" dirty="0"/>
              <a:t>n</a:t>
            </a:r>
            <a:r>
              <a:rPr lang="cs-CZ" dirty="0" smtClean="0"/>
              <a:t>ení jednotné, ani přístupy k identifikaci</a:t>
            </a:r>
          </a:p>
          <a:p>
            <a:r>
              <a:rPr lang="cs-CZ" b="1" dirty="0"/>
              <a:t>Identifikac</a:t>
            </a:r>
            <a:r>
              <a:rPr lang="cs-CZ" dirty="0"/>
              <a:t>e – podstatný </a:t>
            </a:r>
            <a:r>
              <a:rPr lang="cs-CZ" dirty="0" smtClean="0"/>
              <a:t>moment; současnost - individualizace vzdělávání</a:t>
            </a:r>
          </a:p>
          <a:p>
            <a:r>
              <a:rPr lang="cs-CZ" dirty="0" smtClean="0"/>
              <a:t>Problematika – diferenciace (jinak v PV, jinak na ZŠ a SŠ, jinak učitelem, rodičem, pracovníkem PPP), erudovanost učitelů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61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c) </a:t>
            </a:r>
            <a:r>
              <a:rPr lang="cs-CZ" sz="3100" b="1" dirty="0" smtClean="0">
                <a:solidFill>
                  <a:srgbClr val="FF0000"/>
                </a:solidFill>
              </a:rPr>
              <a:t>Emocionální a další osobností charakteristiky a proje</a:t>
            </a:r>
            <a:r>
              <a:rPr lang="cs-CZ" sz="3100" b="1" dirty="0" smtClean="0"/>
              <a:t>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žák výrazně zvýšenou citlivost na podněty?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Je žák přehnaně kritický ke svému okolí i k sobě samému?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Vyhýbá se riskování, soutěžení, není-li si jistý vítězstvím?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velmi vyvinutý smysl pro spravedlnost?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Reaguje často impulzivně?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Projevuje předčasný zájem o existenciální problémy a témata morálky?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dirty="0" smtClean="0"/>
              <a:t>Má zvýšenou/sníženou potřebu emocionální podpory a přijetí okolím?</a:t>
            </a:r>
          </a:p>
          <a:p>
            <a:pPr>
              <a:buFont typeface="Courier New" panose="02070309020205020404" pitchFamily="49" charset="0"/>
              <a:buChar char="o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418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471338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d) </a:t>
            </a:r>
            <a:r>
              <a:rPr lang="cs-CZ" sz="3800" b="1" dirty="0" smtClean="0">
                <a:solidFill>
                  <a:srgbClr val="FF0000"/>
                </a:solidFill>
              </a:rPr>
              <a:t>Sociální charakteristiky a projevy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r>
              <a:rPr lang="cs-CZ" dirty="0" smtClean="0"/>
              <a:t>Jaké je postavení žáka ve třídě?</a:t>
            </a:r>
          </a:p>
          <a:p>
            <a:r>
              <a:rPr lang="cs-CZ" dirty="0" smtClean="0"/>
              <a:t>Projevuje vůdcovské sklony nebo stojí většinou mimo hlavní dění?</a:t>
            </a:r>
          </a:p>
          <a:p>
            <a:r>
              <a:rPr lang="cs-CZ" dirty="0" smtClean="0"/>
              <a:t>Má potíže v sociálních kontaktech?</a:t>
            </a:r>
          </a:p>
          <a:p>
            <a:r>
              <a:rPr lang="cs-CZ" dirty="0" smtClean="0"/>
              <a:t>Má potíže při adaptaci?</a:t>
            </a:r>
          </a:p>
          <a:p>
            <a:r>
              <a:rPr lang="cs-CZ" dirty="0" smtClean="0"/>
              <a:t>Preferuje kontakty se staršími kamarády a dospělými?</a:t>
            </a:r>
          </a:p>
          <a:p>
            <a:r>
              <a:rPr lang="cs-CZ" dirty="0" smtClean="0"/>
              <a:t>Porušuje často formální pravidla chování, školní řád?</a:t>
            </a:r>
          </a:p>
          <a:p>
            <a:r>
              <a:rPr lang="cs-CZ" dirty="0" smtClean="0"/>
              <a:t>Dostává se do problémů kvůli nerespektování autorit?</a:t>
            </a:r>
          </a:p>
          <a:p>
            <a:r>
              <a:rPr lang="cs-CZ" dirty="0" smtClean="0"/>
              <a:t>Je introvert? Odmítá často kolektivní činnost?</a:t>
            </a:r>
          </a:p>
          <a:p>
            <a:r>
              <a:rPr lang="cs-CZ" dirty="0" smtClean="0"/>
              <a:t>Dokáže se identifikovat s vrstevníky?</a:t>
            </a:r>
          </a:p>
          <a:p>
            <a:r>
              <a:rPr lang="cs-CZ" dirty="0" smtClean="0"/>
              <a:t>Vyžaduje nepřiměřenou míru pozornosti k vlastní osobě a zájmům?</a:t>
            </a:r>
          </a:p>
          <a:p>
            <a:r>
              <a:rPr lang="cs-CZ" dirty="0" smtClean="0"/>
              <a:t>Vnímá dospělé jako rovnocenné partnery?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0080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b="1" dirty="0" smtClean="0"/>
              <a:t>Oblast pozorování – </a:t>
            </a:r>
            <a:r>
              <a:rPr lang="cs-CZ" b="1" dirty="0" err="1" smtClean="0"/>
              <a:t>pokr</a:t>
            </a:r>
            <a:r>
              <a:rPr lang="cs-CZ" b="1" dirty="0" smtClean="0"/>
              <a:t>.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e) </a:t>
            </a:r>
            <a:r>
              <a:rPr lang="cs-CZ" b="1" dirty="0" smtClean="0">
                <a:solidFill>
                  <a:srgbClr val="FF0000"/>
                </a:solidFill>
              </a:rPr>
              <a:t>Tělesné charakteristiky a projevy</a:t>
            </a:r>
          </a:p>
          <a:p>
            <a:pPr>
              <a:buFontTx/>
              <a:buChar char="-"/>
            </a:pPr>
            <a:r>
              <a:rPr lang="cs-CZ" dirty="0" smtClean="0"/>
              <a:t>V pozdějším věku často negativní vztah k pohybovým aktivitám. Ale rozdíly.</a:t>
            </a:r>
          </a:p>
          <a:p>
            <a:pPr marL="0" indent="0">
              <a:buNone/>
            </a:pPr>
            <a:r>
              <a:rPr lang="cs-CZ" dirty="0" smtClean="0"/>
              <a:t>Otázky:</a:t>
            </a:r>
          </a:p>
          <a:p>
            <a:pPr>
              <a:buFontTx/>
              <a:buChar char="-"/>
            </a:pPr>
            <a:r>
              <a:rPr lang="cs-CZ" dirty="0" smtClean="0"/>
              <a:t>Existuje u žáka výrazný rozdíl mezi úrovní intelektového a tělesného vývoje?</a:t>
            </a:r>
          </a:p>
          <a:p>
            <a:pPr>
              <a:buFontTx/>
              <a:buChar char="-"/>
            </a:pPr>
            <a:r>
              <a:rPr lang="cs-CZ" dirty="0" smtClean="0"/>
              <a:t>Jak vyspělá je jeho motorika?</a:t>
            </a:r>
          </a:p>
          <a:p>
            <a:pPr>
              <a:buFontTx/>
              <a:buChar char="-"/>
            </a:pPr>
            <a:r>
              <a:rPr lang="cs-CZ" dirty="0" smtClean="0"/>
              <a:t>Vyhýbá se sportovním aktivitám?</a:t>
            </a:r>
          </a:p>
          <a:p>
            <a:pPr>
              <a:buFontTx/>
              <a:buChar char="-"/>
            </a:pPr>
            <a:r>
              <a:rPr lang="cs-CZ" dirty="0" smtClean="0"/>
              <a:t>Brání mu nezralost jemné motoriky v realizaci jeho nápadů?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f) </a:t>
            </a:r>
            <a:r>
              <a:rPr lang="cs-CZ" b="1" dirty="0" smtClean="0">
                <a:solidFill>
                  <a:srgbClr val="FF0000"/>
                </a:solidFill>
              </a:rPr>
              <a:t>Zájmy volnočasové a další aktivity</a:t>
            </a:r>
          </a:p>
          <a:p>
            <a:pPr marL="0" indent="0">
              <a:buNone/>
            </a:pPr>
            <a:r>
              <a:rPr lang="cs-CZ" dirty="0" smtClean="0"/>
              <a:t>Rodiče sledují, čemu dávají děti doma přednost. </a:t>
            </a:r>
          </a:p>
          <a:p>
            <a:pPr marL="0" indent="0">
              <a:buNone/>
            </a:pPr>
            <a:r>
              <a:rPr lang="cs-CZ" dirty="0" smtClean="0"/>
              <a:t>Učitelé sledují, co dělají děti rády ve třídě, škole.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34683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cs-CZ" b="1" dirty="0" smtClean="0"/>
              <a:t>Oblast pozorování  - </a:t>
            </a:r>
            <a:r>
              <a:rPr lang="cs-CZ" b="1" dirty="0" err="1" smtClean="0"/>
              <a:t>pokr</a:t>
            </a:r>
            <a:r>
              <a:rPr lang="cs-CZ" b="1" dirty="0" smtClean="0"/>
              <a:t>.</a:t>
            </a:r>
            <a:r>
              <a:rPr lang="cs-CZ" b="1" dirty="0"/>
              <a:t/>
            </a:r>
            <a:br>
              <a:rPr lang="cs-CZ" b="1" dirty="0"/>
            </a:br>
            <a:r>
              <a:rPr lang="cs-CZ" dirty="0" smtClean="0"/>
              <a:t>pozor na perfekcionismus nadaného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525963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Nebývalá preciznost brání odevzdat práci v termínu</a:t>
            </a:r>
          </a:p>
          <a:p>
            <a:pPr>
              <a:buFontTx/>
              <a:buChar char="-"/>
            </a:pPr>
            <a:r>
              <a:rPr lang="cs-CZ" dirty="0" smtClean="0"/>
              <a:t>Ke správným výsledkům dochází i přes nedodržení daného algoritmu</a:t>
            </a:r>
          </a:p>
          <a:p>
            <a:pPr>
              <a:buFontTx/>
              <a:buChar char="-"/>
            </a:pPr>
            <a:r>
              <a:rPr lang="cs-CZ" dirty="0" smtClean="0"/>
              <a:t>Hledá různá, paralelní řešení</a:t>
            </a:r>
          </a:p>
          <a:p>
            <a:pPr>
              <a:buFontTx/>
              <a:buChar char="-"/>
            </a:pPr>
            <a:r>
              <a:rPr lang="cs-CZ" dirty="0"/>
              <a:t>Projevuje neochotu přerušit činnost, která ho zaujala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164490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</a:t>
            </a:r>
            <a:r>
              <a:rPr lang="cs-CZ" b="1" dirty="0" smtClean="0"/>
              <a:t>pedagogické diagnostiky</a:t>
            </a:r>
            <a:br>
              <a:rPr lang="cs-CZ" b="1" dirty="0" smtClean="0"/>
            </a:br>
            <a:r>
              <a:rPr lang="cs-CZ" b="1" dirty="0" smtClean="0"/>
              <a:t> II. Rozhovor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dirty="0" smtClean="0"/>
              <a:t>Pedagog, trenér…..</a:t>
            </a:r>
          </a:p>
          <a:p>
            <a:pPr>
              <a:buFontTx/>
              <a:buChar char="-"/>
            </a:pPr>
            <a:r>
              <a:rPr lang="cs-CZ" dirty="0" smtClean="0"/>
              <a:t>Dítě – žák – student</a:t>
            </a:r>
          </a:p>
          <a:p>
            <a:pPr>
              <a:buFontTx/>
              <a:buChar char="-"/>
            </a:pPr>
            <a:r>
              <a:rPr lang="cs-CZ" dirty="0" smtClean="0"/>
              <a:t>Zákonný zástupce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54253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</a:t>
            </a:r>
            <a:r>
              <a:rPr lang="cs-CZ" b="1" dirty="0" smtClean="0"/>
              <a:t>pedagogické diagnostiky</a:t>
            </a:r>
            <a:br>
              <a:rPr lang="cs-CZ" b="1" dirty="0" smtClean="0"/>
            </a:br>
            <a:r>
              <a:rPr lang="cs-CZ" b="1" dirty="0" smtClean="0"/>
              <a:t> III. Dotazník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44824"/>
            <a:ext cx="8363272" cy="475252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   </a:t>
            </a:r>
            <a:r>
              <a:rPr lang="cs-CZ" dirty="0"/>
              <a:t>Univerzální neexistuje</a:t>
            </a:r>
          </a:p>
          <a:p>
            <a:pPr marL="0" indent="0">
              <a:buNone/>
            </a:pPr>
            <a:r>
              <a:rPr lang="cs-CZ" dirty="0" smtClean="0"/>
              <a:t>-   Chování (behaviorální škály)</a:t>
            </a:r>
          </a:p>
          <a:p>
            <a:pPr>
              <a:buFontTx/>
              <a:buChar char="-"/>
            </a:pPr>
            <a:r>
              <a:rPr lang="cs-CZ" dirty="0" smtClean="0"/>
              <a:t>Výkony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Centrum rozvoje nadaných dětí, </a:t>
            </a:r>
            <a:r>
              <a:rPr lang="cs-CZ" dirty="0" smtClean="0">
                <a:hlinkClick r:id="rId2"/>
              </a:rPr>
              <a:t>www.nadanedeti.cz</a:t>
            </a:r>
            <a:endParaRPr lang="cs-CZ" dirty="0" smtClean="0"/>
          </a:p>
          <a:p>
            <a:r>
              <a:rPr lang="cs-CZ" dirty="0" smtClean="0"/>
              <a:t>Institut pedagogicko-psychologického poradenství ČR, sekce nadání a nadaní, </a:t>
            </a:r>
            <a:r>
              <a:rPr lang="cs-CZ" dirty="0" smtClean="0">
                <a:hlinkClick r:id="rId3"/>
              </a:rPr>
              <a:t>www.ippp.cz</a:t>
            </a:r>
            <a:endParaRPr lang="cs-CZ" dirty="0" smtClean="0"/>
          </a:p>
          <a:p>
            <a:r>
              <a:rPr lang="cs-CZ" dirty="0" smtClean="0"/>
              <a:t>Metodický portál Výzkumného ústavu pedagogického v Praze</a:t>
            </a:r>
          </a:p>
          <a:p>
            <a:r>
              <a:rPr lang="cs-CZ" dirty="0" smtClean="0">
                <a:hlinkClick r:id="rId4"/>
              </a:rPr>
              <a:t>www.rvp.cz</a:t>
            </a:r>
            <a:endParaRPr lang="cs-CZ" dirty="0" smtClean="0"/>
          </a:p>
          <a:p>
            <a:r>
              <a:rPr lang="cs-CZ" dirty="0" smtClean="0">
                <a:hlinkClick r:id="rId5"/>
              </a:rPr>
              <a:t>https://digifolio.rvp.cz/view/view.php?id=10848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5908894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Nástroje pedagogické diagnostiky </a:t>
            </a:r>
            <a:r>
              <a:rPr lang="cs-CZ" b="1" dirty="0" smtClean="0"/>
              <a:t/>
            </a:r>
            <a:br>
              <a:rPr lang="cs-CZ" b="1" dirty="0" smtClean="0"/>
            </a:br>
            <a:r>
              <a:rPr lang="cs-CZ" b="1" dirty="0" smtClean="0"/>
              <a:t>IV. Analýza studijních výsledků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Nemělo by být přeceňováno</a:t>
            </a:r>
          </a:p>
          <a:p>
            <a:pPr>
              <a:buFontTx/>
              <a:buChar char="-"/>
            </a:pPr>
            <a:r>
              <a:rPr lang="cs-CZ" dirty="0" smtClean="0"/>
              <a:t>Nadání nemusí mít nejlepší školní výsledky</a:t>
            </a:r>
          </a:p>
          <a:p>
            <a:pPr>
              <a:buFontTx/>
              <a:buChar char="-"/>
            </a:pPr>
            <a:r>
              <a:rPr lang="cs-CZ" dirty="0" smtClean="0"/>
              <a:t>Nadaní nemusí cítit podporu okolí, mohou ztrácet motivaci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Inspirativní úlohy</a:t>
            </a:r>
          </a:p>
          <a:p>
            <a:pPr>
              <a:buFontTx/>
              <a:buChar char="-"/>
            </a:pPr>
            <a:r>
              <a:rPr lang="cs-CZ" dirty="0" smtClean="0"/>
              <a:t>Nemusí být pouze na jeden konkrétní předmět, ale mohou pomáhat při odhalování nadaných žáků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40941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642194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Nástroje pedagogické diagnostiky Analýza studijních </a:t>
            </a:r>
            <a:r>
              <a:rPr lang="cs-CZ" b="1" dirty="0" smtClean="0"/>
              <a:t>výsledků – </a:t>
            </a:r>
            <a:r>
              <a:rPr lang="cs-CZ" b="1" dirty="0" err="1" smtClean="0"/>
              <a:t>pokr</a:t>
            </a:r>
            <a:r>
              <a:rPr lang="cs-CZ" b="1" dirty="0" smtClean="0"/>
              <a:t>. 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276872"/>
            <a:ext cx="8424936" cy="4176464"/>
          </a:xfrm>
        </p:spPr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Osobní složka žáka</a:t>
            </a:r>
          </a:p>
          <a:p>
            <a:pPr>
              <a:buFontTx/>
              <a:buChar char="-"/>
            </a:pPr>
            <a:r>
              <a:rPr lang="cs-CZ" dirty="0" smtClean="0"/>
              <a:t>Zdroj i nástroj poznání žáka</a:t>
            </a:r>
          </a:p>
          <a:p>
            <a:pPr>
              <a:buFontTx/>
              <a:buChar char="-"/>
            </a:pPr>
            <a:r>
              <a:rPr lang="cs-CZ" dirty="0" smtClean="0"/>
              <a:t>Původ slova – řečtina „prázdná peněženka“,  italština „deska na spisy nebo listiny“, francouzština „prázdný spis“, čeština „sbírka záznamů o sobě“ </a:t>
            </a:r>
          </a:p>
          <a:p>
            <a:pPr>
              <a:buFontTx/>
              <a:buChar char="-"/>
            </a:pPr>
            <a:r>
              <a:rPr lang="cs-CZ" dirty="0" smtClean="0"/>
              <a:t>Smysluplné nastavení procesu vzdělávání se zohlednění jeho individuálních potřeb</a:t>
            </a:r>
          </a:p>
          <a:p>
            <a:pPr>
              <a:buFontTx/>
              <a:buChar char="-"/>
            </a:pPr>
            <a:r>
              <a:rPr lang="cs-CZ" dirty="0" smtClean="0"/>
              <a:t>Vtažení žáka do procesu vzdělávání</a:t>
            </a:r>
          </a:p>
          <a:p>
            <a:pPr>
              <a:buFontTx/>
              <a:buChar char="-"/>
            </a:pPr>
            <a:r>
              <a:rPr lang="cs-CZ" dirty="0" smtClean="0"/>
              <a:t>Důležité sebehodnocení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892419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Nástroje pedagogické diagnostiky </a:t>
            </a:r>
            <a:r>
              <a:rPr lang="cs-CZ" b="1" dirty="0" smtClean="0"/>
              <a:t>Portfolio - typy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Dokumentačn</a:t>
            </a:r>
            <a:r>
              <a:rPr lang="cs-CZ" dirty="0" smtClean="0"/>
              <a:t>í – nejširší, základní, informační funkce. Zařazovány všechny materiály vznikající v průběhu výuky, v určitém čase třídění. Kresby, testy, pracovní listy, pracovní plány, myšlenkové mapy, „deníky“</a:t>
            </a:r>
          </a:p>
          <a:p>
            <a:r>
              <a:rPr lang="cs-CZ" b="1" dirty="0" smtClean="0"/>
              <a:t>Reprezentační</a:t>
            </a:r>
            <a:r>
              <a:rPr lang="cs-CZ" dirty="0" smtClean="0"/>
              <a:t> – „výkladní skříň“, představení nejlepšího, ukázky maximálních výkonů. Používá se např. při přechodu na další </a:t>
            </a:r>
            <a:r>
              <a:rPr lang="cs-CZ" dirty="0" err="1" smtClean="0"/>
              <a:t>vzd</a:t>
            </a:r>
            <a:r>
              <a:rPr lang="cs-CZ" dirty="0" smtClean="0"/>
              <a:t>. stupeň, k </a:t>
            </a:r>
            <a:r>
              <a:rPr lang="cs-CZ" dirty="0" err="1" smtClean="0"/>
              <a:t>PZk</a:t>
            </a:r>
            <a:r>
              <a:rPr lang="cs-CZ" dirty="0" smtClean="0"/>
              <a:t>. Vybírá žák.</a:t>
            </a:r>
          </a:p>
          <a:p>
            <a:r>
              <a:rPr lang="cs-CZ" b="1" dirty="0" smtClean="0"/>
              <a:t>Diagnostické a hodnotící </a:t>
            </a:r>
            <a:r>
              <a:rPr lang="cs-CZ" dirty="0" smtClean="0"/>
              <a:t>– k materiálům přidáváno žákovské sebehodnocení, učitelské hodnocení, komentáře spolužáků, rodičů apod. Vzniká obvykle na základě dokumentačního portfolia.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50349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 - zaměření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Nižší ročníky – vhodné; obsahově širší</a:t>
            </a:r>
          </a:p>
          <a:p>
            <a:r>
              <a:rPr lang="cs-CZ" dirty="0" smtClean="0"/>
              <a:t>Starší žáci – učitel jedna </a:t>
            </a:r>
            <a:r>
              <a:rPr lang="cs-CZ" dirty="0" err="1" smtClean="0"/>
              <a:t>vzd</a:t>
            </a:r>
            <a:r>
              <a:rPr lang="cs-CZ" dirty="0" smtClean="0"/>
              <a:t>. oblast, jeden předmět</a:t>
            </a:r>
          </a:p>
          <a:p>
            <a:r>
              <a:rPr lang="cs-CZ" dirty="0" smtClean="0"/>
              <a:t>Co žák umí, jak se učí, jaké má dispozice</a:t>
            </a:r>
          </a:p>
          <a:p>
            <a:pPr marL="0" indent="0">
              <a:buNone/>
            </a:pPr>
            <a:r>
              <a:rPr lang="cs-CZ" dirty="0" smtClean="0"/>
              <a:t>Tvorba:</a:t>
            </a:r>
          </a:p>
          <a:p>
            <a:pPr>
              <a:buFontTx/>
              <a:buChar char="-"/>
            </a:pPr>
            <a:r>
              <a:rPr lang="cs-CZ" dirty="0" smtClean="0"/>
              <a:t>Systematické pozorování a shromažďování materiálů</a:t>
            </a:r>
          </a:p>
          <a:p>
            <a:pPr>
              <a:buFontTx/>
              <a:buChar char="-"/>
            </a:pPr>
            <a:r>
              <a:rPr lang="cs-CZ" dirty="0" smtClean="0"/>
              <a:t>Výzvy a nabídky ke zpracování</a:t>
            </a:r>
          </a:p>
          <a:p>
            <a:pPr>
              <a:buFontTx/>
              <a:buChar char="-"/>
            </a:pPr>
            <a:r>
              <a:rPr lang="cs-CZ" dirty="0" smtClean="0"/>
              <a:t>Rozhovor a třídění materiálů se žákem</a:t>
            </a:r>
          </a:p>
          <a:p>
            <a:pPr>
              <a:buFontTx/>
              <a:buChar char="-"/>
            </a:pPr>
            <a:r>
              <a:rPr lang="cs-CZ" dirty="0" smtClean="0"/>
              <a:t>Analýza výsledků, práce s chybou, zdůraznění schopností</a:t>
            </a:r>
          </a:p>
          <a:p>
            <a:pPr>
              <a:buFontTx/>
              <a:buChar char="-"/>
            </a:pPr>
            <a:r>
              <a:rPr lang="cs-CZ" dirty="0" smtClean="0"/>
              <a:t>Shrnutí, zapsání záměrů, sestavení plánů rozvoje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2083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714202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Základní principy při </a:t>
            </a:r>
            <a:r>
              <a:rPr lang="cs-CZ" b="1" dirty="0"/>
              <a:t>identifikaci a výběru nadaných </a:t>
            </a:r>
            <a:r>
              <a:rPr lang="cs-CZ" b="1" dirty="0" smtClean="0"/>
              <a:t>dětí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3100" dirty="0" smtClean="0"/>
              <a:t>(podle Dočkala, 1999)</a:t>
            </a:r>
            <a:endParaRPr lang="cs-CZ" sz="31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204864"/>
            <a:ext cx="8219256" cy="3921299"/>
          </a:xfrm>
        </p:spPr>
        <p:txBody>
          <a:bodyPr>
            <a:normAutofit/>
          </a:bodyPr>
          <a:lstStyle/>
          <a:p>
            <a:r>
              <a:rPr lang="cs-CZ" dirty="0"/>
              <a:t>PRINCIP STEJNÝCH ŠANCÍ </a:t>
            </a:r>
            <a:endParaRPr lang="cs-CZ" dirty="0" smtClean="0"/>
          </a:p>
          <a:p>
            <a:r>
              <a:rPr lang="cs-CZ" dirty="0" smtClean="0"/>
              <a:t>PRINCIP </a:t>
            </a:r>
            <a:r>
              <a:rPr lang="cs-CZ" dirty="0"/>
              <a:t>VĚDECKOSTI </a:t>
            </a:r>
            <a:endParaRPr lang="cs-CZ" dirty="0" smtClean="0"/>
          </a:p>
          <a:p>
            <a:r>
              <a:rPr lang="cs-CZ" dirty="0" smtClean="0"/>
              <a:t>PRINCIP MULTIDISCIPLINARITY</a:t>
            </a:r>
          </a:p>
          <a:p>
            <a:r>
              <a:rPr lang="cs-CZ" dirty="0" smtClean="0"/>
              <a:t>PRINCIP </a:t>
            </a:r>
            <a:r>
              <a:rPr lang="cs-CZ" dirty="0"/>
              <a:t>STUPŇOVITOSTI A VZRŮSTAJÍCÍ </a:t>
            </a:r>
            <a:r>
              <a:rPr lang="cs-CZ" dirty="0" smtClean="0"/>
              <a:t>KOMPLEXNOSTI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434102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Portfolio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Nemají předepsanou formu</a:t>
            </a:r>
          </a:p>
          <a:p>
            <a:r>
              <a:rPr lang="cs-CZ" dirty="0" smtClean="0"/>
              <a:t>Nejčastěji desky, šanony, krabice aj. </a:t>
            </a:r>
          </a:p>
          <a:p>
            <a:r>
              <a:rPr lang="cs-CZ" dirty="0" smtClean="0"/>
              <a:t>Možná i elektronické</a:t>
            </a:r>
          </a:p>
          <a:p>
            <a:r>
              <a:rPr lang="cs-CZ" dirty="0" smtClean="0"/>
              <a:t>Výjimečně si žáci nosí s sebou domů</a:t>
            </a:r>
          </a:p>
          <a:p>
            <a:r>
              <a:rPr lang="cs-CZ" dirty="0" smtClean="0"/>
              <a:t>Úskalí:</a:t>
            </a:r>
          </a:p>
          <a:p>
            <a:pPr>
              <a:buFontTx/>
              <a:buChar char="-"/>
            </a:pPr>
            <a:r>
              <a:rPr lang="cs-CZ" dirty="0" smtClean="0"/>
              <a:t>Časová náročnost (pedagog, žák)</a:t>
            </a:r>
          </a:p>
          <a:p>
            <a:pPr>
              <a:buFontTx/>
              <a:buChar char="-"/>
            </a:pPr>
            <a:r>
              <a:rPr lang="cs-CZ" dirty="0" smtClean="0"/>
              <a:t>Formálnost (může se vytrácet rozhovor)</a:t>
            </a:r>
          </a:p>
          <a:p>
            <a:pPr>
              <a:buFontTx/>
              <a:buChar char="-"/>
            </a:pPr>
            <a:r>
              <a:rPr lang="cs-CZ" dirty="0" smtClean="0"/>
              <a:t>Obava ze zneužití „citlivé údaje“ – kde mít?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8463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cs-CZ" b="1" dirty="0" smtClean="0"/>
              <a:t>Výběr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301608" cy="48245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Základní principy (Dočkal 1999) výběru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s</a:t>
            </a:r>
            <a:r>
              <a:rPr lang="cs-CZ" dirty="0" smtClean="0"/>
              <a:t>tejných šancí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vědeckosti  - výběr tříd podle prospěchu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m</a:t>
            </a:r>
            <a:r>
              <a:rPr lang="cs-CZ" dirty="0" smtClean="0"/>
              <a:t>ezioborovost - </a:t>
            </a:r>
            <a:r>
              <a:rPr lang="cs-CZ" dirty="0" err="1" smtClean="0"/>
              <a:t>multidisciplinarita</a:t>
            </a:r>
            <a:r>
              <a:rPr lang="cs-CZ" dirty="0" smtClean="0"/>
              <a:t> – výběrový tým (pedagog, oborový pedagog, psycholog, pediatr)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stupňovitosti a vzrůstající komplexnosti – didaktické testy, rozbory předchozích činností uchazeče (vhodné metody)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přirozené </a:t>
            </a:r>
            <a:r>
              <a:rPr lang="cs-CZ" dirty="0"/>
              <a:t>součásti výchovně vzdělávacího procesu – výběr není jednorázová </a:t>
            </a:r>
            <a:r>
              <a:rPr lang="cs-CZ" dirty="0" smtClean="0"/>
              <a:t>akce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reverzibility výběru – </a:t>
            </a:r>
            <a:r>
              <a:rPr lang="cs-CZ" dirty="0" err="1" smtClean="0"/>
              <a:t>Gardner</a:t>
            </a:r>
            <a:r>
              <a:rPr lang="cs-CZ" dirty="0" smtClean="0"/>
              <a:t> považuje za nejdůležitější moment vzniku mimořádného manifestovaného nadání tzv. </a:t>
            </a:r>
            <a:r>
              <a:rPr lang="cs-CZ" b="1" dirty="0" smtClean="0"/>
              <a:t>krystalizační zážitek</a:t>
            </a:r>
            <a:r>
              <a:rPr lang="cs-CZ" dirty="0" smtClean="0"/>
              <a:t>. Výběr není nikdy definitivní a nezvratný. 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9717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Identifikace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INVENIO</a:t>
            </a:r>
            <a:r>
              <a:rPr lang="cs-CZ" dirty="0" smtClean="0"/>
              <a:t> – doc. Šárka </a:t>
            </a:r>
            <a:r>
              <a:rPr lang="cs-CZ" dirty="0" err="1" smtClean="0"/>
              <a:t>Portešová</a:t>
            </a:r>
            <a:r>
              <a:rPr lang="cs-CZ" dirty="0" smtClean="0"/>
              <a:t> (ZŠ) – skríningový diagnostický systém (testy schopností)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NOMI</a:t>
            </a:r>
            <a:r>
              <a:rPr lang="cs-CZ" dirty="0" smtClean="0"/>
              <a:t> (MŠ) </a:t>
            </a:r>
          </a:p>
          <a:p>
            <a:r>
              <a:rPr lang="cs-CZ" cap="all" dirty="0" smtClean="0">
                <a:solidFill>
                  <a:srgbClr val="FF0000"/>
                </a:solidFill>
              </a:rPr>
              <a:t>IDENA</a:t>
            </a:r>
            <a:r>
              <a:rPr lang="cs-CZ" cap="all" dirty="0" smtClean="0"/>
              <a:t> - POSUZOVACÍ </a:t>
            </a:r>
            <a:r>
              <a:rPr lang="cs-CZ" cap="all" dirty="0"/>
              <a:t>ŠKÁLY A DIDAKTICKÉ TESTY K VYHLEDÁVÁNÍ NADANÝCH ŽÁKŮ </a:t>
            </a:r>
            <a:endParaRPr lang="cs-CZ" cap="all" dirty="0" smtClean="0"/>
          </a:p>
          <a:p>
            <a:r>
              <a:rPr lang="cs-CZ" dirty="0" smtClean="0"/>
              <a:t>Testy kreativity</a:t>
            </a:r>
          </a:p>
          <a:p>
            <a:pPr marL="0" indent="0">
              <a:buNone/>
            </a:pPr>
            <a:r>
              <a:rPr lang="cs-CZ" dirty="0" smtClean="0"/>
              <a:t>Pozn. </a:t>
            </a:r>
            <a:r>
              <a:rPr lang="cs-CZ" dirty="0" err="1" smtClean="0"/>
              <a:t>OROmotorika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1226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 dirty="0">
                <a:hlinkClick r:id="rId2"/>
              </a:rPr>
              <a:t>Institut pro </a:t>
            </a:r>
            <a:r>
              <a:rPr lang="de-DE" dirty="0" err="1">
                <a:hlinkClick r:id="rId2"/>
              </a:rPr>
              <a:t>psychologický</a:t>
            </a:r>
            <a:r>
              <a:rPr lang="de-DE" dirty="0">
                <a:hlinkClick r:id="rId2"/>
              </a:rPr>
              <a:t> </a:t>
            </a:r>
            <a:r>
              <a:rPr lang="de-DE" dirty="0" err="1">
                <a:hlinkClick r:id="rId2"/>
              </a:rPr>
              <a:t>výzkum</a:t>
            </a:r>
            <a:r>
              <a:rPr lang="de-DE" dirty="0">
                <a:hlinkClick r:id="rId2"/>
              </a:rPr>
              <a:t> (INPSY)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Videohry</a:t>
            </a:r>
          </a:p>
          <a:p>
            <a:r>
              <a:rPr lang="cs-CZ" dirty="0" smtClean="0"/>
              <a:t>Test kvantitativního usuzování, na asociační učení, paměť, na sociálně emoční dovednosti </a:t>
            </a:r>
          </a:p>
          <a:p>
            <a:endParaRPr lang="cs-CZ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01009"/>
            <a:ext cx="5926460" cy="3062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038703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MENSA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T. </a:t>
            </a:r>
            <a:r>
              <a:rPr lang="cs-CZ" dirty="0" err="1" smtClean="0"/>
              <a:t>Blumensteim</a:t>
            </a:r>
            <a:endParaRPr lang="cs-CZ" dirty="0" smtClean="0"/>
          </a:p>
          <a:p>
            <a:r>
              <a:rPr lang="cs-CZ" dirty="0" smtClean="0"/>
              <a:t>https</a:t>
            </a:r>
            <a:r>
              <a:rPr lang="cs-CZ" dirty="0"/>
              <a:t>://www.lidovky.cz/orientace/vzdelavani/tomas-blumenstein-mensa-nadani-svet-vzdelani-skola.A230502_102456_ln-vzdelavani_ape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29775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 dětí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altLang="en-US" sz="46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Jazyk</a:t>
            </a:r>
            <a:r>
              <a:rPr lang="en-GB" altLang="en-US" sz="46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altLang="en-US" sz="46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učení</a:t>
            </a:r>
            <a:endParaRPr lang="en-GB" altLang="en-US" sz="28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altLang="en-US" dirty="0">
                <a:cs typeface="Times New Roman" panose="02020603050405020304" pitchFamily="18" charset="0"/>
              </a:rPr>
              <a:t>mluv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pt-BR" altLang="en-US" dirty="0" smtClean="0">
                <a:cs typeface="Times New Roman" panose="02020603050405020304" pitchFamily="18" charset="0"/>
              </a:rPr>
              <a:t>velmi </a:t>
            </a:r>
            <a:r>
              <a:rPr lang="cs-CZ" altLang="en-US" dirty="0" smtClean="0">
                <a:cs typeface="Times New Roman" panose="02020603050405020304" pitchFamily="18" charset="0"/>
              </a:rPr>
              <a:t>brzy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a 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</a:t>
            </a:r>
            <a:r>
              <a:rPr lang="cs-CZ" altLang="en-US" dirty="0" smtClean="0">
                <a:cs typeface="Times New Roman" panose="02020603050405020304" pitchFamily="18" charset="0"/>
              </a:rPr>
              <a:t>širokou</a:t>
            </a:r>
            <a:r>
              <a:rPr lang="pt-BR" altLang="en-US" dirty="0" smtClean="0">
                <a:cs typeface="Times New Roman" panose="02020603050405020304" pitchFamily="18" charset="0"/>
              </a:rPr>
              <a:t> </a:t>
            </a:r>
            <a:r>
              <a:rPr lang="pt-BR" altLang="en-US" dirty="0">
                <a:cs typeface="Times New Roman" panose="02020603050405020304" pitchFamily="18" charset="0"/>
              </a:rPr>
              <a:t>slovn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pt-BR" altLang="en-US" dirty="0">
                <a:cs typeface="Times New Roman" panose="02020603050405020304" pitchFamily="18" charset="0"/>
              </a:rPr>
              <a:t> z</a:t>
            </a:r>
            <a:r>
              <a:rPr lang="cs-CZ" altLang="en-US" dirty="0">
                <a:cs typeface="Times New Roman" panose="02020603050405020304" pitchFamily="18" charset="0"/>
              </a:rPr>
              <a:t>á</a:t>
            </a:r>
            <a:r>
              <a:rPr lang="pt-BR" altLang="en-US" dirty="0" smtClean="0">
                <a:cs typeface="Times New Roman" panose="02020603050405020304" pitchFamily="18" charset="0"/>
              </a:rPr>
              <a:t>sobu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altLang="en-US" dirty="0" smtClean="0">
                <a:cs typeface="Times New Roman" panose="02020603050405020304" pitchFamily="18" charset="0"/>
              </a:rPr>
              <a:t>raní </a:t>
            </a:r>
            <a:r>
              <a:rPr lang="cs-CZ" altLang="en-US" dirty="0" smtClean="0">
                <a:cs typeface="Times New Roman" panose="02020603050405020304" pitchFamily="18" charset="0"/>
              </a:rPr>
              <a:t>čtenáři</a:t>
            </a:r>
            <a:endParaRPr lang="pt-BR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smtClean="0">
                <a:cs typeface="Times New Roman" panose="02020603050405020304" pitchFamily="18" charset="0"/>
              </a:rPr>
              <a:t>R</a:t>
            </a:r>
            <a:r>
              <a:rPr lang="cs-CZ" altLang="en-US" dirty="0" smtClean="0">
                <a:cs typeface="Times New Roman" panose="02020603050405020304" pitchFamily="18" charset="0"/>
              </a:rPr>
              <a:t>á</a:t>
            </a:r>
            <a:r>
              <a:rPr lang="en-GB" altLang="en-US" dirty="0" err="1" smtClean="0">
                <a:cs typeface="Times New Roman" panose="02020603050405020304" pitchFamily="18" charset="0"/>
              </a:rPr>
              <a:t>dy</a:t>
            </a:r>
            <a:r>
              <a:rPr lang="cs-CZ" altLang="en-US" smtClean="0">
                <a:cs typeface="Times New Roman" panose="02020603050405020304" pitchFamily="18" charset="0"/>
              </a:rPr>
              <a:t> </a:t>
            </a:r>
            <a:r>
              <a:rPr lang="en-GB" altLang="en-US" smtClean="0">
                <a:cs typeface="Times New Roman" panose="02020603050405020304" pitchFamily="18" charset="0"/>
              </a:rPr>
              <a:t>diskutuj</a:t>
            </a:r>
            <a:r>
              <a:rPr lang="cs-CZ" altLang="en-US" dirty="0" smtClean="0">
                <a:cs typeface="Times New Roman" panose="02020603050405020304" pitchFamily="18" charset="0"/>
              </a:rPr>
              <a:t>í, vyjadřují se, mluví…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nadprůměrn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rozsah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pozornosti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ptají se na mnoho otázek</a:t>
            </a: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rozvinut</a:t>
            </a:r>
            <a:r>
              <a:rPr lang="cs-CZ" altLang="en-US" dirty="0">
                <a:cs typeface="Times New Roman" panose="02020603050405020304" pitchFamily="18" charset="0"/>
              </a:rPr>
              <a:t>é </a:t>
            </a:r>
            <a:r>
              <a:rPr lang="en-GB" altLang="en-US" dirty="0" err="1">
                <a:cs typeface="Times New Roman" panose="02020603050405020304" pitchFamily="18" charset="0"/>
              </a:rPr>
              <a:t>pozorovac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schopnosti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endParaRPr lang="cs-CZ" altLang="en-US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pamatuj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informace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kter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viděly</a:t>
            </a:r>
            <a:r>
              <a:rPr lang="cs-CZ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slyšely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>
                <a:cs typeface="Times New Roman" panose="02020603050405020304" pitchFamily="18" charset="0"/>
              </a:rPr>
              <a:t>probl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my </a:t>
            </a:r>
            <a:r>
              <a:rPr lang="en-GB" altLang="en-US" dirty="0" err="1">
                <a:cs typeface="Times New Roman" panose="02020603050405020304" pitchFamily="18" charset="0"/>
              </a:rPr>
              <a:t>jsou</a:t>
            </a:r>
            <a:r>
              <a:rPr lang="en-GB" altLang="en-US" dirty="0">
                <a:cs typeface="Times New Roman" panose="02020603050405020304" pitchFamily="18" charset="0"/>
              </a:rPr>
              <a:t> pro </a:t>
            </a:r>
            <a:r>
              <a:rPr lang="en-GB" altLang="en-US" dirty="0" err="1">
                <a:cs typeface="Times New Roman" panose="02020603050405020304" pitchFamily="18" charset="0"/>
              </a:rPr>
              <a:t>ně</a:t>
            </a:r>
            <a:r>
              <a:rPr lang="en-GB" altLang="en-US" dirty="0">
                <a:cs typeface="Times New Roman" panose="02020603050405020304" pitchFamily="18" charset="0"/>
              </a:rPr>
              <a:t> v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zvou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vyb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si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složit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aktivity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jako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např</a:t>
            </a:r>
            <a:r>
              <a:rPr lang="en-GB" altLang="en-US" dirty="0">
                <a:cs typeface="Times New Roman" panose="02020603050405020304" pitchFamily="18" charset="0"/>
              </a:rPr>
              <a:t>. </a:t>
            </a:r>
            <a:r>
              <a:rPr lang="en-GB" altLang="en-US" dirty="0" err="1">
                <a:cs typeface="Times New Roman" panose="02020603050405020304" pitchFamily="18" charset="0"/>
              </a:rPr>
              <a:t>šachy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sb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ran</a:t>
            </a:r>
            <a:r>
              <a:rPr lang="cs-CZ" altLang="en-US" dirty="0">
                <a:cs typeface="Times New Roman" panose="02020603050405020304" pitchFamily="18" charset="0"/>
              </a:rPr>
              <a:t>í </a:t>
            </a:r>
            <a:r>
              <a:rPr lang="en-GB" altLang="en-US" dirty="0" err="1">
                <a:cs typeface="Times New Roman" panose="02020603050405020304" pitchFamily="18" charset="0"/>
              </a:rPr>
              <a:t>rozmanit</a:t>
            </a:r>
            <a:r>
              <a:rPr lang="cs-CZ" altLang="en-US" dirty="0">
                <a:cs typeface="Times New Roman" panose="02020603050405020304" pitchFamily="18" charset="0"/>
              </a:rPr>
              <a:t>ý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věc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a to </a:t>
            </a:r>
            <a:r>
              <a:rPr lang="en-GB" altLang="en-US" dirty="0" err="1">
                <a:cs typeface="Times New Roman" panose="02020603050405020304" pitchFamily="18" charset="0"/>
              </a:rPr>
              <a:t>dř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ve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než</a:t>
            </a:r>
            <a:r>
              <a:rPr lang="en-GB" altLang="en-US" dirty="0">
                <a:cs typeface="Times New Roman" panose="02020603050405020304" pitchFamily="18" charset="0"/>
              </a:rPr>
              <a:t> v 5 </a:t>
            </a:r>
            <a:r>
              <a:rPr lang="en-GB" altLang="en-US" dirty="0" err="1">
                <a:cs typeface="Times New Roman" panose="02020603050405020304" pitchFamily="18" charset="0"/>
              </a:rPr>
              <a:t>letech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zaj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maj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se o </a:t>
            </a:r>
            <a:r>
              <a:rPr lang="en-GB" altLang="en-US" dirty="0" err="1">
                <a:cs typeface="Times New Roman" panose="02020603050405020304" pitchFamily="18" charset="0"/>
              </a:rPr>
              <a:t>knihy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atlasy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 smtClean="0">
                <a:cs typeface="Times New Roman" panose="02020603050405020304" pitchFamily="18" charset="0"/>
              </a:rPr>
              <a:t>encyklopedie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altLang="en-US" dirty="0">
                <a:cs typeface="Times New Roman" panose="02020603050405020304" pitchFamily="18" charset="0"/>
              </a:rPr>
              <a:t>zajímají je kalendáře, hodiny, </a:t>
            </a:r>
            <a:r>
              <a:rPr lang="pl-PL" altLang="en-US" dirty="0" smtClean="0">
                <a:cs typeface="Times New Roman" panose="02020603050405020304" pitchFamily="18" charset="0"/>
              </a:rPr>
              <a:t>časové posuny, čas...</a:t>
            </a:r>
            <a:endParaRPr lang="pl-PL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šikovn</a:t>
            </a:r>
            <a:r>
              <a:rPr lang="cs-CZ" altLang="en-US" dirty="0">
                <a:cs typeface="Times New Roman" panose="02020603050405020304" pitchFamily="18" charset="0"/>
              </a:rPr>
              <a:t>é</a:t>
            </a:r>
            <a:r>
              <a:rPr lang="en-GB" altLang="en-US" dirty="0">
                <a:cs typeface="Times New Roman" panose="02020603050405020304" pitchFamily="18" charset="0"/>
              </a:rPr>
              <a:t> v </a:t>
            </a:r>
            <a:r>
              <a:rPr lang="en-GB" altLang="en-US" dirty="0" err="1">
                <a:cs typeface="Times New Roman" panose="02020603050405020304" pitchFamily="18" charset="0"/>
              </a:rPr>
              <a:t>kreslen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, </a:t>
            </a:r>
            <a:r>
              <a:rPr lang="en-GB" altLang="en-US" dirty="0" err="1">
                <a:cs typeface="Times New Roman" panose="02020603050405020304" pitchFamily="18" charset="0"/>
              </a:rPr>
              <a:t>hudbě</a:t>
            </a:r>
            <a:r>
              <a:rPr lang="en-GB" altLang="en-US" dirty="0">
                <a:cs typeface="Times New Roman" panose="02020603050405020304" pitchFamily="18" charset="0"/>
              </a:rPr>
              <a:t> a </a:t>
            </a:r>
            <a:r>
              <a:rPr lang="en-GB" altLang="en-US" dirty="0" err="1">
                <a:cs typeface="Times New Roman" panose="02020603050405020304" pitchFamily="18" charset="0"/>
              </a:rPr>
              <a:t>dalš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druz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 err="1">
                <a:cs typeface="Times New Roman" panose="02020603050405020304" pitchFamily="18" charset="0"/>
              </a:rPr>
              <a:t>ch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uměn</a:t>
            </a:r>
            <a:r>
              <a:rPr lang="cs-CZ" altLang="en-US" dirty="0" smtClean="0">
                <a:cs typeface="Times New Roman" panose="02020603050405020304" pitchFamily="18" charset="0"/>
              </a:rPr>
              <a:t>í</a:t>
            </a:r>
            <a:endParaRPr lang="cs-CZ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altLang="en-US" dirty="0" err="1" smtClean="0">
                <a:cs typeface="Times New Roman" panose="02020603050405020304" pitchFamily="18" charset="0"/>
              </a:rPr>
              <a:t>specifick</a:t>
            </a:r>
            <a:r>
              <a:rPr lang="cs-CZ" altLang="en-US" dirty="0">
                <a:cs typeface="Times New Roman" panose="02020603050405020304" pitchFamily="18" charset="0"/>
              </a:rPr>
              <a:t>ý </a:t>
            </a:r>
            <a:r>
              <a:rPr lang="en-GB" altLang="en-US" dirty="0" err="1">
                <a:cs typeface="Times New Roman" panose="02020603050405020304" pitchFamily="18" charset="0"/>
              </a:rPr>
              <a:t>učebn</a:t>
            </a:r>
            <a:r>
              <a:rPr lang="cs-CZ" altLang="en-US" dirty="0">
                <a:cs typeface="Times New Roman" panose="02020603050405020304" pitchFamily="18" charset="0"/>
              </a:rPr>
              <a:t>í</a:t>
            </a:r>
            <a:r>
              <a:rPr lang="en-GB" altLang="en-US" dirty="0">
                <a:cs typeface="Times New Roman" panose="02020603050405020304" pitchFamily="18" charset="0"/>
              </a:rPr>
              <a:t> </a:t>
            </a:r>
            <a:r>
              <a:rPr lang="en-GB" altLang="en-US" dirty="0" err="1">
                <a:cs typeface="Times New Roman" panose="02020603050405020304" pitchFamily="18" charset="0"/>
              </a:rPr>
              <a:t>styl</a:t>
            </a:r>
            <a:endParaRPr lang="en-GB" altLang="en-US" dirty="0">
              <a:cs typeface="Times New Roman" panose="02020603050405020304" pitchFamily="18" charset="0"/>
            </a:endParaRPr>
          </a:p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129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600200"/>
            <a:ext cx="8352928" cy="506916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  <a:defRPr/>
            </a:pP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Psychomotorický</a:t>
            </a:r>
            <a:r>
              <a:rPr lang="en-GB" sz="35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500" b="1" dirty="0" err="1">
                <a:solidFill>
                  <a:srgbClr val="FF0000"/>
                </a:solidFill>
                <a:cs typeface="Times New Roman" panose="02020603050405020304" pitchFamily="18" charset="0"/>
              </a:rPr>
              <a:t>vývoj</a:t>
            </a:r>
            <a:r>
              <a:rPr lang="en-GB" sz="3500" b="1" dirty="0">
                <a:solidFill>
                  <a:srgbClr val="FF0000"/>
                </a:solidFill>
                <a:cs typeface="Times New Roman" panose="02020603050405020304" pitchFamily="18" charset="0"/>
              </a:rPr>
              <a:t> a </a:t>
            </a:r>
            <a:r>
              <a:rPr lang="en-GB" sz="35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motivace</a:t>
            </a:r>
            <a:endParaRPr lang="cs-CZ" sz="35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chod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brzy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vykazuj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ran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nebo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zrychlen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>
                <a:cs typeface="Times New Roman" panose="02020603050405020304" pitchFamily="18" charset="0"/>
              </a:rPr>
              <a:t> v</a:t>
            </a:r>
            <a:r>
              <a:rPr lang="cs-CZ" sz="4000" dirty="0">
                <a:cs typeface="Times New Roman" panose="02020603050405020304" pitchFamily="18" charset="0"/>
              </a:rPr>
              <a:t>ý</a:t>
            </a:r>
            <a:r>
              <a:rPr lang="en-GB" sz="4000" dirty="0" err="1">
                <a:cs typeface="Times New Roman" panose="02020603050405020304" pitchFamily="18" charset="0"/>
              </a:rPr>
              <a:t>voj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jemn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motoriky</a:t>
            </a:r>
            <a:r>
              <a:rPr lang="en-GB" sz="4000" dirty="0">
                <a:cs typeface="Times New Roman" panose="02020603050405020304" pitchFamily="18" charset="0"/>
              </a:rPr>
              <a:t> v </a:t>
            </a:r>
            <a:r>
              <a:rPr lang="en-GB" sz="4000" dirty="0" err="1">
                <a:cs typeface="Times New Roman" panose="02020603050405020304" pitchFamily="18" charset="0"/>
              </a:rPr>
              <a:t>psan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, </a:t>
            </a:r>
            <a:r>
              <a:rPr lang="cs-CZ" sz="4000" dirty="0" smtClean="0">
                <a:cs typeface="Times New Roman" panose="02020603050405020304" pitchFamily="18" charset="0"/>
              </a:rPr>
              <a:t>kreslení, </a:t>
            </a:r>
            <a:r>
              <a:rPr lang="en-GB" sz="4000" dirty="0" err="1" smtClean="0">
                <a:cs typeface="Times New Roman" panose="02020603050405020304" pitchFamily="18" charset="0"/>
              </a:rPr>
              <a:t>vybarvovan</a:t>
            </a:r>
            <a:r>
              <a:rPr lang="cs-CZ" sz="4000" dirty="0">
                <a:cs typeface="Times New Roman" panose="02020603050405020304" pitchFamily="18" charset="0"/>
              </a:rPr>
              <a:t>í </a:t>
            </a:r>
            <a:r>
              <a:rPr lang="en-GB" sz="4000" dirty="0">
                <a:cs typeface="Times New Roman" panose="02020603050405020304" pitchFamily="18" charset="0"/>
              </a:rPr>
              <a:t>a </a:t>
            </a:r>
            <a:r>
              <a:rPr lang="en-GB" sz="4000" dirty="0" err="1">
                <a:cs typeface="Times New Roman" panose="02020603050405020304" pitchFamily="18" charset="0"/>
              </a:rPr>
              <a:t>stavěn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věc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endParaRPr lang="cs-CZ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>
                <a:cs typeface="Times New Roman" panose="02020603050405020304" pitchFamily="18" charset="0"/>
              </a:rPr>
              <a:t>miluj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cs-CZ" sz="4000" b="1" dirty="0">
                <a:cs typeface="Times New Roman" panose="02020603050405020304" pitchFamily="18" charset="0"/>
              </a:rPr>
              <a:t>ú</a:t>
            </a:r>
            <a:r>
              <a:rPr lang="en-GB" sz="4000" b="1" dirty="0" err="1">
                <a:cs typeface="Times New Roman" panose="02020603050405020304" pitchFamily="18" charset="0"/>
              </a:rPr>
              <a:t>koly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kter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vyžaduj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</a:t>
            </a:r>
            <a:r>
              <a:rPr lang="en-GB" sz="4000" b="1" dirty="0" err="1">
                <a:cs typeface="Times New Roman" panose="02020603050405020304" pitchFamily="18" charset="0"/>
              </a:rPr>
              <a:t>přemyšlen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touha prozkoumat </a:t>
            </a:r>
            <a:r>
              <a:rPr lang="en-GB" sz="4000" b="1" dirty="0" err="1" smtClean="0">
                <a:cs typeface="Times New Roman" panose="02020603050405020304" pitchFamily="18" charset="0"/>
              </a:rPr>
              <a:t>věci</a:t>
            </a:r>
            <a:endParaRPr lang="cs-CZ" sz="4000" b="1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b="1" dirty="0" err="1" smtClean="0">
                <a:cs typeface="Times New Roman" panose="02020603050405020304" pitchFamily="18" charset="0"/>
              </a:rPr>
              <a:t>zvědav</a:t>
            </a:r>
            <a:r>
              <a:rPr lang="cs-CZ" sz="4000" b="1" dirty="0">
                <a:cs typeface="Times New Roman" panose="02020603050405020304" pitchFamily="18" charset="0"/>
              </a:rPr>
              <a:t>é</a:t>
            </a:r>
            <a:r>
              <a:rPr lang="en-GB" sz="4000" b="1" dirty="0">
                <a:cs typeface="Times New Roman" panose="02020603050405020304" pitchFamily="18" charset="0"/>
              </a:rPr>
              <a:t>, </a:t>
            </a:r>
            <a:r>
              <a:rPr lang="en-GB" sz="4000" b="1" dirty="0" err="1">
                <a:cs typeface="Times New Roman" panose="02020603050405020304" pitchFamily="18" charset="0"/>
              </a:rPr>
              <a:t>ptaj</a:t>
            </a:r>
            <a:r>
              <a:rPr lang="cs-CZ" sz="4000" b="1" dirty="0">
                <a:cs typeface="Times New Roman" panose="02020603050405020304" pitchFamily="18" charset="0"/>
              </a:rPr>
              <a:t>í</a:t>
            </a:r>
            <a:r>
              <a:rPr lang="en-GB" sz="4000" b="1" dirty="0">
                <a:cs typeface="Times New Roman" panose="02020603050405020304" pitchFamily="18" charset="0"/>
              </a:rPr>
              <a:t> se </a:t>
            </a:r>
            <a:r>
              <a:rPr lang="cs-CZ" sz="4000" b="1" dirty="0" smtClean="0">
                <a:cs typeface="Times New Roman" panose="02020603050405020304" pitchFamily="18" charset="0"/>
              </a:rPr>
              <a:t>„</a:t>
            </a:r>
            <a:r>
              <a:rPr lang="en-GB" sz="4000" b="1" dirty="0" err="1" smtClean="0">
                <a:cs typeface="Times New Roman" panose="02020603050405020304" pitchFamily="18" charset="0"/>
              </a:rPr>
              <a:t>proč</a:t>
            </a:r>
            <a:r>
              <a:rPr lang="cs-CZ" sz="4000" b="1" dirty="0" smtClean="0">
                <a:cs typeface="Times New Roman" panose="02020603050405020304" pitchFamily="18" charset="0"/>
              </a:rPr>
              <a:t>“</a:t>
            </a:r>
          </a:p>
          <a:p>
            <a:pPr>
              <a:defRPr/>
            </a:pPr>
            <a:r>
              <a:rPr lang="cs-CZ" sz="4000" b="1" dirty="0" smtClean="0">
                <a:cs typeface="Times New Roman" panose="02020603050405020304" pitchFamily="18" charset="0"/>
              </a:rPr>
              <a:t>extrémně aktivní a cílevědomí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4000" dirty="0" err="1">
                <a:cs typeface="Times New Roman" panose="02020603050405020304" pitchFamily="18" charset="0"/>
              </a:rPr>
              <a:t>chtěj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„</a:t>
            </a:r>
            <a:r>
              <a:rPr lang="en-GB" sz="4000" dirty="0" err="1">
                <a:cs typeface="Times New Roman" panose="02020603050405020304" pitchFamily="18" charset="0"/>
              </a:rPr>
              <a:t>obs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>
                <a:cs typeface="Times New Roman" panose="02020603050405020304" pitchFamily="18" charset="0"/>
              </a:rPr>
              <a:t>hnout</a:t>
            </a:r>
            <a:r>
              <a:rPr lang="en-GB" sz="4000" dirty="0">
                <a:cs typeface="Times New Roman" panose="02020603050405020304" pitchFamily="18" charset="0"/>
              </a:rPr>
              <a:t>“ a </a:t>
            </a:r>
            <a:r>
              <a:rPr lang="en-GB" sz="4000" dirty="0" err="1">
                <a:cs typeface="Times New Roman" panose="02020603050405020304" pitchFamily="18" charset="0"/>
              </a:rPr>
              <a:t>osvojit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si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prostřed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bav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je </a:t>
            </a:r>
            <a:r>
              <a:rPr lang="en-GB" sz="4000" dirty="0" err="1" smtClean="0">
                <a:cs typeface="Times New Roman" panose="02020603050405020304" pitchFamily="18" charset="0"/>
              </a:rPr>
              <a:t>učen</a:t>
            </a:r>
            <a:r>
              <a:rPr lang="cs-CZ" sz="4000" dirty="0" smtClean="0">
                <a:cs typeface="Times New Roman" panose="02020603050405020304" pitchFamily="18" charset="0"/>
              </a:rPr>
              <a:t>í</a:t>
            </a:r>
          </a:p>
          <a:p>
            <a:pPr>
              <a:defRPr/>
            </a:pPr>
            <a:r>
              <a:rPr lang="en-GB" sz="4000" dirty="0" err="1" smtClean="0">
                <a:cs typeface="Times New Roman" panose="02020603050405020304" pitchFamily="18" charset="0"/>
              </a:rPr>
              <a:t>maj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en-GB" sz="4000" dirty="0">
                <a:cs typeface="Times New Roman" panose="02020603050405020304" pitchFamily="18" charset="0"/>
              </a:rPr>
              <a:t> </a:t>
            </a:r>
            <a:r>
              <a:rPr lang="en-GB" sz="4000" dirty="0" err="1">
                <a:cs typeface="Times New Roman" panose="02020603050405020304" pitchFamily="18" charset="0"/>
              </a:rPr>
              <a:t>širok</a:t>
            </a:r>
            <a:r>
              <a:rPr lang="cs-CZ" sz="4000" dirty="0">
                <a:cs typeface="Times New Roman" panose="02020603050405020304" pitchFamily="18" charset="0"/>
              </a:rPr>
              <a:t>é </a:t>
            </a:r>
            <a:r>
              <a:rPr lang="en-GB" sz="4000" dirty="0">
                <a:cs typeface="Times New Roman" panose="02020603050405020304" pitchFamily="18" charset="0"/>
              </a:rPr>
              <a:t>z</a:t>
            </a:r>
            <a:r>
              <a:rPr lang="cs-CZ" sz="4000" dirty="0">
                <a:cs typeface="Times New Roman" panose="02020603050405020304" pitchFamily="18" charset="0"/>
              </a:rPr>
              <a:t>á</a:t>
            </a:r>
            <a:r>
              <a:rPr lang="en-GB" sz="4000" dirty="0" err="1" smtClean="0">
                <a:cs typeface="Times New Roman" panose="02020603050405020304" pitchFamily="18" charset="0"/>
              </a:rPr>
              <a:t>jmy</a:t>
            </a:r>
            <a:endParaRPr lang="en-GB" sz="4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t-BR" sz="4000" dirty="0">
                <a:cs typeface="Times New Roman" panose="02020603050405020304" pitchFamily="18" charset="0"/>
              </a:rPr>
              <a:t>jsou extr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mně aktivn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>
                <a:cs typeface="Times New Roman" panose="02020603050405020304" pitchFamily="18" charset="0"/>
              </a:rPr>
              <a:t> a orientovan</a:t>
            </a:r>
            <a:r>
              <a:rPr lang="cs-CZ" sz="4000" dirty="0">
                <a:cs typeface="Times New Roman" panose="02020603050405020304" pitchFamily="18" charset="0"/>
              </a:rPr>
              <a:t>é</a:t>
            </a:r>
            <a:r>
              <a:rPr lang="pt-BR" sz="4000" dirty="0">
                <a:cs typeface="Times New Roman" panose="02020603050405020304" pitchFamily="18" charset="0"/>
              </a:rPr>
              <a:t> na c</a:t>
            </a:r>
            <a:r>
              <a:rPr lang="cs-CZ" sz="4000" dirty="0">
                <a:cs typeface="Times New Roman" panose="02020603050405020304" pitchFamily="18" charset="0"/>
              </a:rPr>
              <a:t>í</a:t>
            </a:r>
            <a:r>
              <a:rPr lang="pt-BR" sz="4000" dirty="0" smtClean="0">
                <a:cs typeface="Times New Roman" panose="02020603050405020304" pitchFamily="18" charset="0"/>
              </a:rPr>
              <a:t>l</a:t>
            </a:r>
            <a:endParaRPr lang="en-GB" sz="4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39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3">
              <a:lumMod val="75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92500"/>
          </a:bodyPr>
          <a:lstStyle/>
          <a:p>
            <a:pPr marL="0" indent="0">
              <a:buNone/>
              <a:defRPr/>
            </a:pP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Osobnostně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–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sociální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(psychosociální) </a:t>
            </a:r>
            <a:r>
              <a:rPr lang="en-GB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 </a:t>
            </a:r>
            <a:r>
              <a:rPr lang="en-GB" sz="3100" b="1" dirty="0" err="1" smtClean="0">
                <a:solidFill>
                  <a:srgbClr val="FF0000"/>
                </a:solidFill>
                <a:cs typeface="Times New Roman" panose="02020603050405020304" pitchFamily="18" charset="0"/>
              </a:rPr>
              <a:t>charakteristik</a:t>
            </a: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a</a:t>
            </a:r>
            <a:endParaRPr lang="pl-PL" sz="31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potřebují </a:t>
            </a:r>
            <a:r>
              <a:rPr lang="pl-PL" sz="3000" dirty="0">
                <a:cs typeface="Times New Roman" panose="02020603050405020304" pitchFamily="18" charset="0"/>
              </a:rPr>
              <a:t>méně času na spánek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více </a:t>
            </a:r>
            <a:r>
              <a:rPr lang="pl-PL" sz="3000" dirty="0">
                <a:cs typeface="Times New Roman" panose="02020603050405020304" pitchFamily="18" charset="0"/>
              </a:rPr>
              <a:t>zavislé na dospělých, co se týče komunikace</a:t>
            </a: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mnohem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efektivněji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interaguj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>
                <a:cs typeface="Times New Roman" panose="02020603050405020304" pitchFamily="18" charset="0"/>
              </a:rPr>
              <a:t>mi </a:t>
            </a:r>
            <a:r>
              <a:rPr lang="en-GB" sz="3000" dirty="0" err="1">
                <a:cs typeface="Times New Roman" panose="02020603050405020304" pitchFamily="18" charset="0"/>
              </a:rPr>
              <a:t>než</a:t>
            </a:r>
            <a:r>
              <a:rPr lang="en-GB" sz="3000" dirty="0">
                <a:cs typeface="Times New Roman" panose="02020603050405020304" pitchFamily="18" charset="0"/>
              </a:rPr>
              <a:t> s </a:t>
            </a:r>
            <a:r>
              <a:rPr lang="en-GB" sz="3000" dirty="0" err="1">
                <a:cs typeface="Times New Roman" panose="02020603050405020304" pitchFamily="18" charset="0"/>
              </a:rPr>
              <a:t>dětmi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 smtClean="0">
                <a:cs typeface="Times New Roman" panose="02020603050405020304" pitchFamily="18" charset="0"/>
              </a:rPr>
              <a:t>citliv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na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nečestnost</a:t>
            </a:r>
            <a:r>
              <a:rPr lang="en-GB" sz="3000" dirty="0">
                <a:cs typeface="Times New Roman" panose="02020603050405020304" pitchFamily="18" charset="0"/>
              </a:rPr>
              <a:t> a </a:t>
            </a:r>
            <a:r>
              <a:rPr lang="en-GB" sz="3000" dirty="0" err="1">
                <a:cs typeface="Times New Roman" panose="02020603050405020304" pitchFamily="18" charset="0"/>
              </a:rPr>
              <a:t>neupř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mnost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ze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strany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dospěl</a:t>
            </a:r>
            <a:r>
              <a:rPr lang="cs-CZ" sz="3000" dirty="0">
                <a:cs typeface="Times New Roman" panose="02020603050405020304" pitchFamily="18" charset="0"/>
              </a:rPr>
              <a:t>ý</a:t>
            </a:r>
            <a:r>
              <a:rPr lang="en-GB" sz="3000" dirty="0" err="1">
                <a:cs typeface="Times New Roman" panose="02020603050405020304" pitchFamily="18" charset="0"/>
              </a:rPr>
              <a:t>ch</a:t>
            </a:r>
            <a:r>
              <a:rPr lang="en-GB" sz="3000" dirty="0">
                <a:cs typeface="Times New Roman" panose="02020603050405020304" pitchFamily="18" charset="0"/>
              </a:rPr>
              <a:t>,</a:t>
            </a:r>
            <a:r>
              <a:rPr lang="cs-CZ" sz="3000" dirty="0">
                <a:cs typeface="Times New Roman" panose="02020603050405020304" pitchFamily="18" charset="0"/>
              </a:rPr>
              <a:t> silná potřeba </a:t>
            </a:r>
            <a:r>
              <a:rPr lang="cs-CZ" sz="3000" dirty="0" smtClean="0">
                <a:cs typeface="Times New Roman" panose="02020603050405020304" pitchFamily="18" charset="0"/>
              </a:rPr>
              <a:t>spravedlnosti</a:t>
            </a:r>
            <a:endParaRPr lang="en-GB" sz="3000" dirty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en-GB" sz="3000" dirty="0" err="1">
                <a:cs typeface="Times New Roman" panose="02020603050405020304" pitchFamily="18" charset="0"/>
              </a:rPr>
              <a:t>zaj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err="1">
                <a:cs typeface="Times New Roman" panose="02020603050405020304" pitchFamily="18" charset="0"/>
              </a:rPr>
              <a:t>maj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>
                <a:cs typeface="Times New Roman" panose="02020603050405020304" pitchFamily="18" charset="0"/>
              </a:rPr>
              <a:t> se o t</a:t>
            </a:r>
            <a:r>
              <a:rPr lang="cs-CZ" sz="3000" dirty="0">
                <a:cs typeface="Times New Roman" panose="02020603050405020304" pitchFamily="18" charset="0"/>
              </a:rPr>
              <a:t>é</a:t>
            </a:r>
            <a:r>
              <a:rPr lang="en-GB" sz="3000" dirty="0" err="1" smtClean="0">
                <a:cs typeface="Times New Roman" panose="02020603050405020304" pitchFamily="18" charset="0"/>
              </a:rPr>
              <a:t>mata</a:t>
            </a:r>
            <a:r>
              <a:rPr lang="cs-CZ" sz="3000" dirty="0" smtClean="0">
                <a:cs typeface="Times New Roman" panose="02020603050405020304" pitchFamily="18" charset="0"/>
              </a:rPr>
              <a:t>, </a:t>
            </a:r>
            <a:r>
              <a:rPr lang="en-GB" sz="3000" dirty="0" smtClean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jako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jsou</a:t>
            </a:r>
            <a:r>
              <a:rPr lang="en-GB" sz="3000" dirty="0"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cs typeface="Times New Roman" panose="02020603050405020304" pitchFamily="18" charset="0"/>
              </a:rPr>
              <a:t>smrt</a:t>
            </a:r>
            <a:r>
              <a:rPr lang="en-GB" sz="3000" dirty="0">
                <a:cs typeface="Times New Roman" panose="02020603050405020304" pitchFamily="18" charset="0"/>
              </a:rPr>
              <a:t>, 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 err="1">
                <a:cs typeface="Times New Roman" panose="02020603050405020304" pitchFamily="18" charset="0"/>
              </a:rPr>
              <a:t>lka</a:t>
            </a:r>
            <a:r>
              <a:rPr lang="en-GB" sz="3000" dirty="0"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cs typeface="Times New Roman" panose="02020603050405020304" pitchFamily="18" charset="0"/>
              </a:rPr>
              <a:t>světov</a:t>
            </a:r>
            <a:r>
              <a:rPr lang="cs-CZ" sz="3000" dirty="0">
                <a:cs typeface="Times New Roman" panose="02020603050405020304" pitchFamily="18" charset="0"/>
              </a:rPr>
              <a:t>á</a:t>
            </a:r>
            <a:r>
              <a:rPr lang="en-GB" sz="3000" dirty="0">
                <a:cs typeface="Times New Roman" panose="02020603050405020304" pitchFamily="18" charset="0"/>
              </a:rPr>
              <a:t> b</a:t>
            </a:r>
            <a:r>
              <a:rPr lang="cs-CZ" sz="3000" dirty="0">
                <a:cs typeface="Times New Roman" panose="02020603050405020304" pitchFamily="18" charset="0"/>
              </a:rPr>
              <a:t>í</a:t>
            </a:r>
            <a:r>
              <a:rPr lang="en-GB" sz="3000" dirty="0" smtClean="0">
                <a:cs typeface="Times New Roman" panose="02020603050405020304" pitchFamily="18" charset="0"/>
              </a:rPr>
              <a:t>da</a:t>
            </a:r>
            <a:endParaRPr lang="en-GB" sz="30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2160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60000"/>
              <a:lumOff val="40000"/>
            </a:schemeClr>
          </a:solidFill>
        </p:spPr>
        <p:txBody>
          <a:bodyPr/>
          <a:lstStyle/>
          <a:p>
            <a:r>
              <a:rPr lang="cs-CZ" b="1" dirty="0" smtClean="0"/>
              <a:t>Charakteristika nadaných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sz="31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Pohled „negativní“ </a:t>
            </a:r>
            <a:endParaRPr lang="pl-PL" sz="3100" dirty="0" smtClean="0"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Nedodržují pravidla třídy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Odmítají kooperativní učení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Chtějí pracovat samostatně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Odmítají příkazy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Odmítají se podřídit – netolerance autorit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Netolerance k rutinním činnostem – nezájem, odmítání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Bývají panovační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Snění v průběhu dne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Nervozita</a:t>
            </a:r>
          </a:p>
          <a:p>
            <a:pPr>
              <a:defRPr/>
            </a:pPr>
            <a:r>
              <a:rPr lang="pl-PL" sz="3000" dirty="0" smtClean="0">
                <a:cs typeface="Times New Roman" panose="02020603050405020304" pitchFamily="18" charset="0"/>
              </a:rPr>
              <a:t>Perfekcionismus</a:t>
            </a:r>
          </a:p>
        </p:txBody>
      </p:sp>
    </p:spTree>
    <p:extLst>
      <p:ext uri="{BB962C8B-B14F-4D97-AF65-F5344CB8AC3E}">
        <p14:creationId xmlns:p14="http://schemas.microsoft.com/office/powerpoint/2010/main" val="35112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 smtClean="0"/>
              <a:t>Dítě  bystré             Dítě nadané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Zná odpovědi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Zajímá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Odpovídá na otázky – podle požadavku </a:t>
            </a: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dobré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vůdcem skupiny</a:t>
            </a: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Přijímá úkoly a poslušně je vykonává</a:t>
            </a: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88024" y="1600200"/>
            <a:ext cx="3898776" cy="4525963"/>
          </a:xfrm>
        </p:spPr>
        <p:txBody>
          <a:bodyPr/>
          <a:lstStyle/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Klade</a:t>
            </a:r>
            <a:r>
              <a:rPr lang="pt-BR" altLang="cs-CZ" dirty="0" smtClean="0">
                <a:latin typeface="Times New Roman" pitchFamily="18" charset="0"/>
                <a:cs typeface="Times New Roman" pitchFamily="18" charset="0"/>
              </a:rPr>
              <a:t> otázky</a:t>
            </a: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Je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velmi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ědavé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Diskutuje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detailech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myslí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hloubky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Má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neobvyklé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nápady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pl-PL" altLang="cs-CZ" dirty="0" smtClean="0">
                <a:latin typeface="Times New Roman" pitchFamily="18" charset="0"/>
                <a:cs typeface="Times New Roman" pitchFamily="18" charset="0"/>
              </a:rPr>
              <a:t>Je samostatné, často pracuje samo</a:t>
            </a: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Úkoly přijímá kriticky, dělá jen to, co je baví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27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cs-CZ" altLang="en-US" b="1" dirty="0"/>
              <a:t>Dítě  bystré             Dítě nadané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86808" cy="4565104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Poslouchá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zájmem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Lehce 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se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učí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6-8</a:t>
            </a:r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</a:t>
            </a:r>
            <a:r>
              <a:rPr lang="cs-CZ" altLang="cs-CZ" dirty="0" err="1" smtClean="0">
                <a:latin typeface="Times New Roman" pitchFamily="18" charset="0"/>
                <a:cs typeface="Times New Roman" pitchFamily="18" charset="0"/>
              </a:rPr>
              <a:t>ání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Chápe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významy</a:t>
            </a:r>
            <a:endParaRPr lang="cs-CZ" altLang="cs-CZ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vrstevníky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Plní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zadání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628800"/>
            <a:ext cx="4176464" cy="4464496"/>
          </a:xfrm>
        </p:spPr>
        <p:txBody>
          <a:bodyPr>
            <a:normAutofit/>
          </a:bodyPr>
          <a:lstStyle/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Vyjadřuje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názory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pocity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Většinu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věcí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již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zná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K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naučení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potřebuje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1-2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zopakování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altLang="cs-CZ" dirty="0" smtClean="0">
                <a:latin typeface="Times New Roman" pitchFamily="18" charset="0"/>
                <a:cs typeface="Times New Roman" pitchFamily="18" charset="0"/>
              </a:rPr>
              <a:t>Samostatně vyvozuje závěry 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Preferuje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dospělé</a:t>
            </a:r>
            <a:endParaRPr lang="cs-CZ" alt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Iniciuje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vlastní</a:t>
            </a:r>
            <a:r>
              <a:rPr lang="en-GB" alt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altLang="cs-CZ" dirty="0" err="1" smtClean="0">
                <a:latin typeface="Times New Roman" pitchFamily="18" charset="0"/>
                <a:cs typeface="Times New Roman" pitchFamily="18" charset="0"/>
              </a:rPr>
              <a:t>projekty</a:t>
            </a:r>
            <a:endParaRPr lang="en-GB" altLang="cs-C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1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1960</Words>
  <Application>Microsoft Office PowerPoint</Application>
  <PresentationFormat>Předvádění na obrazovce (4:3)</PresentationFormat>
  <Paragraphs>380</Paragraphs>
  <Slides>34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Motiv systému Office</vt:lpstr>
      <vt:lpstr>NaRo</vt:lpstr>
      <vt:lpstr>Problematika identifikace</vt:lpstr>
      <vt:lpstr>Základní principy při identifikaci a výběru nadaných dětí (podle Dočkala, 1999)</vt:lpstr>
      <vt:lpstr>Charakteristika nadaných dětí</vt:lpstr>
      <vt:lpstr>Charakteristika nadaných</vt:lpstr>
      <vt:lpstr>Charakteristika nadaných</vt:lpstr>
      <vt:lpstr>Charakteristika nadaných</vt:lpstr>
      <vt:lpstr>Dítě  bystré             Dítě nadané</vt:lpstr>
      <vt:lpstr>Dítě  bystré             Dítě nadané</vt:lpstr>
      <vt:lpstr>Dítě  bystré             Dítě nadané</vt:lpstr>
      <vt:lpstr>Etapy identifikace nadaného</vt:lpstr>
      <vt:lpstr>Identifikace I.</vt:lpstr>
      <vt:lpstr>Identifikace II. </vt:lpstr>
      <vt:lpstr>Charakteristik pro identifikaci nadaných žáků - ukázka části testu pro rodiče - (Fořtík, Fořtíková, 2015) 80 % odpovědí „většinou, často“ může svědčit o nadání</vt:lpstr>
      <vt:lpstr>Nejčastější nástroje  pedagogické diagnostiky</vt:lpstr>
      <vt:lpstr>Nástroje pedagogické diagnostiky  I. Pozorování</vt:lpstr>
      <vt:lpstr>Nástroje pedagogické diagnostika Oblast pozorování  </vt:lpstr>
      <vt:lpstr> ad 6. Oblast pozorování </vt:lpstr>
      <vt:lpstr>Oblast pozorování – pokr.</vt:lpstr>
      <vt:lpstr>Oblast pozorování – pokr. </vt:lpstr>
      <vt:lpstr>Oblast pozorování – pokr. </vt:lpstr>
      <vt:lpstr>Oblast pozorování – pokr. </vt:lpstr>
      <vt:lpstr>Oblast pozorování  - pokr. pozor na perfekcionismus nadaného</vt:lpstr>
      <vt:lpstr>Nástroje pedagogické diagnostiky  II. Rozhovor</vt:lpstr>
      <vt:lpstr>Nástroje pedagogické diagnostiky  III. Dotazník</vt:lpstr>
      <vt:lpstr>Nástroje pedagogické diagnostiky  IV. Analýza studijních výsledků </vt:lpstr>
      <vt:lpstr>Nástroje pedagogické diagnostiky Analýza studijních výsledků – pokr. Portfolio</vt:lpstr>
      <vt:lpstr>Nástroje pedagogické diagnostiky Portfolio - typy</vt:lpstr>
      <vt:lpstr>Portfolio - zaměření</vt:lpstr>
      <vt:lpstr>Portfolio</vt:lpstr>
      <vt:lpstr>Výběr nadaných</vt:lpstr>
      <vt:lpstr>Identifikace</vt:lpstr>
      <vt:lpstr>Institut pro psychologický výzkum (INPSY)</vt:lpstr>
      <vt:lpstr>MENSA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NaRo</dc:title>
  <dc:creator>Anna</dc:creator>
  <cp:lastModifiedBy>Anna</cp:lastModifiedBy>
  <cp:revision>59</cp:revision>
  <dcterms:created xsi:type="dcterms:W3CDTF">2020-12-11T20:06:21Z</dcterms:created>
  <dcterms:modified xsi:type="dcterms:W3CDTF">2023-10-16T11:03:06Z</dcterms:modified>
</cp:coreProperties>
</file>