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6"/>
  </p:notesMasterIdLst>
  <p:sldIdLst>
    <p:sldId id="668" r:id="rId2"/>
    <p:sldId id="669" r:id="rId3"/>
    <p:sldId id="731" r:id="rId4"/>
    <p:sldId id="726" r:id="rId5"/>
    <p:sldId id="732" r:id="rId6"/>
    <p:sldId id="774" r:id="rId7"/>
    <p:sldId id="675" r:id="rId8"/>
    <p:sldId id="705" r:id="rId9"/>
    <p:sldId id="670" r:id="rId10"/>
    <p:sldId id="263" r:id="rId11"/>
    <p:sldId id="687" r:id="rId12"/>
    <p:sldId id="266" r:id="rId13"/>
    <p:sldId id="693" r:id="rId14"/>
    <p:sldId id="671" r:id="rId15"/>
    <p:sldId id="689" r:id="rId16"/>
    <p:sldId id="268" r:id="rId17"/>
    <p:sldId id="710" r:id="rId18"/>
    <p:sldId id="708" r:id="rId19"/>
    <p:sldId id="829" r:id="rId20"/>
    <p:sldId id="679" r:id="rId21"/>
    <p:sldId id="703" r:id="rId22"/>
    <p:sldId id="712" r:id="rId23"/>
    <p:sldId id="733" r:id="rId24"/>
    <p:sldId id="739" r:id="rId25"/>
    <p:sldId id="759" r:id="rId26"/>
    <p:sldId id="767" r:id="rId27"/>
    <p:sldId id="803" r:id="rId28"/>
    <p:sldId id="764" r:id="rId29"/>
    <p:sldId id="761" r:id="rId30"/>
    <p:sldId id="738" r:id="rId31"/>
    <p:sldId id="806" r:id="rId32"/>
    <p:sldId id="795" r:id="rId33"/>
    <p:sldId id="814" r:id="rId34"/>
    <p:sldId id="758" r:id="rId35"/>
    <p:sldId id="804" r:id="rId36"/>
    <p:sldId id="747" r:id="rId37"/>
    <p:sldId id="777" r:id="rId38"/>
    <p:sldId id="262" r:id="rId39"/>
    <p:sldId id="760" r:id="rId40"/>
    <p:sldId id="826" r:id="rId41"/>
    <p:sldId id="776" r:id="rId42"/>
    <p:sldId id="809" r:id="rId43"/>
    <p:sldId id="775" r:id="rId44"/>
    <p:sldId id="805" r:id="rId45"/>
    <p:sldId id="816" r:id="rId46"/>
    <p:sldId id="882" r:id="rId47"/>
    <p:sldId id="789" r:id="rId48"/>
    <p:sldId id="790" r:id="rId49"/>
    <p:sldId id="817" r:id="rId50"/>
    <p:sldId id="796" r:id="rId51"/>
    <p:sldId id="799" r:id="rId52"/>
    <p:sldId id="734" r:id="rId53"/>
    <p:sldId id="773" r:id="rId54"/>
    <p:sldId id="736" r:id="rId55"/>
    <p:sldId id="819" r:id="rId56"/>
    <p:sldId id="854" r:id="rId57"/>
    <p:sldId id="852" r:id="rId58"/>
    <p:sldId id="855" r:id="rId59"/>
    <p:sldId id="798" r:id="rId60"/>
    <p:sldId id="786" r:id="rId61"/>
    <p:sldId id="785" r:id="rId62"/>
    <p:sldId id="737" r:id="rId63"/>
    <p:sldId id="753" r:id="rId64"/>
    <p:sldId id="791" r:id="rId65"/>
    <p:sldId id="768" r:id="rId66"/>
    <p:sldId id="763" r:id="rId67"/>
    <p:sldId id="835" r:id="rId68"/>
    <p:sldId id="836" r:id="rId69"/>
    <p:sldId id="793" r:id="rId70"/>
    <p:sldId id="837" r:id="rId71"/>
    <p:sldId id="778" r:id="rId72"/>
    <p:sldId id="787" r:id="rId73"/>
    <p:sldId id="876" r:id="rId74"/>
    <p:sldId id="265" r:id="rId75"/>
    <p:sldId id="801" r:id="rId76"/>
    <p:sldId id="782" r:id="rId77"/>
    <p:sldId id="820" r:id="rId78"/>
    <p:sldId id="851" r:id="rId79"/>
    <p:sldId id="740" r:id="rId80"/>
    <p:sldId id="746" r:id="rId81"/>
    <p:sldId id="838" r:id="rId82"/>
    <p:sldId id="863" r:id="rId83"/>
    <p:sldId id="877" r:id="rId84"/>
    <p:sldId id="306" r:id="rId85"/>
    <p:sldId id="839" r:id="rId86"/>
    <p:sldId id="850" r:id="rId87"/>
    <p:sldId id="822" r:id="rId88"/>
    <p:sldId id="823" r:id="rId89"/>
    <p:sldId id="735" r:id="rId90"/>
    <p:sldId id="741" r:id="rId91"/>
    <p:sldId id="742" r:id="rId92"/>
    <p:sldId id="770" r:id="rId93"/>
    <p:sldId id="861" r:id="rId94"/>
    <p:sldId id="862" r:id="rId95"/>
    <p:sldId id="766" r:id="rId96"/>
    <p:sldId id="765" r:id="rId97"/>
    <p:sldId id="772" r:id="rId98"/>
    <p:sldId id="784" r:id="rId99"/>
    <p:sldId id="771" r:id="rId100"/>
    <p:sldId id="752" r:id="rId101"/>
    <p:sldId id="800" r:id="rId102"/>
    <p:sldId id="769" r:id="rId103"/>
    <p:sldId id="807" r:id="rId104"/>
    <p:sldId id="264" r:id="rId105"/>
    <p:sldId id="743" r:id="rId106"/>
    <p:sldId id="754" r:id="rId107"/>
    <p:sldId id="864" r:id="rId108"/>
    <p:sldId id="865" r:id="rId109"/>
    <p:sldId id="878" r:id="rId110"/>
    <p:sldId id="867" r:id="rId111"/>
    <p:sldId id="866" r:id="rId112"/>
    <p:sldId id="868" r:id="rId113"/>
    <p:sldId id="871" r:id="rId114"/>
    <p:sldId id="859" r:id="rId115"/>
    <p:sldId id="860" r:id="rId116"/>
    <p:sldId id="872" r:id="rId117"/>
    <p:sldId id="869" r:id="rId118"/>
    <p:sldId id="870" r:id="rId119"/>
    <p:sldId id="873" r:id="rId120"/>
    <p:sldId id="874" r:id="rId121"/>
    <p:sldId id="811" r:id="rId122"/>
    <p:sldId id="323" r:id="rId123"/>
    <p:sldId id="848" r:id="rId124"/>
    <p:sldId id="840" r:id="rId125"/>
    <p:sldId id="841" r:id="rId126"/>
    <p:sldId id="844" r:id="rId127"/>
    <p:sldId id="849" r:id="rId128"/>
    <p:sldId id="846" r:id="rId129"/>
    <p:sldId id="853" r:id="rId130"/>
    <p:sldId id="750" r:id="rId131"/>
    <p:sldId id="845" r:id="rId132"/>
    <p:sldId id="847" r:id="rId133"/>
    <p:sldId id="812" r:id="rId134"/>
    <p:sldId id="808" r:id="rId135"/>
    <p:sldId id="905" r:id="rId136"/>
    <p:sldId id="917" r:id="rId137"/>
    <p:sldId id="918" r:id="rId138"/>
    <p:sldId id="755" r:id="rId139"/>
    <p:sldId id="744" r:id="rId140"/>
    <p:sldId id="875" r:id="rId141"/>
    <p:sldId id="745" r:id="rId142"/>
    <p:sldId id="779" r:id="rId143"/>
    <p:sldId id="780" r:id="rId144"/>
    <p:sldId id="880" r:id="rId145"/>
    <p:sldId id="858" r:id="rId146"/>
    <p:sldId id="902" r:id="rId147"/>
    <p:sldId id="903" r:id="rId148"/>
    <p:sldId id="904" r:id="rId149"/>
    <p:sldId id="1035" r:id="rId150"/>
    <p:sldId id="977" r:id="rId151"/>
    <p:sldId id="976" r:id="rId152"/>
    <p:sldId id="856" r:id="rId153"/>
    <p:sldId id="881" r:id="rId154"/>
    <p:sldId id="1036" r:id="rId1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0EFB25-278E-8C5B-1A73-953AFAA19521}" v="24" dt="2024-10-07T10:03:55.0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4660"/>
  </p:normalViewPr>
  <p:slideViewPr>
    <p:cSldViewPr snapToGrid="0">
      <p:cViewPr varScale="1">
        <p:scale>
          <a:sx n="82" d="100"/>
          <a:sy n="82" d="100"/>
        </p:scale>
        <p:origin x="1493"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87D4C2-0EC6-4A27-ABF4-0BEF7D10B650}" type="datetimeFigureOut">
              <a:rPr lang="cs-CZ" smtClean="0"/>
              <a:t>07.10.2024</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7A1AFB-6BC1-4907-A41C-B32271BEF9B1}" type="slidenum">
              <a:rPr lang="cs-CZ" smtClean="0"/>
              <a:t>‹#›</a:t>
            </a:fld>
            <a:endParaRPr lang="cs-CZ"/>
          </a:p>
        </p:txBody>
      </p:sp>
    </p:spTree>
    <p:extLst>
      <p:ext uri="{BB962C8B-B14F-4D97-AF65-F5344CB8AC3E}">
        <p14:creationId xmlns:p14="http://schemas.microsoft.com/office/powerpoint/2010/main" val="3017825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5"/>
          </p:nvPr>
        </p:nvSpPr>
        <p:spPr/>
        <p:txBody>
          <a:bodyPr/>
          <a:lstStyle/>
          <a:p>
            <a:fld id="{64491707-9CCC-449A-BDEB-9AC75DD8491E}" type="slidenum">
              <a:rPr lang="en-US" smtClean="0"/>
              <a:t>68</a:t>
            </a:fld>
            <a:endParaRPr lang="en-US"/>
          </a:p>
        </p:txBody>
      </p:sp>
    </p:spTree>
    <p:extLst>
      <p:ext uri="{BB962C8B-B14F-4D97-AF65-F5344CB8AC3E}">
        <p14:creationId xmlns:p14="http://schemas.microsoft.com/office/powerpoint/2010/main" val="2789440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AA007EB9-804C-4E85-A8E3-9238D0BAE7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fld id="{FF72C78C-CF8A-4850-B1B8-B4F99B099C32}" type="slidenum">
              <a:rPr lang="cs-CZ" altLang="cs-CZ" sz="1200">
                <a:solidFill>
                  <a:schemeClr val="tx1"/>
                </a:solidFill>
              </a:rPr>
              <a:pPr eaLnBrk="1" hangingPunct="1"/>
              <a:t>104</a:t>
            </a:fld>
            <a:endParaRPr lang="cs-CZ" altLang="cs-CZ" sz="1200">
              <a:solidFill>
                <a:schemeClr val="tx1"/>
              </a:solidFill>
            </a:endParaRPr>
          </a:p>
        </p:txBody>
      </p:sp>
      <p:sp>
        <p:nvSpPr>
          <p:cNvPr id="34819" name="Rectangle 2">
            <a:extLst>
              <a:ext uri="{FF2B5EF4-FFF2-40B4-BE49-F238E27FC236}">
                <a16:creationId xmlns:a16="http://schemas.microsoft.com/office/drawing/2014/main" id="{60A18EED-6A9B-48B4-A862-6B31770B68FF}"/>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865ED170-B76C-4410-BBC3-45A4EFEF53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83C71B5C-D31E-4C64-94A9-6452DCD3A3D3}" type="datetimeFigureOut">
              <a:rPr lang="cs-CZ" smtClean="0"/>
              <a:t>07.10.2024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F076D76-C508-4632-A092-18B35D0FFDF2}" type="slidenum">
              <a:rPr lang="cs-CZ" smtClean="0"/>
              <a:t>‹#›</a:t>
            </a:fld>
            <a:endParaRPr lang="cs-CZ"/>
          </a:p>
        </p:txBody>
      </p:sp>
    </p:spTree>
    <p:extLst>
      <p:ext uri="{BB962C8B-B14F-4D97-AF65-F5344CB8AC3E}">
        <p14:creationId xmlns:p14="http://schemas.microsoft.com/office/powerpoint/2010/main" val="791749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3C71B5C-D31E-4C64-94A9-6452DCD3A3D3}" type="datetimeFigureOut">
              <a:rPr lang="cs-CZ" smtClean="0"/>
              <a:t>07.10.2024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F076D76-C508-4632-A092-18B35D0FFDF2}" type="slidenum">
              <a:rPr lang="cs-CZ" smtClean="0"/>
              <a:t>‹#›</a:t>
            </a:fld>
            <a:endParaRPr lang="cs-CZ"/>
          </a:p>
        </p:txBody>
      </p:sp>
    </p:spTree>
    <p:extLst>
      <p:ext uri="{BB962C8B-B14F-4D97-AF65-F5344CB8AC3E}">
        <p14:creationId xmlns:p14="http://schemas.microsoft.com/office/powerpoint/2010/main" val="13924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3C71B5C-D31E-4C64-94A9-6452DCD3A3D3}" type="datetimeFigureOut">
              <a:rPr lang="cs-CZ" smtClean="0"/>
              <a:t>07.10.2024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F076D76-C508-4632-A092-18B35D0FFDF2}" type="slidenum">
              <a:rPr lang="cs-CZ" smtClean="0"/>
              <a:t>‹#›</a:t>
            </a:fld>
            <a:endParaRPr lang="cs-CZ"/>
          </a:p>
        </p:txBody>
      </p:sp>
    </p:spTree>
    <p:extLst>
      <p:ext uri="{BB962C8B-B14F-4D97-AF65-F5344CB8AC3E}">
        <p14:creationId xmlns:p14="http://schemas.microsoft.com/office/powerpoint/2010/main" val="3293961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245B8855-2DF8-4155-AA73-8E9211B0F5C1}"/>
              </a:ext>
            </a:extLst>
          </p:cNvPr>
          <p:cNvSpPr>
            <a:spLocks noGrp="1" noChangeArrowheads="1"/>
          </p:cNvSpPr>
          <p:nvPr>
            <p:ph type="dt" sz="half" idx="10"/>
          </p:nvPr>
        </p:nvSpPr>
        <p:spPr>
          <a:ln/>
        </p:spPr>
        <p:txBody>
          <a:bodyPr/>
          <a:lstStyle>
            <a:lvl1pPr>
              <a:defRPr/>
            </a:lvl1pPr>
          </a:lstStyle>
          <a:p>
            <a:pPr>
              <a:defRPr/>
            </a:pPr>
            <a:endParaRPr lang="cs-CZ"/>
          </a:p>
        </p:txBody>
      </p:sp>
      <p:sp>
        <p:nvSpPr>
          <p:cNvPr id="7" name="Rectangle 5">
            <a:extLst>
              <a:ext uri="{FF2B5EF4-FFF2-40B4-BE49-F238E27FC236}">
                <a16:creationId xmlns:a16="http://schemas.microsoft.com/office/drawing/2014/main" id="{8AFFB0D3-9EB0-49BE-94D9-1A4E4C371DB7}"/>
              </a:ext>
            </a:extLst>
          </p:cNvPr>
          <p:cNvSpPr>
            <a:spLocks noGrp="1" noChangeArrowheads="1"/>
          </p:cNvSpPr>
          <p:nvPr>
            <p:ph type="ftr" sz="quarter" idx="11"/>
          </p:nvPr>
        </p:nvSpPr>
        <p:spPr>
          <a:ln/>
        </p:spPr>
        <p:txBody>
          <a:bodyPr/>
          <a:lstStyle>
            <a:lvl1pPr>
              <a:defRPr/>
            </a:lvl1pPr>
          </a:lstStyle>
          <a:p>
            <a:pPr>
              <a:defRPr/>
            </a:pPr>
            <a:endParaRPr lang="cs-CZ"/>
          </a:p>
        </p:txBody>
      </p:sp>
      <p:sp>
        <p:nvSpPr>
          <p:cNvPr id="8" name="Rectangle 6">
            <a:extLst>
              <a:ext uri="{FF2B5EF4-FFF2-40B4-BE49-F238E27FC236}">
                <a16:creationId xmlns:a16="http://schemas.microsoft.com/office/drawing/2014/main" id="{A8FD6CA4-8185-4AA5-9426-02CE64D60787}"/>
              </a:ext>
            </a:extLst>
          </p:cNvPr>
          <p:cNvSpPr>
            <a:spLocks noGrp="1" noChangeArrowheads="1"/>
          </p:cNvSpPr>
          <p:nvPr>
            <p:ph type="sldNum" sz="quarter" idx="12"/>
          </p:nvPr>
        </p:nvSpPr>
        <p:spPr>
          <a:ln/>
        </p:spPr>
        <p:txBody>
          <a:bodyPr/>
          <a:lstStyle>
            <a:lvl1pPr>
              <a:defRPr/>
            </a:lvl1pPr>
          </a:lstStyle>
          <a:p>
            <a:fld id="{EAA6BB8E-0470-4BC6-B9B8-B5223CC340E8}" type="slidenum">
              <a:rPr lang="cs-CZ" altLang="cs-CZ"/>
              <a:pPr/>
              <a:t>‹#›</a:t>
            </a:fld>
            <a:endParaRPr lang="cs-CZ" altLang="cs-CZ"/>
          </a:p>
        </p:txBody>
      </p:sp>
    </p:spTree>
    <p:extLst>
      <p:ext uri="{BB962C8B-B14F-4D97-AF65-F5344CB8AC3E}">
        <p14:creationId xmlns:p14="http://schemas.microsoft.com/office/powerpoint/2010/main" val="88506900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3C71B5C-D31E-4C64-94A9-6452DCD3A3D3}" type="datetimeFigureOut">
              <a:rPr lang="cs-CZ" smtClean="0"/>
              <a:t>07.10.2024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F076D76-C508-4632-A092-18B35D0FFDF2}" type="slidenum">
              <a:rPr lang="cs-CZ" smtClean="0"/>
              <a:t>‹#›</a:t>
            </a:fld>
            <a:endParaRPr lang="cs-CZ"/>
          </a:p>
        </p:txBody>
      </p:sp>
    </p:spTree>
    <p:extLst>
      <p:ext uri="{BB962C8B-B14F-4D97-AF65-F5344CB8AC3E}">
        <p14:creationId xmlns:p14="http://schemas.microsoft.com/office/powerpoint/2010/main" val="4084634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83C71B5C-D31E-4C64-94A9-6452DCD3A3D3}" type="datetimeFigureOut">
              <a:rPr lang="cs-CZ" smtClean="0"/>
              <a:t>07.10.2024</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F076D76-C508-4632-A092-18B35D0FFDF2}" type="slidenum">
              <a:rPr lang="cs-CZ" smtClean="0"/>
              <a:t>‹#›</a:t>
            </a:fld>
            <a:endParaRPr lang="cs-CZ"/>
          </a:p>
        </p:txBody>
      </p:sp>
    </p:spTree>
    <p:extLst>
      <p:ext uri="{BB962C8B-B14F-4D97-AF65-F5344CB8AC3E}">
        <p14:creationId xmlns:p14="http://schemas.microsoft.com/office/powerpoint/2010/main" val="2782717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83C71B5C-D31E-4C64-94A9-6452DCD3A3D3}" type="datetimeFigureOut">
              <a:rPr lang="cs-CZ" smtClean="0"/>
              <a:t>07.10.2024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F076D76-C508-4632-A092-18B35D0FFDF2}" type="slidenum">
              <a:rPr lang="cs-CZ" smtClean="0"/>
              <a:t>‹#›</a:t>
            </a:fld>
            <a:endParaRPr lang="cs-CZ"/>
          </a:p>
        </p:txBody>
      </p:sp>
    </p:spTree>
    <p:extLst>
      <p:ext uri="{BB962C8B-B14F-4D97-AF65-F5344CB8AC3E}">
        <p14:creationId xmlns:p14="http://schemas.microsoft.com/office/powerpoint/2010/main" val="1222089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29842" y="2505075"/>
            <a:ext cx="3868340"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4629150" y="2505075"/>
            <a:ext cx="3887391"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83C71B5C-D31E-4C64-94A9-6452DCD3A3D3}" type="datetimeFigureOut">
              <a:rPr lang="cs-CZ" smtClean="0"/>
              <a:t>07.10.2024</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FF076D76-C508-4632-A092-18B35D0FFDF2}" type="slidenum">
              <a:rPr lang="cs-CZ" smtClean="0"/>
              <a:t>‹#›</a:t>
            </a:fld>
            <a:endParaRPr lang="cs-CZ"/>
          </a:p>
        </p:txBody>
      </p:sp>
    </p:spTree>
    <p:extLst>
      <p:ext uri="{BB962C8B-B14F-4D97-AF65-F5344CB8AC3E}">
        <p14:creationId xmlns:p14="http://schemas.microsoft.com/office/powerpoint/2010/main" val="4111222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83C71B5C-D31E-4C64-94A9-6452DCD3A3D3}" type="datetimeFigureOut">
              <a:rPr lang="cs-CZ" smtClean="0"/>
              <a:t>07.10.2024</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FF076D76-C508-4632-A092-18B35D0FFDF2}" type="slidenum">
              <a:rPr lang="cs-CZ" smtClean="0"/>
              <a:t>‹#›</a:t>
            </a:fld>
            <a:endParaRPr lang="cs-CZ"/>
          </a:p>
        </p:txBody>
      </p:sp>
    </p:spTree>
    <p:extLst>
      <p:ext uri="{BB962C8B-B14F-4D97-AF65-F5344CB8AC3E}">
        <p14:creationId xmlns:p14="http://schemas.microsoft.com/office/powerpoint/2010/main" val="2337995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C71B5C-D31E-4C64-94A9-6452DCD3A3D3}" type="datetimeFigureOut">
              <a:rPr lang="cs-CZ" smtClean="0"/>
              <a:t>07.10.2024</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FF076D76-C508-4632-A092-18B35D0FFDF2}" type="slidenum">
              <a:rPr lang="cs-CZ" smtClean="0"/>
              <a:t>‹#›</a:t>
            </a:fld>
            <a:endParaRPr lang="cs-CZ"/>
          </a:p>
        </p:txBody>
      </p:sp>
    </p:spTree>
    <p:extLst>
      <p:ext uri="{BB962C8B-B14F-4D97-AF65-F5344CB8AC3E}">
        <p14:creationId xmlns:p14="http://schemas.microsoft.com/office/powerpoint/2010/main" val="2532767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83C71B5C-D31E-4C64-94A9-6452DCD3A3D3}" type="datetimeFigureOut">
              <a:rPr lang="cs-CZ" smtClean="0"/>
              <a:t>07.10.2024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F076D76-C508-4632-A092-18B35D0FFDF2}" type="slidenum">
              <a:rPr lang="cs-CZ" smtClean="0"/>
              <a:t>‹#›</a:t>
            </a:fld>
            <a:endParaRPr lang="cs-CZ"/>
          </a:p>
        </p:txBody>
      </p:sp>
    </p:spTree>
    <p:extLst>
      <p:ext uri="{BB962C8B-B14F-4D97-AF65-F5344CB8AC3E}">
        <p14:creationId xmlns:p14="http://schemas.microsoft.com/office/powerpoint/2010/main" val="4116949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83C71B5C-D31E-4C64-94A9-6452DCD3A3D3}" type="datetimeFigureOut">
              <a:rPr lang="cs-CZ" smtClean="0"/>
              <a:t>07.10.2024</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F076D76-C508-4632-A092-18B35D0FFDF2}" type="slidenum">
              <a:rPr lang="cs-CZ" smtClean="0"/>
              <a:t>‹#›</a:t>
            </a:fld>
            <a:endParaRPr lang="cs-CZ"/>
          </a:p>
        </p:txBody>
      </p:sp>
    </p:spTree>
    <p:extLst>
      <p:ext uri="{BB962C8B-B14F-4D97-AF65-F5344CB8AC3E}">
        <p14:creationId xmlns:p14="http://schemas.microsoft.com/office/powerpoint/2010/main" val="2548814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C71B5C-D31E-4C64-94A9-6452DCD3A3D3}" type="datetimeFigureOut">
              <a:rPr lang="cs-CZ" smtClean="0"/>
              <a:t>07.10.2024</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076D76-C508-4632-A092-18B35D0FFDF2}" type="slidenum">
              <a:rPr lang="cs-CZ" smtClean="0"/>
              <a:t>‹#›</a:t>
            </a:fld>
            <a:endParaRPr lang="cs-CZ"/>
          </a:p>
        </p:txBody>
      </p:sp>
    </p:spTree>
    <p:extLst>
      <p:ext uri="{BB962C8B-B14F-4D97-AF65-F5344CB8AC3E}">
        <p14:creationId xmlns:p14="http://schemas.microsoft.com/office/powerpoint/2010/main" val="36479395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gif"/><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gif"/><Relationship Id="rId4" Type="http://schemas.openxmlformats.org/officeDocument/2006/relationships/image" Target="../media/image28.jpeg"/></Relationships>
</file>

<file path=ppt/slides/_rels/slide100.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image" Target="../media/image317.gif"/><Relationship Id="rId1" Type="http://schemas.openxmlformats.org/officeDocument/2006/relationships/slideLayout" Target="../slideLayouts/slideLayout2.xml"/><Relationship Id="rId4" Type="http://schemas.openxmlformats.org/officeDocument/2006/relationships/image" Target="../media/image319.png"/></Relationships>
</file>

<file path=ppt/slides/_rels/slide101.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image" Target="../media/image320.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323.png"/><Relationship Id="rId7" Type="http://schemas.openxmlformats.org/officeDocument/2006/relationships/image" Target="../media/image327.png"/><Relationship Id="rId2" Type="http://schemas.openxmlformats.org/officeDocument/2006/relationships/image" Target="../media/image322.png"/><Relationship Id="rId1" Type="http://schemas.openxmlformats.org/officeDocument/2006/relationships/slideLayout" Target="../slideLayouts/slideLayout2.xml"/><Relationship Id="rId6" Type="http://schemas.openxmlformats.org/officeDocument/2006/relationships/image" Target="../media/image326.png"/><Relationship Id="rId5" Type="http://schemas.openxmlformats.org/officeDocument/2006/relationships/image" Target="../media/image325.png"/><Relationship Id="rId4" Type="http://schemas.openxmlformats.org/officeDocument/2006/relationships/image" Target="../media/image324.png"/></Relationships>
</file>

<file path=ppt/slides/_rels/slide103.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image" Target="../media/image328.gif"/><Relationship Id="rId1" Type="http://schemas.openxmlformats.org/officeDocument/2006/relationships/slideLayout" Target="../slideLayouts/slideLayout2.xml"/><Relationship Id="rId4" Type="http://schemas.openxmlformats.org/officeDocument/2006/relationships/image" Target="../media/image330.png"/></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33.png"/><Relationship Id="rId5" Type="http://schemas.openxmlformats.org/officeDocument/2006/relationships/image" Target="../media/image332.jpeg"/><Relationship Id="rId4" Type="http://schemas.openxmlformats.org/officeDocument/2006/relationships/image" Target="../media/image331.wmf"/></Relationships>
</file>

<file path=ppt/slides/_rels/slide105.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image" Target="../media/image334.gi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37.png"/><Relationship Id="rId7" Type="http://schemas.openxmlformats.org/officeDocument/2006/relationships/image" Target="../media/image341.gif"/><Relationship Id="rId2" Type="http://schemas.openxmlformats.org/officeDocument/2006/relationships/image" Target="../media/image336.gif"/><Relationship Id="rId1" Type="http://schemas.openxmlformats.org/officeDocument/2006/relationships/slideLayout" Target="../slideLayouts/slideLayout2.xml"/><Relationship Id="rId6" Type="http://schemas.openxmlformats.org/officeDocument/2006/relationships/image" Target="../media/image340.svg"/><Relationship Id="rId5" Type="http://schemas.openxmlformats.org/officeDocument/2006/relationships/image" Target="../media/image339.png"/><Relationship Id="rId4" Type="http://schemas.openxmlformats.org/officeDocument/2006/relationships/image" Target="../media/image338.svg"/></Relationships>
</file>

<file path=ppt/slides/_rels/slide108.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image" Target="../media/image342.gif"/><Relationship Id="rId1" Type="http://schemas.openxmlformats.org/officeDocument/2006/relationships/slideLayout" Target="../slideLayouts/slideLayout2.xml"/><Relationship Id="rId6" Type="http://schemas.openxmlformats.org/officeDocument/2006/relationships/image" Target="../media/image346.gif"/><Relationship Id="rId5" Type="http://schemas.openxmlformats.org/officeDocument/2006/relationships/image" Target="../media/image345.gif"/><Relationship Id="rId4" Type="http://schemas.openxmlformats.org/officeDocument/2006/relationships/image" Target="../media/image344.gif"/></Relationships>
</file>

<file path=ppt/slides/_rels/slide109.xml.rels><?xml version="1.0" encoding="UTF-8" standalone="yes"?>
<Relationships xmlns="http://schemas.openxmlformats.org/package/2006/relationships"><Relationship Id="rId2" Type="http://schemas.openxmlformats.org/officeDocument/2006/relationships/image" Target="../media/image347.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gif"/><Relationship Id="rId7" Type="http://schemas.openxmlformats.org/officeDocument/2006/relationships/image" Target="../media/image34.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gif"/><Relationship Id="rId4" Type="http://schemas.openxmlformats.org/officeDocument/2006/relationships/hyperlink" Target="http://kvinta-html.wz.cz/fyzika/termodynamika/struktura_a_vlastnosti_pevnych_latek/obrazky/14.gif"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image" Target="../media/image348.png"/><Relationship Id="rId1" Type="http://schemas.openxmlformats.org/officeDocument/2006/relationships/slideLayout" Target="../slideLayouts/slideLayout2.xml"/><Relationship Id="rId4" Type="http://schemas.openxmlformats.org/officeDocument/2006/relationships/image" Target="../media/image350.svg"/></Relationships>
</file>

<file path=ppt/slides/_rels/slide111.xml.rels><?xml version="1.0" encoding="UTF-8" standalone="yes"?>
<Relationships xmlns="http://schemas.openxmlformats.org/package/2006/relationships"><Relationship Id="rId8" Type="http://schemas.openxmlformats.org/officeDocument/2006/relationships/image" Target="../media/image357.jpeg"/><Relationship Id="rId3" Type="http://schemas.openxmlformats.org/officeDocument/2006/relationships/image" Target="../media/image352.png"/><Relationship Id="rId7" Type="http://schemas.openxmlformats.org/officeDocument/2006/relationships/image" Target="../media/image356.png"/><Relationship Id="rId2" Type="http://schemas.openxmlformats.org/officeDocument/2006/relationships/image" Target="../media/image351.gif"/><Relationship Id="rId1" Type="http://schemas.openxmlformats.org/officeDocument/2006/relationships/slideLayout" Target="../slideLayouts/slideLayout2.xml"/><Relationship Id="rId6" Type="http://schemas.openxmlformats.org/officeDocument/2006/relationships/image" Target="../media/image355.svg"/><Relationship Id="rId5" Type="http://schemas.openxmlformats.org/officeDocument/2006/relationships/image" Target="../media/image354.png"/><Relationship Id="rId4" Type="http://schemas.openxmlformats.org/officeDocument/2006/relationships/image" Target="../media/image353.svg"/></Relationships>
</file>

<file path=ppt/slides/_rels/slide112.xml.rels><?xml version="1.0" encoding="UTF-8" standalone="yes"?>
<Relationships xmlns="http://schemas.openxmlformats.org/package/2006/relationships"><Relationship Id="rId3" Type="http://schemas.openxmlformats.org/officeDocument/2006/relationships/image" Target="../media/image359.jpeg"/><Relationship Id="rId2" Type="http://schemas.openxmlformats.org/officeDocument/2006/relationships/image" Target="../media/image358.gif"/><Relationship Id="rId1" Type="http://schemas.openxmlformats.org/officeDocument/2006/relationships/slideLayout" Target="../slideLayouts/slideLayout2.xml"/><Relationship Id="rId5" Type="http://schemas.openxmlformats.org/officeDocument/2006/relationships/image" Target="../media/image361.jpeg"/><Relationship Id="rId4" Type="http://schemas.openxmlformats.org/officeDocument/2006/relationships/image" Target="../media/image360.png"/></Relationships>
</file>

<file path=ppt/slides/_rels/slide113.xml.rels><?xml version="1.0" encoding="UTF-8" standalone="yes"?>
<Relationships xmlns="http://schemas.openxmlformats.org/package/2006/relationships"><Relationship Id="rId3" Type="http://schemas.openxmlformats.org/officeDocument/2006/relationships/image" Target="../media/image363.gif"/><Relationship Id="rId2" Type="http://schemas.openxmlformats.org/officeDocument/2006/relationships/image" Target="../media/image362.png"/><Relationship Id="rId1" Type="http://schemas.openxmlformats.org/officeDocument/2006/relationships/slideLayout" Target="../slideLayouts/slideLayout2.xml"/><Relationship Id="rId5" Type="http://schemas.openxmlformats.org/officeDocument/2006/relationships/image" Target="../media/image365.png"/><Relationship Id="rId4" Type="http://schemas.openxmlformats.org/officeDocument/2006/relationships/image" Target="../media/image364.jpeg"/></Relationships>
</file>

<file path=ppt/slides/_rels/slide114.xml.rels><?xml version="1.0" encoding="UTF-8" standalone="yes"?>
<Relationships xmlns="http://schemas.openxmlformats.org/package/2006/relationships"><Relationship Id="rId3" Type="http://schemas.openxmlformats.org/officeDocument/2006/relationships/image" Target="../media/image367.png"/><Relationship Id="rId2" Type="http://schemas.openxmlformats.org/officeDocument/2006/relationships/image" Target="../media/image366.png"/><Relationship Id="rId1" Type="http://schemas.openxmlformats.org/officeDocument/2006/relationships/slideLayout" Target="../slideLayouts/slideLayout2.xml"/><Relationship Id="rId4" Type="http://schemas.openxmlformats.org/officeDocument/2006/relationships/image" Target="../media/image368.png"/></Relationships>
</file>

<file path=ppt/slides/_rels/slide115.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image" Target="../media/image369.gi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372.png"/><Relationship Id="rId2" Type="http://schemas.openxmlformats.org/officeDocument/2006/relationships/image" Target="../media/image371.png"/><Relationship Id="rId1" Type="http://schemas.openxmlformats.org/officeDocument/2006/relationships/slideLayout" Target="../slideLayouts/slideLayout2.xml"/><Relationship Id="rId4" Type="http://schemas.openxmlformats.org/officeDocument/2006/relationships/image" Target="../media/image373.jpeg"/></Relationships>
</file>

<file path=ppt/slides/_rels/slide117.xml.rels><?xml version="1.0" encoding="UTF-8" standalone="yes"?>
<Relationships xmlns="http://schemas.openxmlformats.org/package/2006/relationships"><Relationship Id="rId3" Type="http://schemas.openxmlformats.org/officeDocument/2006/relationships/image" Target="../media/image375.jpeg"/><Relationship Id="rId2" Type="http://schemas.openxmlformats.org/officeDocument/2006/relationships/image" Target="../media/image374.png"/><Relationship Id="rId1" Type="http://schemas.openxmlformats.org/officeDocument/2006/relationships/slideLayout" Target="../slideLayouts/slideLayout2.xml"/><Relationship Id="rId4" Type="http://schemas.openxmlformats.org/officeDocument/2006/relationships/image" Target="../media/image376.jpeg"/></Relationships>
</file>

<file path=ppt/slides/_rels/slide118.xml.rels><?xml version="1.0" encoding="UTF-8" standalone="yes"?>
<Relationships xmlns="http://schemas.openxmlformats.org/package/2006/relationships"><Relationship Id="rId3" Type="http://schemas.openxmlformats.org/officeDocument/2006/relationships/image" Target="../media/image378.png"/><Relationship Id="rId2" Type="http://schemas.openxmlformats.org/officeDocument/2006/relationships/image" Target="../media/image377.png"/><Relationship Id="rId1" Type="http://schemas.openxmlformats.org/officeDocument/2006/relationships/slideLayout" Target="../slideLayouts/slideLayout2.xml"/><Relationship Id="rId6" Type="http://schemas.openxmlformats.org/officeDocument/2006/relationships/image" Target="../media/image381.gif"/><Relationship Id="rId5" Type="http://schemas.openxmlformats.org/officeDocument/2006/relationships/image" Target="../media/image380.png"/><Relationship Id="rId4" Type="http://schemas.openxmlformats.org/officeDocument/2006/relationships/image" Target="../media/image379.svg"/></Relationships>
</file>

<file path=ppt/slides/_rels/slide119.xml.rels><?xml version="1.0" encoding="UTF-8" standalone="yes"?>
<Relationships xmlns="http://schemas.openxmlformats.org/package/2006/relationships"><Relationship Id="rId2" Type="http://schemas.openxmlformats.org/officeDocument/2006/relationships/image" Target="../media/image38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gif"/><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20.xml.rels><?xml version="1.0" encoding="UTF-8" standalone="yes"?>
<Relationships xmlns="http://schemas.openxmlformats.org/package/2006/relationships"><Relationship Id="rId8" Type="http://schemas.openxmlformats.org/officeDocument/2006/relationships/image" Target="../media/image389.svg"/><Relationship Id="rId3" Type="http://schemas.openxmlformats.org/officeDocument/2006/relationships/image" Target="../media/image384.png"/><Relationship Id="rId7" Type="http://schemas.openxmlformats.org/officeDocument/2006/relationships/image" Target="../media/image388.png"/><Relationship Id="rId12" Type="http://schemas.openxmlformats.org/officeDocument/2006/relationships/image" Target="../media/image393.gif"/><Relationship Id="rId2" Type="http://schemas.openxmlformats.org/officeDocument/2006/relationships/image" Target="../media/image383.png"/><Relationship Id="rId1" Type="http://schemas.openxmlformats.org/officeDocument/2006/relationships/slideLayout" Target="../slideLayouts/slideLayout2.xml"/><Relationship Id="rId6" Type="http://schemas.openxmlformats.org/officeDocument/2006/relationships/image" Target="../media/image387.svg"/><Relationship Id="rId11" Type="http://schemas.openxmlformats.org/officeDocument/2006/relationships/image" Target="../media/image392.png"/><Relationship Id="rId5" Type="http://schemas.openxmlformats.org/officeDocument/2006/relationships/image" Target="../media/image386.png"/><Relationship Id="rId10" Type="http://schemas.openxmlformats.org/officeDocument/2006/relationships/image" Target="../media/image391.svg"/><Relationship Id="rId4" Type="http://schemas.openxmlformats.org/officeDocument/2006/relationships/image" Target="../media/image385.svg"/><Relationship Id="rId9" Type="http://schemas.openxmlformats.org/officeDocument/2006/relationships/image" Target="../media/image390.png"/></Relationships>
</file>

<file path=ppt/slides/_rels/slide121.xml.rels><?xml version="1.0" encoding="UTF-8" standalone="yes"?>
<Relationships xmlns="http://schemas.openxmlformats.org/package/2006/relationships"><Relationship Id="rId3" Type="http://schemas.openxmlformats.org/officeDocument/2006/relationships/image" Target="../media/image395.png"/><Relationship Id="rId2" Type="http://schemas.openxmlformats.org/officeDocument/2006/relationships/image" Target="../media/image394.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397.png"/><Relationship Id="rId2" Type="http://schemas.openxmlformats.org/officeDocument/2006/relationships/image" Target="../media/image396.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399.png"/><Relationship Id="rId2" Type="http://schemas.openxmlformats.org/officeDocument/2006/relationships/image" Target="../media/image398.gif"/><Relationship Id="rId1" Type="http://schemas.openxmlformats.org/officeDocument/2006/relationships/slideLayout" Target="../slideLayouts/slideLayout2.xml"/><Relationship Id="rId4" Type="http://schemas.openxmlformats.org/officeDocument/2006/relationships/image" Target="../media/image400.png"/></Relationships>
</file>

<file path=ppt/slides/_rels/slide124.xml.rels><?xml version="1.0" encoding="UTF-8" standalone="yes"?>
<Relationships xmlns="http://schemas.openxmlformats.org/package/2006/relationships"><Relationship Id="rId8" Type="http://schemas.openxmlformats.org/officeDocument/2006/relationships/image" Target="../media/image407.svg"/><Relationship Id="rId3" Type="http://schemas.openxmlformats.org/officeDocument/2006/relationships/image" Target="../media/image402.png"/><Relationship Id="rId7" Type="http://schemas.openxmlformats.org/officeDocument/2006/relationships/image" Target="../media/image406.png"/><Relationship Id="rId2" Type="http://schemas.openxmlformats.org/officeDocument/2006/relationships/image" Target="../media/image401.gif"/><Relationship Id="rId1" Type="http://schemas.openxmlformats.org/officeDocument/2006/relationships/slideLayout" Target="../slideLayouts/slideLayout2.xml"/><Relationship Id="rId6" Type="http://schemas.openxmlformats.org/officeDocument/2006/relationships/image" Target="../media/image405.svg"/><Relationship Id="rId5" Type="http://schemas.openxmlformats.org/officeDocument/2006/relationships/image" Target="../media/image404.png"/><Relationship Id="rId10" Type="http://schemas.openxmlformats.org/officeDocument/2006/relationships/image" Target="../media/image409.svg"/><Relationship Id="rId4" Type="http://schemas.openxmlformats.org/officeDocument/2006/relationships/image" Target="../media/image403.svg"/><Relationship Id="rId9" Type="http://schemas.openxmlformats.org/officeDocument/2006/relationships/image" Target="../media/image408.png"/></Relationships>
</file>

<file path=ppt/slides/_rels/slide125.xml.rels><?xml version="1.0" encoding="UTF-8" standalone="yes"?>
<Relationships xmlns="http://schemas.openxmlformats.org/package/2006/relationships"><Relationship Id="rId3" Type="http://schemas.openxmlformats.org/officeDocument/2006/relationships/image" Target="../media/image411.png"/><Relationship Id="rId2" Type="http://schemas.openxmlformats.org/officeDocument/2006/relationships/image" Target="../media/image410.jpeg"/><Relationship Id="rId1" Type="http://schemas.openxmlformats.org/officeDocument/2006/relationships/slideLayout" Target="../slideLayouts/slideLayout2.xml"/><Relationship Id="rId4" Type="http://schemas.openxmlformats.org/officeDocument/2006/relationships/image" Target="../media/image412.jpeg"/></Relationships>
</file>

<file path=ppt/slides/_rels/slide126.xml.rels><?xml version="1.0" encoding="UTF-8" standalone="yes"?>
<Relationships xmlns="http://schemas.openxmlformats.org/package/2006/relationships"><Relationship Id="rId3" Type="http://schemas.openxmlformats.org/officeDocument/2006/relationships/image" Target="../media/image414.png"/><Relationship Id="rId2" Type="http://schemas.openxmlformats.org/officeDocument/2006/relationships/image" Target="../media/image413.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415.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417.jpeg"/><Relationship Id="rId2" Type="http://schemas.openxmlformats.org/officeDocument/2006/relationships/image" Target="../media/image416.gif"/><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419.jpeg"/><Relationship Id="rId2" Type="http://schemas.openxmlformats.org/officeDocument/2006/relationships/image" Target="../media/image418.png"/><Relationship Id="rId1" Type="http://schemas.openxmlformats.org/officeDocument/2006/relationships/slideLayout" Target="../slideLayouts/slideLayout2.xml"/><Relationship Id="rId6" Type="http://schemas.openxmlformats.org/officeDocument/2006/relationships/image" Target="../media/image422.png"/><Relationship Id="rId5" Type="http://schemas.openxmlformats.org/officeDocument/2006/relationships/image" Target="../media/image421.emf"/><Relationship Id="rId4" Type="http://schemas.openxmlformats.org/officeDocument/2006/relationships/image" Target="../media/image420.emf"/></Relationships>
</file>

<file path=ppt/slides/_rels/slide1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424.png"/><Relationship Id="rId2" Type="http://schemas.openxmlformats.org/officeDocument/2006/relationships/image" Target="../media/image423.gif"/><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426.jpeg"/><Relationship Id="rId2" Type="http://schemas.openxmlformats.org/officeDocument/2006/relationships/image" Target="../media/image425.jpeg"/><Relationship Id="rId1" Type="http://schemas.openxmlformats.org/officeDocument/2006/relationships/slideLayout" Target="../slideLayouts/slideLayout2.xml"/><Relationship Id="rId4" Type="http://schemas.openxmlformats.org/officeDocument/2006/relationships/image" Target="../media/image427.jpeg"/></Relationships>
</file>

<file path=ppt/slides/_rels/slide132.xml.rels><?xml version="1.0" encoding="UTF-8" standalone="yes"?>
<Relationships xmlns="http://schemas.openxmlformats.org/package/2006/relationships"><Relationship Id="rId2" Type="http://schemas.openxmlformats.org/officeDocument/2006/relationships/image" Target="../media/image428.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430.jpeg"/><Relationship Id="rId2" Type="http://schemas.openxmlformats.org/officeDocument/2006/relationships/image" Target="../media/image429.jpeg"/><Relationship Id="rId1" Type="http://schemas.openxmlformats.org/officeDocument/2006/relationships/slideLayout" Target="../slideLayouts/slideLayout2.xml"/><Relationship Id="rId5" Type="http://schemas.openxmlformats.org/officeDocument/2006/relationships/image" Target="../media/image432.jpeg"/><Relationship Id="rId4" Type="http://schemas.openxmlformats.org/officeDocument/2006/relationships/image" Target="../media/image431.jpeg"/></Relationships>
</file>

<file path=ppt/slides/_rels/slide134.xml.rels><?xml version="1.0" encoding="UTF-8" standalone="yes"?>
<Relationships xmlns="http://schemas.openxmlformats.org/package/2006/relationships"><Relationship Id="rId3" Type="http://schemas.openxmlformats.org/officeDocument/2006/relationships/image" Target="../media/image434.png"/><Relationship Id="rId2" Type="http://schemas.openxmlformats.org/officeDocument/2006/relationships/image" Target="../media/image433.gif"/><Relationship Id="rId1" Type="http://schemas.openxmlformats.org/officeDocument/2006/relationships/slideLayout" Target="../slideLayouts/slideLayout2.xml"/><Relationship Id="rId4" Type="http://schemas.openxmlformats.org/officeDocument/2006/relationships/image" Target="../media/image435.jpeg"/></Relationships>
</file>

<file path=ppt/slides/_rels/slide135.xml.rels><?xml version="1.0" encoding="UTF-8" standalone="yes"?>
<Relationships xmlns="http://schemas.openxmlformats.org/package/2006/relationships"><Relationship Id="rId3" Type="http://schemas.openxmlformats.org/officeDocument/2006/relationships/image" Target="../media/image437.png"/><Relationship Id="rId2" Type="http://schemas.openxmlformats.org/officeDocument/2006/relationships/image" Target="../media/image43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439.png"/><Relationship Id="rId2" Type="http://schemas.openxmlformats.org/officeDocument/2006/relationships/image" Target="../media/image438.png"/><Relationship Id="rId1" Type="http://schemas.openxmlformats.org/officeDocument/2006/relationships/slideLayout" Target="../slideLayouts/slideLayout2.xml"/><Relationship Id="rId6" Type="http://schemas.openxmlformats.org/officeDocument/2006/relationships/image" Target="../media/image442.jpeg"/><Relationship Id="rId5" Type="http://schemas.openxmlformats.org/officeDocument/2006/relationships/image" Target="../media/image441.png"/><Relationship Id="rId4" Type="http://schemas.openxmlformats.org/officeDocument/2006/relationships/image" Target="../media/image440.jpeg"/></Relationships>
</file>

<file path=ppt/slides/_rels/slide137.xml.rels><?xml version="1.0" encoding="UTF-8" standalone="yes"?>
<Relationships xmlns="http://schemas.openxmlformats.org/package/2006/relationships"><Relationship Id="rId3" Type="http://schemas.openxmlformats.org/officeDocument/2006/relationships/image" Target="../media/image444.gif"/><Relationship Id="rId2" Type="http://schemas.openxmlformats.org/officeDocument/2006/relationships/image" Target="../media/image443.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446.png"/><Relationship Id="rId7" Type="http://schemas.openxmlformats.org/officeDocument/2006/relationships/image" Target="../media/image450.jpeg"/><Relationship Id="rId2" Type="http://schemas.openxmlformats.org/officeDocument/2006/relationships/image" Target="../media/image445.jpeg"/><Relationship Id="rId1" Type="http://schemas.openxmlformats.org/officeDocument/2006/relationships/slideLayout" Target="../slideLayouts/slideLayout2.xml"/><Relationship Id="rId6" Type="http://schemas.openxmlformats.org/officeDocument/2006/relationships/image" Target="../media/image449.png"/><Relationship Id="rId5" Type="http://schemas.openxmlformats.org/officeDocument/2006/relationships/image" Target="../media/image448.jpeg"/><Relationship Id="rId4" Type="http://schemas.openxmlformats.org/officeDocument/2006/relationships/image" Target="../media/image447.png"/></Relationships>
</file>

<file path=ppt/slides/_rels/slide139.xml.rels><?xml version="1.0" encoding="UTF-8" standalone="yes"?>
<Relationships xmlns="http://schemas.openxmlformats.org/package/2006/relationships"><Relationship Id="rId3" Type="http://schemas.openxmlformats.org/officeDocument/2006/relationships/image" Target="../media/image452.jpeg"/><Relationship Id="rId2" Type="http://schemas.openxmlformats.org/officeDocument/2006/relationships/image" Target="../media/image451.gif"/><Relationship Id="rId1" Type="http://schemas.openxmlformats.org/officeDocument/2006/relationships/slideLayout" Target="../slideLayouts/slideLayout2.xml"/><Relationship Id="rId4" Type="http://schemas.openxmlformats.org/officeDocument/2006/relationships/image" Target="../media/image453.png"/></Relationships>
</file>

<file path=ppt/slides/_rels/slide14.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40.xml.rels><?xml version="1.0" encoding="UTF-8" standalone="yes"?>
<Relationships xmlns="http://schemas.openxmlformats.org/package/2006/relationships"><Relationship Id="rId3" Type="http://schemas.openxmlformats.org/officeDocument/2006/relationships/image" Target="../media/image455.png"/><Relationship Id="rId2" Type="http://schemas.openxmlformats.org/officeDocument/2006/relationships/image" Target="../media/image454.jpeg"/><Relationship Id="rId1" Type="http://schemas.openxmlformats.org/officeDocument/2006/relationships/slideLayout" Target="../slideLayouts/slideLayout2.xml"/><Relationship Id="rId4" Type="http://schemas.openxmlformats.org/officeDocument/2006/relationships/image" Target="../media/image456.jpeg"/></Relationships>
</file>

<file path=ppt/slides/_rels/slide141.xml.rels><?xml version="1.0" encoding="UTF-8" standalone="yes"?>
<Relationships xmlns="http://schemas.openxmlformats.org/package/2006/relationships"><Relationship Id="rId3" Type="http://schemas.openxmlformats.org/officeDocument/2006/relationships/image" Target="../media/image458.jpeg"/><Relationship Id="rId2" Type="http://schemas.openxmlformats.org/officeDocument/2006/relationships/image" Target="../media/image457.jpeg"/><Relationship Id="rId1" Type="http://schemas.openxmlformats.org/officeDocument/2006/relationships/slideLayout" Target="../slideLayouts/slideLayout2.xml"/><Relationship Id="rId4" Type="http://schemas.openxmlformats.org/officeDocument/2006/relationships/image" Target="../media/image459.png"/></Relationships>
</file>

<file path=ppt/slides/_rels/slide142.xml.rels><?xml version="1.0" encoding="UTF-8" standalone="yes"?>
<Relationships xmlns="http://schemas.openxmlformats.org/package/2006/relationships"><Relationship Id="rId3" Type="http://schemas.openxmlformats.org/officeDocument/2006/relationships/image" Target="../media/image461.png"/><Relationship Id="rId2" Type="http://schemas.openxmlformats.org/officeDocument/2006/relationships/image" Target="../media/image460.png"/><Relationship Id="rId1" Type="http://schemas.openxmlformats.org/officeDocument/2006/relationships/slideLayout" Target="../slideLayouts/slideLayout2.xml"/><Relationship Id="rId5" Type="http://schemas.openxmlformats.org/officeDocument/2006/relationships/image" Target="../media/image463.gif"/><Relationship Id="rId4" Type="http://schemas.openxmlformats.org/officeDocument/2006/relationships/image" Target="../media/image462.gif"/></Relationships>
</file>

<file path=ppt/slides/_rels/slide143.xml.rels><?xml version="1.0" encoding="UTF-8" standalone="yes"?>
<Relationships xmlns="http://schemas.openxmlformats.org/package/2006/relationships"><Relationship Id="rId3" Type="http://schemas.openxmlformats.org/officeDocument/2006/relationships/image" Target="../media/image465.png"/><Relationship Id="rId2" Type="http://schemas.openxmlformats.org/officeDocument/2006/relationships/image" Target="../media/image464.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466.gif"/><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hyperlink" Target="https://www.autolexicon.net/obr_clanky/cs_aerodynamika_006.png" TargetMode="External"/><Relationship Id="rId2" Type="http://schemas.openxmlformats.org/officeDocument/2006/relationships/image" Target="../media/image467.jpeg"/><Relationship Id="rId1" Type="http://schemas.openxmlformats.org/officeDocument/2006/relationships/slideLayout" Target="../slideLayouts/slideLayout2.xml"/><Relationship Id="rId5" Type="http://schemas.openxmlformats.org/officeDocument/2006/relationships/image" Target="../media/image469.png"/><Relationship Id="rId4" Type="http://schemas.openxmlformats.org/officeDocument/2006/relationships/image" Target="../media/image468.png"/></Relationships>
</file>

<file path=ppt/slides/_rels/slide146.xml.rels><?xml version="1.0" encoding="UTF-8" standalone="yes"?>
<Relationships xmlns="http://schemas.openxmlformats.org/package/2006/relationships"><Relationship Id="rId3" Type="http://schemas.openxmlformats.org/officeDocument/2006/relationships/image" Target="../media/image471.jpeg"/><Relationship Id="rId2" Type="http://schemas.openxmlformats.org/officeDocument/2006/relationships/image" Target="../media/image470.png"/><Relationship Id="rId1" Type="http://schemas.openxmlformats.org/officeDocument/2006/relationships/slideLayout" Target="../slideLayouts/slideLayout2.xml"/><Relationship Id="rId4" Type="http://schemas.openxmlformats.org/officeDocument/2006/relationships/image" Target="../media/image472.jpeg"/></Relationships>
</file>

<file path=ppt/slides/_rels/slide147.xml.rels><?xml version="1.0" encoding="UTF-8" standalone="yes"?>
<Relationships xmlns="http://schemas.openxmlformats.org/package/2006/relationships"><Relationship Id="rId3" Type="http://schemas.openxmlformats.org/officeDocument/2006/relationships/image" Target="../media/image474.png"/><Relationship Id="rId2" Type="http://schemas.openxmlformats.org/officeDocument/2006/relationships/image" Target="../media/image473.jpeg"/><Relationship Id="rId1" Type="http://schemas.openxmlformats.org/officeDocument/2006/relationships/slideLayout" Target="../slideLayouts/slideLayout2.xml"/><Relationship Id="rId5" Type="http://schemas.openxmlformats.org/officeDocument/2006/relationships/image" Target="../media/image476.png"/><Relationship Id="rId4" Type="http://schemas.openxmlformats.org/officeDocument/2006/relationships/image" Target="../media/image475.png"/></Relationships>
</file>

<file path=ppt/slides/_rels/slide148.xml.rels><?xml version="1.0" encoding="UTF-8" standalone="yes"?>
<Relationships xmlns="http://schemas.openxmlformats.org/package/2006/relationships"><Relationship Id="rId3" Type="http://schemas.openxmlformats.org/officeDocument/2006/relationships/image" Target="../media/image365.png"/><Relationship Id="rId2" Type="http://schemas.openxmlformats.org/officeDocument/2006/relationships/image" Target="../media/image362.png"/><Relationship Id="rId1" Type="http://schemas.openxmlformats.org/officeDocument/2006/relationships/slideLayout" Target="../slideLayouts/slideLayout2.xml"/><Relationship Id="rId5" Type="http://schemas.openxmlformats.org/officeDocument/2006/relationships/image" Target="../media/image478.jpeg"/><Relationship Id="rId4" Type="http://schemas.openxmlformats.org/officeDocument/2006/relationships/image" Target="../media/image477.jpeg"/></Relationships>
</file>

<file path=ppt/slides/_rels/slide149.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image" Target="../media/image479.png"/><Relationship Id="rId1" Type="http://schemas.openxmlformats.org/officeDocument/2006/relationships/slideLayout" Target="../slideLayouts/slideLayout2.xml"/><Relationship Id="rId5" Type="http://schemas.openxmlformats.org/officeDocument/2006/relationships/image" Target="../media/image482.png"/><Relationship Id="rId4" Type="http://schemas.openxmlformats.org/officeDocument/2006/relationships/image" Target="../media/image481.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45.sv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wmf"/></Relationships>
</file>

<file path=ppt/slides/_rels/slide150.xml.rels><?xml version="1.0" encoding="UTF-8" standalone="yes"?>
<Relationships xmlns="http://schemas.openxmlformats.org/package/2006/relationships"><Relationship Id="rId3" Type="http://schemas.openxmlformats.org/officeDocument/2006/relationships/image" Target="../media/image484.png"/><Relationship Id="rId2" Type="http://schemas.openxmlformats.org/officeDocument/2006/relationships/image" Target="../media/image483.jpeg"/><Relationship Id="rId1" Type="http://schemas.openxmlformats.org/officeDocument/2006/relationships/slideLayout" Target="../slideLayouts/slideLayout1.xml"/><Relationship Id="rId6" Type="http://schemas.openxmlformats.org/officeDocument/2006/relationships/image" Target="../media/image487.png"/><Relationship Id="rId5" Type="http://schemas.openxmlformats.org/officeDocument/2006/relationships/image" Target="../media/image486.jpeg"/><Relationship Id="rId4" Type="http://schemas.openxmlformats.org/officeDocument/2006/relationships/image" Target="../media/image485.svg"/></Relationships>
</file>

<file path=ppt/slides/_rels/slide151.xml.rels><?xml version="1.0" encoding="UTF-8" standalone="yes"?>
<Relationships xmlns="http://schemas.openxmlformats.org/package/2006/relationships"><Relationship Id="rId2" Type="http://schemas.openxmlformats.org/officeDocument/2006/relationships/image" Target="../media/image488.jpe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490.emf"/><Relationship Id="rId2" Type="http://schemas.openxmlformats.org/officeDocument/2006/relationships/image" Target="../media/image489.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492.jpeg"/><Relationship Id="rId2" Type="http://schemas.openxmlformats.org/officeDocument/2006/relationships/image" Target="../media/image491.jpeg"/><Relationship Id="rId1" Type="http://schemas.openxmlformats.org/officeDocument/2006/relationships/slideLayout" Target="../slideLayouts/slideLayout2.xml"/><Relationship Id="rId4" Type="http://schemas.openxmlformats.org/officeDocument/2006/relationships/image" Target="../media/image493.jpeg"/></Relationships>
</file>

<file path=ppt/slides/_rels/slide154.xml.rels><?xml version="1.0" encoding="UTF-8" standalone="yes"?>
<Relationships xmlns="http://schemas.openxmlformats.org/package/2006/relationships"><Relationship Id="rId3" Type="http://schemas.openxmlformats.org/officeDocument/2006/relationships/image" Target="../media/image495.png"/><Relationship Id="rId2" Type="http://schemas.openxmlformats.org/officeDocument/2006/relationships/image" Target="../media/image494.jpeg"/><Relationship Id="rId1" Type="http://schemas.openxmlformats.org/officeDocument/2006/relationships/slideLayout" Target="../slideLayouts/slideLayout2.xml"/><Relationship Id="rId6" Type="http://schemas.openxmlformats.org/officeDocument/2006/relationships/image" Target="../media/image498.png"/><Relationship Id="rId5" Type="http://schemas.openxmlformats.org/officeDocument/2006/relationships/image" Target="../media/image497.jpeg"/><Relationship Id="rId4" Type="http://schemas.openxmlformats.org/officeDocument/2006/relationships/image" Target="../media/image496.gif"/></Relationships>
</file>

<file path=ppt/slides/_rels/slide16.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gif"/><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gif"/><Relationship Id="rId7" Type="http://schemas.openxmlformats.org/officeDocument/2006/relationships/image" Target="../media/image77.png"/><Relationship Id="rId2" Type="http://schemas.openxmlformats.org/officeDocument/2006/relationships/image" Target="../media/image72.gif"/><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gif"/><Relationship Id="rId1" Type="http://schemas.openxmlformats.org/officeDocument/2006/relationships/slideLayout" Target="../slideLayouts/slideLayout2.xml"/><Relationship Id="rId5" Type="http://schemas.openxmlformats.org/officeDocument/2006/relationships/image" Target="../media/image82.svg"/><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3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gif"/><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gif"/></Relationships>
</file>

<file path=ppt/slides/_rels/slide35.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99.jpe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gif"/><Relationship Id="rId5" Type="http://schemas.openxmlformats.org/officeDocument/2006/relationships/image" Target="../media/image101.svg"/><Relationship Id="rId4" Type="http://schemas.openxmlformats.org/officeDocument/2006/relationships/image" Target="../media/image100.png"/></Relationships>
</file>

<file path=ppt/slides/_rels/slide3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12.xml"/><Relationship Id="rId4" Type="http://schemas.openxmlformats.org/officeDocument/2006/relationships/image" Target="../media/image109.jpeg"/></Relationships>
</file>

<file path=ppt/slides/_rels/slide3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sv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20.gif"/><Relationship Id="rId2" Type="http://schemas.openxmlformats.org/officeDocument/2006/relationships/image" Target="../media/image119.jpeg"/><Relationship Id="rId1" Type="http://schemas.openxmlformats.org/officeDocument/2006/relationships/slideLayout" Target="../slideLayouts/slideLayout2.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41.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image" Target="../media/image124.gif"/><Relationship Id="rId1" Type="http://schemas.openxmlformats.org/officeDocument/2006/relationships/slideLayout" Target="../slideLayouts/slideLayout2.xml"/><Relationship Id="rId4" Type="http://schemas.openxmlformats.org/officeDocument/2006/relationships/image" Target="../media/image125.gif"/></Relationships>
</file>

<file path=ppt/slides/_rels/slide4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image" Target="../media/image129.emf"/><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45.xml.rels><?xml version="1.0" encoding="UTF-8" standalone="yes"?>
<Relationships xmlns="http://schemas.openxmlformats.org/package/2006/relationships"><Relationship Id="rId3" Type="http://schemas.openxmlformats.org/officeDocument/2006/relationships/image" Target="../media/image133.gif"/><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36.gif"/><Relationship Id="rId5" Type="http://schemas.openxmlformats.org/officeDocument/2006/relationships/image" Target="../media/image135.png"/><Relationship Id="rId4" Type="http://schemas.openxmlformats.org/officeDocument/2006/relationships/image" Target="../media/image134.gif"/></Relationships>
</file>

<file path=ppt/slides/_rels/slide4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44.jpeg"/><Relationship Id="rId2"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jpeg"/><Relationship Id="rId4" Type="http://schemas.openxmlformats.org/officeDocument/2006/relationships/image" Target="../media/image141.png"/></Relationships>
</file>

<file path=ppt/slides/_rels/slide48.xml.rels><?xml version="1.0" encoding="UTF-8" standalone="yes"?>
<Relationships xmlns="http://schemas.openxmlformats.org/package/2006/relationships"><Relationship Id="rId3" Type="http://schemas.openxmlformats.org/officeDocument/2006/relationships/image" Target="../media/image146.gif"/><Relationship Id="rId7" Type="http://schemas.openxmlformats.org/officeDocument/2006/relationships/image" Target="../media/image150.png"/><Relationship Id="rId2" Type="http://schemas.openxmlformats.org/officeDocument/2006/relationships/image" Target="../media/image145.jpeg"/><Relationship Id="rId1" Type="http://schemas.openxmlformats.org/officeDocument/2006/relationships/slideLayout" Target="../slideLayouts/slideLayout12.xml"/><Relationship Id="rId6" Type="http://schemas.openxmlformats.org/officeDocument/2006/relationships/image" Target="../media/image149.gif"/><Relationship Id="rId5" Type="http://schemas.openxmlformats.org/officeDocument/2006/relationships/image" Target="../media/image148.png"/><Relationship Id="rId4" Type="http://schemas.openxmlformats.org/officeDocument/2006/relationships/image" Target="../media/image147.gif"/></Relationships>
</file>

<file path=ppt/slides/_rels/slide49.xml.rels><?xml version="1.0" encoding="UTF-8" standalone="yes"?>
<Relationships xmlns="http://schemas.openxmlformats.org/package/2006/relationships"><Relationship Id="rId2" Type="http://schemas.openxmlformats.org/officeDocument/2006/relationships/image" Target="../media/image151.em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image" Target="../media/image156.jpeg"/><Relationship Id="rId4" Type="http://schemas.openxmlformats.org/officeDocument/2006/relationships/image" Target="../media/image155.png"/></Relationships>
</file>

<file path=ppt/slides/_rels/slide5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60.png"/></Relationships>
</file>

<file path=ppt/slides/_rels/slide53.xml.rels><?xml version="1.0" encoding="UTF-8" standalone="yes"?>
<Relationships xmlns="http://schemas.openxmlformats.org/package/2006/relationships"><Relationship Id="rId2" Type="http://schemas.openxmlformats.org/officeDocument/2006/relationships/image" Target="../media/image161.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65.svg"/><Relationship Id="rId7" Type="http://schemas.openxmlformats.org/officeDocument/2006/relationships/image" Target="../media/image169.svg"/><Relationship Id="rId2" Type="http://schemas.openxmlformats.org/officeDocument/2006/relationships/image" Target="../media/image164.png"/><Relationship Id="rId1" Type="http://schemas.openxmlformats.org/officeDocument/2006/relationships/slideLayout" Target="../slideLayouts/slideLayout2.xml"/><Relationship Id="rId6" Type="http://schemas.openxmlformats.org/officeDocument/2006/relationships/image" Target="../media/image168.png"/><Relationship Id="rId5" Type="http://schemas.openxmlformats.org/officeDocument/2006/relationships/image" Target="../media/image167.svg"/><Relationship Id="rId4" Type="http://schemas.openxmlformats.org/officeDocument/2006/relationships/image" Target="../media/image166.png"/></Relationships>
</file>

<file path=ppt/slides/_rels/slide56.xml.rels><?xml version="1.0" encoding="UTF-8" standalone="yes"?>
<Relationships xmlns="http://schemas.openxmlformats.org/package/2006/relationships"><Relationship Id="rId3" Type="http://schemas.openxmlformats.org/officeDocument/2006/relationships/image" Target="../media/image172.gif"/><Relationship Id="rId7" Type="http://schemas.openxmlformats.org/officeDocument/2006/relationships/image" Target="../media/image176.jpeg"/><Relationship Id="rId2" Type="http://schemas.openxmlformats.org/officeDocument/2006/relationships/image" Target="../media/image171.jpeg"/><Relationship Id="rId1" Type="http://schemas.openxmlformats.org/officeDocument/2006/relationships/slideLayout" Target="../slideLayouts/slideLayout2.xml"/><Relationship Id="rId6" Type="http://schemas.openxmlformats.org/officeDocument/2006/relationships/image" Target="../media/image175.gif"/><Relationship Id="rId5" Type="http://schemas.openxmlformats.org/officeDocument/2006/relationships/image" Target="../media/image174.gif"/><Relationship Id="rId4" Type="http://schemas.openxmlformats.org/officeDocument/2006/relationships/image" Target="../media/image173.gif"/></Relationships>
</file>

<file path=ppt/slides/_rels/slide5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gif"/><Relationship Id="rId1" Type="http://schemas.openxmlformats.org/officeDocument/2006/relationships/slideLayout" Target="../slideLayouts/slideLayout2.xml"/><Relationship Id="rId5" Type="http://schemas.openxmlformats.org/officeDocument/2006/relationships/image" Target="../media/image180.jpeg"/><Relationship Id="rId4" Type="http://schemas.openxmlformats.org/officeDocument/2006/relationships/image" Target="../media/image179.jpeg"/></Relationships>
</file>

<file path=ppt/slides/_rels/slide58.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83.gif"/><Relationship Id="rId2" Type="http://schemas.openxmlformats.org/officeDocument/2006/relationships/image" Target="../media/image182.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9.svg"/></Relationships>
</file>

<file path=ppt/slides/_rels/slide60.xml.rels><?xml version="1.0" encoding="UTF-8" standalone="yes"?>
<Relationships xmlns="http://schemas.openxmlformats.org/package/2006/relationships"><Relationship Id="rId3" Type="http://schemas.openxmlformats.org/officeDocument/2006/relationships/image" Target="../media/image185.gif"/><Relationship Id="rId2" Type="http://schemas.openxmlformats.org/officeDocument/2006/relationships/image" Target="../media/image184.jpeg"/><Relationship Id="rId1" Type="http://schemas.openxmlformats.org/officeDocument/2006/relationships/slideLayout" Target="../slideLayouts/slideLayout2.xml"/><Relationship Id="rId5" Type="http://schemas.openxmlformats.org/officeDocument/2006/relationships/image" Target="../media/image187.png"/><Relationship Id="rId4" Type="http://schemas.openxmlformats.org/officeDocument/2006/relationships/image" Target="../media/image186.gif"/></Relationships>
</file>

<file path=ppt/slides/_rels/slide61.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90.svg"/><Relationship Id="rId2" Type="http://schemas.openxmlformats.org/officeDocument/2006/relationships/image" Target="../media/image189.png"/><Relationship Id="rId1" Type="http://schemas.openxmlformats.org/officeDocument/2006/relationships/slideLayout" Target="../slideLayouts/slideLayout2.xml"/><Relationship Id="rId5" Type="http://schemas.openxmlformats.org/officeDocument/2006/relationships/image" Target="../media/image192.gif"/><Relationship Id="rId4" Type="http://schemas.openxmlformats.org/officeDocument/2006/relationships/image" Target="../media/image191.gif"/></Relationships>
</file>

<file path=ppt/slides/_rels/slide63.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gif"/><Relationship Id="rId1" Type="http://schemas.openxmlformats.org/officeDocument/2006/relationships/slideLayout" Target="../slideLayouts/slideLayout2.xml"/><Relationship Id="rId4" Type="http://schemas.openxmlformats.org/officeDocument/2006/relationships/image" Target="../media/image196.jpeg"/></Relationships>
</file>

<file path=ppt/slides/_rels/slide65.xml.rels><?xml version="1.0" encoding="UTF-8" standalone="yes"?>
<Relationships xmlns="http://schemas.openxmlformats.org/package/2006/relationships"><Relationship Id="rId3" Type="http://schemas.openxmlformats.org/officeDocument/2006/relationships/image" Target="../media/image198.jpeg"/><Relationship Id="rId7" Type="http://schemas.openxmlformats.org/officeDocument/2006/relationships/image" Target="../media/image202.png"/><Relationship Id="rId2" Type="http://schemas.openxmlformats.org/officeDocument/2006/relationships/image" Target="../media/image197.jpeg"/><Relationship Id="rId1" Type="http://schemas.openxmlformats.org/officeDocument/2006/relationships/slideLayout" Target="../slideLayouts/slideLayout2.xml"/><Relationship Id="rId6" Type="http://schemas.openxmlformats.org/officeDocument/2006/relationships/image" Target="../media/image201.jpeg"/><Relationship Id="rId5" Type="http://schemas.openxmlformats.org/officeDocument/2006/relationships/image" Target="../media/image200.png"/><Relationship Id="rId4" Type="http://schemas.openxmlformats.org/officeDocument/2006/relationships/image" Target="../media/image199.gif"/></Relationships>
</file>

<file path=ppt/slides/_rels/slide66.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850.png"/><Relationship Id="rId2" Type="http://schemas.openxmlformats.org/officeDocument/2006/relationships/image" Target="../media/image284.png"/><Relationship Id="rId1" Type="http://schemas.openxmlformats.org/officeDocument/2006/relationships/slideLayout" Target="../slideLayouts/slideLayout2.xml"/><Relationship Id="rId6" Type="http://schemas.openxmlformats.org/officeDocument/2006/relationships/image" Target="../media/image206.svg"/><Relationship Id="rId5" Type="http://schemas.openxmlformats.org/officeDocument/2006/relationships/image" Target="../media/image205.png"/><Relationship Id="rId4" Type="http://schemas.openxmlformats.org/officeDocument/2006/relationships/image" Target="../media/image204.png"/></Relationships>
</file>

<file path=ppt/slides/_rels/slide68.xml.rels><?xml version="1.0" encoding="UTF-8" standalone="yes"?>
<Relationships xmlns="http://schemas.openxmlformats.org/package/2006/relationships"><Relationship Id="rId3" Type="http://schemas.openxmlformats.org/officeDocument/2006/relationships/image" Target="../media/image207.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0.jpg"/><Relationship Id="rId5" Type="http://schemas.openxmlformats.org/officeDocument/2006/relationships/image" Target="../media/image209.gif"/><Relationship Id="rId4" Type="http://schemas.openxmlformats.org/officeDocument/2006/relationships/image" Target="../media/image208.png"/></Relationships>
</file>

<file path=ppt/slides/_rels/slide69.xml.rels><?xml version="1.0" encoding="UTF-8" standalone="yes"?>
<Relationships xmlns="http://schemas.openxmlformats.org/package/2006/relationships"><Relationship Id="rId8" Type="http://schemas.openxmlformats.org/officeDocument/2006/relationships/image" Target="../media/image217.gif"/><Relationship Id="rId13" Type="http://schemas.openxmlformats.org/officeDocument/2006/relationships/image" Target="../media/image220.png"/><Relationship Id="rId3" Type="http://schemas.openxmlformats.org/officeDocument/2006/relationships/image" Target="../media/image212.png"/><Relationship Id="rId7" Type="http://schemas.openxmlformats.org/officeDocument/2006/relationships/image" Target="../media/image216.jpg"/><Relationship Id="rId12" Type="http://schemas.openxmlformats.org/officeDocument/2006/relationships/hyperlink" Target="https://www.google.cz/imgres?imgurl=https%3A%2F%2Fwww.cse.iitk.ac.in%2Fusers%2Famit%2Fcourses%2F371%2Fbrijes%2Floading.gif&amp;imgrefurl=https%3A%2F%2Fwww.cse.iitk.ac.in%2Fusers%2Famit%2Fcourses%2F371%2Fbrijes%2Findex.html&amp;docid=9i9191SQTzCZeM&amp;tbnid=NcBVq5drQM-2zM%3A&amp;vet=10ahUKEwiPtaCNhoXlAhVELBoKHZGFDTwQMwhHKAYwBg..i&amp;w=700&amp;h=300&amp;bih=504&amp;biw=1051&amp;q=air%20gun%20principle&amp;ved=0ahUKEwiPtaCNhoXlAhVELBoKHZGFDTwQMwhHKAYwBg&amp;iact=mrc&amp;uact=8" TargetMode="External"/><Relationship Id="rId2" Type="http://schemas.openxmlformats.org/officeDocument/2006/relationships/image" Target="../media/image211.jpg"/><Relationship Id="rId1" Type="http://schemas.openxmlformats.org/officeDocument/2006/relationships/slideLayout" Target="../slideLayouts/slideLayout2.xml"/><Relationship Id="rId6" Type="http://schemas.openxmlformats.org/officeDocument/2006/relationships/image" Target="../media/image215.jpg"/><Relationship Id="rId11" Type="http://schemas.openxmlformats.org/officeDocument/2006/relationships/image" Target="../media/image219.png"/><Relationship Id="rId5" Type="http://schemas.openxmlformats.org/officeDocument/2006/relationships/image" Target="../media/image214.png"/><Relationship Id="rId10" Type="http://schemas.openxmlformats.org/officeDocument/2006/relationships/hyperlink" Target="https://www.google.cz/imgres?imgurl=https%3A%2F%2Fcdn.instructables.com%2FFZ3%2F1W1B%2FHQQLKMD1%2FFZ31W1BHQQLKMD1.LARGE.gif%3Fauto%3Dwebp%26fit%3Dbounds&amp;imgrefurl=https%3A%2F%2Fwww.instructables.com%2Fid%2FHow-to-increase-breakbarrelspringer-air-gun%2F&amp;docid=vsSiO8FXkwtPoM&amp;tbnid=mTk-JxYYukQKQM%3A&amp;vet=10ahUKEwiPtaCNhoXlAhVELBoKHZGFDTwQMwhCKAEwAQ..i&amp;w=700&amp;h=300&amp;bih=504&amp;biw=1051&amp;q=air%20gun%20principle&amp;ved=0ahUKEwiPtaCNhoXlAhVELBoKHZGFDTwQMwhCKAEwAQ&amp;iact=mrc&amp;uact=8" TargetMode="External"/><Relationship Id="rId4" Type="http://schemas.openxmlformats.org/officeDocument/2006/relationships/image" Target="../media/image213.png"/><Relationship Id="rId9" Type="http://schemas.openxmlformats.org/officeDocument/2006/relationships/image" Target="../media/image218.png"/><Relationship Id="rId14" Type="http://schemas.openxmlformats.org/officeDocument/2006/relationships/image" Target="../media/image221.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gi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26.jpeg"/><Relationship Id="rId1" Type="http://schemas.openxmlformats.org/officeDocument/2006/relationships/slideLayout" Target="../slideLayouts/slideLayout2.xml"/><Relationship Id="rId5" Type="http://schemas.openxmlformats.org/officeDocument/2006/relationships/image" Target="../media/image229.svg"/><Relationship Id="rId4" Type="http://schemas.openxmlformats.org/officeDocument/2006/relationships/image" Target="../media/image228.png"/></Relationships>
</file>

<file path=ppt/slides/_rels/slide73.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2.xml"/><Relationship Id="rId5" Type="http://schemas.openxmlformats.org/officeDocument/2006/relationships/image" Target="../media/image234.png"/><Relationship Id="rId4" Type="http://schemas.openxmlformats.org/officeDocument/2006/relationships/image" Target="../media/image233.gif"/></Relationships>
</file>

<file path=ppt/slides/_rels/slide75.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243.png"/><Relationship Id="rId3" Type="http://schemas.openxmlformats.org/officeDocument/2006/relationships/image" Target="../media/image238.jpeg"/><Relationship Id="rId7" Type="http://schemas.openxmlformats.org/officeDocument/2006/relationships/image" Target="../media/image242.jpeg"/><Relationship Id="rId2" Type="http://schemas.openxmlformats.org/officeDocument/2006/relationships/image" Target="../media/image237.png"/><Relationship Id="rId1" Type="http://schemas.openxmlformats.org/officeDocument/2006/relationships/slideLayout" Target="../slideLayouts/slideLayout2.xml"/><Relationship Id="rId6" Type="http://schemas.openxmlformats.org/officeDocument/2006/relationships/image" Target="../media/image241.png"/><Relationship Id="rId5" Type="http://schemas.openxmlformats.org/officeDocument/2006/relationships/image" Target="../media/image240.png"/><Relationship Id="rId4" Type="http://schemas.openxmlformats.org/officeDocument/2006/relationships/image" Target="../media/image239.jpeg"/></Relationships>
</file>

<file path=ppt/slides/_rels/slide77.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image" Target="../media/image246.jpeg"/><Relationship Id="rId1" Type="http://schemas.openxmlformats.org/officeDocument/2006/relationships/slideLayout" Target="../slideLayouts/slideLayout2.xml"/><Relationship Id="rId6" Type="http://schemas.openxmlformats.org/officeDocument/2006/relationships/image" Target="../media/image250.jpeg"/><Relationship Id="rId5" Type="http://schemas.openxmlformats.org/officeDocument/2006/relationships/image" Target="../media/image249.png"/><Relationship Id="rId4" Type="http://schemas.openxmlformats.org/officeDocument/2006/relationships/image" Target="../media/image248.png"/></Relationships>
</file>

<file path=ppt/slides/_rels/slide79.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2.xml"/><Relationship Id="rId4" Type="http://schemas.openxmlformats.org/officeDocument/2006/relationships/image" Target="../media/image25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jpeg"/><Relationship Id="rId1" Type="http://schemas.openxmlformats.org/officeDocument/2006/relationships/slideLayout" Target="../slideLayouts/slideLayout2.xml"/><Relationship Id="rId6" Type="http://schemas.openxmlformats.org/officeDocument/2006/relationships/image" Target="../media/image258.svg"/><Relationship Id="rId5" Type="http://schemas.openxmlformats.org/officeDocument/2006/relationships/image" Target="../media/image257.png"/><Relationship Id="rId4" Type="http://schemas.openxmlformats.org/officeDocument/2006/relationships/image" Target="../media/image256.svg"/></Relationships>
</file>

<file path=ppt/slides/_rels/slide81.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61.emf"/><Relationship Id="rId2" Type="http://schemas.openxmlformats.org/officeDocument/2006/relationships/image" Target="../media/image260.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269.png"/><Relationship Id="rId3" Type="http://schemas.openxmlformats.org/officeDocument/2006/relationships/image" Target="../media/image264.png"/><Relationship Id="rId7" Type="http://schemas.openxmlformats.org/officeDocument/2006/relationships/image" Target="../media/image268.jpeg"/><Relationship Id="rId2" Type="http://schemas.openxmlformats.org/officeDocument/2006/relationships/image" Target="../media/image263.png"/><Relationship Id="rId1" Type="http://schemas.openxmlformats.org/officeDocument/2006/relationships/slideLayout" Target="../slideLayouts/slideLayout2.xml"/><Relationship Id="rId6" Type="http://schemas.openxmlformats.org/officeDocument/2006/relationships/image" Target="../media/image267.png"/><Relationship Id="rId5" Type="http://schemas.openxmlformats.org/officeDocument/2006/relationships/image" Target="../media/image266.png"/><Relationship Id="rId10" Type="http://schemas.openxmlformats.org/officeDocument/2006/relationships/image" Target="../media/image271.jpeg"/><Relationship Id="rId4" Type="http://schemas.openxmlformats.org/officeDocument/2006/relationships/image" Target="../media/image265.jpeg"/><Relationship Id="rId9" Type="http://schemas.openxmlformats.org/officeDocument/2006/relationships/image" Target="../media/image270.png"/></Relationships>
</file>

<file path=ppt/slides/_rels/slide85.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image" Target="../media/image273.png"/><Relationship Id="rId1" Type="http://schemas.openxmlformats.org/officeDocument/2006/relationships/slideLayout" Target="../slideLayouts/slideLayout2.xml"/><Relationship Id="rId6" Type="http://schemas.openxmlformats.org/officeDocument/2006/relationships/image" Target="../media/image277.jpeg"/><Relationship Id="rId5" Type="http://schemas.openxmlformats.org/officeDocument/2006/relationships/image" Target="../media/image276.jpeg"/><Relationship Id="rId4" Type="http://schemas.openxmlformats.org/officeDocument/2006/relationships/image" Target="../media/image275.jpeg"/></Relationships>
</file>

<file path=ppt/slides/_rels/slide87.xml.rels><?xml version="1.0" encoding="UTF-8" standalone="yes"?>
<Relationships xmlns="http://schemas.openxmlformats.org/package/2006/relationships"><Relationship Id="rId8" Type="http://schemas.openxmlformats.org/officeDocument/2006/relationships/image" Target="../media/image284.emf"/><Relationship Id="rId3" Type="http://schemas.openxmlformats.org/officeDocument/2006/relationships/image" Target="../media/image279.jpeg"/><Relationship Id="rId7" Type="http://schemas.openxmlformats.org/officeDocument/2006/relationships/image" Target="../media/image283.png"/><Relationship Id="rId2" Type="http://schemas.openxmlformats.org/officeDocument/2006/relationships/image" Target="../media/image278.png"/><Relationship Id="rId1" Type="http://schemas.openxmlformats.org/officeDocument/2006/relationships/slideLayout" Target="../slideLayouts/slideLayout2.xml"/><Relationship Id="rId6" Type="http://schemas.openxmlformats.org/officeDocument/2006/relationships/image" Target="../media/image282.jpeg"/><Relationship Id="rId5" Type="http://schemas.openxmlformats.org/officeDocument/2006/relationships/image" Target="../media/image281.jpeg"/><Relationship Id="rId4" Type="http://schemas.openxmlformats.org/officeDocument/2006/relationships/image" Target="../media/image280.png"/></Relationships>
</file>

<file path=ppt/slides/_rels/slide88.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image" Target="../media/image285.jpeg"/><Relationship Id="rId1" Type="http://schemas.openxmlformats.org/officeDocument/2006/relationships/slideLayout" Target="../slideLayouts/slideLayout2.xml"/><Relationship Id="rId4" Type="http://schemas.openxmlformats.org/officeDocument/2006/relationships/image" Target="../media/image287.png"/></Relationships>
</file>

<file path=ppt/slides/_rels/slide89.xml.rels><?xml version="1.0" encoding="UTF-8" standalone="yes"?>
<Relationships xmlns="http://schemas.openxmlformats.org/package/2006/relationships"><Relationship Id="rId3" Type="http://schemas.openxmlformats.org/officeDocument/2006/relationships/image" Target="../media/image289.gif"/><Relationship Id="rId2" Type="http://schemas.openxmlformats.org/officeDocument/2006/relationships/image" Target="../media/image288.gif"/><Relationship Id="rId1" Type="http://schemas.openxmlformats.org/officeDocument/2006/relationships/slideLayout" Target="../slideLayouts/slideLayout2.xml"/><Relationship Id="rId4" Type="http://schemas.openxmlformats.org/officeDocument/2006/relationships/image" Target="../media/image290.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92.svg"/><Relationship Id="rId7" Type="http://schemas.openxmlformats.org/officeDocument/2006/relationships/image" Target="../media/image296.jpeg"/><Relationship Id="rId2" Type="http://schemas.openxmlformats.org/officeDocument/2006/relationships/image" Target="../media/image291.png"/><Relationship Id="rId1" Type="http://schemas.openxmlformats.org/officeDocument/2006/relationships/slideLayout" Target="../slideLayouts/slideLayout2.xml"/><Relationship Id="rId6" Type="http://schemas.openxmlformats.org/officeDocument/2006/relationships/image" Target="../media/image295.png"/><Relationship Id="rId5" Type="http://schemas.openxmlformats.org/officeDocument/2006/relationships/image" Target="../media/image294.png"/><Relationship Id="rId4" Type="http://schemas.openxmlformats.org/officeDocument/2006/relationships/image" Target="../media/image293.jpeg"/></Relationships>
</file>

<file path=ppt/slides/_rels/slide91.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297.png"/><Relationship Id="rId1" Type="http://schemas.openxmlformats.org/officeDocument/2006/relationships/slideLayout" Target="../slideLayouts/slideLayout2.xml"/><Relationship Id="rId5" Type="http://schemas.openxmlformats.org/officeDocument/2006/relationships/image" Target="../media/image300.gif"/><Relationship Id="rId4" Type="http://schemas.openxmlformats.org/officeDocument/2006/relationships/image" Target="../media/image299.png"/></Relationships>
</file>

<file path=ppt/slides/_rels/slide92.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image" Target="../media/image301.gi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04.jpeg"/><Relationship Id="rId2" Type="http://schemas.openxmlformats.org/officeDocument/2006/relationships/image" Target="../media/image303.gi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06.gif"/><Relationship Id="rId2" Type="http://schemas.openxmlformats.org/officeDocument/2006/relationships/image" Target="../media/image305.gif"/><Relationship Id="rId1" Type="http://schemas.openxmlformats.org/officeDocument/2006/relationships/slideLayout" Target="../slideLayouts/slideLayout2.xml"/><Relationship Id="rId5" Type="http://schemas.openxmlformats.org/officeDocument/2006/relationships/image" Target="../media/image308.gif"/><Relationship Id="rId4" Type="http://schemas.openxmlformats.org/officeDocument/2006/relationships/image" Target="../media/image307.gi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309.jpeg"/><Relationship Id="rId1" Type="http://schemas.openxmlformats.org/officeDocument/2006/relationships/slideLayout" Target="../slideLayouts/slideLayout2.xml"/><Relationship Id="rId5" Type="http://schemas.openxmlformats.org/officeDocument/2006/relationships/image" Target="../media/image312.jpeg"/><Relationship Id="rId4" Type="http://schemas.openxmlformats.org/officeDocument/2006/relationships/image" Target="../media/image311.png"/></Relationships>
</file>

<file path=ppt/slides/_rels/slide97.xml.rels><?xml version="1.0" encoding="UTF-8" standalone="yes"?>
<Relationships xmlns="http://schemas.openxmlformats.org/package/2006/relationships"><Relationship Id="rId2" Type="http://schemas.openxmlformats.org/officeDocument/2006/relationships/image" Target="../media/image313.gi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15.jpeg"/><Relationship Id="rId2" Type="http://schemas.openxmlformats.org/officeDocument/2006/relationships/image" Target="../media/image314.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AF44C2-D171-4353-80F8-353A6A71FBE0}"/>
              </a:ext>
            </a:extLst>
          </p:cNvPr>
          <p:cNvSpPr>
            <a:spLocks noGrp="1"/>
          </p:cNvSpPr>
          <p:nvPr>
            <p:ph type="title"/>
          </p:nvPr>
        </p:nvSpPr>
        <p:spPr>
          <a:xfrm>
            <a:off x="2000250" y="1555751"/>
            <a:ext cx="4886325" cy="1325563"/>
          </a:xfrm>
        </p:spPr>
        <p:txBody>
          <a:bodyPr/>
          <a:lstStyle/>
          <a:p>
            <a:r>
              <a:rPr lang="cs-CZ" b="1" dirty="0"/>
              <a:t>Mechanika kontinua</a:t>
            </a:r>
          </a:p>
        </p:txBody>
      </p:sp>
    </p:spTree>
    <p:extLst>
      <p:ext uri="{BB962C8B-B14F-4D97-AF65-F5344CB8AC3E}">
        <p14:creationId xmlns:p14="http://schemas.microsoft.com/office/powerpoint/2010/main" val="1043404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85513" y="133350"/>
            <a:ext cx="8424936" cy="5047536"/>
          </a:xfrm>
          <a:prstGeom prst="rect">
            <a:avLst/>
          </a:prstGeom>
          <a:solidFill>
            <a:schemeClr val="bg1"/>
          </a:solidFill>
        </p:spPr>
        <p:txBody>
          <a:bodyPr wrap="square" rtlCol="0">
            <a:spAutoFit/>
          </a:bodyPr>
          <a:lstStyle/>
          <a:p>
            <a:pPr algn="just"/>
            <a:r>
              <a:rPr lang="en-US" sz="2000" b="1" i="1" u="dbl" dirty="0"/>
              <a:t>D</a:t>
            </a:r>
            <a:r>
              <a:rPr lang="cs-CZ" sz="2000" b="1" i="1" u="dbl" dirty="0" err="1"/>
              <a:t>ruh</a:t>
            </a:r>
            <a:r>
              <a:rPr lang="en-US" sz="2000" b="1" i="1" u="dbl" dirty="0"/>
              <a:t>y</a:t>
            </a:r>
            <a:r>
              <a:rPr lang="cs-CZ" sz="2000" b="1" i="1" u="dbl" dirty="0"/>
              <a:t> deformace tělesa </a:t>
            </a:r>
            <a:r>
              <a:rPr lang="pl-PL" sz="2000" b="1" i="1" u="dbl" dirty="0"/>
              <a:t>podle změny v krystalové mřížce</a:t>
            </a:r>
            <a:r>
              <a:rPr lang="cs-CZ" sz="2000" u="dbl" dirty="0"/>
              <a:t>: </a:t>
            </a:r>
          </a:p>
          <a:p>
            <a:pPr algn="just"/>
            <a:endParaRPr lang="cs-CZ" sz="2000" u="sng" dirty="0"/>
          </a:p>
          <a:p>
            <a:pPr algn="just"/>
            <a:endParaRPr lang="cs-CZ" sz="800" dirty="0"/>
          </a:p>
          <a:p>
            <a:pPr algn="just"/>
            <a:r>
              <a:rPr lang="cs-CZ" sz="2000" b="1" u="sng" dirty="0"/>
              <a:t>1. deformace tahem:</a:t>
            </a:r>
            <a:r>
              <a:rPr lang="cs-CZ" sz="2000" dirty="0"/>
              <a:t> vzniká působením dvou opačných sil směřujících</a:t>
            </a:r>
            <a:r>
              <a:rPr lang="cs-CZ" sz="2000" i="1" dirty="0"/>
              <a:t> </a:t>
            </a:r>
            <a:r>
              <a:rPr lang="cs-CZ" sz="2000" dirty="0"/>
              <a:t>ven z tělesa, důsledek = zmenšení průřezu a zvětšení délky</a:t>
            </a:r>
          </a:p>
          <a:p>
            <a:pPr algn="just"/>
            <a:endParaRPr lang="cs-CZ" dirty="0"/>
          </a:p>
          <a:p>
            <a:pPr algn="just"/>
            <a:endParaRPr lang="cs-CZ" dirty="0"/>
          </a:p>
          <a:p>
            <a:pPr algn="just"/>
            <a:endParaRPr lang="cs-CZ" dirty="0"/>
          </a:p>
          <a:p>
            <a:pPr algn="just"/>
            <a:endParaRPr lang="cs-CZ" dirty="0"/>
          </a:p>
          <a:p>
            <a:pPr algn="just"/>
            <a:endParaRPr lang="cs-CZ" dirty="0"/>
          </a:p>
          <a:p>
            <a:pPr algn="just"/>
            <a:r>
              <a:rPr lang="cs-CZ" sz="2000" dirty="0"/>
              <a:t>Touto deformací jsou namáhány</a:t>
            </a:r>
            <a:r>
              <a:rPr lang="en-US" sz="2000" dirty="0"/>
              <a:t> nap</a:t>
            </a:r>
            <a:r>
              <a:rPr lang="cs-CZ" sz="2000" dirty="0"/>
              <a:t>ř. závěsná lana jeřábu.</a:t>
            </a:r>
          </a:p>
          <a:p>
            <a:pPr algn="just"/>
            <a:endParaRPr lang="cs-CZ" sz="2000" dirty="0"/>
          </a:p>
          <a:p>
            <a:pPr algn="just"/>
            <a:endParaRPr lang="cs-CZ" sz="800" dirty="0"/>
          </a:p>
          <a:p>
            <a:pPr algn="just">
              <a:buNone/>
            </a:pPr>
            <a:r>
              <a:rPr lang="cs-CZ" sz="2000" b="1" u="sng" dirty="0"/>
              <a:t>2. deformace tlakem: </a:t>
            </a:r>
            <a:r>
              <a:rPr lang="cs-CZ" sz="2000" dirty="0"/>
              <a:t>vzniká působením dvou opačných sil směřujících dovnitř tělesa, důsledek = zvětšení průřezu a zmenšení délky</a:t>
            </a:r>
            <a:endParaRPr lang="cs-CZ" sz="2000" b="1" u="sng" dirty="0"/>
          </a:p>
          <a:p>
            <a:pPr algn="just"/>
            <a:endParaRPr lang="cs-CZ" sz="2000" dirty="0"/>
          </a:p>
          <a:p>
            <a:pPr algn="just"/>
            <a:endParaRPr lang="cs-CZ" dirty="0"/>
          </a:p>
          <a:p>
            <a:pPr algn="just"/>
            <a:endParaRPr lang="cs-CZ" dirty="0"/>
          </a:p>
        </p:txBody>
      </p:sp>
      <p:pic>
        <p:nvPicPr>
          <p:cNvPr id="20482" name="Picture 2" descr="C:\Users\Eliška\Desktop\11.gif"/>
          <p:cNvPicPr>
            <a:picLocks noChangeAspect="1" noChangeArrowheads="1"/>
          </p:cNvPicPr>
          <p:nvPr/>
        </p:nvPicPr>
        <p:blipFill>
          <a:blip r:embed="rId2" cstate="print"/>
          <a:srcRect/>
          <a:stretch>
            <a:fillRect/>
          </a:stretch>
        </p:blipFill>
        <p:spPr bwMode="auto">
          <a:xfrm rot="10800000" flipV="1">
            <a:off x="300074" y="1736999"/>
            <a:ext cx="4097907" cy="868029"/>
          </a:xfrm>
          <a:prstGeom prst="rect">
            <a:avLst/>
          </a:prstGeom>
          <a:noFill/>
        </p:spPr>
      </p:pic>
      <p:pic>
        <p:nvPicPr>
          <p:cNvPr id="20483" name="Picture 3" descr="C:\Users\Eliška\Desktop\obr7-domson.ca.jpg"/>
          <p:cNvPicPr>
            <a:picLocks noChangeAspect="1" noChangeArrowheads="1"/>
          </p:cNvPicPr>
          <p:nvPr/>
        </p:nvPicPr>
        <p:blipFill>
          <a:blip r:embed="rId3" cstate="print"/>
          <a:srcRect/>
          <a:stretch>
            <a:fillRect/>
          </a:stretch>
        </p:blipFill>
        <p:spPr bwMode="auto">
          <a:xfrm>
            <a:off x="4860582" y="1736999"/>
            <a:ext cx="3692238" cy="1001007"/>
          </a:xfrm>
          <a:prstGeom prst="rect">
            <a:avLst/>
          </a:prstGeom>
          <a:noFill/>
        </p:spPr>
      </p:pic>
      <p:sp>
        <p:nvSpPr>
          <p:cNvPr id="10" name="TextovéPole 9">
            <a:extLst>
              <a:ext uri="{FF2B5EF4-FFF2-40B4-BE49-F238E27FC236}">
                <a16:creationId xmlns:a16="http://schemas.microsoft.com/office/drawing/2014/main" id="{061E5099-1FAF-4199-837E-2ECDE88CD3F9}"/>
              </a:ext>
            </a:extLst>
          </p:cNvPr>
          <p:cNvSpPr txBox="1"/>
          <p:nvPr/>
        </p:nvSpPr>
        <p:spPr>
          <a:xfrm>
            <a:off x="185513" y="5997346"/>
            <a:ext cx="5958112" cy="400110"/>
          </a:xfrm>
          <a:prstGeom prst="rect">
            <a:avLst/>
          </a:prstGeom>
          <a:noFill/>
        </p:spPr>
        <p:txBody>
          <a:bodyPr wrap="square">
            <a:spAutoFit/>
          </a:bodyPr>
          <a:lstStyle/>
          <a:p>
            <a:pPr algn="just">
              <a:buNone/>
            </a:pPr>
            <a:r>
              <a:rPr lang="cs-CZ" sz="2000" dirty="0"/>
              <a:t>Touto deformací jsou namáhány: pilíře, nosníky</a:t>
            </a:r>
          </a:p>
        </p:txBody>
      </p:sp>
      <p:pic>
        <p:nvPicPr>
          <p:cNvPr id="7" name="Picture 2" descr="C:\Users\Eliška\Desktop\sin04.jpg">
            <a:extLst>
              <a:ext uri="{FF2B5EF4-FFF2-40B4-BE49-F238E27FC236}">
                <a16:creationId xmlns:a16="http://schemas.microsoft.com/office/drawing/2014/main" id="{0F6E68F4-F656-48C8-A8C3-19EC7E5AB3BA}"/>
              </a:ext>
            </a:extLst>
          </p:cNvPr>
          <p:cNvPicPr>
            <a:picLocks noChangeAspect="1" noChangeArrowheads="1"/>
          </p:cNvPicPr>
          <p:nvPr/>
        </p:nvPicPr>
        <p:blipFill>
          <a:blip r:embed="rId4" cstate="print"/>
          <a:srcRect/>
          <a:stretch>
            <a:fillRect/>
          </a:stretch>
        </p:blipFill>
        <p:spPr bwMode="auto">
          <a:xfrm>
            <a:off x="3877634" y="4341655"/>
            <a:ext cx="2397772" cy="1587325"/>
          </a:xfrm>
          <a:prstGeom prst="rect">
            <a:avLst/>
          </a:prstGeom>
          <a:noFill/>
        </p:spPr>
      </p:pic>
      <p:pic>
        <p:nvPicPr>
          <p:cNvPr id="9" name="Picture 7" descr="C:\Users\Eliška\Desktop\12.gif">
            <a:extLst>
              <a:ext uri="{FF2B5EF4-FFF2-40B4-BE49-F238E27FC236}">
                <a16:creationId xmlns:a16="http://schemas.microsoft.com/office/drawing/2014/main" id="{0F3719C0-33BD-4B1C-90E0-EE20C9B39CA3}"/>
              </a:ext>
            </a:extLst>
          </p:cNvPr>
          <p:cNvPicPr>
            <a:picLocks noChangeAspect="1" noChangeArrowheads="1"/>
          </p:cNvPicPr>
          <p:nvPr/>
        </p:nvPicPr>
        <p:blipFill>
          <a:blip r:embed="rId5" cstate="print"/>
          <a:srcRect/>
          <a:stretch>
            <a:fillRect/>
          </a:stretch>
        </p:blipFill>
        <p:spPr bwMode="auto">
          <a:xfrm>
            <a:off x="404224" y="4513645"/>
            <a:ext cx="3110501" cy="898719"/>
          </a:xfrm>
          <a:prstGeom prst="rect">
            <a:avLst/>
          </a:prstGeom>
          <a:noFill/>
        </p:spPr>
      </p:pic>
      <p:pic>
        <p:nvPicPr>
          <p:cNvPr id="12" name="Picture 9" descr="C:\Users\Eliška\Desktop\gothic_cologne_dom_side_window_pillar_cologne_cathedral_architecture_landmark-490116.jpg!d">
            <a:extLst>
              <a:ext uri="{FF2B5EF4-FFF2-40B4-BE49-F238E27FC236}">
                <a16:creationId xmlns:a16="http://schemas.microsoft.com/office/drawing/2014/main" id="{CE2C3207-F036-43CF-8B7C-B57A3C82BA27}"/>
              </a:ext>
            </a:extLst>
          </p:cNvPr>
          <p:cNvPicPr>
            <a:picLocks noChangeAspect="1" noChangeArrowheads="1"/>
          </p:cNvPicPr>
          <p:nvPr/>
        </p:nvPicPr>
        <p:blipFill>
          <a:blip r:embed="rId6" cstate="print"/>
          <a:srcRect/>
          <a:stretch>
            <a:fillRect/>
          </a:stretch>
        </p:blipFill>
        <p:spPr bwMode="auto">
          <a:xfrm>
            <a:off x="6491285" y="4353103"/>
            <a:ext cx="2337875" cy="1564427"/>
          </a:xfrm>
          <a:prstGeom prst="rect">
            <a:avLst/>
          </a:prstGeom>
          <a:noFill/>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E0BBE0-0DE2-46F2-934E-13081FCAE651}"/>
              </a:ext>
            </a:extLst>
          </p:cNvPr>
          <p:cNvSpPr>
            <a:spLocks noGrp="1"/>
          </p:cNvSpPr>
          <p:nvPr>
            <p:ph type="title"/>
          </p:nvPr>
        </p:nvSpPr>
        <p:spPr>
          <a:xfrm>
            <a:off x="276225" y="175935"/>
            <a:ext cx="7886700" cy="547966"/>
          </a:xfrm>
        </p:spPr>
        <p:txBody>
          <a:bodyPr>
            <a:normAutofit/>
          </a:bodyPr>
          <a:lstStyle/>
          <a:p>
            <a:r>
              <a:rPr lang="cs-CZ" sz="2400" b="1" dirty="0">
                <a:latin typeface="+mn-lt"/>
              </a:rPr>
              <a:t>Rovnováha plovoucích těles</a:t>
            </a:r>
          </a:p>
        </p:txBody>
      </p:sp>
      <p:sp>
        <p:nvSpPr>
          <p:cNvPr id="5" name="TextovéPole 4">
            <a:extLst>
              <a:ext uri="{FF2B5EF4-FFF2-40B4-BE49-F238E27FC236}">
                <a16:creationId xmlns:a16="http://schemas.microsoft.com/office/drawing/2014/main" id="{5B20487E-D090-486D-8590-16C0F9CEFF25}"/>
              </a:ext>
            </a:extLst>
          </p:cNvPr>
          <p:cNvSpPr txBox="1"/>
          <p:nvPr/>
        </p:nvSpPr>
        <p:spPr>
          <a:xfrm>
            <a:off x="166735" y="678537"/>
            <a:ext cx="8772525" cy="2246769"/>
          </a:xfrm>
          <a:prstGeom prst="rect">
            <a:avLst/>
          </a:prstGeom>
          <a:noFill/>
        </p:spPr>
        <p:txBody>
          <a:bodyPr wrap="square">
            <a:spAutoFit/>
          </a:bodyPr>
          <a:lstStyle/>
          <a:p>
            <a:pPr algn="just"/>
            <a:r>
              <a:rPr lang="cs-CZ" sz="2000" b="0" i="0" dirty="0">
                <a:solidFill>
                  <a:srgbClr val="333333"/>
                </a:solidFill>
                <a:effectLst/>
              </a:rPr>
              <a:t>Podle principu akce a reakce působí plovoucí těleso na kapalinu svou tíhou soustředěnou v jeho těžišti a rovněž kapalina působí na těleso vztlakem rovným tíze tělesa. V obecném případě tvoří tyto dvě síly dvojici, která natáčí plovoucí těleso do takové polohy, v níž obě síly leží na společné svislici, kterou nazýváme </a:t>
            </a:r>
            <a:r>
              <a:rPr lang="cs-CZ" sz="2000" b="1" i="0" dirty="0">
                <a:solidFill>
                  <a:srgbClr val="333333"/>
                </a:solidFill>
                <a:effectLst/>
              </a:rPr>
              <a:t>osou plování</a:t>
            </a:r>
            <a:r>
              <a:rPr lang="cs-CZ" sz="2000" b="0" i="0" dirty="0">
                <a:solidFill>
                  <a:srgbClr val="333333"/>
                </a:solidFill>
                <a:effectLst/>
              </a:rPr>
              <a:t>. </a:t>
            </a:r>
            <a:r>
              <a:rPr lang="cs-CZ" sz="2000" b="0" i="0" u="sng" dirty="0">
                <a:solidFill>
                  <a:srgbClr val="333333"/>
                </a:solidFill>
                <a:effectLst/>
              </a:rPr>
              <a:t>O stabilitě</a:t>
            </a:r>
            <a:r>
              <a:rPr lang="cs-CZ" sz="2000" b="0" i="0" dirty="0">
                <a:solidFill>
                  <a:srgbClr val="333333"/>
                </a:solidFill>
                <a:effectLst/>
              </a:rPr>
              <a:t> plování tělesa </a:t>
            </a:r>
            <a:r>
              <a:rPr lang="cs-CZ" sz="2000" b="0" i="0" u="sng" dirty="0">
                <a:solidFill>
                  <a:srgbClr val="333333"/>
                </a:solidFill>
                <a:effectLst/>
              </a:rPr>
              <a:t>rozhoduje vzájemná poloha tzv. </a:t>
            </a:r>
            <a:r>
              <a:rPr lang="cs-CZ" sz="2000" i="0" u="sng" dirty="0">
                <a:solidFill>
                  <a:srgbClr val="333333"/>
                </a:solidFill>
                <a:effectLst/>
              </a:rPr>
              <a:t>metacentra</a:t>
            </a:r>
            <a:r>
              <a:rPr lang="cs-CZ" sz="2000" b="0" i="0" u="sng" dirty="0">
                <a:solidFill>
                  <a:srgbClr val="333333"/>
                </a:solidFill>
                <a:effectLst/>
              </a:rPr>
              <a:t> a těžiště</a:t>
            </a:r>
            <a:r>
              <a:rPr lang="cs-CZ" sz="2000" b="0" i="0" dirty="0">
                <a:solidFill>
                  <a:srgbClr val="333333"/>
                </a:solidFill>
                <a:effectLst/>
              </a:rPr>
              <a:t>. </a:t>
            </a:r>
            <a:r>
              <a:rPr lang="cs-CZ" sz="2000" b="1" i="0" dirty="0">
                <a:solidFill>
                  <a:srgbClr val="333333"/>
                </a:solidFill>
                <a:effectLst/>
              </a:rPr>
              <a:t>Metacentrum</a:t>
            </a:r>
            <a:r>
              <a:rPr lang="cs-CZ" sz="2000" b="0" i="0" dirty="0">
                <a:solidFill>
                  <a:srgbClr val="333333"/>
                </a:solidFill>
                <a:effectLst/>
              </a:rPr>
              <a:t> je průsečík vztlakové síly s osou plování při vychýlení osy plování ze svislé polohy.</a:t>
            </a:r>
          </a:p>
        </p:txBody>
      </p:sp>
      <p:pic>
        <p:nvPicPr>
          <p:cNvPr id="13314" name="Picture 2">
            <a:extLst>
              <a:ext uri="{FF2B5EF4-FFF2-40B4-BE49-F238E27FC236}">
                <a16:creationId xmlns:a16="http://schemas.microsoft.com/office/drawing/2014/main" id="{E7501210-1A5E-45AB-8513-2C0F5ADF2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1802" y="4746873"/>
            <a:ext cx="2027622" cy="1776197"/>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TEORETICKÝ VÝKRES LODNÍHO TĚLESA">
            <a:extLst>
              <a:ext uri="{FF2B5EF4-FFF2-40B4-BE49-F238E27FC236}">
                <a16:creationId xmlns:a16="http://schemas.microsoft.com/office/drawing/2014/main" id="{0FBB3E7E-B40C-47C7-B3CB-9C14B3795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4283" y="2925306"/>
            <a:ext cx="2085141" cy="1684794"/>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TEORETICKÝ VÝKRES LODNÍHO TĚLESA">
            <a:extLst>
              <a:ext uri="{FF2B5EF4-FFF2-40B4-BE49-F238E27FC236}">
                <a16:creationId xmlns:a16="http://schemas.microsoft.com/office/drawing/2014/main" id="{B0BD5027-9F0F-49E1-A794-634DE1CBDD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2767290"/>
            <a:ext cx="1857375" cy="2466975"/>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EB82C63F-9EEF-4AD9-8B1E-9E1D9B5CD699}"/>
              </a:ext>
            </a:extLst>
          </p:cNvPr>
          <p:cNvSpPr txBox="1"/>
          <p:nvPr/>
        </p:nvSpPr>
        <p:spPr>
          <a:xfrm>
            <a:off x="166735" y="3045195"/>
            <a:ext cx="4396572" cy="3477875"/>
          </a:xfrm>
          <a:prstGeom prst="rect">
            <a:avLst/>
          </a:prstGeom>
          <a:noFill/>
        </p:spPr>
        <p:txBody>
          <a:bodyPr wrap="square">
            <a:spAutoFit/>
          </a:bodyPr>
          <a:lstStyle/>
          <a:p>
            <a:pPr algn="just"/>
            <a:r>
              <a:rPr lang="cs-CZ" sz="2000" b="0" i="0" dirty="0">
                <a:solidFill>
                  <a:srgbClr val="333333"/>
                </a:solidFill>
                <a:effectLst/>
              </a:rPr>
              <a:t>Je-li </a:t>
            </a:r>
            <a:r>
              <a:rPr lang="cs-CZ" sz="2000" b="0" i="1" dirty="0">
                <a:solidFill>
                  <a:srgbClr val="333333"/>
                </a:solidFill>
                <a:effectLst/>
              </a:rPr>
              <a:t>metacentrum nad těžištěm</a:t>
            </a:r>
            <a:r>
              <a:rPr lang="cs-CZ" sz="2000" b="0" i="0" dirty="0">
                <a:solidFill>
                  <a:srgbClr val="333333"/>
                </a:solidFill>
                <a:effectLst/>
              </a:rPr>
              <a:t>, stáčí dvojice sil, vzniklá vychýlením osy plování, těleso zpět do původní polohy</a:t>
            </a:r>
            <a:r>
              <a:rPr lang="en-US" sz="2000" b="0" i="0" dirty="0">
                <a:solidFill>
                  <a:srgbClr val="333333"/>
                </a:solidFill>
                <a:effectLst/>
              </a:rPr>
              <a:t> = </a:t>
            </a:r>
            <a:r>
              <a:rPr lang="cs-CZ" sz="2000" b="1" i="0" dirty="0">
                <a:solidFill>
                  <a:srgbClr val="333333"/>
                </a:solidFill>
                <a:effectLst/>
              </a:rPr>
              <a:t>stabilní </a:t>
            </a:r>
            <a:r>
              <a:rPr lang="en-US" sz="2000" b="1" i="0" dirty="0" err="1">
                <a:solidFill>
                  <a:srgbClr val="333333"/>
                </a:solidFill>
                <a:effectLst/>
              </a:rPr>
              <a:t>poloha</a:t>
            </a:r>
            <a:r>
              <a:rPr lang="cs-CZ" sz="2000" b="0" i="0" dirty="0">
                <a:solidFill>
                  <a:srgbClr val="333333"/>
                </a:solidFill>
                <a:effectLst/>
              </a:rPr>
              <a:t>. </a:t>
            </a:r>
          </a:p>
          <a:p>
            <a:pPr algn="just"/>
            <a:r>
              <a:rPr lang="cs-CZ" sz="2000" b="0" i="0" dirty="0">
                <a:solidFill>
                  <a:srgbClr val="333333"/>
                </a:solidFill>
                <a:effectLst/>
              </a:rPr>
              <a:t>Pokud leží </a:t>
            </a:r>
            <a:r>
              <a:rPr lang="cs-CZ" sz="2000" b="0" i="0" u="sng" dirty="0">
                <a:solidFill>
                  <a:srgbClr val="333333"/>
                </a:solidFill>
                <a:effectLst/>
              </a:rPr>
              <a:t>metacentrum pod těžištěm</a:t>
            </a:r>
            <a:r>
              <a:rPr lang="cs-CZ" sz="2000" b="0" i="0" dirty="0">
                <a:solidFill>
                  <a:srgbClr val="333333"/>
                </a:solidFill>
                <a:effectLst/>
              </a:rPr>
              <a:t>, pak by dvojice sil výchylku ještě zvětšovala</a:t>
            </a:r>
            <a:r>
              <a:rPr lang="en-US" sz="2000" b="0" i="0" dirty="0">
                <a:solidFill>
                  <a:srgbClr val="333333"/>
                </a:solidFill>
                <a:effectLst/>
              </a:rPr>
              <a:t> </a:t>
            </a:r>
            <a:r>
              <a:rPr lang="cs-CZ" sz="2000" b="0" i="0" dirty="0">
                <a:solidFill>
                  <a:srgbClr val="333333"/>
                </a:solidFill>
                <a:effectLst/>
              </a:rPr>
              <a:t>tak dlouho, pokud by těleso nepřešlo do nějaké stabilní polohy</a:t>
            </a:r>
            <a:r>
              <a:rPr lang="en-US" sz="2000" b="0" i="0" dirty="0">
                <a:solidFill>
                  <a:srgbClr val="333333"/>
                </a:solidFill>
                <a:effectLst/>
              </a:rPr>
              <a:t> = </a:t>
            </a:r>
            <a:r>
              <a:rPr lang="cs-CZ" sz="2000" b="1" i="0" dirty="0">
                <a:solidFill>
                  <a:srgbClr val="333333"/>
                </a:solidFill>
                <a:effectLst/>
              </a:rPr>
              <a:t>polo</a:t>
            </a:r>
            <a:r>
              <a:rPr lang="en-US" sz="2000" b="1" i="0" dirty="0">
                <a:solidFill>
                  <a:srgbClr val="333333"/>
                </a:solidFill>
                <a:effectLst/>
              </a:rPr>
              <a:t>ha</a:t>
            </a:r>
            <a:r>
              <a:rPr lang="cs-CZ" sz="2000" b="1" i="0" dirty="0">
                <a:solidFill>
                  <a:srgbClr val="333333"/>
                </a:solidFill>
                <a:effectLst/>
              </a:rPr>
              <a:t> labilní </a:t>
            </a:r>
            <a:r>
              <a:rPr lang="cs-CZ" sz="2000" b="0" i="0" dirty="0">
                <a:solidFill>
                  <a:srgbClr val="333333"/>
                </a:solidFill>
                <a:effectLst/>
              </a:rPr>
              <a:t>(vratk</a:t>
            </a:r>
            <a:r>
              <a:rPr lang="cs-CZ" sz="2000" dirty="0">
                <a:solidFill>
                  <a:srgbClr val="333333"/>
                </a:solidFill>
              </a:rPr>
              <a:t>á</a:t>
            </a:r>
            <a:r>
              <a:rPr lang="cs-CZ" sz="2000" b="0" i="0" dirty="0">
                <a:solidFill>
                  <a:srgbClr val="333333"/>
                </a:solidFill>
                <a:effectLst/>
              </a:rPr>
              <a:t>). </a:t>
            </a:r>
          </a:p>
          <a:p>
            <a:pPr algn="just"/>
            <a:r>
              <a:rPr lang="cs-CZ" sz="2000" b="0" i="0" dirty="0">
                <a:solidFill>
                  <a:srgbClr val="333333"/>
                </a:solidFill>
                <a:effectLst/>
              </a:rPr>
              <a:t>Pokud </a:t>
            </a:r>
            <a:r>
              <a:rPr lang="cs-CZ" sz="2000" b="0" i="0" u="sng" dirty="0">
                <a:solidFill>
                  <a:srgbClr val="333333"/>
                </a:solidFill>
                <a:effectLst/>
              </a:rPr>
              <a:t>metacentrum splývá s těžištěm tělesa</a:t>
            </a:r>
            <a:r>
              <a:rPr lang="cs-CZ" sz="2000" b="0" i="0" dirty="0">
                <a:solidFill>
                  <a:srgbClr val="333333"/>
                </a:solidFill>
                <a:effectLst/>
              </a:rPr>
              <a:t> = </a:t>
            </a:r>
            <a:r>
              <a:rPr lang="cs-CZ" sz="2000" b="1" i="0" dirty="0">
                <a:solidFill>
                  <a:srgbClr val="333333"/>
                </a:solidFill>
                <a:effectLst/>
              </a:rPr>
              <a:t>poloha indiferentní </a:t>
            </a:r>
            <a:r>
              <a:rPr lang="cs-CZ" sz="2000" b="0" i="0" dirty="0">
                <a:solidFill>
                  <a:srgbClr val="333333"/>
                </a:solidFill>
                <a:effectLst/>
              </a:rPr>
              <a:t>(volná). </a:t>
            </a:r>
            <a:endParaRPr lang="cs-CZ" sz="2000" dirty="0"/>
          </a:p>
        </p:txBody>
      </p:sp>
    </p:spTree>
    <p:extLst>
      <p:ext uri="{BB962C8B-B14F-4D97-AF65-F5344CB8AC3E}">
        <p14:creationId xmlns:p14="http://schemas.microsoft.com/office/powerpoint/2010/main" val="39114472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C9355BC2-2C6A-45D1-A9A0-8FA31DB6A6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1075" y="2494308"/>
            <a:ext cx="3990975" cy="2833592"/>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DF8D292F-0AE4-4D5B-8743-82956D8C763D}"/>
              </a:ext>
            </a:extLst>
          </p:cNvPr>
          <p:cNvSpPr txBox="1"/>
          <p:nvPr/>
        </p:nvSpPr>
        <p:spPr>
          <a:xfrm>
            <a:off x="142875" y="208709"/>
            <a:ext cx="1190625" cy="461665"/>
          </a:xfrm>
          <a:prstGeom prst="rect">
            <a:avLst/>
          </a:prstGeom>
          <a:noFill/>
        </p:spPr>
        <p:txBody>
          <a:bodyPr wrap="square">
            <a:spAutoFit/>
          </a:bodyPr>
          <a:lstStyle/>
          <a:p>
            <a:r>
              <a:rPr lang="cs-CZ" sz="2400" b="1" i="0" dirty="0">
                <a:solidFill>
                  <a:srgbClr val="000000"/>
                </a:solidFill>
                <a:effectLst/>
              </a:rPr>
              <a:t>Příklad</a:t>
            </a:r>
            <a:endParaRPr lang="cs-CZ" sz="2400" b="1" dirty="0"/>
          </a:p>
        </p:txBody>
      </p:sp>
      <p:sp>
        <p:nvSpPr>
          <p:cNvPr id="9" name="TextovéPole 8">
            <a:extLst>
              <a:ext uri="{FF2B5EF4-FFF2-40B4-BE49-F238E27FC236}">
                <a16:creationId xmlns:a16="http://schemas.microsoft.com/office/drawing/2014/main" id="{1D5C4798-678C-4438-9D2C-E43046886966}"/>
              </a:ext>
            </a:extLst>
          </p:cNvPr>
          <p:cNvSpPr txBox="1"/>
          <p:nvPr/>
        </p:nvSpPr>
        <p:spPr>
          <a:xfrm>
            <a:off x="228599" y="843677"/>
            <a:ext cx="8696325" cy="1477328"/>
          </a:xfrm>
          <a:prstGeom prst="rect">
            <a:avLst/>
          </a:prstGeom>
          <a:noFill/>
        </p:spPr>
        <p:txBody>
          <a:bodyPr wrap="square">
            <a:spAutoFit/>
          </a:bodyPr>
          <a:lstStyle/>
          <a:p>
            <a:pPr algn="just"/>
            <a:r>
              <a:rPr lang="cs-CZ" b="0" i="0" dirty="0">
                <a:effectLst/>
                <a:latin typeface="Arial" panose="020B0604020202020204" pitchFamily="34" charset="0"/>
              </a:rPr>
              <a:t>Švédská válečná loď </a:t>
            </a:r>
            <a:r>
              <a:rPr lang="cs-CZ" b="0" i="1" dirty="0" err="1">
                <a:effectLst/>
                <a:latin typeface="Arial" panose="020B0604020202020204" pitchFamily="34" charset="0"/>
              </a:rPr>
              <a:t>Vasa</a:t>
            </a:r>
            <a:r>
              <a:rPr lang="cs-CZ" b="0" i="0" dirty="0">
                <a:effectLst/>
                <a:latin typeface="Arial" panose="020B0604020202020204" pitchFamily="34" charset="0"/>
              </a:rPr>
              <a:t>  vyplula na svou první plavbu dne </a:t>
            </a:r>
            <a:r>
              <a:rPr lang="cs-CZ" b="0" i="0" u="none" strike="noStrike" dirty="0">
                <a:effectLst/>
                <a:latin typeface="Arial" panose="020B0604020202020204" pitchFamily="34" charset="0"/>
              </a:rPr>
              <a:t>10. srpna 1628</a:t>
            </a:r>
            <a:r>
              <a:rPr lang="cs-CZ" b="0" i="0" dirty="0">
                <a:effectLst/>
                <a:latin typeface="Arial" panose="020B0604020202020204" pitchFamily="34" charset="0"/>
              </a:rPr>
              <a:t> v doprovodu několika dalších lodí. Vypálila jednu slavnostní </a:t>
            </a:r>
            <a:r>
              <a:rPr lang="cs-CZ" b="0" i="0" u="none" strike="noStrike" dirty="0">
                <a:effectLst/>
                <a:latin typeface="Arial" panose="020B0604020202020204" pitchFamily="34" charset="0"/>
              </a:rPr>
              <a:t>salvu</a:t>
            </a:r>
            <a:r>
              <a:rPr lang="cs-CZ" b="0" i="0" dirty="0">
                <a:effectLst/>
                <a:latin typeface="Arial" panose="020B0604020202020204" pitchFamily="34" charset="0"/>
              </a:rPr>
              <a:t> a když opouštěla přístav, zasáhly ji postupně dva poryvy větru. Prvnímu ještě dokázala odolat, při druhém se ale naklonila tak, že do ní otevřenými dělovými střílnami vnikla voda a </a:t>
            </a:r>
            <a:r>
              <a:rPr lang="cs-CZ" b="0" i="1" dirty="0" err="1">
                <a:effectLst/>
                <a:latin typeface="Arial" panose="020B0604020202020204" pitchFamily="34" charset="0"/>
              </a:rPr>
              <a:t>Vasa</a:t>
            </a:r>
            <a:r>
              <a:rPr lang="cs-CZ" b="0" i="0" dirty="0">
                <a:effectLst/>
                <a:latin typeface="Arial" panose="020B0604020202020204" pitchFamily="34" charset="0"/>
              </a:rPr>
              <a:t> se potopila. Na její palubě zahynulo nejméně 30 členů posádky.</a:t>
            </a:r>
            <a:endParaRPr lang="cs-CZ" dirty="0"/>
          </a:p>
        </p:txBody>
      </p:sp>
      <p:sp>
        <p:nvSpPr>
          <p:cNvPr id="11" name="TextovéPole 10">
            <a:extLst>
              <a:ext uri="{FF2B5EF4-FFF2-40B4-BE49-F238E27FC236}">
                <a16:creationId xmlns:a16="http://schemas.microsoft.com/office/drawing/2014/main" id="{42CA5B2B-A208-4F15-8507-091283059925}"/>
              </a:ext>
            </a:extLst>
          </p:cNvPr>
          <p:cNvSpPr txBox="1"/>
          <p:nvPr/>
        </p:nvSpPr>
        <p:spPr>
          <a:xfrm>
            <a:off x="228599" y="2483541"/>
            <a:ext cx="3857624" cy="923330"/>
          </a:xfrm>
          <a:prstGeom prst="rect">
            <a:avLst/>
          </a:prstGeom>
          <a:noFill/>
        </p:spPr>
        <p:txBody>
          <a:bodyPr wrap="square">
            <a:spAutoFit/>
          </a:bodyPr>
          <a:lstStyle/>
          <a:p>
            <a:pPr algn="just"/>
            <a:r>
              <a:rPr lang="cs-CZ" b="0" i="0" dirty="0">
                <a:solidFill>
                  <a:srgbClr val="202122"/>
                </a:solidFill>
                <a:effectLst/>
                <a:latin typeface="Arial" panose="020B0604020202020204" pitchFamily="34" charset="0"/>
              </a:rPr>
              <a:t>Jednou z příčin byla  nedostatečná balastní zátěž (cca 1/3 nutného balastu).  </a:t>
            </a:r>
            <a:endParaRPr lang="cs-CZ" dirty="0"/>
          </a:p>
        </p:txBody>
      </p:sp>
      <p:pic>
        <p:nvPicPr>
          <p:cNvPr id="2" name="Picture 2" descr="See the source image">
            <a:extLst>
              <a:ext uri="{FF2B5EF4-FFF2-40B4-BE49-F238E27FC236}">
                <a16:creationId xmlns:a16="http://schemas.microsoft.com/office/drawing/2014/main" id="{F49A6C55-86A5-4370-9011-6C3420F514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725" y="3643106"/>
            <a:ext cx="2456645" cy="1684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36093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30952F9-0AD1-418C-A821-72D886C06A40}"/>
              </a:ext>
            </a:extLst>
          </p:cNvPr>
          <p:cNvSpPr txBox="1"/>
          <p:nvPr/>
        </p:nvSpPr>
        <p:spPr>
          <a:xfrm>
            <a:off x="135996" y="214549"/>
            <a:ext cx="3342646" cy="461665"/>
          </a:xfrm>
          <a:prstGeom prst="rect">
            <a:avLst/>
          </a:prstGeom>
          <a:noFill/>
        </p:spPr>
        <p:txBody>
          <a:bodyPr wrap="none" rtlCol="0">
            <a:spAutoFit/>
          </a:bodyPr>
          <a:lstStyle/>
          <a:p>
            <a:pPr algn="l"/>
            <a:r>
              <a:rPr lang="cs-CZ" sz="2400" b="1" i="0" u="none" strike="noStrike" dirty="0">
                <a:effectLst/>
              </a:rPr>
              <a:t>Korekce přesného vážení</a:t>
            </a:r>
          </a:p>
        </p:txBody>
      </p:sp>
      <p:pic>
        <p:nvPicPr>
          <p:cNvPr id="11266" name="Picture 2">
            <a:extLst>
              <a:ext uri="{FF2B5EF4-FFF2-40B4-BE49-F238E27FC236}">
                <a16:creationId xmlns:a16="http://schemas.microsoft.com/office/drawing/2014/main" id="{55BD7F1E-08C0-4305-B074-2EE3622F18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4331" y="5020843"/>
            <a:ext cx="3047744" cy="1604076"/>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8FF28AE6-F276-4061-969B-4E7A5D2C8E2E}"/>
              </a:ext>
            </a:extLst>
          </p:cNvPr>
          <p:cNvSpPr txBox="1"/>
          <p:nvPr/>
        </p:nvSpPr>
        <p:spPr>
          <a:xfrm>
            <a:off x="135996" y="734937"/>
            <a:ext cx="8826079" cy="1323439"/>
          </a:xfrm>
          <a:prstGeom prst="rect">
            <a:avLst/>
          </a:prstGeom>
          <a:noFill/>
        </p:spPr>
        <p:txBody>
          <a:bodyPr wrap="square">
            <a:spAutoFit/>
          </a:bodyPr>
          <a:lstStyle/>
          <a:p>
            <a:pPr algn="just"/>
            <a:r>
              <a:rPr lang="cs-CZ" sz="2000" dirty="0"/>
              <a:t>Při vážení těles ve vzduchu na těleso </a:t>
            </a:r>
            <a:r>
              <a:rPr lang="cs-CZ" sz="2000" u="sng" dirty="0"/>
              <a:t>nepůsobí pouze síla tíhová svisle dolů</a:t>
            </a:r>
            <a:r>
              <a:rPr lang="cs-CZ" sz="2000" dirty="0"/>
              <a:t>, ale </a:t>
            </a:r>
            <a:r>
              <a:rPr lang="cs-CZ" sz="2000" u="sng" dirty="0"/>
              <a:t>také </a:t>
            </a:r>
            <a:r>
              <a:rPr lang="cs-CZ" sz="2000" b="1" u="sng" dirty="0"/>
              <a:t>vztlaková síla </a:t>
            </a:r>
            <a:r>
              <a:rPr lang="cs-CZ" sz="2000" u="sng" dirty="0"/>
              <a:t>svisle vzhůru</a:t>
            </a:r>
            <a:r>
              <a:rPr lang="cs-CZ" sz="2000" dirty="0"/>
              <a:t>, kterou je nutno v případě vysoce přesného vážení (zejména u těles s velkým objemem) vzít v úvahu. </a:t>
            </a:r>
            <a:r>
              <a:rPr lang="cs-CZ" sz="2000" b="0" i="0" dirty="0">
                <a:solidFill>
                  <a:srgbClr val="000000"/>
                </a:solidFill>
                <a:effectLst/>
              </a:rPr>
              <a:t>Výsledná síla působící na vážené těleso má velikost</a:t>
            </a:r>
            <a:endParaRPr lang="cs-CZ" sz="2000" dirty="0"/>
          </a:p>
        </p:txBody>
      </p:sp>
      <p:pic>
        <p:nvPicPr>
          <p:cNvPr id="11268" name="Picture 4">
            <a:extLst>
              <a:ext uri="{FF2B5EF4-FFF2-40B4-BE49-F238E27FC236}">
                <a16:creationId xmlns:a16="http://schemas.microsoft.com/office/drawing/2014/main" id="{F8161D6F-F582-4C85-A92B-C538C7A1A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9960" y="1784129"/>
            <a:ext cx="1238727" cy="298488"/>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a:extLst>
              <a:ext uri="{FF2B5EF4-FFF2-40B4-BE49-F238E27FC236}">
                <a16:creationId xmlns:a16="http://schemas.microsoft.com/office/drawing/2014/main" id="{1458B86F-242E-4916-8775-2C7855E4A3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2588" y="2035484"/>
            <a:ext cx="4479520" cy="691575"/>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E8FE048F-DFC5-4035-B735-23E10BDB941E}"/>
              </a:ext>
            </a:extLst>
          </p:cNvPr>
          <p:cNvSpPr txBox="1"/>
          <p:nvPr/>
        </p:nvSpPr>
        <p:spPr>
          <a:xfrm>
            <a:off x="224923" y="2597847"/>
            <a:ext cx="7924839" cy="954107"/>
          </a:xfrm>
          <a:prstGeom prst="rect">
            <a:avLst/>
          </a:prstGeom>
          <a:noFill/>
        </p:spPr>
        <p:txBody>
          <a:bodyPr wrap="square">
            <a:spAutoFit/>
          </a:bodyPr>
          <a:lstStyle/>
          <a:p>
            <a:r>
              <a:rPr lang="cs-CZ" b="0" i="0" dirty="0">
                <a:solidFill>
                  <a:srgbClr val="000000"/>
                </a:solidFill>
                <a:effectLst/>
              </a:rPr>
              <a:t>kde </a:t>
            </a:r>
            <a:r>
              <a:rPr lang="el-GR" b="0" i="0" dirty="0">
                <a:solidFill>
                  <a:srgbClr val="000000"/>
                </a:solidFill>
                <a:effectLst/>
              </a:rPr>
              <a:t>ρ</a:t>
            </a:r>
            <a:r>
              <a:rPr lang="cs-CZ" b="0" i="0" dirty="0">
                <a:solidFill>
                  <a:srgbClr val="000000"/>
                </a:solidFill>
                <a:effectLst/>
              </a:rPr>
              <a:t> je hustota vzduchu, </a:t>
            </a:r>
            <a:r>
              <a:rPr lang="el-GR" b="0" i="0" dirty="0">
                <a:solidFill>
                  <a:srgbClr val="000000"/>
                </a:solidFill>
                <a:effectLst/>
              </a:rPr>
              <a:t>ρ</a:t>
            </a:r>
            <a:r>
              <a:rPr lang="cs-CZ" b="0" i="0" baseline="-25000" dirty="0">
                <a:solidFill>
                  <a:srgbClr val="000000"/>
                </a:solidFill>
                <a:effectLst/>
              </a:rPr>
              <a:t>T</a:t>
            </a:r>
            <a:r>
              <a:rPr lang="cs-CZ" b="0" i="0" dirty="0">
                <a:solidFill>
                  <a:srgbClr val="000000"/>
                </a:solidFill>
                <a:effectLst/>
              </a:rPr>
              <a:t> je hustota tělesa a V</a:t>
            </a:r>
            <a:r>
              <a:rPr lang="cs-CZ" b="0" i="0" baseline="-25000" dirty="0">
                <a:solidFill>
                  <a:srgbClr val="000000"/>
                </a:solidFill>
                <a:effectLst/>
              </a:rPr>
              <a:t>T</a:t>
            </a:r>
            <a:r>
              <a:rPr lang="cs-CZ" b="0" i="0" dirty="0">
                <a:solidFill>
                  <a:srgbClr val="000000"/>
                </a:solidFill>
                <a:effectLst/>
              </a:rPr>
              <a:t> je objem tělesa.</a:t>
            </a:r>
          </a:p>
          <a:p>
            <a:endParaRPr lang="cs-CZ" dirty="0">
              <a:solidFill>
                <a:srgbClr val="000000"/>
              </a:solidFill>
            </a:endParaRPr>
          </a:p>
          <a:p>
            <a:r>
              <a:rPr lang="cs-CZ" sz="2000" b="1" i="0" dirty="0">
                <a:solidFill>
                  <a:srgbClr val="000000"/>
                </a:solidFill>
                <a:effectLst/>
              </a:rPr>
              <a:t>Výsledná síla působící na závaží</a:t>
            </a:r>
            <a:r>
              <a:rPr lang="cs-CZ" sz="2000" b="0" i="0" dirty="0">
                <a:solidFill>
                  <a:srgbClr val="000000"/>
                </a:solidFill>
                <a:effectLst/>
              </a:rPr>
              <a:t>, kterým se těleso vyvažuje, má velikost</a:t>
            </a:r>
            <a:endParaRPr lang="cs-CZ" sz="2000" dirty="0"/>
          </a:p>
        </p:txBody>
      </p:sp>
      <p:pic>
        <p:nvPicPr>
          <p:cNvPr id="11272" name="Picture 8">
            <a:extLst>
              <a:ext uri="{FF2B5EF4-FFF2-40B4-BE49-F238E27FC236}">
                <a16:creationId xmlns:a16="http://schemas.microsoft.com/office/drawing/2014/main" id="{0904AAF7-86B3-42BB-9078-E1D782376F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4323" y="3524583"/>
            <a:ext cx="1334604" cy="333651"/>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a:extLst>
              <a:ext uri="{FF2B5EF4-FFF2-40B4-BE49-F238E27FC236}">
                <a16:creationId xmlns:a16="http://schemas.microsoft.com/office/drawing/2014/main" id="{A254FD2E-86CE-44FD-9D8C-10C9799762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9960" y="3754954"/>
            <a:ext cx="4331958" cy="711217"/>
          </a:xfrm>
          <a:prstGeom prst="rect">
            <a:avLst/>
          </a:prstGeom>
          <a:noFill/>
          <a:extLst>
            <a:ext uri="{909E8E84-426E-40DD-AFC4-6F175D3DCCD1}">
              <a14:hiddenFill xmlns:a14="http://schemas.microsoft.com/office/drawing/2010/main">
                <a:solidFill>
                  <a:srgbClr val="FFFFFF"/>
                </a:solidFill>
              </a14:hiddenFill>
            </a:ext>
          </a:extLst>
        </p:spPr>
      </p:pic>
      <p:sp>
        <p:nvSpPr>
          <p:cNvPr id="16" name="TextovéPole 15">
            <a:extLst>
              <a:ext uri="{FF2B5EF4-FFF2-40B4-BE49-F238E27FC236}">
                <a16:creationId xmlns:a16="http://schemas.microsoft.com/office/drawing/2014/main" id="{78DCCCAB-83FD-4613-B330-85C21E6A9D31}"/>
              </a:ext>
            </a:extLst>
          </p:cNvPr>
          <p:cNvSpPr txBox="1"/>
          <p:nvPr/>
        </p:nvSpPr>
        <p:spPr>
          <a:xfrm>
            <a:off x="224923" y="4203233"/>
            <a:ext cx="4572000" cy="369332"/>
          </a:xfrm>
          <a:prstGeom prst="rect">
            <a:avLst/>
          </a:prstGeom>
          <a:noFill/>
        </p:spPr>
        <p:txBody>
          <a:bodyPr wrap="square">
            <a:spAutoFit/>
          </a:bodyPr>
          <a:lstStyle/>
          <a:p>
            <a:r>
              <a:rPr lang="cs-CZ" b="0" i="0" dirty="0">
                <a:solidFill>
                  <a:srgbClr val="000000"/>
                </a:solidFill>
                <a:effectLst/>
              </a:rPr>
              <a:t>kde </a:t>
            </a:r>
            <a:r>
              <a:rPr lang="el-GR" b="0" i="0" dirty="0">
                <a:solidFill>
                  <a:srgbClr val="000000"/>
                </a:solidFill>
                <a:effectLst/>
              </a:rPr>
              <a:t>ρ</a:t>
            </a:r>
            <a:r>
              <a:rPr lang="cs-CZ" baseline="-25000" dirty="0">
                <a:solidFill>
                  <a:srgbClr val="000000"/>
                </a:solidFill>
              </a:rPr>
              <a:t>Z</a:t>
            </a:r>
            <a:r>
              <a:rPr lang="cs-CZ" b="0" i="0" dirty="0">
                <a:solidFill>
                  <a:srgbClr val="000000"/>
                </a:solidFill>
                <a:effectLst/>
              </a:rPr>
              <a:t> je hustota závaží a V</a:t>
            </a:r>
            <a:r>
              <a:rPr lang="cs-CZ" baseline="-25000" dirty="0">
                <a:solidFill>
                  <a:srgbClr val="000000"/>
                </a:solidFill>
              </a:rPr>
              <a:t>Z</a:t>
            </a:r>
            <a:r>
              <a:rPr lang="cs-CZ" b="0" i="0" dirty="0">
                <a:solidFill>
                  <a:srgbClr val="000000"/>
                </a:solidFill>
                <a:effectLst/>
              </a:rPr>
              <a:t> je jeho objem.</a:t>
            </a:r>
          </a:p>
        </p:txBody>
      </p:sp>
      <p:pic>
        <p:nvPicPr>
          <p:cNvPr id="11276" name="Picture 12">
            <a:extLst>
              <a:ext uri="{FF2B5EF4-FFF2-40B4-BE49-F238E27FC236}">
                <a16:creationId xmlns:a16="http://schemas.microsoft.com/office/drawing/2014/main" id="{7AEC122E-D0FE-4BD6-8422-9944C50162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9675" y="4650959"/>
            <a:ext cx="1950301" cy="739769"/>
          </a:xfrm>
          <a:prstGeom prst="rect">
            <a:avLst/>
          </a:prstGeom>
          <a:noFill/>
          <a:extLst>
            <a:ext uri="{909E8E84-426E-40DD-AFC4-6F175D3DCCD1}">
              <a14:hiddenFill xmlns:a14="http://schemas.microsoft.com/office/drawing/2010/main">
                <a:solidFill>
                  <a:srgbClr val="FFFFFF"/>
                </a:solidFill>
              </a14:hiddenFill>
            </a:ext>
          </a:extLst>
        </p:spPr>
      </p:pic>
      <p:sp>
        <p:nvSpPr>
          <p:cNvPr id="19" name="TextovéPole 18">
            <a:extLst>
              <a:ext uri="{FF2B5EF4-FFF2-40B4-BE49-F238E27FC236}">
                <a16:creationId xmlns:a16="http://schemas.microsoft.com/office/drawing/2014/main" id="{614AEAB0-8D1A-4EB2-9EF4-60FFA99451FE}"/>
              </a:ext>
            </a:extLst>
          </p:cNvPr>
          <p:cNvSpPr txBox="1"/>
          <p:nvPr/>
        </p:nvSpPr>
        <p:spPr>
          <a:xfrm>
            <a:off x="135996" y="5554812"/>
            <a:ext cx="5471027" cy="1015663"/>
          </a:xfrm>
          <a:prstGeom prst="rect">
            <a:avLst/>
          </a:prstGeom>
          <a:noFill/>
        </p:spPr>
        <p:txBody>
          <a:bodyPr wrap="square">
            <a:spAutoFit/>
          </a:bodyPr>
          <a:lstStyle/>
          <a:p>
            <a:r>
              <a:rPr lang="cs-CZ" sz="2000" dirty="0"/>
              <a:t>Pokud je hustota </a:t>
            </a:r>
            <a:r>
              <a:rPr lang="el-GR" sz="2000" b="0" i="0" dirty="0">
                <a:solidFill>
                  <a:srgbClr val="000000"/>
                </a:solidFill>
                <a:effectLst/>
              </a:rPr>
              <a:t>ρ</a:t>
            </a:r>
            <a:r>
              <a:rPr lang="cs-CZ" sz="2000" dirty="0"/>
              <a:t> plynu (vzduchu zanedbatelně malá vzhledem k hustotě tělesa </a:t>
            </a:r>
            <a:r>
              <a:rPr lang="el-GR" sz="2000" b="0" i="0" dirty="0">
                <a:solidFill>
                  <a:srgbClr val="000000"/>
                </a:solidFill>
                <a:effectLst/>
              </a:rPr>
              <a:t>ρ</a:t>
            </a:r>
            <a:r>
              <a:rPr lang="cs-CZ" sz="2000" b="0" i="0" baseline="-25000" dirty="0">
                <a:solidFill>
                  <a:srgbClr val="000000"/>
                </a:solidFill>
                <a:effectLst/>
              </a:rPr>
              <a:t>T</a:t>
            </a:r>
            <a:r>
              <a:rPr lang="cs-CZ" sz="2000" dirty="0"/>
              <a:t> a hustotě závaží </a:t>
            </a:r>
            <a:r>
              <a:rPr lang="el-GR" sz="2000" b="0" i="0" dirty="0">
                <a:solidFill>
                  <a:srgbClr val="000000"/>
                </a:solidFill>
                <a:effectLst/>
              </a:rPr>
              <a:t>ρ</a:t>
            </a:r>
            <a:r>
              <a:rPr lang="cs-CZ" sz="2000" baseline="-25000" dirty="0"/>
              <a:t>Z</a:t>
            </a:r>
            <a:r>
              <a:rPr lang="cs-CZ" sz="2000" dirty="0"/>
              <a:t>, dostáváme běžný vztah </a:t>
            </a:r>
            <a:r>
              <a:rPr lang="cs-CZ" sz="2000" dirty="0" err="1"/>
              <a:t>m</a:t>
            </a:r>
            <a:r>
              <a:rPr lang="cs-CZ" sz="2000" baseline="-25000" dirty="0" err="1"/>
              <a:t>T</a:t>
            </a:r>
            <a:r>
              <a:rPr lang="cs-CZ" sz="2000" dirty="0"/>
              <a:t> = </a:t>
            </a:r>
            <a:r>
              <a:rPr lang="cs-CZ" sz="2000" dirty="0" err="1"/>
              <a:t>m</a:t>
            </a:r>
            <a:r>
              <a:rPr lang="cs-CZ" sz="2000" baseline="-25000" dirty="0" err="1"/>
              <a:t>Z</a:t>
            </a:r>
            <a:r>
              <a:rPr lang="cs-CZ" sz="2000" dirty="0"/>
              <a:t>.</a:t>
            </a:r>
          </a:p>
        </p:txBody>
      </p:sp>
    </p:spTree>
    <p:extLst>
      <p:ext uri="{BB962C8B-B14F-4D97-AF65-F5344CB8AC3E}">
        <p14:creationId xmlns:p14="http://schemas.microsoft.com/office/powerpoint/2010/main" val="41490184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64CE4C7-3F6B-4008-A93E-4EB1B951243F}"/>
              </a:ext>
            </a:extLst>
          </p:cNvPr>
          <p:cNvSpPr txBox="1"/>
          <p:nvPr/>
        </p:nvSpPr>
        <p:spPr>
          <a:xfrm>
            <a:off x="180973" y="177284"/>
            <a:ext cx="3819525" cy="461665"/>
          </a:xfrm>
          <a:prstGeom prst="rect">
            <a:avLst/>
          </a:prstGeom>
          <a:noFill/>
        </p:spPr>
        <p:txBody>
          <a:bodyPr wrap="square">
            <a:spAutoFit/>
          </a:bodyPr>
          <a:lstStyle/>
          <a:p>
            <a:r>
              <a:rPr lang="cs-CZ" sz="2400" b="1" i="0" dirty="0">
                <a:solidFill>
                  <a:srgbClr val="000000"/>
                </a:solidFill>
                <a:effectLst/>
              </a:rPr>
              <a:t>Proudění kapalin a plynů</a:t>
            </a:r>
            <a:endParaRPr lang="cs-CZ" sz="2400" dirty="0"/>
          </a:p>
        </p:txBody>
      </p:sp>
      <p:sp>
        <p:nvSpPr>
          <p:cNvPr id="6" name="Rectangle 1">
            <a:extLst>
              <a:ext uri="{FF2B5EF4-FFF2-40B4-BE49-F238E27FC236}">
                <a16:creationId xmlns:a16="http://schemas.microsoft.com/office/drawing/2014/main" id="{897C1425-0436-43F2-92F3-64983D99AEDB}"/>
              </a:ext>
            </a:extLst>
          </p:cNvPr>
          <p:cNvSpPr>
            <a:spLocks noChangeArrowheads="1"/>
          </p:cNvSpPr>
          <p:nvPr/>
        </p:nvSpPr>
        <p:spPr bwMode="auto">
          <a:xfrm>
            <a:off x="157162" y="740628"/>
            <a:ext cx="8829676" cy="594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1" i="0" u="none" strike="noStrike" cap="none" normalizeH="0" baseline="0" dirty="0">
                <a:ln>
                  <a:noFill/>
                </a:ln>
                <a:solidFill>
                  <a:srgbClr val="000000"/>
                </a:solidFill>
                <a:effectLst/>
                <a:latin typeface="+mn-lt"/>
                <a:cs typeface="Times New Roman" panose="02020603050405020304" pitchFamily="18" charset="0"/>
              </a:rPr>
              <a:t>Proudění</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je takový pohyb tekutin, kdy u částic </a:t>
            </a:r>
            <a:r>
              <a:rPr kumimoji="0" lang="cs-CZ" altLang="cs-CZ" sz="2000" b="0" u="sng" strike="noStrike" cap="none" normalizeH="0" baseline="0" dirty="0">
                <a:ln>
                  <a:noFill/>
                </a:ln>
                <a:solidFill>
                  <a:srgbClr val="000000"/>
                </a:solidFill>
                <a:effectLst/>
                <a:latin typeface="+mn-lt"/>
                <a:cs typeface="Times New Roman" panose="02020603050405020304" pitchFamily="18" charset="0"/>
              </a:rPr>
              <a:t>převažuje pohyb v jednom směru</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Proudí např. voda v řekách a potocích, voda a plyn potrubím. Pohyb tekutin je složitější než pohyb pevných látek, protože jednotlivé částice mohou měnit vzájemnou polohu. </a:t>
            </a:r>
            <a:r>
              <a:rPr kumimoji="0" lang="cs-CZ" altLang="cs-CZ" sz="2000" b="0" i="0" u="sng" strike="noStrike" cap="none" normalizeH="0" baseline="0" dirty="0">
                <a:ln>
                  <a:noFill/>
                </a:ln>
                <a:solidFill>
                  <a:srgbClr val="000000"/>
                </a:solidFill>
                <a:effectLst/>
                <a:latin typeface="+mn-lt"/>
                <a:cs typeface="Times New Roman" panose="02020603050405020304" pitchFamily="18" charset="0"/>
              </a:rPr>
              <a:t>Každá částice v proudící tekutině má určitou rychlost </a:t>
            </a:r>
            <a:r>
              <a:rPr kumimoji="0" lang="cs-CZ" altLang="cs-CZ" sz="2000" b="1" i="1" u="sng" strike="noStrike" cap="none" normalizeH="0" baseline="0" dirty="0">
                <a:ln>
                  <a:noFill/>
                </a:ln>
                <a:solidFill>
                  <a:srgbClr val="000000"/>
                </a:solidFill>
                <a:effectLst/>
                <a:latin typeface="+mn-lt"/>
                <a:cs typeface="Times New Roman" panose="02020603050405020304" pitchFamily="18" charset="0"/>
              </a:rPr>
              <a:t>v</a:t>
            </a:r>
            <a:r>
              <a:rPr kumimoji="0" lang="cs-CZ" altLang="cs-CZ" sz="2000" b="0" i="0" u="sng" strike="noStrike" cap="none" normalizeH="0" baseline="0" dirty="0">
                <a:ln>
                  <a:noFill/>
                </a:ln>
                <a:solidFill>
                  <a:srgbClr val="000000"/>
                </a:solidFill>
                <a:effectLst/>
                <a:latin typeface="+mn-lt"/>
                <a:cs typeface="Times New Roman" panose="02020603050405020304" pitchFamily="18" charset="0"/>
              </a:rPr>
              <a:t>, jejíž velikost a směr se může v závislosti na místě a čase měnit</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Pokud je </a:t>
            </a:r>
            <a:r>
              <a:rPr kumimoji="0" lang="cs-CZ" altLang="cs-CZ" sz="2000" b="0" i="0" u="sng" strike="noStrike" cap="none" normalizeH="0" baseline="0" dirty="0">
                <a:ln>
                  <a:noFill/>
                </a:ln>
                <a:solidFill>
                  <a:srgbClr val="000000"/>
                </a:solidFill>
                <a:effectLst/>
                <a:latin typeface="+mn-lt"/>
                <a:cs typeface="Times New Roman" panose="02020603050405020304" pitchFamily="18" charset="0"/>
              </a:rPr>
              <a:t>rychlost </a:t>
            </a:r>
            <a:r>
              <a:rPr kumimoji="0" lang="cs-CZ" altLang="cs-CZ" sz="2000" b="1" i="1" u="sng" strike="noStrike" cap="none" normalizeH="0" baseline="0" dirty="0">
                <a:ln>
                  <a:noFill/>
                </a:ln>
                <a:solidFill>
                  <a:srgbClr val="000000"/>
                </a:solidFill>
                <a:effectLst/>
                <a:latin typeface="+mn-lt"/>
                <a:cs typeface="Times New Roman" panose="02020603050405020304" pitchFamily="18" charset="0"/>
              </a:rPr>
              <a:t>v</a:t>
            </a:r>
            <a:r>
              <a:rPr kumimoji="0" lang="cs-CZ" altLang="cs-CZ" sz="2000" b="0" i="0" u="sng" strike="noStrike" cap="none" normalizeH="0" baseline="0" dirty="0">
                <a:ln>
                  <a:noFill/>
                </a:ln>
                <a:solidFill>
                  <a:srgbClr val="000000"/>
                </a:solidFill>
                <a:effectLst/>
                <a:latin typeface="+mn-lt"/>
                <a:cs typeface="Times New Roman" panose="02020603050405020304" pitchFamily="18" charset="0"/>
              </a:rPr>
              <a:t> částic stálá</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jde o </a:t>
            </a:r>
            <a:r>
              <a:rPr kumimoji="0" lang="cs-CZ" altLang="cs-CZ" sz="2000" b="1" i="0" u="none" strike="noStrike" cap="none" normalizeH="0" baseline="0" dirty="0">
                <a:ln>
                  <a:noFill/>
                </a:ln>
                <a:solidFill>
                  <a:srgbClr val="000000"/>
                </a:solidFill>
                <a:effectLst/>
                <a:latin typeface="+mn-lt"/>
                <a:cs typeface="Times New Roman" panose="02020603050405020304" pitchFamily="18" charset="0"/>
              </a:rPr>
              <a:t>ustálené, </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neboli </a:t>
            </a:r>
            <a:r>
              <a:rPr kumimoji="0" lang="cs-CZ" altLang="cs-CZ" sz="2000" b="1" i="0" u="none" strike="noStrike" cap="none" normalizeH="0" baseline="0" dirty="0">
                <a:ln>
                  <a:noFill/>
                </a:ln>
                <a:solidFill>
                  <a:srgbClr val="000000"/>
                </a:solidFill>
                <a:effectLst/>
                <a:latin typeface="+mn-lt"/>
                <a:cs typeface="Times New Roman" panose="02020603050405020304" pitchFamily="18" charset="0"/>
              </a:rPr>
              <a:t>stacionární proudění</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Trajektorie jednotlivých částic proudící tekutiny znázorňujeme proudnicemi. </a:t>
            </a:r>
            <a:r>
              <a:rPr kumimoji="0" lang="cs-CZ" altLang="cs-CZ" sz="2000" b="1" i="0" u="sng" strike="noStrike" cap="none" normalizeH="0" baseline="0" dirty="0">
                <a:ln>
                  <a:noFill/>
                </a:ln>
                <a:solidFill>
                  <a:srgbClr val="000000"/>
                </a:solidFill>
                <a:effectLst/>
                <a:latin typeface="+mn-lt"/>
                <a:cs typeface="Times New Roman" panose="02020603050405020304" pitchFamily="18" charset="0"/>
              </a:rPr>
              <a:t>Proudnice</a:t>
            </a:r>
            <a:r>
              <a:rPr kumimoji="0" lang="cs-CZ" altLang="cs-CZ" sz="2000" b="0" i="0" u="sng" strike="noStrike" cap="none" normalizeH="0" baseline="0" dirty="0">
                <a:ln>
                  <a:noFill/>
                </a:ln>
                <a:solidFill>
                  <a:srgbClr val="000000"/>
                </a:solidFill>
                <a:effectLst/>
                <a:latin typeface="+mn-lt"/>
                <a:cs typeface="Times New Roman" panose="02020603050405020304" pitchFamily="18" charset="0"/>
              </a:rPr>
              <a:t> je myšlená čára, jejíž tečna v libovolném bodě má směr rychlosti </a:t>
            </a:r>
            <a:r>
              <a:rPr kumimoji="0" lang="cs-CZ" altLang="cs-CZ" sz="2000" b="0" i="1" u="sng" strike="noStrike" cap="none" normalizeH="0" baseline="0" dirty="0">
                <a:ln>
                  <a:noFill/>
                </a:ln>
                <a:solidFill>
                  <a:srgbClr val="000000"/>
                </a:solidFill>
                <a:effectLst/>
                <a:latin typeface="+mn-lt"/>
                <a:cs typeface="Times New Roman" panose="02020603050405020304" pitchFamily="18" charset="0"/>
              </a:rPr>
              <a:t>v</a:t>
            </a:r>
            <a:r>
              <a:rPr kumimoji="0" lang="cs-CZ" altLang="cs-CZ" sz="2000" b="0" i="0" u="sng" strike="noStrike" cap="none" normalizeH="0" baseline="0" dirty="0">
                <a:ln>
                  <a:noFill/>
                </a:ln>
                <a:solidFill>
                  <a:srgbClr val="000000"/>
                </a:solidFill>
                <a:effectLst/>
                <a:latin typeface="+mn-lt"/>
                <a:cs typeface="Times New Roman" panose="02020603050405020304" pitchFamily="18" charset="0"/>
              </a:rPr>
              <a:t> pohybující se částice.</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Každým bodem proudící tekutiny prochází při ustáleném proudění jen jedna proudnice Þ proudnice se nemohou navzájem protínat.</a:t>
            </a:r>
            <a:endParaRPr kumimoji="0" lang="cs-CZ" altLang="cs-CZ" sz="20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cs-CZ" altLang="cs-CZ" sz="2000" b="1" i="0" u="none" strike="noStrike" cap="none" normalizeH="0" baseline="0" dirty="0">
              <a:ln>
                <a:noFill/>
              </a:ln>
              <a:solidFill>
                <a:srgbClr val="000000"/>
              </a:solidFill>
              <a:effectLst/>
              <a:latin typeface="+mn-lt"/>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cs-CZ" altLang="cs-CZ" sz="2000" b="1" dirty="0">
              <a:solidFill>
                <a:srgbClr val="000000"/>
              </a:solidFill>
              <a:latin typeface="+mn-lt"/>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cs-CZ" altLang="cs-CZ" sz="2000" b="1" dirty="0">
              <a:solidFill>
                <a:srgbClr val="000000"/>
              </a:solidFill>
              <a:latin typeface="+mn-lt"/>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cs-CZ" altLang="cs-CZ" sz="2000" b="1" dirty="0">
              <a:solidFill>
                <a:srgbClr val="000000"/>
              </a:solidFill>
              <a:latin typeface="+mn-lt"/>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cs-CZ" altLang="cs-CZ" sz="2000" b="1" dirty="0">
              <a:solidFill>
                <a:srgbClr val="000000"/>
              </a:solidFill>
              <a:latin typeface="+mn-lt"/>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1" i="0" u="none" strike="noStrike" cap="none" normalizeH="0" baseline="0" dirty="0">
                <a:ln>
                  <a:noFill/>
                </a:ln>
                <a:solidFill>
                  <a:srgbClr val="000000"/>
                </a:solidFill>
                <a:effectLst/>
                <a:latin typeface="+mn-lt"/>
                <a:cs typeface="Times New Roman" panose="02020603050405020304" pitchFamily="18" charset="0"/>
              </a:rPr>
              <a:t>Proudové vlákno</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je průřez trubice, kterou proudí kapalina; plocha, kterou proudí kapalina. Ustálené proudění ideální kapaliny je nejjednodušším případem proudění kapalin. Při něm protéká každým průřezem trubice stejný objem kapaliny.</a:t>
            </a:r>
            <a:endParaRPr kumimoji="0" lang="cs-CZ" altLang="cs-CZ" sz="2000" b="0" i="0" u="none" strike="noStrike" cap="none" normalizeH="0" baseline="0" dirty="0">
              <a:ln>
                <a:noFill/>
              </a:ln>
              <a:solidFill>
                <a:schemeClr val="tx1"/>
              </a:solidFill>
              <a:effectLst/>
              <a:latin typeface="+mn-lt"/>
            </a:endParaRPr>
          </a:p>
        </p:txBody>
      </p:sp>
      <p:pic>
        <p:nvPicPr>
          <p:cNvPr id="58372" name="Picture 4">
            <a:extLst>
              <a:ext uri="{FF2B5EF4-FFF2-40B4-BE49-F238E27FC236}">
                <a16:creationId xmlns:a16="http://schemas.microsoft.com/office/drawing/2014/main" id="{9C1BA551-968A-42DD-8A43-F80D2BB5D3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394" y="4335843"/>
            <a:ext cx="1876425" cy="1007710"/>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31A6A382-601A-4A02-8957-4C7383A1956F}"/>
              </a:ext>
            </a:extLst>
          </p:cNvPr>
          <p:cNvPicPr>
            <a:picLocks noChangeAspect="1"/>
          </p:cNvPicPr>
          <p:nvPr/>
        </p:nvPicPr>
        <p:blipFill>
          <a:blip r:embed="rId3"/>
          <a:stretch>
            <a:fillRect/>
          </a:stretch>
        </p:blipFill>
        <p:spPr>
          <a:xfrm>
            <a:off x="6438900" y="4084349"/>
            <a:ext cx="2281197" cy="1510698"/>
          </a:xfrm>
          <a:prstGeom prst="rect">
            <a:avLst/>
          </a:prstGeom>
        </p:spPr>
      </p:pic>
      <p:pic>
        <p:nvPicPr>
          <p:cNvPr id="3" name="Obrázek 2">
            <a:extLst>
              <a:ext uri="{FF2B5EF4-FFF2-40B4-BE49-F238E27FC236}">
                <a16:creationId xmlns:a16="http://schemas.microsoft.com/office/drawing/2014/main" id="{868915CD-C402-452D-8AEA-A2CB2719F55F}"/>
              </a:ext>
            </a:extLst>
          </p:cNvPr>
          <p:cNvPicPr>
            <a:picLocks noChangeAspect="1"/>
          </p:cNvPicPr>
          <p:nvPr/>
        </p:nvPicPr>
        <p:blipFill>
          <a:blip r:embed="rId4"/>
          <a:stretch>
            <a:fillRect/>
          </a:stretch>
        </p:blipFill>
        <p:spPr>
          <a:xfrm>
            <a:off x="3357563" y="4084349"/>
            <a:ext cx="1528762" cy="1534242"/>
          </a:xfrm>
          <a:prstGeom prst="rect">
            <a:avLst/>
          </a:prstGeom>
        </p:spPr>
      </p:pic>
    </p:spTree>
    <p:extLst>
      <p:ext uri="{BB962C8B-B14F-4D97-AF65-F5344CB8AC3E}">
        <p14:creationId xmlns:p14="http://schemas.microsoft.com/office/powerpoint/2010/main" val="422028993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Rectangle 5">
            <a:extLst>
              <a:ext uri="{FF2B5EF4-FFF2-40B4-BE49-F238E27FC236}">
                <a16:creationId xmlns:a16="http://schemas.microsoft.com/office/drawing/2014/main" id="{5F21F829-2282-400D-9220-6CE5050E3224}"/>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endParaRPr lang="cs-CZ" altLang="cs-CZ"/>
          </a:p>
        </p:txBody>
      </p:sp>
      <p:sp>
        <p:nvSpPr>
          <p:cNvPr id="1032" name="Rectangle 7">
            <a:extLst>
              <a:ext uri="{FF2B5EF4-FFF2-40B4-BE49-F238E27FC236}">
                <a16:creationId xmlns:a16="http://schemas.microsoft.com/office/drawing/2014/main" id="{B18A0942-2929-40DF-BEE2-CA834CE706CC}"/>
              </a:ext>
            </a:extLst>
          </p:cNvPr>
          <p:cNvSpPr>
            <a:spLocks noChangeArrowheads="1"/>
          </p:cNvSpPr>
          <p:nvPr/>
        </p:nvSpPr>
        <p:spPr bwMode="auto">
          <a:xfrm>
            <a:off x="0" y="3124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endParaRPr lang="cs-CZ" altLang="cs-CZ"/>
          </a:p>
        </p:txBody>
      </p:sp>
      <p:graphicFrame>
        <p:nvGraphicFramePr>
          <p:cNvPr id="1026" name="Object 6">
            <a:extLst>
              <a:ext uri="{FF2B5EF4-FFF2-40B4-BE49-F238E27FC236}">
                <a16:creationId xmlns:a16="http://schemas.microsoft.com/office/drawing/2014/main" id="{6E30C8D3-7239-471F-B7F9-F46D4BB3785B}"/>
              </a:ext>
            </a:extLst>
          </p:cNvPr>
          <p:cNvGraphicFramePr>
            <a:graphicFrameLocks noChangeAspect="1"/>
          </p:cNvGraphicFramePr>
          <p:nvPr/>
        </p:nvGraphicFramePr>
        <p:xfrm>
          <a:off x="2564129" y="3062539"/>
          <a:ext cx="1579246" cy="843094"/>
        </p:xfrm>
        <a:graphic>
          <a:graphicData uri="http://schemas.openxmlformats.org/presentationml/2006/ole">
            <mc:AlternateContent xmlns:mc="http://schemas.openxmlformats.org/markup-compatibility/2006">
              <mc:Choice xmlns:v="urn:schemas-microsoft-com:vml" Requires="v">
                <p:oleObj name="Rovnice" r:id="rId3" imgW="876300" imgH="469900" progId="Equation.3">
                  <p:embed/>
                </p:oleObj>
              </mc:Choice>
              <mc:Fallback>
                <p:oleObj name="Rovnice" r:id="rId3" imgW="876300" imgH="469900" progId="Equation.3">
                  <p:embed/>
                  <p:pic>
                    <p:nvPicPr>
                      <p:cNvPr id="1026" name="Object 6">
                        <a:extLst>
                          <a:ext uri="{FF2B5EF4-FFF2-40B4-BE49-F238E27FC236}">
                            <a16:creationId xmlns:a16="http://schemas.microsoft.com/office/drawing/2014/main" id="{6E30C8D3-7239-471F-B7F9-F46D4BB378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4129" y="3062539"/>
                        <a:ext cx="1579246" cy="843094"/>
                      </a:xfrm>
                      <a:prstGeom prst="rect">
                        <a:avLst/>
                      </a:prstGeom>
                      <a:solidFill>
                        <a:srgbClr val="FFFF00"/>
                      </a:solidFill>
                    </p:spPr>
                  </p:pic>
                </p:oleObj>
              </mc:Fallback>
            </mc:AlternateContent>
          </a:graphicData>
        </a:graphic>
      </p:graphicFrame>
      <p:sp>
        <p:nvSpPr>
          <p:cNvPr id="1033" name="Rectangle 9">
            <a:extLst>
              <a:ext uri="{FF2B5EF4-FFF2-40B4-BE49-F238E27FC236}">
                <a16:creationId xmlns:a16="http://schemas.microsoft.com/office/drawing/2014/main" id="{84586EDC-9488-47BF-B64C-20729FC26F38}"/>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2000">
                <a:solidFill>
                  <a:srgbClr val="FFFFCC"/>
                </a:solidFill>
                <a:latin typeface="Arial" panose="020B0604020202020204" pitchFamily="34" charset="0"/>
              </a:defRPr>
            </a:lvl1pPr>
            <a:lvl2pPr marL="742950" indent="-285750" eaLnBrk="0" hangingPunct="0">
              <a:defRPr sz="2000">
                <a:solidFill>
                  <a:srgbClr val="FFFFCC"/>
                </a:solidFill>
                <a:latin typeface="Arial" panose="020B0604020202020204" pitchFamily="34" charset="0"/>
              </a:defRPr>
            </a:lvl2pPr>
            <a:lvl3pPr marL="1143000" indent="-228600" eaLnBrk="0" hangingPunct="0">
              <a:defRPr sz="2000">
                <a:solidFill>
                  <a:srgbClr val="FFFFCC"/>
                </a:solidFill>
                <a:latin typeface="Arial" panose="020B0604020202020204" pitchFamily="34" charset="0"/>
              </a:defRPr>
            </a:lvl3pPr>
            <a:lvl4pPr marL="1600200" indent="-228600" eaLnBrk="0" hangingPunct="0">
              <a:defRPr sz="2000">
                <a:solidFill>
                  <a:srgbClr val="FFFFCC"/>
                </a:solidFill>
                <a:latin typeface="Arial" panose="020B0604020202020204" pitchFamily="34" charset="0"/>
              </a:defRPr>
            </a:lvl4pPr>
            <a:lvl5pPr marL="2057400" indent="-228600" eaLnBrk="0" hangingPunct="0">
              <a:defRPr sz="2000">
                <a:solidFill>
                  <a:srgbClr val="FFFFCC"/>
                </a:solidFill>
                <a:latin typeface="Arial" panose="020B0604020202020204" pitchFamily="34" charset="0"/>
              </a:defRPr>
            </a:lvl5pPr>
            <a:lvl6pPr marL="2514600" indent="-228600" eaLnBrk="0" fontAlgn="base" hangingPunct="0">
              <a:spcBef>
                <a:spcPct val="0"/>
              </a:spcBef>
              <a:spcAft>
                <a:spcPct val="0"/>
              </a:spcAft>
              <a:buChar char="•"/>
              <a:defRPr sz="2000">
                <a:solidFill>
                  <a:srgbClr val="FFFFCC"/>
                </a:solidFill>
                <a:latin typeface="Arial" panose="020B0604020202020204" pitchFamily="34" charset="0"/>
              </a:defRPr>
            </a:lvl6pPr>
            <a:lvl7pPr marL="2971800" indent="-228600" eaLnBrk="0" fontAlgn="base" hangingPunct="0">
              <a:spcBef>
                <a:spcPct val="0"/>
              </a:spcBef>
              <a:spcAft>
                <a:spcPct val="0"/>
              </a:spcAft>
              <a:buChar char="•"/>
              <a:defRPr sz="2000">
                <a:solidFill>
                  <a:srgbClr val="FFFFCC"/>
                </a:solidFill>
                <a:latin typeface="Arial" panose="020B0604020202020204" pitchFamily="34" charset="0"/>
              </a:defRPr>
            </a:lvl7pPr>
            <a:lvl8pPr marL="3429000" indent="-228600" eaLnBrk="0" fontAlgn="base" hangingPunct="0">
              <a:spcBef>
                <a:spcPct val="0"/>
              </a:spcBef>
              <a:spcAft>
                <a:spcPct val="0"/>
              </a:spcAft>
              <a:buChar char="•"/>
              <a:defRPr sz="2000">
                <a:solidFill>
                  <a:srgbClr val="FFFFCC"/>
                </a:solidFill>
                <a:latin typeface="Arial" panose="020B0604020202020204" pitchFamily="34" charset="0"/>
              </a:defRPr>
            </a:lvl8pPr>
            <a:lvl9pPr marL="3886200" indent="-228600" eaLnBrk="0" fontAlgn="base" hangingPunct="0">
              <a:spcBef>
                <a:spcPct val="0"/>
              </a:spcBef>
              <a:spcAft>
                <a:spcPct val="0"/>
              </a:spcAft>
              <a:buChar char="•"/>
              <a:defRPr sz="2000">
                <a:solidFill>
                  <a:srgbClr val="FFFFCC"/>
                </a:solidFill>
                <a:latin typeface="Arial" panose="020B0604020202020204" pitchFamily="34" charset="0"/>
              </a:defRPr>
            </a:lvl9pPr>
          </a:lstStyle>
          <a:p>
            <a:pPr eaLnBrk="1" hangingPunct="1"/>
            <a:endParaRPr lang="cs-CZ" altLang="cs-CZ"/>
          </a:p>
        </p:txBody>
      </p:sp>
      <p:sp>
        <p:nvSpPr>
          <p:cNvPr id="10" name="TextovéPole 9">
            <a:extLst>
              <a:ext uri="{FF2B5EF4-FFF2-40B4-BE49-F238E27FC236}">
                <a16:creationId xmlns:a16="http://schemas.microsoft.com/office/drawing/2014/main" id="{F47A4698-D107-406A-B35C-EB4B41B5B2DC}"/>
              </a:ext>
            </a:extLst>
          </p:cNvPr>
          <p:cNvSpPr txBox="1"/>
          <p:nvPr/>
        </p:nvSpPr>
        <p:spPr>
          <a:xfrm>
            <a:off x="209550" y="320456"/>
            <a:ext cx="8677275" cy="1754326"/>
          </a:xfrm>
          <a:prstGeom prst="rect">
            <a:avLst/>
          </a:prstGeom>
          <a:noFill/>
        </p:spPr>
        <p:txBody>
          <a:bodyPr wrap="square">
            <a:spAutoFit/>
          </a:bodyPr>
          <a:lstStyle/>
          <a:p>
            <a:pPr algn="just" eaLnBrk="1" hangingPunct="1"/>
            <a:r>
              <a:rPr lang="cs-CZ" altLang="cs-CZ" sz="2000" b="1" dirty="0"/>
              <a:t>Laminární proudění </a:t>
            </a:r>
            <a:r>
              <a:rPr lang="cs-CZ" altLang="cs-CZ" sz="2000" dirty="0"/>
              <a:t>– dráhy jednotlivých částic kapaliny jsou navzájem rovnoběžné; částice se tedy pohybují ve vzájemně rovnoběžných vrstvách, aniž by přecházely mezi jednotlivými vrstvami.</a:t>
            </a:r>
          </a:p>
          <a:p>
            <a:pPr algn="just" eaLnBrk="1" hangingPunct="1"/>
            <a:endParaRPr lang="cs-CZ" altLang="cs-CZ" sz="800" dirty="0"/>
          </a:p>
          <a:p>
            <a:pPr algn="just" eaLnBrk="1" hangingPunct="1"/>
            <a:r>
              <a:rPr lang="cs-CZ" altLang="cs-CZ" sz="2000" b="1" dirty="0"/>
              <a:t>Turbulentní proudění </a:t>
            </a:r>
            <a:r>
              <a:rPr lang="cs-CZ" altLang="cs-CZ" sz="2000" dirty="0"/>
              <a:t>– částice přecházejí mezi různými vrstvami kapaliny, čímž dochází k promíchávání jednotlivých vrstev kapaliny.</a:t>
            </a:r>
          </a:p>
        </p:txBody>
      </p:sp>
      <p:sp>
        <p:nvSpPr>
          <p:cNvPr id="14" name="TextovéPole 13">
            <a:extLst>
              <a:ext uri="{FF2B5EF4-FFF2-40B4-BE49-F238E27FC236}">
                <a16:creationId xmlns:a16="http://schemas.microsoft.com/office/drawing/2014/main" id="{E1060634-2FEE-48C6-AAC8-B9D85C9B1ECB}"/>
              </a:ext>
            </a:extLst>
          </p:cNvPr>
          <p:cNvSpPr txBox="1"/>
          <p:nvPr/>
        </p:nvSpPr>
        <p:spPr>
          <a:xfrm>
            <a:off x="95250" y="4100730"/>
            <a:ext cx="5445593" cy="646331"/>
          </a:xfrm>
          <a:prstGeom prst="rect">
            <a:avLst/>
          </a:prstGeom>
          <a:noFill/>
        </p:spPr>
        <p:txBody>
          <a:bodyPr wrap="square">
            <a:spAutoFit/>
          </a:bodyPr>
          <a:lstStyle/>
          <a:p>
            <a:pPr eaLnBrk="1" hangingPunct="1">
              <a:buFontTx/>
              <a:buNone/>
            </a:pPr>
            <a:r>
              <a:rPr lang="cs-CZ" altLang="cs-CZ" sz="1800" dirty="0"/>
              <a:t>(r – hustota kapaliny, v</a:t>
            </a:r>
            <a:r>
              <a:rPr lang="cs-CZ" altLang="cs-CZ" sz="1800" baseline="-25000" dirty="0"/>
              <a:t>s</a:t>
            </a:r>
            <a:r>
              <a:rPr lang="cs-CZ" altLang="cs-CZ" sz="1800" dirty="0"/>
              <a:t> – střední rychlost toku, r – poloměr cévy, h – koeficient dynamické viskozity)</a:t>
            </a:r>
          </a:p>
        </p:txBody>
      </p:sp>
      <p:sp>
        <p:nvSpPr>
          <p:cNvPr id="16" name="TextovéPole 15">
            <a:extLst>
              <a:ext uri="{FF2B5EF4-FFF2-40B4-BE49-F238E27FC236}">
                <a16:creationId xmlns:a16="http://schemas.microsoft.com/office/drawing/2014/main" id="{505BC54C-D5A8-4EB8-9A92-C84D28CDC7CF}"/>
              </a:ext>
            </a:extLst>
          </p:cNvPr>
          <p:cNvSpPr txBox="1"/>
          <p:nvPr/>
        </p:nvSpPr>
        <p:spPr>
          <a:xfrm>
            <a:off x="209550" y="2165250"/>
            <a:ext cx="5445593" cy="1323439"/>
          </a:xfrm>
          <a:prstGeom prst="rect">
            <a:avLst/>
          </a:prstGeom>
          <a:noFill/>
        </p:spPr>
        <p:txBody>
          <a:bodyPr wrap="square">
            <a:spAutoFit/>
          </a:bodyPr>
          <a:lstStyle/>
          <a:p>
            <a:pPr algn="just"/>
            <a:r>
              <a:rPr lang="cs-CZ" sz="2000" b="0" i="0" dirty="0">
                <a:solidFill>
                  <a:srgbClr val="202122"/>
                </a:solidFill>
                <a:effectLst/>
              </a:rPr>
              <a:t>Jako kritérium pro odlišení laminárního proudění od proudění turbulentního lze použít </a:t>
            </a:r>
            <a:r>
              <a:rPr lang="cs-CZ" altLang="cs-CZ" sz="2000" b="1" dirty="0" err="1"/>
              <a:t>Reynoldsovo</a:t>
            </a:r>
            <a:r>
              <a:rPr lang="cs-CZ" altLang="cs-CZ" sz="2000" b="1" dirty="0"/>
              <a:t> číslo</a:t>
            </a:r>
            <a:r>
              <a:rPr lang="cs-CZ" altLang="cs-CZ" sz="2000" dirty="0"/>
              <a:t>:</a:t>
            </a:r>
          </a:p>
          <a:p>
            <a:pPr algn="just"/>
            <a:endParaRPr lang="cs-CZ" sz="2000" dirty="0"/>
          </a:p>
        </p:txBody>
      </p:sp>
      <p:sp>
        <p:nvSpPr>
          <p:cNvPr id="19" name="TextovéPole 18">
            <a:extLst>
              <a:ext uri="{FF2B5EF4-FFF2-40B4-BE49-F238E27FC236}">
                <a16:creationId xmlns:a16="http://schemas.microsoft.com/office/drawing/2014/main" id="{A16DC9A9-9341-4972-A573-E9CAC4343F5C}"/>
              </a:ext>
            </a:extLst>
          </p:cNvPr>
          <p:cNvSpPr txBox="1"/>
          <p:nvPr/>
        </p:nvSpPr>
        <p:spPr>
          <a:xfrm>
            <a:off x="165496" y="4802922"/>
            <a:ext cx="5273279" cy="1938992"/>
          </a:xfrm>
          <a:prstGeom prst="rect">
            <a:avLst/>
          </a:prstGeom>
          <a:noFill/>
        </p:spPr>
        <p:txBody>
          <a:bodyPr wrap="square">
            <a:spAutoFit/>
          </a:bodyPr>
          <a:lstStyle/>
          <a:p>
            <a:pPr algn="just"/>
            <a:r>
              <a:rPr lang="cs-CZ" sz="2000" b="0" i="0" dirty="0">
                <a:effectLst/>
              </a:rPr>
              <a:t>Hranice mezi těmito dvěma případy se označuje jako </a:t>
            </a:r>
            <a:r>
              <a:rPr lang="cs-CZ" sz="2000" b="1" dirty="0">
                <a:effectLst/>
              </a:rPr>
              <a:t>kritická hodnota </a:t>
            </a:r>
            <a:r>
              <a:rPr lang="cs-CZ" sz="2000" b="1" dirty="0" err="1">
                <a:effectLst/>
              </a:rPr>
              <a:t>Reynoldsova</a:t>
            </a:r>
            <a:r>
              <a:rPr lang="cs-CZ" sz="2000" b="1" dirty="0">
                <a:effectLst/>
              </a:rPr>
              <a:t> čísla</a:t>
            </a:r>
            <a:r>
              <a:rPr lang="cs-CZ" sz="2000" b="0" i="0" dirty="0">
                <a:effectLst/>
              </a:rPr>
              <a:t>. Tato hodnota je pro různé kapaliny a různé typy potrubí různá a zjišťuje se </a:t>
            </a:r>
            <a:r>
              <a:rPr lang="cs-CZ" sz="2000" b="0" i="0" u="none" strike="noStrike" dirty="0">
                <a:effectLst/>
              </a:rPr>
              <a:t>experimentálně</a:t>
            </a:r>
            <a:r>
              <a:rPr lang="cs-CZ" sz="2000" b="0" i="0" dirty="0">
                <a:effectLst/>
              </a:rPr>
              <a:t>. Kritická hodnota se obvykle pohybuje kolem hodnoty 2000.</a:t>
            </a:r>
            <a:endParaRPr lang="cs-CZ" sz="2000" dirty="0"/>
          </a:p>
        </p:txBody>
      </p:sp>
      <p:pic>
        <p:nvPicPr>
          <p:cNvPr id="7" name="Picture 2" descr="BAKALÁŘSKÁ PRÁCE">
            <a:extLst>
              <a:ext uri="{FF2B5EF4-FFF2-40B4-BE49-F238E27FC236}">
                <a16:creationId xmlns:a16="http://schemas.microsoft.com/office/drawing/2014/main" id="{528E1C3F-D90D-4999-B313-170EEC91A9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6093" y="5058043"/>
            <a:ext cx="3190875"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175" name="Picture 151" descr="See the source image">
            <a:extLst>
              <a:ext uri="{FF2B5EF4-FFF2-40B4-BE49-F238E27FC236}">
                <a16:creationId xmlns:a16="http://schemas.microsoft.com/office/drawing/2014/main" id="{A5800815-53A3-4B48-B3A5-D572862445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2210" y="1794694"/>
            <a:ext cx="3319362" cy="29523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57A1C339-B34E-4C62-A6E7-947BC5120873}"/>
              </a:ext>
            </a:extLst>
          </p:cNvPr>
          <p:cNvSpPr txBox="1"/>
          <p:nvPr/>
        </p:nvSpPr>
        <p:spPr>
          <a:xfrm>
            <a:off x="257589" y="3049563"/>
            <a:ext cx="2435347" cy="461665"/>
          </a:xfrm>
          <a:prstGeom prst="rect">
            <a:avLst/>
          </a:prstGeom>
          <a:noFill/>
        </p:spPr>
        <p:txBody>
          <a:bodyPr wrap="none" rtlCol="0">
            <a:spAutoFit/>
          </a:bodyPr>
          <a:lstStyle/>
          <a:p>
            <a:r>
              <a:rPr lang="cs-CZ" sz="2400" b="1" dirty="0"/>
              <a:t>Rovnice spojitosti</a:t>
            </a:r>
          </a:p>
        </p:txBody>
      </p:sp>
      <p:sp>
        <p:nvSpPr>
          <p:cNvPr id="6" name="Rectangle 1">
            <a:extLst>
              <a:ext uri="{FF2B5EF4-FFF2-40B4-BE49-F238E27FC236}">
                <a16:creationId xmlns:a16="http://schemas.microsoft.com/office/drawing/2014/main" id="{AE0B0616-848C-4543-B446-6A27FE48553B}"/>
              </a:ext>
            </a:extLst>
          </p:cNvPr>
          <p:cNvSpPr>
            <a:spLocks noChangeArrowheads="1"/>
          </p:cNvSpPr>
          <p:nvPr/>
        </p:nvSpPr>
        <p:spPr bwMode="auto">
          <a:xfrm>
            <a:off x="188843" y="315813"/>
            <a:ext cx="8706679"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Objem kapaliny, který proteče daným průřezem trubice za jednotku času se nazývá </a:t>
            </a:r>
            <a:r>
              <a:rPr kumimoji="0" lang="cs-CZ" altLang="cs-CZ" sz="2000" b="1" i="0" u="none" strike="noStrike" cap="none" normalizeH="0" baseline="0" dirty="0">
                <a:ln>
                  <a:noFill/>
                </a:ln>
                <a:solidFill>
                  <a:srgbClr val="000000"/>
                </a:solidFill>
                <a:effectLst/>
                <a:latin typeface="+mn-lt"/>
                <a:cs typeface="Times New Roman" panose="02020603050405020304" pitchFamily="18" charset="0"/>
              </a:rPr>
              <a:t>objemový</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a:t>
            </a:r>
            <a:r>
              <a:rPr kumimoji="0" lang="cs-CZ" altLang="cs-CZ" sz="2000" b="1" i="0" u="none" strike="noStrike" cap="none" normalizeH="0" baseline="0" dirty="0">
                <a:ln>
                  <a:noFill/>
                </a:ln>
                <a:solidFill>
                  <a:srgbClr val="000000"/>
                </a:solidFill>
                <a:effectLst/>
                <a:latin typeface="+mn-lt"/>
                <a:cs typeface="Times New Roman" panose="02020603050405020304" pitchFamily="18" charset="0"/>
              </a:rPr>
              <a:t>průtok</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a:t>
            </a:r>
            <a:r>
              <a:rPr kumimoji="0" lang="cs-CZ" altLang="cs-CZ" sz="2000" b="0" i="1" u="none" strike="noStrike" cap="none" normalizeH="0" baseline="0" dirty="0">
                <a:ln>
                  <a:noFill/>
                </a:ln>
                <a:solidFill>
                  <a:srgbClr val="000000"/>
                </a:solidFill>
                <a:effectLst/>
                <a:latin typeface="+mn-lt"/>
                <a:cs typeface="Times New Roman" panose="02020603050405020304" pitchFamily="18" charset="0"/>
              </a:rPr>
              <a:t>Q</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V</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Protéká-li průřezem o plošném obsahu </a:t>
            </a:r>
            <a:r>
              <a:rPr kumimoji="0" lang="cs-CZ" altLang="cs-CZ" sz="2000" b="0" i="1" u="none" strike="noStrike" cap="none" normalizeH="0" baseline="0" dirty="0">
                <a:ln>
                  <a:noFill/>
                </a:ln>
                <a:solidFill>
                  <a:srgbClr val="000000"/>
                </a:solidFill>
                <a:effectLst/>
                <a:latin typeface="+mn-lt"/>
                <a:cs typeface="Times New Roman" panose="02020603050405020304" pitchFamily="18" charset="0"/>
              </a:rPr>
              <a:t>S</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kapalina rychlostí </a:t>
            </a:r>
            <a:r>
              <a:rPr kumimoji="0" lang="cs-CZ" altLang="cs-CZ" sz="2000" b="0" i="1" u="none" strike="noStrike" cap="none" normalizeH="0" baseline="0" dirty="0">
                <a:ln>
                  <a:noFill/>
                </a:ln>
                <a:solidFill>
                  <a:srgbClr val="000000"/>
                </a:solidFill>
                <a:effectLst/>
                <a:latin typeface="+mn-lt"/>
                <a:cs typeface="Times New Roman" panose="02020603050405020304" pitchFamily="18" charset="0"/>
              </a:rPr>
              <a:t>v</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je objemový průtok</a:t>
            </a:r>
            <a:endParaRPr kumimoji="0" lang="cs-CZ" altLang="cs-CZ" sz="2000" b="0" i="0" u="none" strike="noStrike" cap="none" normalizeH="0" baseline="0" dirty="0">
              <a:ln>
                <a:noFill/>
              </a:ln>
              <a:solidFill>
                <a:schemeClr val="tx1"/>
              </a:solidFill>
              <a:effectLst/>
              <a:latin typeface="+mn-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Q</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V</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a:t>
            </a: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S.v</a:t>
            </a:r>
            <a:endParaRPr kumimoji="0" lang="cs-CZ" altLang="cs-CZ" sz="2000" b="0" i="0" u="none" strike="noStrike" cap="none" normalizeH="0" baseline="0" dirty="0">
              <a:ln>
                <a:noFill/>
              </a:ln>
              <a:solidFill>
                <a:schemeClr val="tx1"/>
              </a:solidFill>
              <a:effectLst/>
              <a:latin typeface="+mn-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[Q</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V</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m</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3</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.s</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–1</a:t>
            </a:r>
            <a:endParaRPr kumimoji="0" lang="cs-CZ" altLang="cs-CZ" sz="20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solidFill>
                <a:srgbClr val="000000"/>
              </a:solidFill>
              <a:effectLst/>
              <a:latin typeface="+mn-lt"/>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Objem vody, který potrubím proteče za libovolnou dobu měříme </a:t>
            </a:r>
            <a:r>
              <a:rPr kumimoji="0" lang="cs-CZ" altLang="cs-CZ" sz="2000" b="1" i="0" u="none" strike="noStrike" cap="none" normalizeH="0" baseline="0" dirty="0">
                <a:ln>
                  <a:noFill/>
                </a:ln>
                <a:solidFill>
                  <a:srgbClr val="000000"/>
                </a:solidFill>
                <a:effectLst/>
                <a:latin typeface="+mn-lt"/>
                <a:cs typeface="Times New Roman" panose="02020603050405020304" pitchFamily="18" charset="0"/>
              </a:rPr>
              <a:t>vodoměrem</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objem plynu </a:t>
            </a:r>
            <a:r>
              <a:rPr kumimoji="0" lang="cs-CZ" altLang="cs-CZ" sz="2000" b="1" i="0" u="none" strike="noStrike" cap="none" normalizeH="0" baseline="0" dirty="0">
                <a:ln>
                  <a:noFill/>
                </a:ln>
                <a:solidFill>
                  <a:srgbClr val="000000"/>
                </a:solidFill>
                <a:effectLst/>
                <a:latin typeface="+mn-lt"/>
                <a:cs typeface="Times New Roman" panose="02020603050405020304" pitchFamily="18" charset="0"/>
              </a:rPr>
              <a:t>plynoměrem</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a:t>
            </a:r>
            <a:endParaRPr kumimoji="0" lang="cs-CZ" altLang="cs-CZ" sz="2000" b="0" i="0" u="none" strike="noStrike" cap="none" normalizeH="0" baseline="0" dirty="0">
              <a:ln>
                <a:noFill/>
              </a:ln>
              <a:solidFill>
                <a:schemeClr val="tx1"/>
              </a:solidFill>
              <a:effectLst/>
              <a:latin typeface="+mn-lt"/>
            </a:endParaRPr>
          </a:p>
        </p:txBody>
      </p:sp>
      <p:pic>
        <p:nvPicPr>
          <p:cNvPr id="59395" name="Picture 3">
            <a:extLst>
              <a:ext uri="{FF2B5EF4-FFF2-40B4-BE49-F238E27FC236}">
                <a16:creationId xmlns:a16="http://schemas.microsoft.com/office/drawing/2014/main" id="{BFF47889-03CA-4E86-B46F-AF2C653BE3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175" y="-974725"/>
            <a:ext cx="1514475" cy="7048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83ED0B95-7333-4D11-B37D-119320B7E39C}"/>
              </a:ext>
            </a:extLst>
          </p:cNvPr>
          <p:cNvSpPr txBox="1"/>
          <p:nvPr/>
        </p:nvSpPr>
        <p:spPr>
          <a:xfrm>
            <a:off x="266700" y="3614738"/>
            <a:ext cx="8628822" cy="1446550"/>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Ideální kapalina je nestlačitelná, proto se na žádném místě nemůže hromadit, proto </a:t>
            </a:r>
            <a:r>
              <a:rPr kumimoji="0" lang="cs-CZ" altLang="cs-CZ" sz="2000" b="0" i="0" u="sng" strike="noStrike" cap="none" normalizeH="0" baseline="0" dirty="0">
                <a:ln>
                  <a:noFill/>
                </a:ln>
                <a:solidFill>
                  <a:srgbClr val="000000"/>
                </a:solidFill>
                <a:effectLst/>
                <a:latin typeface="+mn-lt"/>
                <a:cs typeface="Times New Roman" panose="02020603050405020304" pitchFamily="18" charset="0"/>
              </a:rPr>
              <a:t>je objemový průtok v každém průřezu stejný</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Platí Q</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V</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a:t>
            </a: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konst</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což je </a:t>
            </a:r>
            <a:r>
              <a:rPr kumimoji="0" lang="cs-CZ" altLang="cs-CZ" sz="2000" b="1" i="1" u="none" strike="noStrike" cap="none" normalizeH="0" baseline="0" dirty="0">
                <a:ln>
                  <a:noFill/>
                </a:ln>
                <a:solidFill>
                  <a:srgbClr val="000000"/>
                </a:solidFill>
                <a:effectLst/>
                <a:latin typeface="+mn-lt"/>
                <a:cs typeface="Times New Roman" panose="02020603050405020304" pitchFamily="18" charset="0"/>
              </a:rPr>
              <a:t>rovnice spojitosti toku</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a:t>
            </a:r>
            <a:r>
              <a:rPr kumimoji="0" lang="cs-CZ" altLang="cs-CZ" sz="2000" u="none" strike="noStrike" cap="none" normalizeH="0" baseline="0" dirty="0">
                <a:ln>
                  <a:noFill/>
                </a:ln>
                <a:solidFill>
                  <a:srgbClr val="000000"/>
                </a:solidFill>
                <a:effectLst/>
                <a:latin typeface="+mn-lt"/>
                <a:cs typeface="Times New Roman" panose="02020603050405020304" pitchFamily="18" charset="0"/>
              </a:rPr>
              <a:t>(rovnice kontinuity)</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solidFill>
                <a:schemeClr val="tx1"/>
              </a:solidFill>
              <a:effectLst/>
              <a:latin typeface="+mn-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S</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1</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.v</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1</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S</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2</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.v</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2</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a:t>
            </a: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S.v</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a:t>
            </a: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konst</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a:t>
            </a:r>
            <a:endParaRPr kumimoji="0" lang="cs-CZ" altLang="cs-CZ" sz="2000" b="0" i="0" u="none" strike="noStrike" cap="none" normalizeH="0" baseline="0" dirty="0">
              <a:ln>
                <a:noFill/>
              </a:ln>
              <a:solidFill>
                <a:schemeClr val="tx1"/>
              </a:solidFill>
              <a:effectLst/>
              <a:latin typeface="+mn-lt"/>
            </a:endParaRPr>
          </a:p>
        </p:txBody>
      </p:sp>
      <p:pic>
        <p:nvPicPr>
          <p:cNvPr id="3" name="Obrázek 2">
            <a:extLst>
              <a:ext uri="{FF2B5EF4-FFF2-40B4-BE49-F238E27FC236}">
                <a16:creationId xmlns:a16="http://schemas.microsoft.com/office/drawing/2014/main" id="{63D328F9-150A-45CA-B781-E008AC9AB1B3}"/>
              </a:ext>
            </a:extLst>
          </p:cNvPr>
          <p:cNvPicPr>
            <a:picLocks noChangeAspect="1"/>
          </p:cNvPicPr>
          <p:nvPr/>
        </p:nvPicPr>
        <p:blipFill>
          <a:blip r:embed="rId3"/>
          <a:stretch>
            <a:fillRect/>
          </a:stretch>
        </p:blipFill>
        <p:spPr>
          <a:xfrm>
            <a:off x="2399161" y="5172076"/>
            <a:ext cx="4345678" cy="1578384"/>
          </a:xfrm>
          <a:prstGeom prst="rect">
            <a:avLst/>
          </a:prstGeom>
        </p:spPr>
      </p:pic>
    </p:spTree>
    <p:extLst>
      <p:ext uri="{BB962C8B-B14F-4D97-AF65-F5344CB8AC3E}">
        <p14:creationId xmlns:p14="http://schemas.microsoft.com/office/powerpoint/2010/main" val="82254348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6CD2995-8584-4BB3-855B-BF6A056E9FFF}"/>
              </a:ext>
            </a:extLst>
          </p:cNvPr>
          <p:cNvSpPr>
            <a:spLocks noChangeArrowheads="1"/>
          </p:cNvSpPr>
          <p:nvPr/>
        </p:nvSpPr>
        <p:spPr bwMode="auto">
          <a:xfrm>
            <a:off x="218659" y="2471470"/>
            <a:ext cx="8706679"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Plyny jsou stlačitelné, proto se používá spíše </a:t>
            </a:r>
            <a:r>
              <a:rPr kumimoji="0" lang="cs-CZ" altLang="cs-CZ" sz="2000" b="1" i="0" u="none" strike="noStrike" cap="none" normalizeH="0" baseline="0" dirty="0">
                <a:ln>
                  <a:noFill/>
                </a:ln>
                <a:solidFill>
                  <a:srgbClr val="000000"/>
                </a:solidFill>
                <a:effectLst/>
                <a:latin typeface="+mn-lt"/>
                <a:cs typeface="Times New Roman" panose="02020603050405020304" pitchFamily="18" charset="0"/>
              </a:rPr>
              <a:t>hmotnostní průtok</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a:t>
            </a:r>
            <a:r>
              <a:rPr kumimoji="0" lang="cs-CZ" altLang="cs-CZ" sz="2000" b="0" i="1" u="none" strike="noStrike" cap="none" normalizeH="0" baseline="0" dirty="0" err="1">
                <a:ln>
                  <a:noFill/>
                </a:ln>
                <a:solidFill>
                  <a:srgbClr val="000000"/>
                </a:solidFill>
                <a:effectLst/>
                <a:latin typeface="+mn-lt"/>
                <a:cs typeface="Times New Roman" panose="02020603050405020304" pitchFamily="18" charset="0"/>
              </a:rPr>
              <a:t>Q</a:t>
            </a:r>
            <a:r>
              <a:rPr kumimoji="0" lang="cs-CZ" altLang="cs-CZ" sz="2000" b="0" i="0" u="none" strike="noStrike" cap="none" normalizeH="0" baseline="-30000" dirty="0" err="1">
                <a:ln>
                  <a:noFill/>
                </a:ln>
                <a:solidFill>
                  <a:srgbClr val="000000"/>
                </a:solidFill>
                <a:effectLst/>
                <a:latin typeface="+mn-lt"/>
                <a:cs typeface="Times New Roman" panose="02020603050405020304" pitchFamily="18" charset="0"/>
              </a:rPr>
              <a:t>m</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hmotnost látky, která projde průřezem trubice za jednotku času. [</a:t>
            </a: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Q</a:t>
            </a:r>
            <a:r>
              <a:rPr kumimoji="0" lang="cs-CZ" altLang="cs-CZ" sz="2000" b="0" i="0" u="none" strike="noStrike" cap="none" normalizeH="0" baseline="-30000" dirty="0" err="1">
                <a:ln>
                  <a:noFill/>
                </a:ln>
                <a:solidFill>
                  <a:srgbClr val="000000"/>
                </a:solidFill>
                <a:effectLst/>
                <a:latin typeface="+mn-lt"/>
                <a:cs typeface="Times New Roman" panose="02020603050405020304" pitchFamily="18" charset="0"/>
              </a:rPr>
              <a:t>m</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a:t>
            </a: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kg.s</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–1</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Mezi hmotnostním a objemovým průtokem je vztah:</a:t>
            </a:r>
            <a:endParaRPr kumimoji="0" lang="cs-CZ" altLang="cs-CZ" sz="2000" b="0" i="0" u="none" strike="noStrike" cap="none" normalizeH="0" baseline="0" dirty="0">
              <a:ln>
                <a:noFill/>
              </a:ln>
              <a:solidFill>
                <a:schemeClr val="tx1"/>
              </a:solidFill>
              <a:effectLst/>
              <a:latin typeface="+mn-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Q</a:t>
            </a:r>
            <a:r>
              <a:rPr kumimoji="0" lang="cs-CZ" altLang="cs-CZ" sz="2000" b="0" i="0" u="none" strike="noStrike" cap="none" normalizeH="0" baseline="-30000" dirty="0" err="1">
                <a:ln>
                  <a:noFill/>
                </a:ln>
                <a:solidFill>
                  <a:srgbClr val="000000"/>
                </a:solidFill>
                <a:effectLst/>
                <a:latin typeface="+mn-lt"/>
                <a:cs typeface="Times New Roman" panose="02020603050405020304" pitchFamily="18" charset="0"/>
              </a:rPr>
              <a:t>m</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a:t>
            </a:r>
            <a:r>
              <a:rPr kumimoji="0" lang="el-GR" altLang="cs-CZ" sz="2000" b="0" i="0" u="none" strike="noStrike" cap="none" normalizeH="0" baseline="0" dirty="0">
                <a:ln>
                  <a:noFill/>
                </a:ln>
                <a:solidFill>
                  <a:srgbClr val="000000"/>
                </a:solidFill>
                <a:effectLst/>
                <a:latin typeface="+mn-lt"/>
                <a:cs typeface="Times New Roman" panose="02020603050405020304" pitchFamily="18" charset="0"/>
              </a:rPr>
              <a:t>ρ</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.Q</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V</a:t>
            </a:r>
            <a:endParaRPr kumimoji="0" lang="cs-CZ" altLang="cs-CZ" sz="2000" b="0" i="0" u="none"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sng" strike="noStrike" cap="none" normalizeH="0" baseline="0" dirty="0">
                <a:ln>
                  <a:noFill/>
                </a:ln>
                <a:solidFill>
                  <a:srgbClr val="000000"/>
                </a:solidFill>
                <a:effectLst/>
                <a:latin typeface="+mn-lt"/>
                <a:cs typeface="Times New Roman" panose="02020603050405020304" pitchFamily="18" charset="0"/>
              </a:rPr>
              <a:t>Ideální kapalina má konstantní hustotu</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proto v rovnici spojitosti stačí uvažovat s objemem, ale </a:t>
            </a:r>
            <a:r>
              <a:rPr kumimoji="0" lang="cs-CZ" altLang="cs-CZ" sz="2000" b="0" i="0" u="sng" strike="noStrike" cap="none" normalizeH="0" baseline="0" dirty="0">
                <a:ln>
                  <a:noFill/>
                </a:ln>
                <a:solidFill>
                  <a:srgbClr val="000000"/>
                </a:solidFill>
                <a:effectLst/>
                <a:latin typeface="+mn-lt"/>
                <a:cs typeface="Times New Roman" panose="02020603050405020304" pitchFamily="18" charset="0"/>
              </a:rPr>
              <a:t>u plynů jejich hustota závisí na míře stlačení</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Hmotnostní průtok se nemění ani u plynů (vychází to ze zákona zachování hmotnosti). Rovnice kontinuity kapalin i plynů:</a:t>
            </a:r>
            <a:endParaRPr kumimoji="0" lang="cs-CZ" altLang="cs-CZ" sz="2000" b="0" i="0" u="none" strike="noStrike" cap="none" normalizeH="0" baseline="0" dirty="0">
              <a:ln>
                <a:noFill/>
              </a:ln>
              <a:solidFill>
                <a:schemeClr val="tx1"/>
              </a:solidFill>
              <a:effectLst/>
              <a:latin typeface="+mn-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Q</a:t>
            </a:r>
            <a:r>
              <a:rPr kumimoji="0" lang="cs-CZ" altLang="cs-CZ" sz="2000" b="0" i="0" u="none" strike="noStrike" cap="none" normalizeH="0" baseline="-30000" dirty="0" err="1">
                <a:ln>
                  <a:noFill/>
                </a:ln>
                <a:solidFill>
                  <a:srgbClr val="000000"/>
                </a:solidFill>
                <a:effectLst/>
                <a:latin typeface="+mn-lt"/>
                <a:cs typeface="Times New Roman" panose="02020603050405020304" pitchFamily="18" charset="0"/>
              </a:rPr>
              <a:t>m</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a:t>
            </a: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konst</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r</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1</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S</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1</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v</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1</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r</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2</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S</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2</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v</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2</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r . S . v = </a:t>
            </a: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konst</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cs-CZ" altLang="cs-CZ" sz="2000" b="0" i="0" u="none" strike="noStrike" cap="none" normalizeH="0" baseline="0" dirty="0">
              <a:ln>
                <a:noFill/>
              </a:ln>
              <a:solidFill>
                <a:schemeClr val="tx1"/>
              </a:solidFill>
              <a:effectLst/>
              <a:latin typeface="+mn-lt"/>
            </a:endParaRPr>
          </a:p>
        </p:txBody>
      </p:sp>
      <p:sp>
        <p:nvSpPr>
          <p:cNvPr id="6" name="TextovéPole 5">
            <a:extLst>
              <a:ext uri="{FF2B5EF4-FFF2-40B4-BE49-F238E27FC236}">
                <a16:creationId xmlns:a16="http://schemas.microsoft.com/office/drawing/2014/main" id="{73F28DA7-ECDA-45F1-9A1F-592AB03305F8}"/>
              </a:ext>
            </a:extLst>
          </p:cNvPr>
          <p:cNvSpPr txBox="1"/>
          <p:nvPr/>
        </p:nvSpPr>
        <p:spPr>
          <a:xfrm>
            <a:off x="218660" y="451188"/>
            <a:ext cx="8706678" cy="1323439"/>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Při ustáleném proudění ideální kapaliny je součin obsahu průřezu </a:t>
            </a:r>
            <a:r>
              <a:rPr kumimoji="0" lang="cs-CZ" altLang="cs-CZ" sz="2000" b="0" i="1" u="none" strike="noStrike" cap="none" normalizeH="0" baseline="0" dirty="0">
                <a:ln>
                  <a:noFill/>
                </a:ln>
                <a:solidFill>
                  <a:srgbClr val="000000"/>
                </a:solidFill>
                <a:effectLst/>
                <a:latin typeface="+mn-lt"/>
                <a:cs typeface="Times New Roman" panose="02020603050405020304" pitchFamily="18" charset="0"/>
              </a:rPr>
              <a:t>S</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a rychlosti proudu </a:t>
            </a:r>
            <a:r>
              <a:rPr kumimoji="0" lang="cs-CZ" altLang="cs-CZ" sz="2000" b="0" i="1" u="none" strike="noStrike" cap="none" normalizeH="0" baseline="0" dirty="0">
                <a:ln>
                  <a:noFill/>
                </a:ln>
                <a:solidFill>
                  <a:srgbClr val="000000"/>
                </a:solidFill>
                <a:effectLst/>
                <a:latin typeface="+mn-lt"/>
                <a:cs typeface="Times New Roman" panose="02020603050405020304" pitchFamily="18" charset="0"/>
              </a:rPr>
              <a:t>v</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a:t>
            </a: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v</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každém místě trubice stejný. V místě, kde </a:t>
            </a:r>
            <a:r>
              <a:rPr kumimoji="0" lang="cs-CZ" altLang="cs-CZ" sz="2000" b="0" i="0" u="sng" strike="noStrike" cap="none" normalizeH="0" baseline="0" dirty="0">
                <a:ln>
                  <a:noFill/>
                </a:ln>
                <a:solidFill>
                  <a:srgbClr val="000000"/>
                </a:solidFill>
                <a:effectLst/>
                <a:latin typeface="+mn-lt"/>
                <a:cs typeface="Times New Roman" panose="02020603050405020304" pitchFamily="18" charset="0"/>
              </a:rPr>
              <a:t>se zúží průřez trubice, se zvětší rychlost proudění</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Toho lze využít na zahradě, když chceme dostříknout dál – stačí hadici zčásti ucpat.</a:t>
            </a:r>
            <a:endParaRPr kumimoji="0" lang="cs-CZ" altLang="cs-CZ" sz="20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315001872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3ACFF7A2-FFE7-4989-9D99-6E56D0E30E3C}"/>
              </a:ext>
            </a:extLst>
          </p:cNvPr>
          <p:cNvSpPr txBox="1"/>
          <p:nvPr/>
        </p:nvSpPr>
        <p:spPr>
          <a:xfrm>
            <a:off x="228598" y="178400"/>
            <a:ext cx="4572000" cy="461665"/>
          </a:xfrm>
          <a:prstGeom prst="rect">
            <a:avLst/>
          </a:prstGeom>
          <a:noFill/>
        </p:spPr>
        <p:txBody>
          <a:bodyPr wrap="square">
            <a:spAutoFit/>
          </a:bodyPr>
          <a:lstStyle/>
          <a:p>
            <a:r>
              <a:rPr lang="cs-CZ" sz="2400" b="1" i="0" dirty="0">
                <a:solidFill>
                  <a:srgbClr val="202122"/>
                </a:solidFill>
                <a:effectLst/>
              </a:rPr>
              <a:t>Tlaková potenciální energie</a:t>
            </a:r>
            <a:endParaRPr lang="cs-CZ" sz="2400" dirty="0"/>
          </a:p>
        </p:txBody>
      </p:sp>
      <p:sp>
        <p:nvSpPr>
          <p:cNvPr id="7" name="TextovéPole 6">
            <a:extLst>
              <a:ext uri="{FF2B5EF4-FFF2-40B4-BE49-F238E27FC236}">
                <a16:creationId xmlns:a16="http://schemas.microsoft.com/office/drawing/2014/main" id="{64B30B08-111C-405B-972F-409C4A930404}"/>
              </a:ext>
            </a:extLst>
          </p:cNvPr>
          <p:cNvSpPr txBox="1"/>
          <p:nvPr/>
        </p:nvSpPr>
        <p:spPr>
          <a:xfrm>
            <a:off x="231279" y="813088"/>
            <a:ext cx="8543925" cy="707886"/>
          </a:xfrm>
          <a:prstGeom prst="rect">
            <a:avLst/>
          </a:prstGeom>
          <a:noFill/>
        </p:spPr>
        <p:txBody>
          <a:bodyPr wrap="square">
            <a:spAutoFit/>
          </a:bodyPr>
          <a:lstStyle/>
          <a:p>
            <a:r>
              <a:rPr lang="cs-CZ" sz="2000" b="1" dirty="0"/>
              <a:t>Tlaková potenciální energie </a:t>
            </a:r>
            <a:r>
              <a:rPr lang="cs-CZ" sz="2000" dirty="0"/>
              <a:t>je </a:t>
            </a:r>
            <a:r>
              <a:rPr lang="cs-CZ" sz="2000" u="sng" dirty="0"/>
              <a:t>potenciální energie kapaliny nebo plynu</a:t>
            </a:r>
            <a:r>
              <a:rPr lang="cs-CZ" sz="2000" dirty="0"/>
              <a:t>, </a:t>
            </a:r>
            <a:r>
              <a:rPr lang="cs-CZ" sz="2000" u="sng" dirty="0"/>
              <a:t>vznikající z tlaku</a:t>
            </a:r>
            <a:r>
              <a:rPr lang="cs-CZ" sz="2000" dirty="0"/>
              <a:t>, kterým kapalina nebo plyn tlačí na stěny nádoby.</a:t>
            </a:r>
          </a:p>
        </p:txBody>
      </p:sp>
      <p:pic>
        <p:nvPicPr>
          <p:cNvPr id="9218" name="Picture 2">
            <a:extLst>
              <a:ext uri="{FF2B5EF4-FFF2-40B4-BE49-F238E27FC236}">
                <a16:creationId xmlns:a16="http://schemas.microsoft.com/office/drawing/2014/main" id="{5313B6B4-AF25-4F69-A4B3-F07B80132F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542" y="3642182"/>
            <a:ext cx="3211007" cy="21299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27B7BD8E-E1C2-4384-A4F3-1FAD5D536E7E}"/>
              </a:ext>
            </a:extLst>
          </p:cNvPr>
          <p:cNvSpPr txBox="1"/>
          <p:nvPr/>
        </p:nvSpPr>
        <p:spPr>
          <a:xfrm>
            <a:off x="280451" y="3369052"/>
            <a:ext cx="5267325" cy="1015663"/>
          </a:xfrm>
          <a:prstGeom prst="rect">
            <a:avLst/>
          </a:prstGeom>
          <a:noFill/>
        </p:spPr>
        <p:txBody>
          <a:bodyPr wrap="square">
            <a:spAutoFit/>
          </a:bodyPr>
          <a:lstStyle/>
          <a:p>
            <a:pPr algn="just"/>
            <a:r>
              <a:rPr lang="cs-CZ" sz="2000" dirty="0"/>
              <a:t>Může-li se stěna nádoby pohybovat (např. píst), pak kapalina nebo plyn posouváním pístu koná práci. </a:t>
            </a:r>
          </a:p>
        </p:txBody>
      </p:sp>
      <p:pic>
        <p:nvPicPr>
          <p:cNvPr id="13" name="Grafický objekt 12">
            <a:extLst>
              <a:ext uri="{FF2B5EF4-FFF2-40B4-BE49-F238E27FC236}">
                <a16:creationId xmlns:a16="http://schemas.microsoft.com/office/drawing/2014/main" id="{565B345D-16BE-4809-8C97-9EE3D9DEF98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31979" y="1703092"/>
            <a:ext cx="1101820" cy="328613"/>
          </a:xfrm>
          <a:prstGeom prst="rect">
            <a:avLst/>
          </a:prstGeom>
        </p:spPr>
      </p:pic>
      <p:sp>
        <p:nvSpPr>
          <p:cNvPr id="16" name="TextovéPole 15">
            <a:extLst>
              <a:ext uri="{FF2B5EF4-FFF2-40B4-BE49-F238E27FC236}">
                <a16:creationId xmlns:a16="http://schemas.microsoft.com/office/drawing/2014/main" id="{9CEED0D7-D366-43C2-BE96-AAEB6DD99940}"/>
              </a:ext>
            </a:extLst>
          </p:cNvPr>
          <p:cNvSpPr txBox="1"/>
          <p:nvPr/>
        </p:nvSpPr>
        <p:spPr>
          <a:xfrm>
            <a:off x="280451" y="4983931"/>
            <a:ext cx="5019678" cy="1015663"/>
          </a:xfrm>
          <a:prstGeom prst="rect">
            <a:avLst/>
          </a:prstGeom>
          <a:noFill/>
        </p:spPr>
        <p:txBody>
          <a:bodyPr wrap="square">
            <a:spAutoFit/>
          </a:bodyPr>
          <a:lstStyle/>
          <a:p>
            <a:pPr algn="just"/>
            <a:r>
              <a:rPr lang="cs-CZ" sz="2000" dirty="0"/>
              <a:t>Tlaková potenciální energie se mění na kinetickou energii pístu a pohybující se kapaliny nebo plynu. </a:t>
            </a:r>
          </a:p>
        </p:txBody>
      </p:sp>
      <p:pic>
        <p:nvPicPr>
          <p:cNvPr id="17" name="Grafický objekt 16">
            <a:extLst>
              <a:ext uri="{FF2B5EF4-FFF2-40B4-BE49-F238E27FC236}">
                <a16:creationId xmlns:a16="http://schemas.microsoft.com/office/drawing/2014/main" id="{2C7110E0-51E2-4E50-BD34-11A0ABC8A2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11350" y="4359464"/>
            <a:ext cx="1743078" cy="290513"/>
          </a:xfrm>
          <a:prstGeom prst="rect">
            <a:avLst/>
          </a:prstGeom>
        </p:spPr>
      </p:pic>
      <p:sp>
        <p:nvSpPr>
          <p:cNvPr id="20" name="TextovéPole 19">
            <a:extLst>
              <a:ext uri="{FF2B5EF4-FFF2-40B4-BE49-F238E27FC236}">
                <a16:creationId xmlns:a16="http://schemas.microsoft.com/office/drawing/2014/main" id="{1C92925C-ED36-4DFE-B7B4-4BCC99B07281}"/>
              </a:ext>
            </a:extLst>
          </p:cNvPr>
          <p:cNvSpPr txBox="1"/>
          <p:nvPr/>
        </p:nvSpPr>
        <p:spPr>
          <a:xfrm>
            <a:off x="280451" y="2167006"/>
            <a:ext cx="5019678" cy="923330"/>
          </a:xfrm>
          <a:prstGeom prst="rect">
            <a:avLst/>
          </a:prstGeom>
          <a:noFill/>
        </p:spPr>
        <p:txBody>
          <a:bodyPr wrap="square">
            <a:spAutoFit/>
          </a:bodyPr>
          <a:lstStyle/>
          <a:p>
            <a:pPr algn="just"/>
            <a:r>
              <a:rPr lang="cs-CZ" dirty="0"/>
              <a:t>kde </a:t>
            </a:r>
            <a:r>
              <a:rPr lang="cs-CZ" i="1" dirty="0"/>
              <a:t>p</a:t>
            </a:r>
            <a:r>
              <a:rPr lang="cs-CZ" dirty="0"/>
              <a:t> je tlak (rozdíl vyššího počátečního a nižšího koncového tlaku), </a:t>
            </a:r>
            <a:r>
              <a:rPr lang="cs-CZ" i="1" dirty="0"/>
              <a:t>V</a:t>
            </a:r>
            <a:r>
              <a:rPr lang="cs-CZ" dirty="0"/>
              <a:t> je objem kapaliny nebo plynu při počátečním tlaku.</a:t>
            </a:r>
          </a:p>
        </p:txBody>
      </p:sp>
      <p:pic>
        <p:nvPicPr>
          <p:cNvPr id="23" name="Picture 2" descr="Bernoulli2">
            <a:extLst>
              <a:ext uri="{FF2B5EF4-FFF2-40B4-BE49-F238E27FC236}">
                <a16:creationId xmlns:a16="http://schemas.microsoft.com/office/drawing/2014/main" id="{BE20E482-8E8B-4174-AFF5-C6A62DAE81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57832" y="1520974"/>
            <a:ext cx="3400425" cy="1779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75653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descr="Bernoulli3">
            <a:extLst>
              <a:ext uri="{FF2B5EF4-FFF2-40B4-BE49-F238E27FC236}">
                <a16:creationId xmlns:a16="http://schemas.microsoft.com/office/drawing/2014/main" id="{A368F321-AB15-49DF-889E-68FF974144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5917" y="4747035"/>
            <a:ext cx="3043406" cy="1918054"/>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5D888C68-4279-4570-B2AA-CF897DF81F5E}"/>
              </a:ext>
            </a:extLst>
          </p:cNvPr>
          <p:cNvSpPr>
            <a:spLocks noGrp="1"/>
          </p:cNvSpPr>
          <p:nvPr>
            <p:ph type="title"/>
          </p:nvPr>
        </p:nvSpPr>
        <p:spPr>
          <a:xfrm>
            <a:off x="219072" y="426724"/>
            <a:ext cx="4410075" cy="463549"/>
          </a:xfrm>
        </p:spPr>
        <p:txBody>
          <a:bodyPr>
            <a:normAutofit fontScale="90000"/>
          </a:bodyPr>
          <a:lstStyle/>
          <a:p>
            <a:r>
              <a:rPr lang="cs-CZ" sz="2400" b="1" dirty="0" err="1">
                <a:latin typeface="+mn-lt"/>
              </a:rPr>
              <a:t>Bernoulliho</a:t>
            </a:r>
            <a:r>
              <a:rPr lang="cs-CZ" sz="2400" b="1" dirty="0">
                <a:latin typeface="+mn-lt"/>
              </a:rPr>
              <a:t> rovnice pro vodorovnou trubici</a:t>
            </a:r>
          </a:p>
        </p:txBody>
      </p:sp>
      <p:sp>
        <p:nvSpPr>
          <p:cNvPr id="6" name="TextovéPole 5">
            <a:extLst>
              <a:ext uri="{FF2B5EF4-FFF2-40B4-BE49-F238E27FC236}">
                <a16:creationId xmlns:a16="http://schemas.microsoft.com/office/drawing/2014/main" id="{C7A2AB6E-9B95-4948-A7B1-C12DB4A320C7}"/>
              </a:ext>
            </a:extLst>
          </p:cNvPr>
          <p:cNvSpPr txBox="1"/>
          <p:nvPr/>
        </p:nvSpPr>
        <p:spPr>
          <a:xfrm>
            <a:off x="219073" y="3127344"/>
            <a:ext cx="5671690" cy="707886"/>
          </a:xfrm>
          <a:prstGeom prst="rect">
            <a:avLst/>
          </a:prstGeom>
          <a:noFill/>
        </p:spPr>
        <p:txBody>
          <a:bodyPr wrap="square">
            <a:spAutoFit/>
          </a:bodyPr>
          <a:lstStyle/>
          <a:p>
            <a:pPr algn="just"/>
            <a:r>
              <a:rPr lang="cs-CZ" sz="2000" dirty="0"/>
              <a:t>Zvětší-li se kinetická energie kapaliny v zúžené části, zmenší se její tlaková potenciální energie a platí:</a:t>
            </a:r>
          </a:p>
        </p:txBody>
      </p:sp>
      <p:sp>
        <p:nvSpPr>
          <p:cNvPr id="8" name="TextovéPole 7">
            <a:extLst>
              <a:ext uri="{FF2B5EF4-FFF2-40B4-BE49-F238E27FC236}">
                <a16:creationId xmlns:a16="http://schemas.microsoft.com/office/drawing/2014/main" id="{22E939F8-62B6-40DB-BDC8-7726CC7A7578}"/>
              </a:ext>
            </a:extLst>
          </p:cNvPr>
          <p:cNvSpPr txBox="1"/>
          <p:nvPr/>
        </p:nvSpPr>
        <p:spPr>
          <a:xfrm>
            <a:off x="219072" y="1282101"/>
            <a:ext cx="4352928" cy="1631216"/>
          </a:xfrm>
          <a:prstGeom prst="rect">
            <a:avLst/>
          </a:prstGeom>
          <a:noFill/>
        </p:spPr>
        <p:txBody>
          <a:bodyPr wrap="square">
            <a:spAutoFit/>
          </a:bodyPr>
          <a:lstStyle/>
          <a:p>
            <a:pPr algn="just"/>
            <a:r>
              <a:rPr lang="cs-CZ" sz="2000" b="1" dirty="0" err="1">
                <a:latin typeface="+mn-lt"/>
              </a:rPr>
              <a:t>Bernoulliho</a:t>
            </a:r>
            <a:r>
              <a:rPr lang="cs-CZ" sz="2000" b="1" dirty="0">
                <a:latin typeface="+mn-lt"/>
              </a:rPr>
              <a:t> rovnice </a:t>
            </a:r>
            <a:r>
              <a:rPr lang="cs-CZ" sz="2000" dirty="0"/>
              <a:t>vyjadřuje </a:t>
            </a:r>
            <a:r>
              <a:rPr lang="cs-CZ" sz="2000" u="sng" dirty="0"/>
              <a:t>zákon zachování mechanické energie pro ustálené proudění ideální kapaliny </a:t>
            </a:r>
            <a:r>
              <a:rPr lang="cs-CZ" sz="2000" dirty="0"/>
              <a:t>(energie je v rovnici přepočtena na objemovou jednotku kapaliny.).</a:t>
            </a:r>
          </a:p>
        </p:txBody>
      </p:sp>
      <p:pic>
        <p:nvPicPr>
          <p:cNvPr id="10" name="Obrázek 9">
            <a:extLst>
              <a:ext uri="{FF2B5EF4-FFF2-40B4-BE49-F238E27FC236}">
                <a16:creationId xmlns:a16="http://schemas.microsoft.com/office/drawing/2014/main" id="{8466EAB6-CB60-44FF-B3FF-4089DA84EEA4}"/>
              </a:ext>
            </a:extLst>
          </p:cNvPr>
          <p:cNvPicPr>
            <a:picLocks noChangeAspect="1"/>
          </p:cNvPicPr>
          <p:nvPr/>
        </p:nvPicPr>
        <p:blipFill>
          <a:blip r:embed="rId3"/>
          <a:stretch>
            <a:fillRect/>
          </a:stretch>
        </p:blipFill>
        <p:spPr>
          <a:xfrm>
            <a:off x="4686304" y="314694"/>
            <a:ext cx="4410075" cy="2400300"/>
          </a:xfrm>
          <a:prstGeom prst="rect">
            <a:avLst/>
          </a:prstGeom>
        </p:spPr>
      </p:pic>
      <p:pic>
        <p:nvPicPr>
          <p:cNvPr id="11266" name="Picture 2">
            <a:extLst>
              <a:ext uri="{FF2B5EF4-FFF2-40B4-BE49-F238E27FC236}">
                <a16:creationId xmlns:a16="http://schemas.microsoft.com/office/drawing/2014/main" id="{FEB7B0C1-F3C5-4B48-9E22-75168FFE22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0505" y="5254101"/>
            <a:ext cx="2181909" cy="56979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FD09EB21-37BA-4E0E-8B8A-55010F152E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7911" y="3764358"/>
            <a:ext cx="2015136" cy="569797"/>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C82821DB-ED80-4398-9154-0178E346162D}"/>
              </a:ext>
            </a:extLst>
          </p:cNvPr>
          <p:cNvSpPr txBox="1"/>
          <p:nvPr/>
        </p:nvSpPr>
        <p:spPr>
          <a:xfrm>
            <a:off x="364095" y="3912005"/>
            <a:ext cx="1647828" cy="375982"/>
          </a:xfrm>
          <a:prstGeom prst="rect">
            <a:avLst/>
          </a:prstGeom>
          <a:noFill/>
        </p:spPr>
        <p:txBody>
          <a:bodyPr wrap="square">
            <a:spAutoFit/>
          </a:bodyPr>
          <a:lstStyle/>
          <a:p>
            <a:pPr algn="ctr"/>
            <a:r>
              <a:rPr lang="cs-CZ" sz="1800" dirty="0" err="1"/>
              <a:t>E</a:t>
            </a:r>
            <a:r>
              <a:rPr lang="cs-CZ" sz="1800" baseline="-25000" dirty="0" err="1"/>
              <a:t>k</a:t>
            </a:r>
            <a:r>
              <a:rPr lang="cs-CZ" sz="1800" dirty="0"/>
              <a:t> + </a:t>
            </a:r>
            <a:r>
              <a:rPr lang="cs-CZ" sz="1800" dirty="0" err="1"/>
              <a:t>E</a:t>
            </a:r>
            <a:r>
              <a:rPr lang="cs-CZ" sz="1800" baseline="-25000" dirty="0" err="1"/>
              <a:t>p</a:t>
            </a:r>
            <a:r>
              <a:rPr lang="cs-CZ" sz="1800" dirty="0"/>
              <a:t> = </a:t>
            </a:r>
            <a:r>
              <a:rPr lang="cs-CZ" sz="1800" dirty="0" err="1"/>
              <a:t>konst</a:t>
            </a:r>
            <a:r>
              <a:rPr lang="cs-CZ" sz="1800" dirty="0"/>
              <a:t>.</a:t>
            </a:r>
          </a:p>
        </p:txBody>
      </p:sp>
      <p:sp>
        <p:nvSpPr>
          <p:cNvPr id="4" name="Šipka: doprava 3">
            <a:extLst>
              <a:ext uri="{FF2B5EF4-FFF2-40B4-BE49-F238E27FC236}">
                <a16:creationId xmlns:a16="http://schemas.microsoft.com/office/drawing/2014/main" id="{4DCACF2C-636F-49CB-B3A9-513C42CDC837}"/>
              </a:ext>
            </a:extLst>
          </p:cNvPr>
          <p:cNvSpPr/>
          <p:nvPr/>
        </p:nvSpPr>
        <p:spPr>
          <a:xfrm>
            <a:off x="2114064" y="4035743"/>
            <a:ext cx="631906" cy="1285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Šipka: doprava 4">
            <a:extLst>
              <a:ext uri="{FF2B5EF4-FFF2-40B4-BE49-F238E27FC236}">
                <a16:creationId xmlns:a16="http://schemas.microsoft.com/office/drawing/2014/main" id="{B6A50232-E970-4625-A382-F1F2AEE12CB6}"/>
              </a:ext>
            </a:extLst>
          </p:cNvPr>
          <p:cNvSpPr/>
          <p:nvPr/>
        </p:nvSpPr>
        <p:spPr>
          <a:xfrm rot="20244184">
            <a:off x="5459561" y="3778009"/>
            <a:ext cx="631906" cy="1285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ovéPole 6">
            <a:extLst>
              <a:ext uri="{FF2B5EF4-FFF2-40B4-BE49-F238E27FC236}">
                <a16:creationId xmlns:a16="http://schemas.microsoft.com/office/drawing/2014/main" id="{6BED9C01-7AC5-421F-97C9-5DE9C4C2D273}"/>
              </a:ext>
            </a:extLst>
          </p:cNvPr>
          <p:cNvSpPr txBox="1"/>
          <p:nvPr/>
        </p:nvSpPr>
        <p:spPr>
          <a:xfrm flipH="1">
            <a:off x="219072" y="4598292"/>
            <a:ext cx="3359011" cy="400110"/>
          </a:xfrm>
          <a:prstGeom prst="rect">
            <a:avLst/>
          </a:prstGeom>
          <a:noFill/>
        </p:spPr>
        <p:txBody>
          <a:bodyPr wrap="square" rtlCol="0">
            <a:spAutoFit/>
          </a:bodyPr>
          <a:lstStyle/>
          <a:p>
            <a:r>
              <a:rPr lang="it-IT" sz="2000" b="0" i="0" dirty="0">
                <a:solidFill>
                  <a:srgbClr val="000000"/>
                </a:solidFill>
                <a:effectLst/>
              </a:rPr>
              <a:t>Pro potrubí se dvěma průřezy:</a:t>
            </a:r>
            <a:endParaRPr lang="cs-CZ" sz="2000" dirty="0"/>
          </a:p>
        </p:txBody>
      </p:sp>
      <p:sp>
        <p:nvSpPr>
          <p:cNvPr id="17" name="TextovéPole 16">
            <a:extLst>
              <a:ext uri="{FF2B5EF4-FFF2-40B4-BE49-F238E27FC236}">
                <a16:creationId xmlns:a16="http://schemas.microsoft.com/office/drawing/2014/main" id="{3FE3BDEB-DD9F-42DB-8DF3-2E539FE1F0BA}"/>
              </a:ext>
            </a:extLst>
          </p:cNvPr>
          <p:cNvSpPr txBox="1"/>
          <p:nvPr/>
        </p:nvSpPr>
        <p:spPr>
          <a:xfrm>
            <a:off x="219072" y="5934934"/>
            <a:ext cx="5448302" cy="707886"/>
          </a:xfrm>
          <a:prstGeom prst="rect">
            <a:avLst/>
          </a:prstGeom>
          <a:noFill/>
        </p:spPr>
        <p:txBody>
          <a:bodyPr wrap="square">
            <a:spAutoFit/>
          </a:bodyPr>
          <a:lstStyle/>
          <a:p>
            <a:r>
              <a:rPr lang="cs-CZ" sz="2000" b="0" i="0" u="sng" dirty="0">
                <a:solidFill>
                  <a:srgbClr val="000000"/>
                </a:solidFill>
                <a:effectLst/>
              </a:rPr>
              <a:t>Tlak je větší v širší části potrubí, kde je rychlost menší a naopak.</a:t>
            </a:r>
            <a:endParaRPr lang="cs-CZ" sz="2000" u="sng" dirty="0"/>
          </a:p>
        </p:txBody>
      </p:sp>
      <p:pic>
        <p:nvPicPr>
          <p:cNvPr id="10242" name="Picture 2">
            <a:extLst>
              <a:ext uri="{FF2B5EF4-FFF2-40B4-BE49-F238E27FC236}">
                <a16:creationId xmlns:a16="http://schemas.microsoft.com/office/drawing/2014/main" id="{35DBBDCD-C961-4837-8ED3-BC59945AD1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7625" y="4408832"/>
            <a:ext cx="142875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AA3E38C9-FF90-4136-8EFF-73B0839D91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2704" y="3020188"/>
            <a:ext cx="1924050" cy="128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82640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1A840DC3-9F1A-42DA-B66C-A9DF26663457}"/>
              </a:ext>
            </a:extLst>
          </p:cNvPr>
          <p:cNvSpPr txBox="1"/>
          <p:nvPr/>
        </p:nvSpPr>
        <p:spPr>
          <a:xfrm>
            <a:off x="261937" y="714286"/>
            <a:ext cx="8620125" cy="707886"/>
          </a:xfrm>
          <a:prstGeom prst="rect">
            <a:avLst/>
          </a:prstGeom>
          <a:noFill/>
        </p:spPr>
        <p:txBody>
          <a:bodyPr wrap="square">
            <a:spAutoFit/>
          </a:bodyPr>
          <a:lstStyle/>
          <a:p>
            <a:r>
              <a:rPr lang="cs-CZ" sz="2000" b="0" i="0" dirty="0">
                <a:solidFill>
                  <a:srgbClr val="4F4F4F"/>
                </a:solidFill>
                <a:effectLst/>
              </a:rPr>
              <a:t>Ve vodovodní trubce proudí voda rychlostí 2,24 ms</a:t>
            </a:r>
            <a:r>
              <a:rPr lang="cs-CZ" sz="2000" b="0" i="0" baseline="30000" dirty="0">
                <a:solidFill>
                  <a:srgbClr val="4F4F4F"/>
                </a:solidFill>
                <a:effectLst/>
              </a:rPr>
              <a:t>-1</a:t>
            </a:r>
            <a:r>
              <a:rPr lang="cs-CZ" sz="2000" b="0" i="0" dirty="0">
                <a:solidFill>
                  <a:srgbClr val="4F4F4F"/>
                </a:solidFill>
                <a:effectLst/>
              </a:rPr>
              <a:t> a má tlak 0,1 </a:t>
            </a:r>
            <a:r>
              <a:rPr lang="cs-CZ" sz="2000" b="0" i="0" dirty="0" err="1">
                <a:solidFill>
                  <a:srgbClr val="4F4F4F"/>
                </a:solidFill>
                <a:effectLst/>
              </a:rPr>
              <a:t>MPa</a:t>
            </a:r>
            <a:r>
              <a:rPr lang="cs-CZ" sz="2000" b="0" i="0" dirty="0">
                <a:solidFill>
                  <a:srgbClr val="4F4F4F"/>
                </a:solidFill>
                <a:effectLst/>
              </a:rPr>
              <a:t>. Jak velkou rychlostí proudí voda v zúženém místě trubice, kde je tlak 0,09 </a:t>
            </a:r>
            <a:r>
              <a:rPr lang="cs-CZ" sz="2000" b="0" i="0" dirty="0" err="1">
                <a:solidFill>
                  <a:srgbClr val="4F4F4F"/>
                </a:solidFill>
                <a:effectLst/>
              </a:rPr>
              <a:t>MPa</a:t>
            </a:r>
            <a:r>
              <a:rPr lang="cs-CZ" sz="2000" b="0" i="0" dirty="0">
                <a:solidFill>
                  <a:srgbClr val="4F4F4F"/>
                </a:solidFill>
                <a:effectLst/>
              </a:rPr>
              <a:t>?</a:t>
            </a:r>
            <a:endParaRPr lang="cs-CZ" sz="2000" dirty="0"/>
          </a:p>
        </p:txBody>
      </p:sp>
      <p:sp>
        <p:nvSpPr>
          <p:cNvPr id="7" name="TextovéPole 6">
            <a:extLst>
              <a:ext uri="{FF2B5EF4-FFF2-40B4-BE49-F238E27FC236}">
                <a16:creationId xmlns:a16="http://schemas.microsoft.com/office/drawing/2014/main" id="{41BDDF5E-750C-48A4-9C67-44C111A2A1A2}"/>
              </a:ext>
            </a:extLst>
          </p:cNvPr>
          <p:cNvSpPr txBox="1"/>
          <p:nvPr/>
        </p:nvSpPr>
        <p:spPr>
          <a:xfrm>
            <a:off x="261937" y="1524685"/>
            <a:ext cx="3062288" cy="1015663"/>
          </a:xfrm>
          <a:prstGeom prst="rect">
            <a:avLst/>
          </a:prstGeom>
          <a:noFill/>
        </p:spPr>
        <p:txBody>
          <a:bodyPr wrap="square">
            <a:spAutoFit/>
          </a:bodyPr>
          <a:lstStyle/>
          <a:p>
            <a:r>
              <a:rPr lang="cs-CZ" sz="2000" b="0" i="0" dirty="0">
                <a:solidFill>
                  <a:srgbClr val="4F4F4F"/>
                </a:solidFill>
                <a:effectLst/>
              </a:rPr>
              <a:t>v</a:t>
            </a:r>
            <a:r>
              <a:rPr lang="cs-CZ" sz="2000" b="0" i="0" baseline="-25000" dirty="0">
                <a:solidFill>
                  <a:srgbClr val="4F4F4F"/>
                </a:solidFill>
                <a:effectLst/>
              </a:rPr>
              <a:t>1</a:t>
            </a:r>
            <a:r>
              <a:rPr lang="cs-CZ" sz="2000" b="0" i="0" dirty="0">
                <a:solidFill>
                  <a:srgbClr val="4F4F4F"/>
                </a:solidFill>
                <a:effectLst/>
              </a:rPr>
              <a:t> = 2,24 m.s</a:t>
            </a:r>
            <a:r>
              <a:rPr lang="cs-CZ" sz="2000" b="0" i="0" baseline="30000" dirty="0">
                <a:solidFill>
                  <a:srgbClr val="4F4F4F"/>
                </a:solidFill>
                <a:effectLst/>
              </a:rPr>
              <a:t>-1</a:t>
            </a:r>
            <a:endParaRPr lang="en-US" sz="2000" b="0" i="0" dirty="0">
              <a:solidFill>
                <a:srgbClr val="4F4F4F"/>
              </a:solidFill>
              <a:effectLst/>
            </a:endParaRPr>
          </a:p>
          <a:p>
            <a:r>
              <a:rPr lang="cs-CZ" sz="2000" b="0" i="0" dirty="0">
                <a:solidFill>
                  <a:srgbClr val="4F4F4F"/>
                </a:solidFill>
                <a:effectLst/>
              </a:rPr>
              <a:t>p</a:t>
            </a:r>
            <a:r>
              <a:rPr lang="cs-CZ" sz="2000" b="0" i="0" baseline="-25000" dirty="0">
                <a:solidFill>
                  <a:srgbClr val="4F4F4F"/>
                </a:solidFill>
                <a:effectLst/>
              </a:rPr>
              <a:t>1</a:t>
            </a:r>
            <a:r>
              <a:rPr lang="cs-CZ" sz="2000" b="0" i="0" dirty="0">
                <a:solidFill>
                  <a:srgbClr val="4F4F4F"/>
                </a:solidFill>
                <a:effectLst/>
              </a:rPr>
              <a:t> = 0,1 </a:t>
            </a:r>
            <a:r>
              <a:rPr lang="cs-CZ" sz="2000" b="0" i="0" dirty="0" err="1">
                <a:solidFill>
                  <a:srgbClr val="4F4F4F"/>
                </a:solidFill>
                <a:effectLst/>
              </a:rPr>
              <a:t>MPa</a:t>
            </a:r>
            <a:r>
              <a:rPr lang="cs-CZ" sz="2000" b="0" i="0" dirty="0">
                <a:solidFill>
                  <a:srgbClr val="4F4F4F"/>
                </a:solidFill>
                <a:effectLst/>
              </a:rPr>
              <a:t> = 0,1.10</a:t>
            </a:r>
            <a:r>
              <a:rPr lang="cs-CZ" sz="2000" b="0" i="0" baseline="30000" dirty="0">
                <a:solidFill>
                  <a:srgbClr val="4F4F4F"/>
                </a:solidFill>
                <a:effectLst/>
              </a:rPr>
              <a:t>6</a:t>
            </a:r>
            <a:r>
              <a:rPr lang="cs-CZ" sz="2000" b="0" i="0" dirty="0">
                <a:solidFill>
                  <a:srgbClr val="4F4F4F"/>
                </a:solidFill>
                <a:effectLst/>
              </a:rPr>
              <a:t> Pa</a:t>
            </a:r>
            <a:endParaRPr lang="en-US" sz="2000" b="0" i="0" dirty="0">
              <a:solidFill>
                <a:srgbClr val="4F4F4F"/>
              </a:solidFill>
              <a:effectLst/>
            </a:endParaRPr>
          </a:p>
          <a:p>
            <a:r>
              <a:rPr lang="cs-CZ" sz="2000" b="0" i="0" dirty="0">
                <a:solidFill>
                  <a:srgbClr val="4F4F4F"/>
                </a:solidFill>
                <a:effectLst/>
              </a:rPr>
              <a:t>p</a:t>
            </a:r>
            <a:r>
              <a:rPr lang="cs-CZ" sz="2000" b="0" i="0" baseline="-25000" dirty="0">
                <a:solidFill>
                  <a:srgbClr val="4F4F4F"/>
                </a:solidFill>
                <a:effectLst/>
              </a:rPr>
              <a:t>2</a:t>
            </a:r>
            <a:r>
              <a:rPr lang="cs-CZ" sz="2000" b="0" i="0" dirty="0">
                <a:solidFill>
                  <a:srgbClr val="4F4F4F"/>
                </a:solidFill>
                <a:effectLst/>
              </a:rPr>
              <a:t> = 0,09 </a:t>
            </a:r>
            <a:r>
              <a:rPr lang="cs-CZ" sz="2000" b="0" i="0" dirty="0" err="1">
                <a:solidFill>
                  <a:srgbClr val="4F4F4F"/>
                </a:solidFill>
                <a:effectLst/>
              </a:rPr>
              <a:t>MPa</a:t>
            </a:r>
            <a:r>
              <a:rPr lang="cs-CZ" sz="2000" b="0" i="0" dirty="0">
                <a:solidFill>
                  <a:srgbClr val="4F4F4F"/>
                </a:solidFill>
                <a:effectLst/>
              </a:rPr>
              <a:t> = 0,09.10</a:t>
            </a:r>
            <a:r>
              <a:rPr lang="cs-CZ" sz="2000" b="0" i="0" baseline="30000" dirty="0">
                <a:solidFill>
                  <a:srgbClr val="4F4F4F"/>
                </a:solidFill>
                <a:effectLst/>
              </a:rPr>
              <a:t>6</a:t>
            </a:r>
            <a:r>
              <a:rPr lang="cs-CZ" sz="2000" b="0" i="0" dirty="0">
                <a:solidFill>
                  <a:srgbClr val="4F4F4F"/>
                </a:solidFill>
                <a:effectLst/>
              </a:rPr>
              <a:t> Pa</a:t>
            </a:r>
            <a:endParaRPr lang="cs-CZ" sz="2000" dirty="0"/>
          </a:p>
        </p:txBody>
      </p:sp>
      <p:pic>
        <p:nvPicPr>
          <p:cNvPr id="2050" name="Picture 2">
            <a:extLst>
              <a:ext uri="{FF2B5EF4-FFF2-40B4-BE49-F238E27FC236}">
                <a16:creationId xmlns:a16="http://schemas.microsoft.com/office/drawing/2014/main" id="{6FD05DB5-AEAD-4C03-A399-75FD7F59EF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122" y="2877648"/>
            <a:ext cx="7112794" cy="3742227"/>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925872C1-F920-45C7-9BCE-81EE53669B2A}"/>
              </a:ext>
            </a:extLst>
          </p:cNvPr>
          <p:cNvSpPr txBox="1"/>
          <p:nvPr/>
        </p:nvSpPr>
        <p:spPr>
          <a:xfrm>
            <a:off x="261937" y="201364"/>
            <a:ext cx="1072730" cy="461665"/>
          </a:xfrm>
          <a:prstGeom prst="rect">
            <a:avLst/>
          </a:prstGeom>
          <a:noFill/>
        </p:spPr>
        <p:txBody>
          <a:bodyPr wrap="none" rtlCol="0">
            <a:spAutoFit/>
          </a:bodyPr>
          <a:lstStyle/>
          <a:p>
            <a:r>
              <a:rPr lang="en-US" sz="2400" b="1" dirty="0"/>
              <a:t>P</a:t>
            </a:r>
            <a:r>
              <a:rPr lang="cs-CZ" sz="2400" b="1" dirty="0"/>
              <a:t>ří</a:t>
            </a:r>
            <a:r>
              <a:rPr lang="en-US" sz="2400" b="1" dirty="0" err="1"/>
              <a:t>klad</a:t>
            </a:r>
            <a:endParaRPr lang="cs-CZ" sz="2400" b="1" dirty="0"/>
          </a:p>
        </p:txBody>
      </p:sp>
    </p:spTree>
    <p:extLst>
      <p:ext uri="{BB962C8B-B14F-4D97-AF65-F5344CB8AC3E}">
        <p14:creationId xmlns:p14="http://schemas.microsoft.com/office/powerpoint/2010/main" val="2878447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délník 8"/>
          <p:cNvSpPr/>
          <p:nvPr/>
        </p:nvSpPr>
        <p:spPr>
          <a:xfrm>
            <a:off x="238125" y="260648"/>
            <a:ext cx="8438331" cy="27206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Zástupný symbol pro obsah 2"/>
          <p:cNvSpPr>
            <a:spLocks noGrp="1"/>
          </p:cNvSpPr>
          <p:nvPr>
            <p:ph idx="1"/>
          </p:nvPr>
        </p:nvSpPr>
        <p:spPr>
          <a:xfrm>
            <a:off x="238125" y="332656"/>
            <a:ext cx="8724899" cy="4525963"/>
          </a:xfrm>
        </p:spPr>
        <p:txBody>
          <a:bodyPr/>
          <a:lstStyle/>
          <a:p>
            <a:pPr>
              <a:buNone/>
            </a:pPr>
            <a:r>
              <a:rPr lang="cs-CZ" sz="2000" b="1" u="sng" dirty="0"/>
              <a:t>3. deformace ohybem: </a:t>
            </a:r>
            <a:r>
              <a:rPr lang="cs-CZ" sz="2000" dirty="0"/>
              <a:t>horní vrstva je namáhána v tlaku a spodní v tahu, přičemž střední vrstva zachovává svou délku</a:t>
            </a:r>
            <a:endParaRPr lang="cs-CZ" sz="2000" b="1" u="sng" dirty="0"/>
          </a:p>
          <a:p>
            <a:pPr>
              <a:buNone/>
            </a:pPr>
            <a:endParaRPr lang="cs-CZ" sz="2000" dirty="0"/>
          </a:p>
          <a:p>
            <a:pPr>
              <a:buNone/>
            </a:pPr>
            <a:endParaRPr lang="cs-CZ" sz="2000" dirty="0"/>
          </a:p>
          <a:p>
            <a:endParaRPr lang="cs-CZ" dirty="0"/>
          </a:p>
          <a:p>
            <a:endParaRPr lang="cs-CZ" dirty="0"/>
          </a:p>
        </p:txBody>
      </p:sp>
      <p:pic>
        <p:nvPicPr>
          <p:cNvPr id="7" name="Picture 2" descr="C:\Users\Eliška\Desktop\sin04.jpg"/>
          <p:cNvPicPr>
            <a:picLocks noChangeAspect="1" noChangeArrowheads="1"/>
          </p:cNvPicPr>
          <p:nvPr/>
        </p:nvPicPr>
        <p:blipFill>
          <a:blip r:embed="rId2" cstate="print"/>
          <a:srcRect/>
          <a:stretch>
            <a:fillRect/>
          </a:stretch>
        </p:blipFill>
        <p:spPr bwMode="auto">
          <a:xfrm>
            <a:off x="5764541" y="989987"/>
            <a:ext cx="2814639" cy="1863291"/>
          </a:xfrm>
          <a:prstGeom prst="rect">
            <a:avLst/>
          </a:prstGeom>
          <a:noFill/>
        </p:spPr>
      </p:pic>
      <p:pic>
        <p:nvPicPr>
          <p:cNvPr id="22529" name="Picture 1" descr="C:\Users\Eliška\Desktop\13.gif"/>
          <p:cNvPicPr>
            <a:picLocks noChangeAspect="1" noChangeArrowheads="1"/>
          </p:cNvPicPr>
          <p:nvPr/>
        </p:nvPicPr>
        <p:blipFill>
          <a:blip r:embed="rId3" cstate="print"/>
          <a:srcRect/>
          <a:stretch>
            <a:fillRect/>
          </a:stretch>
        </p:blipFill>
        <p:spPr bwMode="auto">
          <a:xfrm>
            <a:off x="564820" y="1138573"/>
            <a:ext cx="4571474" cy="1431969"/>
          </a:xfrm>
          <a:prstGeom prst="rect">
            <a:avLst/>
          </a:prstGeom>
          <a:noFill/>
        </p:spPr>
      </p:pic>
      <p:sp>
        <p:nvSpPr>
          <p:cNvPr id="8" name="TextovéPole 7">
            <a:extLst>
              <a:ext uri="{FF2B5EF4-FFF2-40B4-BE49-F238E27FC236}">
                <a16:creationId xmlns:a16="http://schemas.microsoft.com/office/drawing/2014/main" id="{9F97061D-35EA-4939-B263-3B880CAD6C82}"/>
              </a:ext>
            </a:extLst>
          </p:cNvPr>
          <p:cNvSpPr txBox="1"/>
          <p:nvPr/>
        </p:nvSpPr>
        <p:spPr>
          <a:xfrm>
            <a:off x="467544" y="2653223"/>
            <a:ext cx="4572000" cy="400110"/>
          </a:xfrm>
          <a:prstGeom prst="rect">
            <a:avLst/>
          </a:prstGeom>
          <a:noFill/>
        </p:spPr>
        <p:txBody>
          <a:bodyPr wrap="square">
            <a:spAutoFit/>
          </a:bodyPr>
          <a:lstStyle/>
          <a:p>
            <a:pPr>
              <a:buNone/>
            </a:pPr>
            <a:r>
              <a:rPr lang="cs-CZ" sz="2000" dirty="0"/>
              <a:t>Touto deformací jsou namáhány: nosníky</a:t>
            </a:r>
          </a:p>
        </p:txBody>
      </p:sp>
      <p:sp>
        <p:nvSpPr>
          <p:cNvPr id="10" name="TextovéPole 9">
            <a:extLst>
              <a:ext uri="{FF2B5EF4-FFF2-40B4-BE49-F238E27FC236}">
                <a16:creationId xmlns:a16="http://schemas.microsoft.com/office/drawing/2014/main" id="{DEE7E300-2AFC-4522-8A8D-E7753BB68DB1}"/>
              </a:ext>
            </a:extLst>
          </p:cNvPr>
          <p:cNvSpPr txBox="1"/>
          <p:nvPr/>
        </p:nvSpPr>
        <p:spPr>
          <a:xfrm>
            <a:off x="361949" y="3415011"/>
            <a:ext cx="8438331" cy="707886"/>
          </a:xfrm>
          <a:prstGeom prst="rect">
            <a:avLst/>
          </a:prstGeom>
          <a:noFill/>
        </p:spPr>
        <p:txBody>
          <a:bodyPr wrap="square">
            <a:spAutoFit/>
          </a:bodyPr>
          <a:lstStyle/>
          <a:p>
            <a:pPr>
              <a:buNone/>
            </a:pPr>
            <a:r>
              <a:rPr lang="cs-CZ" sz="2000" b="1" u="sng" dirty="0">
                <a:solidFill>
                  <a:schemeClr val="tx1"/>
                </a:solidFill>
              </a:rPr>
              <a:t>4. deformace smykem (střihem): </a:t>
            </a:r>
            <a:r>
              <a:rPr lang="cs-CZ" sz="2000" dirty="0"/>
              <a:t>působení dvou opačných sil v rovinách podstav</a:t>
            </a:r>
            <a:endParaRPr lang="cs-CZ" sz="2000" b="1" u="sng" dirty="0">
              <a:solidFill>
                <a:schemeClr val="tx1"/>
              </a:solidFill>
            </a:endParaRPr>
          </a:p>
        </p:txBody>
      </p:sp>
      <p:sp>
        <p:nvSpPr>
          <p:cNvPr id="11" name="TextovéPole 10">
            <a:extLst>
              <a:ext uri="{FF2B5EF4-FFF2-40B4-BE49-F238E27FC236}">
                <a16:creationId xmlns:a16="http://schemas.microsoft.com/office/drawing/2014/main" id="{352609C6-4103-4A69-ADF7-B408F2B11D17}"/>
              </a:ext>
            </a:extLst>
          </p:cNvPr>
          <p:cNvSpPr txBox="1"/>
          <p:nvPr/>
        </p:nvSpPr>
        <p:spPr>
          <a:xfrm>
            <a:off x="238125" y="6265087"/>
            <a:ext cx="5416061" cy="400110"/>
          </a:xfrm>
          <a:prstGeom prst="rect">
            <a:avLst/>
          </a:prstGeom>
          <a:noFill/>
        </p:spPr>
        <p:txBody>
          <a:bodyPr wrap="square">
            <a:spAutoFit/>
          </a:bodyPr>
          <a:lstStyle/>
          <a:p>
            <a:pPr>
              <a:buNone/>
            </a:pPr>
            <a:r>
              <a:rPr lang="cs-CZ" sz="2000" dirty="0">
                <a:solidFill>
                  <a:schemeClr val="tx1"/>
                </a:solidFill>
              </a:rPr>
              <a:t>Touto deformací jsou namáhány:</a:t>
            </a:r>
            <a:r>
              <a:rPr lang="cs-CZ" sz="2000" dirty="0"/>
              <a:t> nýty, šrouby</a:t>
            </a:r>
            <a:endParaRPr lang="cs-CZ" sz="2000" dirty="0">
              <a:solidFill>
                <a:schemeClr val="tx1"/>
              </a:solidFill>
            </a:endParaRPr>
          </a:p>
        </p:txBody>
      </p:sp>
      <p:pic>
        <p:nvPicPr>
          <p:cNvPr id="5" name="Obrázek 4" descr="http://kvinta-html.wz.cz/fyzika/termodynamika/struktura_a_vlastnosti_pevnych_latek/obrazky/14.gif">
            <a:hlinkClick r:id="rId4"/>
            <a:extLst>
              <a:ext uri="{FF2B5EF4-FFF2-40B4-BE49-F238E27FC236}">
                <a16:creationId xmlns:a16="http://schemas.microsoft.com/office/drawing/2014/main" id="{ABC86EEB-0236-478A-A500-1BE4A3D1411E}"/>
              </a:ext>
            </a:extLst>
          </p:cNvPr>
          <p:cNvPicPr/>
          <p:nvPr/>
        </p:nvPicPr>
        <p:blipFill>
          <a:blip r:embed="rId5" cstate="print"/>
          <a:srcRect/>
          <a:stretch>
            <a:fillRect/>
          </a:stretch>
        </p:blipFill>
        <p:spPr bwMode="auto">
          <a:xfrm>
            <a:off x="1315269" y="3850137"/>
            <a:ext cx="3724275" cy="1145160"/>
          </a:xfrm>
          <a:prstGeom prst="rect">
            <a:avLst/>
          </a:prstGeom>
          <a:noFill/>
          <a:ln w="9525">
            <a:noFill/>
            <a:miter lim="800000"/>
            <a:headEnd/>
            <a:tailEnd/>
          </a:ln>
        </p:spPr>
      </p:pic>
      <p:pic>
        <p:nvPicPr>
          <p:cNvPr id="13" name="Picture 2" descr="C:\Users\Eliška\Desktop\img22066_1__63c771fa59690e6c7a4b570a68e30ebb0773cc0e_z1.jpg">
            <a:extLst>
              <a:ext uri="{FF2B5EF4-FFF2-40B4-BE49-F238E27FC236}">
                <a16:creationId xmlns:a16="http://schemas.microsoft.com/office/drawing/2014/main" id="{EADC475C-A346-4E16-B4C9-5E6BD0C0617B}"/>
              </a:ext>
            </a:extLst>
          </p:cNvPr>
          <p:cNvPicPr>
            <a:picLocks noChangeAspect="1" noChangeArrowheads="1"/>
          </p:cNvPicPr>
          <p:nvPr/>
        </p:nvPicPr>
        <p:blipFill>
          <a:blip r:embed="rId6" cstate="print"/>
          <a:srcRect/>
          <a:stretch>
            <a:fillRect/>
          </a:stretch>
        </p:blipFill>
        <p:spPr bwMode="auto">
          <a:xfrm>
            <a:off x="5907415" y="3939943"/>
            <a:ext cx="2297005" cy="1352362"/>
          </a:xfrm>
          <a:prstGeom prst="rect">
            <a:avLst/>
          </a:prstGeom>
          <a:noFill/>
        </p:spPr>
      </p:pic>
      <p:pic>
        <p:nvPicPr>
          <p:cNvPr id="15" name="Obrázek 14">
            <a:extLst>
              <a:ext uri="{FF2B5EF4-FFF2-40B4-BE49-F238E27FC236}">
                <a16:creationId xmlns:a16="http://schemas.microsoft.com/office/drawing/2014/main" id="{383284BF-E570-46F4-A2A4-A4AF0A86B3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7923" y="5114280"/>
            <a:ext cx="2756463" cy="1077234"/>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9DAD9F28-33BA-40AF-9C6B-A65982CB0220}"/>
              </a:ext>
            </a:extLst>
          </p:cNvPr>
          <p:cNvSpPr txBox="1"/>
          <p:nvPr/>
        </p:nvSpPr>
        <p:spPr>
          <a:xfrm>
            <a:off x="238124" y="235914"/>
            <a:ext cx="4572000" cy="461665"/>
          </a:xfrm>
          <a:prstGeom prst="rect">
            <a:avLst/>
          </a:prstGeom>
          <a:noFill/>
        </p:spPr>
        <p:txBody>
          <a:bodyPr wrap="square">
            <a:spAutoFit/>
          </a:bodyPr>
          <a:lstStyle/>
          <a:p>
            <a:r>
              <a:rPr lang="cs-CZ" sz="2400" b="1" dirty="0" err="1"/>
              <a:t>Venturiho</a:t>
            </a:r>
            <a:r>
              <a:rPr lang="cs-CZ" sz="2400" b="1" dirty="0"/>
              <a:t> jev</a:t>
            </a:r>
            <a:endParaRPr lang="cs-CZ" sz="2400" dirty="0"/>
          </a:p>
        </p:txBody>
      </p:sp>
      <p:sp>
        <p:nvSpPr>
          <p:cNvPr id="7" name="TextovéPole 6">
            <a:extLst>
              <a:ext uri="{FF2B5EF4-FFF2-40B4-BE49-F238E27FC236}">
                <a16:creationId xmlns:a16="http://schemas.microsoft.com/office/drawing/2014/main" id="{D4148FA3-2C0F-4333-B947-AD82C37EBB56}"/>
              </a:ext>
            </a:extLst>
          </p:cNvPr>
          <p:cNvSpPr txBox="1"/>
          <p:nvPr/>
        </p:nvSpPr>
        <p:spPr>
          <a:xfrm>
            <a:off x="238124" y="790586"/>
            <a:ext cx="8801101" cy="1015663"/>
          </a:xfrm>
          <a:prstGeom prst="rect">
            <a:avLst/>
          </a:prstGeom>
          <a:noFill/>
        </p:spPr>
        <p:txBody>
          <a:bodyPr wrap="square">
            <a:spAutoFit/>
          </a:bodyPr>
          <a:lstStyle/>
          <a:p>
            <a:r>
              <a:rPr lang="cs-CZ" sz="2000" dirty="0"/>
              <a:t>Vychází ze skutečnosti, </a:t>
            </a:r>
            <a:r>
              <a:rPr lang="cs-CZ" sz="2000" u="sng" dirty="0"/>
              <a:t>že tlak v proudící tekutině je nepřímo úměrný rychlosti proudění tekutiny</a:t>
            </a:r>
            <a:r>
              <a:rPr lang="cs-CZ" sz="2000" dirty="0"/>
              <a:t>. Vztah pro pokles tlaku u </a:t>
            </a:r>
            <a:r>
              <a:rPr lang="cs-CZ" sz="2000" dirty="0" err="1"/>
              <a:t>Venturiho</a:t>
            </a:r>
            <a:r>
              <a:rPr lang="cs-CZ" sz="2000" dirty="0"/>
              <a:t> trubice plyne přímo z </a:t>
            </a:r>
            <a:r>
              <a:rPr lang="cs-CZ" sz="2000" dirty="0" err="1"/>
              <a:t>Bernoulliho</a:t>
            </a:r>
            <a:r>
              <a:rPr lang="cs-CZ" sz="2000" dirty="0"/>
              <a:t> rovnice.</a:t>
            </a:r>
          </a:p>
        </p:txBody>
      </p:sp>
      <p:sp>
        <p:nvSpPr>
          <p:cNvPr id="9" name="TextovéPole 8">
            <a:extLst>
              <a:ext uri="{FF2B5EF4-FFF2-40B4-BE49-F238E27FC236}">
                <a16:creationId xmlns:a16="http://schemas.microsoft.com/office/drawing/2014/main" id="{1F0DB2B8-6356-46BC-B50E-7DF8BC15CC9B}"/>
              </a:ext>
            </a:extLst>
          </p:cNvPr>
          <p:cNvSpPr txBox="1"/>
          <p:nvPr/>
        </p:nvSpPr>
        <p:spPr>
          <a:xfrm>
            <a:off x="95249" y="3770004"/>
            <a:ext cx="8705851" cy="1323439"/>
          </a:xfrm>
          <a:prstGeom prst="rect">
            <a:avLst/>
          </a:prstGeom>
          <a:noFill/>
        </p:spPr>
        <p:txBody>
          <a:bodyPr wrap="square">
            <a:spAutoFit/>
          </a:bodyPr>
          <a:lstStyle/>
          <a:p>
            <a:pPr algn="just"/>
            <a:r>
              <a:rPr lang="cs-CZ" sz="2000" u="sng" dirty="0"/>
              <a:t>Aby menším průřezem trubice prošlo za jednotku času stejné množství kapaliny </a:t>
            </a:r>
            <a:r>
              <a:rPr lang="cs-CZ" sz="2000" dirty="0"/>
              <a:t>(jinak by docházelo k hromadění), </a:t>
            </a:r>
            <a:r>
              <a:rPr lang="cs-CZ" sz="2000" u="sng" dirty="0"/>
              <a:t>musí proudění zrychlit </a:t>
            </a:r>
            <a:r>
              <a:rPr lang="cs-CZ" sz="2000" dirty="0"/>
              <a:t>(viz rovnice kontinuity). Aby byl splněn všeobecně platný zákon zachování energie, </a:t>
            </a:r>
            <a:r>
              <a:rPr lang="cs-CZ" sz="2000" u="sng" dirty="0"/>
              <a:t>musí být takto získaná kinetická energie vyrovnána snížením tlaku</a:t>
            </a:r>
            <a:r>
              <a:rPr lang="cs-CZ" sz="2000" dirty="0"/>
              <a:t>. </a:t>
            </a:r>
          </a:p>
        </p:txBody>
      </p:sp>
      <p:pic>
        <p:nvPicPr>
          <p:cNvPr id="15362" name="Picture 2" descr="See the source image">
            <a:extLst>
              <a:ext uri="{FF2B5EF4-FFF2-40B4-BE49-F238E27FC236}">
                <a16:creationId xmlns:a16="http://schemas.microsoft.com/office/drawing/2014/main" id="{CD19378A-F2F1-4279-88DE-A30B7803F5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2289" y="1464351"/>
            <a:ext cx="4438650" cy="2176942"/>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cký objekt 10">
            <a:extLst>
              <a:ext uri="{FF2B5EF4-FFF2-40B4-BE49-F238E27FC236}">
                <a16:creationId xmlns:a16="http://schemas.microsoft.com/office/drawing/2014/main" id="{9BDFF6A8-2A0F-4768-949E-14BE3B254B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3061" y="2314914"/>
            <a:ext cx="2297213" cy="500896"/>
          </a:xfrm>
          <a:prstGeom prst="rect">
            <a:avLst/>
          </a:prstGeom>
        </p:spPr>
      </p:pic>
      <p:sp>
        <p:nvSpPr>
          <p:cNvPr id="12" name="TextovéPole 11">
            <a:extLst>
              <a:ext uri="{FF2B5EF4-FFF2-40B4-BE49-F238E27FC236}">
                <a16:creationId xmlns:a16="http://schemas.microsoft.com/office/drawing/2014/main" id="{6FFAB7F6-1452-4223-8A7F-AB62BF0DCCB6}"/>
              </a:ext>
            </a:extLst>
          </p:cNvPr>
          <p:cNvSpPr txBox="1"/>
          <p:nvPr/>
        </p:nvSpPr>
        <p:spPr>
          <a:xfrm>
            <a:off x="214312" y="5298647"/>
            <a:ext cx="8715375" cy="1323439"/>
          </a:xfrm>
          <a:prstGeom prst="rect">
            <a:avLst/>
          </a:prstGeom>
          <a:noFill/>
        </p:spPr>
        <p:txBody>
          <a:bodyPr wrap="square">
            <a:spAutoFit/>
          </a:bodyPr>
          <a:lstStyle/>
          <a:p>
            <a:pPr algn="just"/>
            <a:r>
              <a:rPr lang="cs-CZ" sz="2000" b="1" dirty="0"/>
              <a:t>Hydrodynamický paradox: </a:t>
            </a:r>
            <a:r>
              <a:rPr lang="cs-CZ" sz="2000" b="0" i="0" dirty="0">
                <a:solidFill>
                  <a:srgbClr val="202122"/>
                </a:solidFill>
                <a:effectLst/>
              </a:rPr>
              <a:t>Při velkém zúžení trubice, kde rychlost kapaliny značně vzroste, může tlak klesnout pod hodnotu atmosférického tlaku. Ve zúženém místě trubice vzniká podtlak, který se projeví tak, že kapalina do manometrické (tlakoměrné) trubice nevystoupí, ale naopak se do ní nasává vzduch. </a:t>
            </a:r>
            <a:endParaRPr lang="cs-CZ" sz="2000" dirty="0"/>
          </a:p>
        </p:txBody>
      </p:sp>
    </p:spTree>
    <p:extLst>
      <p:ext uri="{BB962C8B-B14F-4D97-AF65-F5344CB8AC3E}">
        <p14:creationId xmlns:p14="http://schemas.microsoft.com/office/powerpoint/2010/main" val="102345608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D35EDBBC-4CB9-4EA5-91B7-72356EAB76E0}"/>
              </a:ext>
            </a:extLst>
          </p:cNvPr>
          <p:cNvSpPr txBox="1"/>
          <p:nvPr/>
        </p:nvSpPr>
        <p:spPr>
          <a:xfrm>
            <a:off x="214312" y="219914"/>
            <a:ext cx="3033714" cy="461665"/>
          </a:xfrm>
          <a:prstGeom prst="rect">
            <a:avLst/>
          </a:prstGeom>
          <a:noFill/>
        </p:spPr>
        <p:txBody>
          <a:bodyPr wrap="square">
            <a:spAutoFit/>
          </a:bodyPr>
          <a:lstStyle/>
          <a:p>
            <a:r>
              <a:rPr lang="cs-CZ" sz="2400" b="1" dirty="0" err="1"/>
              <a:t>Venturiho</a:t>
            </a:r>
            <a:r>
              <a:rPr lang="cs-CZ" sz="2400" b="1" dirty="0"/>
              <a:t> průtokoměr</a:t>
            </a:r>
          </a:p>
        </p:txBody>
      </p:sp>
      <p:pic>
        <p:nvPicPr>
          <p:cNvPr id="12296" name="Picture 8" descr="See the source image">
            <a:extLst>
              <a:ext uri="{FF2B5EF4-FFF2-40B4-BE49-F238E27FC236}">
                <a16:creationId xmlns:a16="http://schemas.microsoft.com/office/drawing/2014/main" id="{D5AFEB53-7BAA-4FDC-933F-1F154AD4BE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5786" y="234433"/>
            <a:ext cx="4410075" cy="3035773"/>
          </a:xfrm>
          <a:prstGeom prst="rect">
            <a:avLst/>
          </a:prstGeom>
          <a:noFill/>
          <a:extLst>
            <a:ext uri="{909E8E84-426E-40DD-AFC4-6F175D3DCCD1}">
              <a14:hiddenFill xmlns:a14="http://schemas.microsoft.com/office/drawing/2010/main">
                <a:solidFill>
                  <a:srgbClr val="FFFFFF"/>
                </a:solidFill>
              </a14:hiddenFill>
            </a:ext>
          </a:extLst>
        </p:spPr>
      </p:pic>
      <p:sp>
        <p:nvSpPr>
          <p:cNvPr id="22" name="TextovéPole 21">
            <a:extLst>
              <a:ext uri="{FF2B5EF4-FFF2-40B4-BE49-F238E27FC236}">
                <a16:creationId xmlns:a16="http://schemas.microsoft.com/office/drawing/2014/main" id="{2CE1CA11-7950-4801-A43F-28FD84C1322B}"/>
              </a:ext>
            </a:extLst>
          </p:cNvPr>
          <p:cNvSpPr txBox="1"/>
          <p:nvPr/>
        </p:nvSpPr>
        <p:spPr>
          <a:xfrm>
            <a:off x="226954" y="787330"/>
            <a:ext cx="3773771" cy="707886"/>
          </a:xfrm>
          <a:prstGeom prst="rect">
            <a:avLst/>
          </a:prstGeom>
          <a:noFill/>
        </p:spPr>
        <p:txBody>
          <a:bodyPr wrap="square">
            <a:spAutoFit/>
          </a:bodyPr>
          <a:lstStyle/>
          <a:p>
            <a:pPr algn="just"/>
            <a:r>
              <a:rPr lang="cs-CZ" sz="2000" dirty="0" err="1"/>
              <a:t>Venturiho</a:t>
            </a:r>
            <a:r>
              <a:rPr lang="cs-CZ" sz="2000" dirty="0"/>
              <a:t> jevu lze využít k měření </a:t>
            </a:r>
            <a:r>
              <a:rPr lang="cs-CZ" sz="2000" b="1" dirty="0"/>
              <a:t>objemového průtoku</a:t>
            </a:r>
            <a:r>
              <a:rPr lang="cs-CZ" sz="2000" dirty="0"/>
              <a:t> Q</a:t>
            </a:r>
            <a:r>
              <a:rPr lang="cs-CZ" sz="2000" baseline="-25000" dirty="0"/>
              <a:t>V</a:t>
            </a:r>
            <a:r>
              <a:rPr lang="cs-CZ" sz="2000" dirty="0"/>
              <a:t> v potrubí</a:t>
            </a:r>
          </a:p>
        </p:txBody>
      </p:sp>
      <p:pic>
        <p:nvPicPr>
          <p:cNvPr id="19" name="Grafický objekt 18">
            <a:extLst>
              <a:ext uri="{FF2B5EF4-FFF2-40B4-BE49-F238E27FC236}">
                <a16:creationId xmlns:a16="http://schemas.microsoft.com/office/drawing/2014/main" id="{D9834F51-E608-4ED3-8BED-3137ED03E3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9842" y="3044280"/>
            <a:ext cx="3867155" cy="707886"/>
          </a:xfrm>
          <a:prstGeom prst="rect">
            <a:avLst/>
          </a:prstGeom>
        </p:spPr>
      </p:pic>
      <p:pic>
        <p:nvPicPr>
          <p:cNvPr id="21" name="Grafický objekt 20">
            <a:extLst>
              <a:ext uri="{FF2B5EF4-FFF2-40B4-BE49-F238E27FC236}">
                <a16:creationId xmlns:a16="http://schemas.microsoft.com/office/drawing/2014/main" id="{9CAC9291-31AD-4B1C-81DF-19194205D1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7762" y="1801887"/>
            <a:ext cx="2438024" cy="857512"/>
          </a:xfrm>
          <a:prstGeom prst="rect">
            <a:avLst/>
          </a:prstGeom>
        </p:spPr>
      </p:pic>
      <p:pic>
        <p:nvPicPr>
          <p:cNvPr id="24" name="Obrázek 23">
            <a:extLst>
              <a:ext uri="{FF2B5EF4-FFF2-40B4-BE49-F238E27FC236}">
                <a16:creationId xmlns:a16="http://schemas.microsoft.com/office/drawing/2014/main" id="{246A36BB-4B66-417D-A0C0-075744639196}"/>
              </a:ext>
            </a:extLst>
          </p:cNvPr>
          <p:cNvPicPr>
            <a:picLocks noChangeAspect="1"/>
          </p:cNvPicPr>
          <p:nvPr/>
        </p:nvPicPr>
        <p:blipFill>
          <a:blip r:embed="rId7"/>
          <a:stretch>
            <a:fillRect/>
          </a:stretch>
        </p:blipFill>
        <p:spPr>
          <a:xfrm>
            <a:off x="5133972" y="4476750"/>
            <a:ext cx="3733800" cy="2019300"/>
          </a:xfrm>
          <a:prstGeom prst="rect">
            <a:avLst/>
          </a:prstGeom>
        </p:spPr>
      </p:pic>
      <p:sp>
        <p:nvSpPr>
          <p:cNvPr id="25" name="TextovéPole 24">
            <a:extLst>
              <a:ext uri="{FF2B5EF4-FFF2-40B4-BE49-F238E27FC236}">
                <a16:creationId xmlns:a16="http://schemas.microsoft.com/office/drawing/2014/main" id="{D6305D8D-67E7-4683-8797-85B4E55CF42C}"/>
              </a:ext>
            </a:extLst>
          </p:cNvPr>
          <p:cNvSpPr txBox="1"/>
          <p:nvPr/>
        </p:nvSpPr>
        <p:spPr>
          <a:xfrm>
            <a:off x="109540" y="4208463"/>
            <a:ext cx="7567610" cy="400110"/>
          </a:xfrm>
          <a:prstGeom prst="rect">
            <a:avLst/>
          </a:prstGeom>
          <a:noFill/>
        </p:spPr>
        <p:txBody>
          <a:bodyPr wrap="square" rtlCol="0">
            <a:spAutoFit/>
          </a:bodyPr>
          <a:lstStyle/>
          <a:p>
            <a:r>
              <a:rPr lang="cs-CZ" sz="2000" dirty="0"/>
              <a:t>Snížený tlak umožňuje i </a:t>
            </a:r>
            <a:r>
              <a:rPr lang="cs-CZ" sz="2000" b="1" dirty="0"/>
              <a:t>přisávání kapaliny ze zásobníku</a:t>
            </a:r>
            <a:r>
              <a:rPr lang="cs-CZ" sz="2000" dirty="0"/>
              <a:t> do potrubí </a:t>
            </a:r>
          </a:p>
        </p:txBody>
      </p:sp>
      <p:pic>
        <p:nvPicPr>
          <p:cNvPr id="12298" name="Picture 10" descr="Figure shows a venturi tube, a cylindrical tube broader at both the ends and narrow in the middle. The narrow part is labeled as venturi constriction. The flow of fluid is shown as horizontal arrows along the length of the tube toward the right. The flow lines are closer in the center and spread apart at both the ends. There is an opening on the top portion of the narrow section for the entrained fluid to enter.">
            <a:extLst>
              <a:ext uri="{FF2B5EF4-FFF2-40B4-BE49-F238E27FC236}">
                <a16:creationId xmlns:a16="http://schemas.microsoft.com/office/drawing/2014/main" id="{54AC93D0-AEDA-452A-8444-7048EA5140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3839" y="4883545"/>
            <a:ext cx="2724674" cy="158186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1746C1E3-D0D5-469B-8B8E-6766A8EFC5AA}"/>
              </a:ext>
            </a:extLst>
          </p:cNvPr>
          <p:cNvSpPr txBox="1"/>
          <p:nvPr/>
        </p:nvSpPr>
        <p:spPr>
          <a:xfrm>
            <a:off x="469842" y="5478397"/>
            <a:ext cx="1104900" cy="707886"/>
          </a:xfrm>
          <a:prstGeom prst="rect">
            <a:avLst/>
          </a:prstGeom>
          <a:noFill/>
        </p:spPr>
        <p:txBody>
          <a:bodyPr wrap="square" rtlCol="0">
            <a:spAutoFit/>
          </a:bodyPr>
          <a:lstStyle/>
          <a:p>
            <a:pPr algn="ctr"/>
            <a:r>
              <a:rPr lang="cs-CZ" sz="2000" b="1" dirty="0"/>
              <a:t>Vodní ejektor </a:t>
            </a:r>
          </a:p>
        </p:txBody>
      </p:sp>
    </p:spTree>
    <p:extLst>
      <p:ext uri="{BB962C8B-B14F-4D97-AF65-F5344CB8AC3E}">
        <p14:creationId xmlns:p14="http://schemas.microsoft.com/office/powerpoint/2010/main" val="32932343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Bernoulli5">
            <a:extLst>
              <a:ext uri="{FF2B5EF4-FFF2-40B4-BE49-F238E27FC236}">
                <a16:creationId xmlns:a16="http://schemas.microsoft.com/office/drawing/2014/main" id="{673EC240-1D28-4280-800F-9676F9F656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4982" y="4030904"/>
            <a:ext cx="3747093" cy="1908403"/>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Laboratorní technika">
            <a:extLst>
              <a:ext uri="{FF2B5EF4-FFF2-40B4-BE49-F238E27FC236}">
                <a16:creationId xmlns:a16="http://schemas.microsoft.com/office/drawing/2014/main" id="{6FD8E941-298D-4B91-9B4D-492559237C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7362" y="242946"/>
            <a:ext cx="2365763" cy="283891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Venturi Effect">
            <a:extLst>
              <a:ext uri="{FF2B5EF4-FFF2-40B4-BE49-F238E27FC236}">
                <a16:creationId xmlns:a16="http://schemas.microsoft.com/office/drawing/2014/main" id="{92846571-7521-41EF-B93F-28D1930FB9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7825" y="299915"/>
            <a:ext cx="3405291" cy="237661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C2D3D70C-A517-42FA-A785-100DEA5AA3A2}"/>
              </a:ext>
            </a:extLst>
          </p:cNvPr>
          <p:cNvSpPr txBox="1"/>
          <p:nvPr/>
        </p:nvSpPr>
        <p:spPr>
          <a:xfrm>
            <a:off x="219075" y="214897"/>
            <a:ext cx="2568526" cy="461665"/>
          </a:xfrm>
          <a:prstGeom prst="rect">
            <a:avLst/>
          </a:prstGeom>
          <a:noFill/>
        </p:spPr>
        <p:txBody>
          <a:bodyPr wrap="square">
            <a:spAutoFit/>
          </a:bodyPr>
          <a:lstStyle/>
          <a:p>
            <a:r>
              <a:rPr lang="cs-CZ" sz="2400" b="1" dirty="0"/>
              <a:t>Vodní vývěva</a:t>
            </a:r>
          </a:p>
        </p:txBody>
      </p:sp>
      <p:sp>
        <p:nvSpPr>
          <p:cNvPr id="3" name="TextovéPole 2">
            <a:extLst>
              <a:ext uri="{FF2B5EF4-FFF2-40B4-BE49-F238E27FC236}">
                <a16:creationId xmlns:a16="http://schemas.microsoft.com/office/drawing/2014/main" id="{DE542D47-3B7F-4486-893A-EB3AB51DFDC6}"/>
              </a:ext>
            </a:extLst>
          </p:cNvPr>
          <p:cNvSpPr txBox="1"/>
          <p:nvPr/>
        </p:nvSpPr>
        <p:spPr>
          <a:xfrm>
            <a:off x="250875" y="724231"/>
            <a:ext cx="2365763" cy="1015663"/>
          </a:xfrm>
          <a:prstGeom prst="rect">
            <a:avLst/>
          </a:prstGeom>
          <a:noFill/>
        </p:spPr>
        <p:txBody>
          <a:bodyPr wrap="square" rtlCol="0">
            <a:spAutoFit/>
          </a:bodyPr>
          <a:lstStyle/>
          <a:p>
            <a:r>
              <a:rPr lang="cs-CZ" sz="2000" dirty="0"/>
              <a:t>Na podobném principu je založena vodní vývěva.</a:t>
            </a:r>
          </a:p>
        </p:txBody>
      </p:sp>
      <p:pic>
        <p:nvPicPr>
          <p:cNvPr id="16386" name="Picture 2">
            <a:extLst>
              <a:ext uri="{FF2B5EF4-FFF2-40B4-BE49-F238E27FC236}">
                <a16:creationId xmlns:a16="http://schemas.microsoft.com/office/drawing/2014/main" id="{0F57E948-1E6D-4C49-BAEA-C6B288A98B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4701" y="4303073"/>
            <a:ext cx="2423904" cy="1432307"/>
          </a:xfrm>
          <a:prstGeom prst="rect">
            <a:avLst/>
          </a:prstGeom>
          <a:noFill/>
          <a:extLst>
            <a:ext uri="{909E8E84-426E-40DD-AFC4-6F175D3DCCD1}">
              <a14:hiddenFill xmlns:a14="http://schemas.microsoft.com/office/drawing/2010/main">
                <a:solidFill>
                  <a:srgbClr val="FFFFFF"/>
                </a:solidFill>
              </a14:hiddenFill>
            </a:ext>
          </a:extLst>
        </p:spPr>
      </p:pic>
      <p:sp>
        <p:nvSpPr>
          <p:cNvPr id="21" name="TextovéPole 20">
            <a:extLst>
              <a:ext uri="{FF2B5EF4-FFF2-40B4-BE49-F238E27FC236}">
                <a16:creationId xmlns:a16="http://schemas.microsoft.com/office/drawing/2014/main" id="{2C15E4D9-BAE0-4EAA-A21C-52A3B4485652}"/>
              </a:ext>
            </a:extLst>
          </p:cNvPr>
          <p:cNvSpPr txBox="1"/>
          <p:nvPr/>
        </p:nvSpPr>
        <p:spPr>
          <a:xfrm>
            <a:off x="219075" y="5985322"/>
            <a:ext cx="8763000" cy="646331"/>
          </a:xfrm>
          <a:prstGeom prst="rect">
            <a:avLst/>
          </a:prstGeom>
          <a:noFill/>
        </p:spPr>
        <p:txBody>
          <a:bodyPr wrap="square">
            <a:spAutoFit/>
          </a:bodyPr>
          <a:lstStyle/>
          <a:p>
            <a:r>
              <a:rPr lang="cs-CZ" dirty="0" err="1"/>
              <a:t>Zmlžovací</a:t>
            </a:r>
            <a:r>
              <a:rPr lang="cs-CZ" dirty="0"/>
              <a:t> trysky se používají např. k rozprašování parfémů, stříkání barev, v karburátorech automobilů, zmlžovače pro atomovou spektrometrii, provzdušňovací a skrápěcí zařízení, ...</a:t>
            </a:r>
          </a:p>
        </p:txBody>
      </p:sp>
      <p:sp>
        <p:nvSpPr>
          <p:cNvPr id="18" name="TextovéPole 17">
            <a:extLst>
              <a:ext uri="{FF2B5EF4-FFF2-40B4-BE49-F238E27FC236}">
                <a16:creationId xmlns:a16="http://schemas.microsoft.com/office/drawing/2014/main" id="{6E447219-5273-47D6-AACD-AC20D956668C}"/>
              </a:ext>
            </a:extLst>
          </p:cNvPr>
          <p:cNvSpPr txBox="1"/>
          <p:nvPr/>
        </p:nvSpPr>
        <p:spPr>
          <a:xfrm>
            <a:off x="219075" y="2649414"/>
            <a:ext cx="2285626" cy="461665"/>
          </a:xfrm>
          <a:prstGeom prst="rect">
            <a:avLst/>
          </a:prstGeom>
          <a:noFill/>
        </p:spPr>
        <p:txBody>
          <a:bodyPr wrap="none" rtlCol="0">
            <a:spAutoFit/>
          </a:bodyPr>
          <a:lstStyle/>
          <a:p>
            <a:r>
              <a:rPr lang="cs-CZ" sz="2400" b="1" dirty="0" err="1"/>
              <a:t>Zmlžovací</a:t>
            </a:r>
            <a:r>
              <a:rPr lang="cs-CZ" sz="2400" b="1" dirty="0"/>
              <a:t> tryska</a:t>
            </a:r>
          </a:p>
        </p:txBody>
      </p:sp>
      <p:sp>
        <p:nvSpPr>
          <p:cNvPr id="24" name="TextovéPole 23">
            <a:extLst>
              <a:ext uri="{FF2B5EF4-FFF2-40B4-BE49-F238E27FC236}">
                <a16:creationId xmlns:a16="http://schemas.microsoft.com/office/drawing/2014/main" id="{B4AADDF0-835B-4609-B9D0-5ECA1D52210D}"/>
              </a:ext>
            </a:extLst>
          </p:cNvPr>
          <p:cNvSpPr txBox="1"/>
          <p:nvPr/>
        </p:nvSpPr>
        <p:spPr>
          <a:xfrm>
            <a:off x="135234" y="3158748"/>
            <a:ext cx="8873532" cy="923330"/>
          </a:xfrm>
          <a:prstGeom prst="rect">
            <a:avLst/>
          </a:prstGeom>
          <a:noFill/>
        </p:spPr>
        <p:txBody>
          <a:bodyPr wrap="square">
            <a:spAutoFit/>
          </a:bodyPr>
          <a:lstStyle/>
          <a:p>
            <a:pPr algn="just"/>
            <a:r>
              <a:rPr lang="cs-CZ" dirty="0">
                <a:solidFill>
                  <a:srgbClr val="202122"/>
                </a:solidFill>
                <a:latin typeface="Arial" panose="020B0604020202020204" pitchFamily="34" charset="0"/>
              </a:rPr>
              <a:t>Podtlak mezi </a:t>
            </a:r>
            <a:r>
              <a:rPr lang="en-US" b="0" i="0" dirty="0" err="1">
                <a:solidFill>
                  <a:srgbClr val="202122"/>
                </a:solidFill>
                <a:effectLst/>
                <a:latin typeface="Arial" panose="020B0604020202020204" pitchFamily="34" charset="0"/>
              </a:rPr>
              <a:t>atmos</a:t>
            </a:r>
            <a:r>
              <a:rPr lang="cs-CZ" b="0" i="0" dirty="0" err="1">
                <a:solidFill>
                  <a:srgbClr val="202122"/>
                </a:solidFill>
                <a:effectLst/>
                <a:latin typeface="Arial" panose="020B0604020202020204" pitchFamily="34" charset="0"/>
              </a:rPr>
              <a:t>fé</a:t>
            </a:r>
            <a:r>
              <a:rPr lang="en-US" b="0" i="0" dirty="0" err="1">
                <a:solidFill>
                  <a:srgbClr val="202122"/>
                </a:solidFill>
                <a:effectLst/>
                <a:latin typeface="Arial" panose="020B0604020202020204" pitchFamily="34" charset="0"/>
              </a:rPr>
              <a:t>ric</a:t>
            </a:r>
            <a:r>
              <a:rPr lang="cs-CZ" b="0" i="0" dirty="0">
                <a:solidFill>
                  <a:srgbClr val="202122"/>
                </a:solidFill>
                <a:effectLst/>
                <a:latin typeface="Arial" panose="020B0604020202020204" pitchFamily="34" charset="0"/>
              </a:rPr>
              <a:t>kým tlakem uvnitř nádrže a </a:t>
            </a:r>
            <a:r>
              <a:rPr lang="cs-CZ" dirty="0">
                <a:solidFill>
                  <a:srgbClr val="202122"/>
                </a:solidFill>
                <a:latin typeface="Arial" panose="020B0604020202020204" pitchFamily="34" charset="0"/>
              </a:rPr>
              <a:t>sníženým tlakem v ústí trubičky </a:t>
            </a:r>
            <a:r>
              <a:rPr lang="cs-CZ" b="0" i="0" dirty="0">
                <a:solidFill>
                  <a:srgbClr val="202122"/>
                </a:solidFill>
                <a:effectLst/>
                <a:latin typeface="Arial" panose="020B0604020202020204" pitchFamily="34" charset="0"/>
              </a:rPr>
              <a:t>táhne kapalinu z nádrže do ústí trubičky </a:t>
            </a:r>
            <a:r>
              <a:rPr lang="en-US" b="0" i="0" dirty="0">
                <a:solidFill>
                  <a:srgbClr val="202122"/>
                </a:solidFill>
                <a:effectLst/>
                <a:latin typeface="Arial" panose="020B0604020202020204" pitchFamily="34" charset="0"/>
              </a:rPr>
              <a:t>a </a:t>
            </a:r>
            <a:r>
              <a:rPr lang="cs-CZ" b="0" i="0" dirty="0">
                <a:solidFill>
                  <a:srgbClr val="202122"/>
                </a:solidFill>
                <a:effectLst/>
                <a:latin typeface="Arial" panose="020B0604020202020204" pitchFamily="34" charset="0"/>
              </a:rPr>
              <a:t>do pohybujícího se proudu vzduchu, kde se kapalina rozbíjí na aerosol unášený proudem vzduchu.</a:t>
            </a:r>
            <a:endParaRPr lang="cs-CZ" dirty="0"/>
          </a:p>
        </p:txBody>
      </p:sp>
    </p:spTree>
    <p:extLst>
      <p:ext uri="{BB962C8B-B14F-4D97-AF65-F5344CB8AC3E}">
        <p14:creationId xmlns:p14="http://schemas.microsoft.com/office/powerpoint/2010/main" val="94031472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AFE00F-422F-4D03-A4B3-90F66F1D7292}"/>
              </a:ext>
            </a:extLst>
          </p:cNvPr>
          <p:cNvSpPr>
            <a:spLocks noGrp="1"/>
          </p:cNvSpPr>
          <p:nvPr>
            <p:ph type="title"/>
          </p:nvPr>
        </p:nvSpPr>
        <p:spPr>
          <a:xfrm>
            <a:off x="242887" y="156118"/>
            <a:ext cx="1952625" cy="568324"/>
          </a:xfrm>
        </p:spPr>
        <p:txBody>
          <a:bodyPr>
            <a:normAutofit/>
          </a:bodyPr>
          <a:lstStyle/>
          <a:p>
            <a:r>
              <a:rPr lang="cs-CZ" sz="2400" b="1" dirty="0">
                <a:latin typeface="+mn-lt"/>
              </a:rPr>
              <a:t>Kavitace</a:t>
            </a:r>
          </a:p>
        </p:txBody>
      </p:sp>
      <p:sp>
        <p:nvSpPr>
          <p:cNvPr id="5" name="TextovéPole 4">
            <a:extLst>
              <a:ext uri="{FF2B5EF4-FFF2-40B4-BE49-F238E27FC236}">
                <a16:creationId xmlns:a16="http://schemas.microsoft.com/office/drawing/2014/main" id="{93073197-FDA9-4870-A7C9-120E4911D2EB}"/>
              </a:ext>
            </a:extLst>
          </p:cNvPr>
          <p:cNvSpPr txBox="1"/>
          <p:nvPr/>
        </p:nvSpPr>
        <p:spPr>
          <a:xfrm>
            <a:off x="238125" y="720431"/>
            <a:ext cx="8658225" cy="2246769"/>
          </a:xfrm>
          <a:prstGeom prst="rect">
            <a:avLst/>
          </a:prstGeom>
          <a:noFill/>
        </p:spPr>
        <p:txBody>
          <a:bodyPr wrap="square">
            <a:spAutoFit/>
          </a:bodyPr>
          <a:lstStyle/>
          <a:p>
            <a:pPr algn="just"/>
            <a:r>
              <a:rPr lang="cs-CZ" sz="2000" b="1" dirty="0"/>
              <a:t>Kavitace</a:t>
            </a:r>
            <a:r>
              <a:rPr lang="cs-CZ" sz="2000" dirty="0"/>
              <a:t> je </a:t>
            </a:r>
            <a:r>
              <a:rPr lang="cs-CZ" sz="2000" u="sng" dirty="0"/>
              <a:t>vznik dutin v kapalině při lokálním poklesu tlaku</a:t>
            </a:r>
            <a:r>
              <a:rPr lang="cs-CZ" sz="2000" dirty="0"/>
              <a:t>, následovaný jejich implozí. Pokles tlaku může být </a:t>
            </a:r>
            <a:r>
              <a:rPr lang="cs-CZ" sz="2000" u="sng" dirty="0"/>
              <a:t>důsledkem lokálního zvýšení rychlosti </a:t>
            </a:r>
            <a:r>
              <a:rPr lang="cs-CZ" sz="2000" dirty="0"/>
              <a:t>(</a:t>
            </a:r>
            <a:r>
              <a:rPr lang="cs-CZ" sz="2000" u="sng" dirty="0"/>
              <a:t>hydrodynamická kavitace</a:t>
            </a:r>
            <a:r>
              <a:rPr lang="cs-CZ" sz="2000" dirty="0"/>
              <a:t>), případně průchodu intenzivní akustické vlny v periodách zředění (akustická kavitace). Kavitace je </a:t>
            </a:r>
            <a:r>
              <a:rPr lang="cs-CZ" sz="2000" u="sng" dirty="0"/>
              <a:t>zpočátku vyplněna vakuem, později se vyplní párou okolní kapaliny nebo do ní mohou difundovat plyny z okolní kapaliny. Při vymizení podtlaku</a:t>
            </a:r>
            <a:r>
              <a:rPr lang="cs-CZ" sz="2000" dirty="0"/>
              <a:t>, který kavitaci vytvořil, její </a:t>
            </a:r>
            <a:r>
              <a:rPr lang="cs-CZ" sz="2000" u="sng" dirty="0"/>
              <a:t>bublina kolabuje za vzniku rázové vlny</a:t>
            </a:r>
            <a:r>
              <a:rPr lang="cs-CZ" sz="2000" dirty="0"/>
              <a:t> s destruktivním účinkem na okolní materiál.</a:t>
            </a:r>
          </a:p>
        </p:txBody>
      </p:sp>
      <p:pic>
        <p:nvPicPr>
          <p:cNvPr id="11" name="Obrázek 10">
            <a:extLst>
              <a:ext uri="{FF2B5EF4-FFF2-40B4-BE49-F238E27FC236}">
                <a16:creationId xmlns:a16="http://schemas.microsoft.com/office/drawing/2014/main" id="{9B6712B5-27E2-4F63-87CA-01890B5F7EFB}"/>
              </a:ext>
            </a:extLst>
          </p:cNvPr>
          <p:cNvPicPr>
            <a:picLocks noChangeAspect="1"/>
          </p:cNvPicPr>
          <p:nvPr/>
        </p:nvPicPr>
        <p:blipFill>
          <a:blip r:embed="rId2"/>
          <a:stretch>
            <a:fillRect/>
          </a:stretch>
        </p:blipFill>
        <p:spPr>
          <a:xfrm>
            <a:off x="648395" y="5120304"/>
            <a:ext cx="5802296" cy="1581578"/>
          </a:xfrm>
          <a:prstGeom prst="rect">
            <a:avLst/>
          </a:prstGeom>
        </p:spPr>
      </p:pic>
      <p:pic>
        <p:nvPicPr>
          <p:cNvPr id="3076" name="Picture 4" descr="See the source image">
            <a:extLst>
              <a:ext uri="{FF2B5EF4-FFF2-40B4-BE49-F238E27FC236}">
                <a16:creationId xmlns:a16="http://schemas.microsoft.com/office/drawing/2014/main" id="{30731DED-2FD5-4645-A0D9-F395E6D37A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5139" y="2850852"/>
            <a:ext cx="1674546" cy="136132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ee the source image">
            <a:extLst>
              <a:ext uri="{FF2B5EF4-FFF2-40B4-BE49-F238E27FC236}">
                <a16:creationId xmlns:a16="http://schemas.microsoft.com/office/drawing/2014/main" id="{282B0E2C-8010-45C8-83A6-988997923E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7390" y="4561910"/>
            <a:ext cx="2208960" cy="197643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ee the source image">
            <a:extLst>
              <a:ext uri="{FF2B5EF4-FFF2-40B4-BE49-F238E27FC236}">
                <a16:creationId xmlns:a16="http://schemas.microsoft.com/office/drawing/2014/main" id="{A856DF55-6C87-4195-9381-B62D3AB902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650" y="3200588"/>
            <a:ext cx="2701799" cy="2169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0988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D888C68-4279-4570-B2AA-CF897DF81F5E}"/>
              </a:ext>
            </a:extLst>
          </p:cNvPr>
          <p:cNvSpPr>
            <a:spLocks noGrp="1"/>
          </p:cNvSpPr>
          <p:nvPr>
            <p:ph type="title"/>
          </p:nvPr>
        </p:nvSpPr>
        <p:spPr>
          <a:xfrm>
            <a:off x="266699" y="329349"/>
            <a:ext cx="4171949" cy="463549"/>
          </a:xfrm>
        </p:spPr>
        <p:txBody>
          <a:bodyPr>
            <a:normAutofit/>
          </a:bodyPr>
          <a:lstStyle/>
          <a:p>
            <a:r>
              <a:rPr lang="cs-CZ" sz="2400" b="1" dirty="0">
                <a:latin typeface="+mn-lt"/>
              </a:rPr>
              <a:t>Obecná </a:t>
            </a:r>
            <a:r>
              <a:rPr lang="cs-CZ" sz="2400" b="1" dirty="0" err="1">
                <a:latin typeface="+mn-lt"/>
              </a:rPr>
              <a:t>Bernoulliho</a:t>
            </a:r>
            <a:r>
              <a:rPr lang="cs-CZ" sz="2400" b="1" dirty="0">
                <a:latin typeface="+mn-lt"/>
              </a:rPr>
              <a:t> rovnice</a:t>
            </a:r>
          </a:p>
        </p:txBody>
      </p:sp>
      <p:pic>
        <p:nvPicPr>
          <p:cNvPr id="8194" name="Picture 2">
            <a:extLst>
              <a:ext uri="{FF2B5EF4-FFF2-40B4-BE49-F238E27FC236}">
                <a16:creationId xmlns:a16="http://schemas.microsoft.com/office/drawing/2014/main" id="{5C3D8E9C-D459-4628-AB6F-768C4A04B4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37433"/>
            <a:ext cx="4131771" cy="1933669"/>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22E939F8-62B6-40DB-BDC8-7726CC7A7578}"/>
              </a:ext>
            </a:extLst>
          </p:cNvPr>
          <p:cNvSpPr txBox="1"/>
          <p:nvPr/>
        </p:nvSpPr>
        <p:spPr>
          <a:xfrm>
            <a:off x="233360" y="1298208"/>
            <a:ext cx="3786190" cy="2369880"/>
          </a:xfrm>
          <a:prstGeom prst="rect">
            <a:avLst/>
          </a:prstGeom>
          <a:noFill/>
        </p:spPr>
        <p:txBody>
          <a:bodyPr wrap="square">
            <a:spAutoFit/>
          </a:bodyPr>
          <a:lstStyle/>
          <a:p>
            <a:pPr algn="just"/>
            <a:r>
              <a:rPr lang="cs-CZ" sz="2000" b="1" dirty="0">
                <a:latin typeface="+mn-lt"/>
              </a:rPr>
              <a:t>Obecná </a:t>
            </a:r>
            <a:r>
              <a:rPr lang="cs-CZ" sz="2000" b="1" dirty="0" err="1">
                <a:latin typeface="+mn-lt"/>
              </a:rPr>
              <a:t>Bernoulliho</a:t>
            </a:r>
            <a:r>
              <a:rPr lang="cs-CZ" sz="2000" b="1" dirty="0">
                <a:latin typeface="+mn-lt"/>
              </a:rPr>
              <a:t> rovnice </a:t>
            </a:r>
            <a:r>
              <a:rPr lang="cs-CZ" sz="2000" dirty="0"/>
              <a:t>zahrnuje i potenciální energii kapaliny (energie je v rovnici přepočtena na objemovou jednotku kapaliny.) jsou-li oba konce potrubí v různých výškách. </a:t>
            </a:r>
          </a:p>
          <a:p>
            <a:pPr algn="just"/>
            <a:endParaRPr lang="cs-CZ" sz="800" dirty="0"/>
          </a:p>
          <a:p>
            <a:pPr algn="ctr"/>
            <a:r>
              <a:rPr lang="cs-CZ" sz="2000" dirty="0" err="1"/>
              <a:t>E</a:t>
            </a:r>
            <a:r>
              <a:rPr lang="cs-CZ" sz="2000" baseline="-25000" dirty="0" err="1"/>
              <a:t>k</a:t>
            </a:r>
            <a:r>
              <a:rPr lang="cs-CZ" sz="2000" dirty="0"/>
              <a:t> + </a:t>
            </a:r>
            <a:r>
              <a:rPr lang="cs-CZ" sz="2000" dirty="0" err="1"/>
              <a:t>E</a:t>
            </a:r>
            <a:r>
              <a:rPr lang="cs-CZ" sz="2000" baseline="-25000" dirty="0" err="1"/>
              <a:t>p</a:t>
            </a:r>
            <a:r>
              <a:rPr lang="cs-CZ" sz="2000" dirty="0"/>
              <a:t> + </a:t>
            </a:r>
            <a:r>
              <a:rPr lang="en-US" sz="2000" dirty="0" err="1"/>
              <a:t>E</a:t>
            </a:r>
            <a:r>
              <a:rPr lang="en-US" sz="2000" baseline="-25000" dirty="0" err="1"/>
              <a:t>g</a:t>
            </a:r>
            <a:r>
              <a:rPr lang="en-US" sz="2000" dirty="0"/>
              <a:t> </a:t>
            </a:r>
            <a:r>
              <a:rPr lang="cs-CZ" sz="2000" dirty="0"/>
              <a:t>= </a:t>
            </a:r>
            <a:r>
              <a:rPr lang="cs-CZ" sz="2000" dirty="0" err="1"/>
              <a:t>konst</a:t>
            </a:r>
            <a:r>
              <a:rPr lang="cs-CZ" sz="2000" dirty="0"/>
              <a:t>.</a:t>
            </a:r>
          </a:p>
        </p:txBody>
      </p:sp>
      <p:pic>
        <p:nvPicPr>
          <p:cNvPr id="8198" name="Picture 6" descr="Bernoulli Theorem - Equation">
            <a:extLst>
              <a:ext uri="{FF2B5EF4-FFF2-40B4-BE49-F238E27FC236}">
                <a16:creationId xmlns:a16="http://schemas.microsoft.com/office/drawing/2014/main" id="{E762A2E4-AEFC-4A52-B9B6-7943BB67C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8648" y="2179705"/>
            <a:ext cx="4213991" cy="8038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5B1EF178-9A66-481E-9508-68157A9012C8}"/>
              </a:ext>
            </a:extLst>
          </p:cNvPr>
          <p:cNvSpPr txBox="1"/>
          <p:nvPr/>
        </p:nvSpPr>
        <p:spPr>
          <a:xfrm>
            <a:off x="269080" y="5692407"/>
            <a:ext cx="8605840" cy="1015663"/>
          </a:xfrm>
          <a:prstGeom prst="rect">
            <a:avLst/>
          </a:prstGeom>
          <a:noFill/>
        </p:spPr>
        <p:txBody>
          <a:bodyPr wrap="square">
            <a:spAutoFit/>
          </a:bodyPr>
          <a:lstStyle/>
          <a:p>
            <a:pPr algn="just"/>
            <a:r>
              <a:rPr lang="cs-CZ" sz="2000" b="0" i="0" dirty="0">
                <a:effectLst/>
              </a:rPr>
              <a:t>Pro </a:t>
            </a:r>
            <a:r>
              <a:rPr lang="cs-CZ" sz="2000" b="1" i="0" dirty="0">
                <a:effectLst/>
              </a:rPr>
              <a:t>reálnou kapalinu </a:t>
            </a:r>
            <a:r>
              <a:rPr lang="cs-CZ" sz="2000" b="0" i="0" dirty="0">
                <a:effectLst/>
              </a:rPr>
              <a:t>se </a:t>
            </a:r>
            <a:r>
              <a:rPr lang="cs-CZ" sz="2000" b="0" i="0" dirty="0" err="1">
                <a:effectLst/>
              </a:rPr>
              <a:t>Bernoulliho</a:t>
            </a:r>
            <a:r>
              <a:rPr lang="cs-CZ" sz="2000" b="0" i="0" dirty="0">
                <a:effectLst/>
              </a:rPr>
              <a:t> rovnice doplňuje o </a:t>
            </a:r>
            <a:r>
              <a:rPr lang="cs-CZ" sz="2000" b="0" i="0" u="sng" dirty="0">
                <a:effectLst/>
              </a:rPr>
              <a:t>ztrátovou výšku (</a:t>
            </a:r>
            <a:r>
              <a:rPr lang="cs-CZ" sz="2000" b="0" i="0" u="sng" dirty="0" err="1">
                <a:effectLst/>
              </a:rPr>
              <a:t>f</a:t>
            </a:r>
            <a:r>
              <a:rPr lang="cs-CZ" sz="2000" b="0" i="0" u="sng" baseline="-25000" dirty="0" err="1">
                <a:effectLst/>
              </a:rPr>
              <a:t>h</a:t>
            </a:r>
            <a:r>
              <a:rPr lang="cs-CZ" sz="2000" b="0" i="0" u="sng" dirty="0">
                <a:effectLst/>
              </a:rPr>
              <a:t>)</a:t>
            </a:r>
            <a:r>
              <a:rPr lang="cs-CZ" sz="2000" b="0" i="0" dirty="0">
                <a:effectLst/>
              </a:rPr>
              <a:t>. Ke ztrátám dochází díky tření o stěny nádoby díky náhlé změně směru proudící kapaliny.</a:t>
            </a:r>
          </a:p>
        </p:txBody>
      </p:sp>
      <p:pic>
        <p:nvPicPr>
          <p:cNvPr id="9" name="Obrázek 8">
            <a:extLst>
              <a:ext uri="{FF2B5EF4-FFF2-40B4-BE49-F238E27FC236}">
                <a16:creationId xmlns:a16="http://schemas.microsoft.com/office/drawing/2014/main" id="{017DA833-0F9D-4A9D-BC3C-7CD5E9AB17E4}"/>
              </a:ext>
            </a:extLst>
          </p:cNvPr>
          <p:cNvPicPr>
            <a:picLocks noChangeAspect="1"/>
          </p:cNvPicPr>
          <p:nvPr/>
        </p:nvPicPr>
        <p:blipFill>
          <a:blip r:embed="rId4"/>
          <a:stretch>
            <a:fillRect/>
          </a:stretch>
        </p:blipFill>
        <p:spPr>
          <a:xfrm>
            <a:off x="4907017" y="3366904"/>
            <a:ext cx="3551183" cy="2006866"/>
          </a:xfrm>
          <a:prstGeom prst="rect">
            <a:avLst/>
          </a:prstGeom>
        </p:spPr>
      </p:pic>
      <p:sp>
        <p:nvSpPr>
          <p:cNvPr id="10" name="TextovéPole 9">
            <a:extLst>
              <a:ext uri="{FF2B5EF4-FFF2-40B4-BE49-F238E27FC236}">
                <a16:creationId xmlns:a16="http://schemas.microsoft.com/office/drawing/2014/main" id="{5A8D52BD-31AC-4C02-94F6-E7DFC8CEEF9B}"/>
              </a:ext>
            </a:extLst>
          </p:cNvPr>
          <p:cNvSpPr txBox="1"/>
          <p:nvPr/>
        </p:nvSpPr>
        <p:spPr>
          <a:xfrm>
            <a:off x="352423" y="4291886"/>
            <a:ext cx="4086225" cy="707886"/>
          </a:xfrm>
          <a:prstGeom prst="rect">
            <a:avLst/>
          </a:prstGeom>
          <a:noFill/>
        </p:spPr>
        <p:txBody>
          <a:bodyPr wrap="square" rtlCol="0">
            <a:spAutoFit/>
          </a:bodyPr>
          <a:lstStyle/>
          <a:p>
            <a:r>
              <a:rPr lang="cs-CZ" sz="2000" b="1" dirty="0" err="1"/>
              <a:t>Bernoulliho</a:t>
            </a:r>
            <a:r>
              <a:rPr lang="cs-CZ" sz="2000" b="1" dirty="0"/>
              <a:t> rovnice pro potrubí s čerpadlem</a:t>
            </a:r>
          </a:p>
        </p:txBody>
      </p:sp>
    </p:spTree>
    <p:extLst>
      <p:ext uri="{BB962C8B-B14F-4D97-AF65-F5344CB8AC3E}">
        <p14:creationId xmlns:p14="http://schemas.microsoft.com/office/powerpoint/2010/main" val="395780857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Bernoulli4">
            <a:extLst>
              <a:ext uri="{FF2B5EF4-FFF2-40B4-BE49-F238E27FC236}">
                <a16:creationId xmlns:a16="http://schemas.microsoft.com/office/drawing/2014/main" id="{F2F744E8-32CB-4499-BADF-20A898D5CD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5837" y="3505200"/>
            <a:ext cx="4095750" cy="29337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D705D09B-0A74-48A5-B902-458E72AC823F}"/>
              </a:ext>
            </a:extLst>
          </p:cNvPr>
          <p:cNvSpPr txBox="1"/>
          <p:nvPr/>
        </p:nvSpPr>
        <p:spPr>
          <a:xfrm>
            <a:off x="126206" y="3505200"/>
            <a:ext cx="4465628" cy="2246769"/>
          </a:xfrm>
          <a:prstGeom prst="rect">
            <a:avLst/>
          </a:prstGeom>
          <a:noFill/>
        </p:spPr>
        <p:txBody>
          <a:bodyPr wrap="square">
            <a:spAutoFit/>
          </a:bodyPr>
          <a:lstStyle/>
          <a:p>
            <a:pPr algn="just"/>
            <a:r>
              <a:rPr lang="cs-CZ" sz="2000" b="0" i="0" dirty="0">
                <a:effectLst/>
              </a:rPr>
              <a:t>Vyjádření </a:t>
            </a:r>
            <a:r>
              <a:rPr lang="cs-CZ" sz="2000" b="1" i="0" dirty="0" err="1">
                <a:effectLst/>
              </a:rPr>
              <a:t>Bernoulliho</a:t>
            </a:r>
            <a:r>
              <a:rPr lang="cs-CZ" sz="2000" b="1" i="0" dirty="0">
                <a:effectLst/>
              </a:rPr>
              <a:t> rovnice pro plyny</a:t>
            </a:r>
            <a:r>
              <a:rPr lang="cs-CZ" sz="2000" b="0" i="0" dirty="0">
                <a:effectLst/>
              </a:rPr>
              <a:t> je složitější, protože u plynů se velmi podstatně se změnou tlaku mění i jejich hustota.</a:t>
            </a:r>
          </a:p>
          <a:p>
            <a:pPr algn="just"/>
            <a:endParaRPr lang="cs-CZ" sz="2000" dirty="0"/>
          </a:p>
          <a:p>
            <a:pPr algn="just"/>
            <a:r>
              <a:rPr lang="cs-CZ" sz="2000" dirty="0"/>
              <a:t>Obdobu hydrodynamického paradoxu je u plynů </a:t>
            </a:r>
            <a:r>
              <a:rPr lang="cs-CZ" sz="2000" b="1" dirty="0"/>
              <a:t>aerodynamický paradox</a:t>
            </a:r>
            <a:r>
              <a:rPr lang="cs-CZ" sz="2000" dirty="0"/>
              <a:t>.</a:t>
            </a:r>
          </a:p>
        </p:txBody>
      </p:sp>
      <p:pic>
        <p:nvPicPr>
          <p:cNvPr id="14338" name="Picture 2">
            <a:extLst>
              <a:ext uri="{FF2B5EF4-FFF2-40B4-BE49-F238E27FC236}">
                <a16:creationId xmlns:a16="http://schemas.microsoft.com/office/drawing/2014/main" id="{479D5E87-D032-48B6-92DF-779241EC43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8372" y="954129"/>
            <a:ext cx="4465628" cy="2246769"/>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91B43C53-66FB-456A-A416-B30853A14004}"/>
              </a:ext>
            </a:extLst>
          </p:cNvPr>
          <p:cNvSpPr txBox="1"/>
          <p:nvPr/>
        </p:nvSpPr>
        <p:spPr>
          <a:xfrm>
            <a:off x="126206" y="1367891"/>
            <a:ext cx="4572000" cy="1323439"/>
          </a:xfrm>
          <a:prstGeom prst="rect">
            <a:avLst/>
          </a:prstGeom>
          <a:noFill/>
        </p:spPr>
        <p:txBody>
          <a:bodyPr wrap="square">
            <a:spAutoFit/>
          </a:bodyPr>
          <a:lstStyle/>
          <a:p>
            <a:pPr algn="just"/>
            <a:r>
              <a:rPr lang="cs-CZ" sz="2000" b="1" dirty="0"/>
              <a:t>Tlaková potenciální energie </a:t>
            </a:r>
            <a:r>
              <a:rPr lang="cs-CZ" sz="2000" dirty="0"/>
              <a:t>je definována stejně jako u kapalin. </a:t>
            </a:r>
            <a:r>
              <a:rPr lang="cs-CZ" sz="2000" b="0" i="0" dirty="0">
                <a:effectLst/>
              </a:rPr>
              <a:t>Prouděním vzduchu trubicí postupně také dochází k poklesu tlaku</a:t>
            </a:r>
            <a:r>
              <a:rPr lang="en-US" sz="2000" b="0" i="0" dirty="0">
                <a:effectLst/>
              </a:rPr>
              <a:t>.</a:t>
            </a:r>
            <a:endParaRPr lang="cs-CZ" sz="2000" dirty="0"/>
          </a:p>
        </p:txBody>
      </p:sp>
      <p:sp>
        <p:nvSpPr>
          <p:cNvPr id="2" name="TextovéPole 1">
            <a:extLst>
              <a:ext uri="{FF2B5EF4-FFF2-40B4-BE49-F238E27FC236}">
                <a16:creationId xmlns:a16="http://schemas.microsoft.com/office/drawing/2014/main" id="{661D1399-2B35-4FC8-9701-E2AC4D9F1338}"/>
              </a:ext>
            </a:extLst>
          </p:cNvPr>
          <p:cNvSpPr txBox="1"/>
          <p:nvPr/>
        </p:nvSpPr>
        <p:spPr>
          <a:xfrm>
            <a:off x="223837" y="188163"/>
            <a:ext cx="7736157" cy="461665"/>
          </a:xfrm>
          <a:prstGeom prst="rect">
            <a:avLst/>
          </a:prstGeom>
          <a:noFill/>
        </p:spPr>
        <p:txBody>
          <a:bodyPr wrap="none" rtlCol="0">
            <a:spAutoFit/>
          </a:bodyPr>
          <a:lstStyle/>
          <a:p>
            <a:r>
              <a:rPr lang="cs-CZ" sz="2400" b="1" dirty="0"/>
              <a:t>Tlaková potenciální energie a </a:t>
            </a:r>
            <a:r>
              <a:rPr lang="cs-CZ" sz="2400" b="1" dirty="0" err="1"/>
              <a:t>Bernoulliho</a:t>
            </a:r>
            <a:r>
              <a:rPr lang="cs-CZ" sz="2400" b="1" dirty="0"/>
              <a:t> rovnice pro plyny</a:t>
            </a:r>
          </a:p>
        </p:txBody>
      </p:sp>
    </p:spTree>
    <p:extLst>
      <p:ext uri="{BB962C8B-B14F-4D97-AF65-F5344CB8AC3E}">
        <p14:creationId xmlns:p14="http://schemas.microsoft.com/office/powerpoint/2010/main" val="16583172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C561B8B-CC94-4E9F-B922-2BBA8DF4F965}"/>
              </a:ext>
            </a:extLst>
          </p:cNvPr>
          <p:cNvSpPr txBox="1"/>
          <p:nvPr/>
        </p:nvSpPr>
        <p:spPr>
          <a:xfrm>
            <a:off x="228600" y="197986"/>
            <a:ext cx="3187796" cy="461665"/>
          </a:xfrm>
          <a:prstGeom prst="rect">
            <a:avLst/>
          </a:prstGeom>
          <a:noFill/>
        </p:spPr>
        <p:txBody>
          <a:bodyPr wrap="none" rtlCol="0">
            <a:spAutoFit/>
          </a:bodyPr>
          <a:lstStyle/>
          <a:p>
            <a:r>
              <a:rPr lang="cs-CZ" sz="2400" b="1" dirty="0" err="1"/>
              <a:t>Venturiho</a:t>
            </a:r>
            <a:r>
              <a:rPr lang="cs-CZ" sz="2400" b="1" dirty="0"/>
              <a:t> jev v plynech</a:t>
            </a:r>
          </a:p>
        </p:txBody>
      </p:sp>
      <p:pic>
        <p:nvPicPr>
          <p:cNvPr id="8" name="Obrázek 7">
            <a:extLst>
              <a:ext uri="{FF2B5EF4-FFF2-40B4-BE49-F238E27FC236}">
                <a16:creationId xmlns:a16="http://schemas.microsoft.com/office/drawing/2014/main" id="{A0FA7F1B-6466-4D9B-A35D-454D9D45726B}"/>
              </a:ext>
            </a:extLst>
          </p:cNvPr>
          <p:cNvPicPr>
            <a:picLocks noChangeAspect="1"/>
          </p:cNvPicPr>
          <p:nvPr/>
        </p:nvPicPr>
        <p:blipFill>
          <a:blip r:embed="rId2"/>
          <a:stretch>
            <a:fillRect/>
          </a:stretch>
        </p:blipFill>
        <p:spPr>
          <a:xfrm>
            <a:off x="5595937" y="133350"/>
            <a:ext cx="3209925" cy="1390650"/>
          </a:xfrm>
          <a:prstGeom prst="rect">
            <a:avLst/>
          </a:prstGeom>
        </p:spPr>
      </p:pic>
      <p:sp>
        <p:nvSpPr>
          <p:cNvPr id="10" name="TextovéPole 9">
            <a:extLst>
              <a:ext uri="{FF2B5EF4-FFF2-40B4-BE49-F238E27FC236}">
                <a16:creationId xmlns:a16="http://schemas.microsoft.com/office/drawing/2014/main" id="{AB40CB2A-F5E8-4746-8063-28BC7C80954A}"/>
              </a:ext>
            </a:extLst>
          </p:cNvPr>
          <p:cNvSpPr txBox="1"/>
          <p:nvPr/>
        </p:nvSpPr>
        <p:spPr>
          <a:xfrm>
            <a:off x="163756" y="2387485"/>
            <a:ext cx="8816488" cy="1754326"/>
          </a:xfrm>
          <a:prstGeom prst="rect">
            <a:avLst/>
          </a:prstGeom>
          <a:noFill/>
        </p:spPr>
        <p:txBody>
          <a:bodyPr wrap="square">
            <a:spAutoFit/>
          </a:bodyPr>
          <a:lstStyle/>
          <a:p>
            <a:pPr algn="just"/>
            <a:r>
              <a:rPr lang="cs-CZ" sz="2000" b="0" i="0" u="sng" dirty="0">
                <a:solidFill>
                  <a:srgbClr val="000000"/>
                </a:solidFill>
                <a:effectLst/>
              </a:rPr>
              <a:t>Fouknutím mezi zavěšené listy papíru</a:t>
            </a:r>
            <a:r>
              <a:rPr lang="cs-CZ" sz="2000" b="0" i="0" dirty="0">
                <a:solidFill>
                  <a:srgbClr val="000000"/>
                </a:solidFill>
                <a:effectLst/>
              </a:rPr>
              <a:t>  tlak mezi listy klesne a protože okolní atmosférický tlak je větší, </a:t>
            </a:r>
            <a:r>
              <a:rPr lang="cs-CZ" sz="2000" b="0" i="0" u="sng" dirty="0">
                <a:solidFill>
                  <a:srgbClr val="000000"/>
                </a:solidFill>
                <a:effectLst/>
              </a:rPr>
              <a:t>listy se k sobě přiblíží </a:t>
            </a:r>
            <a:r>
              <a:rPr lang="cs-CZ" sz="2000" b="0" i="0" dirty="0">
                <a:solidFill>
                  <a:srgbClr val="000000"/>
                </a:solidFill>
                <a:effectLst/>
              </a:rPr>
              <a:t>(oproti předpokladu).</a:t>
            </a:r>
          </a:p>
          <a:p>
            <a:pPr algn="just"/>
            <a:endParaRPr lang="cs-CZ" sz="800" b="0" i="0" dirty="0">
              <a:solidFill>
                <a:srgbClr val="000000"/>
              </a:solidFill>
              <a:effectLst/>
            </a:endParaRPr>
          </a:p>
          <a:p>
            <a:pPr algn="just"/>
            <a:r>
              <a:rPr lang="cs-CZ" sz="2000" dirty="0">
                <a:solidFill>
                  <a:srgbClr val="000000"/>
                </a:solidFill>
              </a:rPr>
              <a:t>U </a:t>
            </a:r>
            <a:r>
              <a:rPr lang="cs-CZ" sz="2000" u="sng" dirty="0">
                <a:solidFill>
                  <a:srgbClr val="000000"/>
                </a:solidFill>
              </a:rPr>
              <a:t>lodí plujících těsně vedle </a:t>
            </a:r>
            <a:r>
              <a:rPr lang="cs-CZ" sz="2000" dirty="0">
                <a:solidFill>
                  <a:srgbClr val="000000"/>
                </a:solidFill>
              </a:rPr>
              <a:t>sebe </a:t>
            </a:r>
            <a:r>
              <a:rPr lang="cs-CZ" sz="2000" b="0" i="0" u="sng" dirty="0">
                <a:solidFill>
                  <a:srgbClr val="000000"/>
                </a:solidFill>
                <a:effectLst/>
              </a:rPr>
              <a:t>dojde mezi oběma plavidly k poklesu tlaku </a:t>
            </a:r>
            <a:r>
              <a:rPr lang="cs-CZ" sz="2000" b="0" i="0" dirty="0">
                <a:solidFill>
                  <a:srgbClr val="000000"/>
                </a:solidFill>
                <a:effectLst/>
              </a:rPr>
              <a:t>(a ke zvýšení rychlosti proudící vody). Tlak "zvnějšku" lodí je větší než tlak mezi nimi a tento rozdíl </a:t>
            </a:r>
            <a:r>
              <a:rPr lang="cs-CZ" sz="2000" b="0" i="0" u="sng" dirty="0">
                <a:solidFill>
                  <a:srgbClr val="000000"/>
                </a:solidFill>
                <a:effectLst/>
              </a:rPr>
              <a:t>natlačí lodi k sobě</a:t>
            </a:r>
            <a:r>
              <a:rPr lang="cs-CZ" sz="2000" b="0" i="0" dirty="0">
                <a:solidFill>
                  <a:srgbClr val="000000"/>
                </a:solidFill>
                <a:effectLst/>
              </a:rPr>
              <a:t>.</a:t>
            </a:r>
          </a:p>
        </p:txBody>
      </p:sp>
      <p:pic>
        <p:nvPicPr>
          <p:cNvPr id="12" name="Obrázek 11">
            <a:extLst>
              <a:ext uri="{FF2B5EF4-FFF2-40B4-BE49-F238E27FC236}">
                <a16:creationId xmlns:a16="http://schemas.microsoft.com/office/drawing/2014/main" id="{CB2270B8-6306-4A9E-BC4C-A8386E3395BF}"/>
              </a:ext>
            </a:extLst>
          </p:cNvPr>
          <p:cNvPicPr>
            <a:picLocks noChangeAspect="1"/>
          </p:cNvPicPr>
          <p:nvPr/>
        </p:nvPicPr>
        <p:blipFill>
          <a:blip r:embed="rId3"/>
          <a:stretch>
            <a:fillRect/>
          </a:stretch>
        </p:blipFill>
        <p:spPr>
          <a:xfrm>
            <a:off x="6315396" y="4293333"/>
            <a:ext cx="2600004" cy="2357438"/>
          </a:xfrm>
          <a:prstGeom prst="rect">
            <a:avLst/>
          </a:prstGeom>
        </p:spPr>
      </p:pic>
      <p:sp>
        <p:nvSpPr>
          <p:cNvPr id="14" name="TextovéPole 13">
            <a:extLst>
              <a:ext uri="{FF2B5EF4-FFF2-40B4-BE49-F238E27FC236}">
                <a16:creationId xmlns:a16="http://schemas.microsoft.com/office/drawing/2014/main" id="{98E9EDEB-2843-4F1F-8D24-FEF0B7AD78F8}"/>
              </a:ext>
            </a:extLst>
          </p:cNvPr>
          <p:cNvSpPr txBox="1"/>
          <p:nvPr/>
        </p:nvSpPr>
        <p:spPr>
          <a:xfrm>
            <a:off x="228600" y="4281457"/>
            <a:ext cx="2471918" cy="400110"/>
          </a:xfrm>
          <a:prstGeom prst="rect">
            <a:avLst/>
          </a:prstGeom>
          <a:noFill/>
        </p:spPr>
        <p:txBody>
          <a:bodyPr wrap="square">
            <a:spAutoFit/>
          </a:bodyPr>
          <a:lstStyle/>
          <a:p>
            <a:r>
              <a:rPr lang="cs-CZ" sz="2000" b="1" dirty="0" err="1"/>
              <a:t>Bunsenův</a:t>
            </a:r>
            <a:r>
              <a:rPr lang="cs-CZ" sz="2000" b="1" dirty="0"/>
              <a:t> kahan</a:t>
            </a:r>
          </a:p>
        </p:txBody>
      </p:sp>
      <p:sp>
        <p:nvSpPr>
          <p:cNvPr id="15" name="TextovéPole 14">
            <a:extLst>
              <a:ext uri="{FF2B5EF4-FFF2-40B4-BE49-F238E27FC236}">
                <a16:creationId xmlns:a16="http://schemas.microsoft.com/office/drawing/2014/main" id="{44EEF676-67E8-43E3-9A80-44E6495E3F5E}"/>
              </a:ext>
            </a:extLst>
          </p:cNvPr>
          <p:cNvSpPr txBox="1"/>
          <p:nvPr/>
        </p:nvSpPr>
        <p:spPr>
          <a:xfrm flipH="1">
            <a:off x="313371" y="799297"/>
            <a:ext cx="5282565" cy="707886"/>
          </a:xfrm>
          <a:prstGeom prst="rect">
            <a:avLst/>
          </a:prstGeom>
          <a:noFill/>
        </p:spPr>
        <p:txBody>
          <a:bodyPr wrap="square" rtlCol="0">
            <a:spAutoFit/>
          </a:bodyPr>
          <a:lstStyle/>
          <a:p>
            <a:r>
              <a:rPr lang="cs-CZ" sz="2000" dirty="0"/>
              <a:t>V plynech dochází k </a:t>
            </a:r>
            <a:r>
              <a:rPr lang="cs-CZ" sz="2000" dirty="0" err="1"/>
              <a:t>Venturiho</a:t>
            </a:r>
            <a:r>
              <a:rPr lang="cs-CZ" sz="2000" dirty="0"/>
              <a:t> jevu obdobně jako u kapalin.</a:t>
            </a:r>
          </a:p>
        </p:txBody>
      </p:sp>
      <p:sp>
        <p:nvSpPr>
          <p:cNvPr id="16" name="TextovéPole 15">
            <a:extLst>
              <a:ext uri="{FF2B5EF4-FFF2-40B4-BE49-F238E27FC236}">
                <a16:creationId xmlns:a16="http://schemas.microsoft.com/office/drawing/2014/main" id="{C3486BA9-4927-4BB7-9E16-C767CB84D25E}"/>
              </a:ext>
            </a:extLst>
          </p:cNvPr>
          <p:cNvSpPr txBox="1"/>
          <p:nvPr/>
        </p:nvSpPr>
        <p:spPr>
          <a:xfrm>
            <a:off x="163756" y="1855997"/>
            <a:ext cx="1942148" cy="461665"/>
          </a:xfrm>
          <a:prstGeom prst="rect">
            <a:avLst/>
          </a:prstGeom>
          <a:noFill/>
        </p:spPr>
        <p:txBody>
          <a:bodyPr wrap="square" rtlCol="0">
            <a:spAutoFit/>
          </a:bodyPr>
          <a:lstStyle/>
          <a:p>
            <a:r>
              <a:rPr lang="cs-CZ" sz="2400" b="1" dirty="0"/>
              <a:t>Příklady</a:t>
            </a:r>
          </a:p>
        </p:txBody>
      </p:sp>
      <p:pic>
        <p:nvPicPr>
          <p:cNvPr id="4098" name="Picture 2" descr="See the source image">
            <a:extLst>
              <a:ext uri="{FF2B5EF4-FFF2-40B4-BE49-F238E27FC236}">
                <a16:creationId xmlns:a16="http://schemas.microsoft.com/office/drawing/2014/main" id="{1B5983D4-3A31-4F7C-84A1-C877B4226D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3210" y="5310589"/>
            <a:ext cx="2461536" cy="1496228"/>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a:extLst>
              <a:ext uri="{FF2B5EF4-FFF2-40B4-BE49-F238E27FC236}">
                <a16:creationId xmlns:a16="http://schemas.microsoft.com/office/drawing/2014/main" id="{B52C6A32-441D-4D89-B699-A85987DEF6C9}"/>
              </a:ext>
            </a:extLst>
          </p:cNvPr>
          <p:cNvSpPr txBox="1"/>
          <p:nvPr/>
        </p:nvSpPr>
        <p:spPr>
          <a:xfrm>
            <a:off x="151940" y="4698947"/>
            <a:ext cx="6039310" cy="1015663"/>
          </a:xfrm>
          <a:prstGeom prst="rect">
            <a:avLst/>
          </a:prstGeom>
          <a:noFill/>
        </p:spPr>
        <p:txBody>
          <a:bodyPr wrap="square" rtlCol="0">
            <a:spAutoFit/>
          </a:bodyPr>
          <a:lstStyle/>
          <a:p>
            <a:r>
              <a:rPr lang="cs-CZ" sz="2000" dirty="0"/>
              <a:t>Průchodem plynu přes trysku dojde ke snížení tlaku oproti atmosférickému, což umožní přisávání vzduchu do kahanu.</a:t>
            </a:r>
          </a:p>
        </p:txBody>
      </p:sp>
    </p:spTree>
    <p:extLst>
      <p:ext uri="{BB962C8B-B14F-4D97-AF65-F5344CB8AC3E}">
        <p14:creationId xmlns:p14="http://schemas.microsoft.com/office/powerpoint/2010/main" val="253575497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83BF986C-8560-405A-8E4C-68D25BB7472D}"/>
              </a:ext>
            </a:extLst>
          </p:cNvPr>
          <p:cNvSpPr txBox="1"/>
          <p:nvPr/>
        </p:nvSpPr>
        <p:spPr>
          <a:xfrm>
            <a:off x="292383" y="3947687"/>
            <a:ext cx="4966360" cy="2431435"/>
          </a:xfrm>
          <a:prstGeom prst="rect">
            <a:avLst/>
          </a:prstGeom>
          <a:noFill/>
        </p:spPr>
        <p:txBody>
          <a:bodyPr wrap="none" rtlCol="0">
            <a:spAutoFit/>
          </a:bodyPr>
          <a:lstStyle/>
          <a:p>
            <a:r>
              <a:rPr lang="cs-CZ" sz="2000" b="1" dirty="0"/>
              <a:t>Další aplikace</a:t>
            </a:r>
          </a:p>
          <a:p>
            <a:endParaRPr lang="cs-CZ" sz="800" dirty="0"/>
          </a:p>
          <a:p>
            <a:r>
              <a:rPr lang="cs-CZ" sz="2000" dirty="0"/>
              <a:t>Dechové hudební nástroje (klarinet, trombon)</a:t>
            </a:r>
          </a:p>
          <a:p>
            <a:endParaRPr lang="cs-CZ" sz="800" dirty="0"/>
          </a:p>
          <a:p>
            <a:r>
              <a:rPr lang="cs-CZ" sz="2000" dirty="0"/>
              <a:t>Sací brzda u vlaku</a:t>
            </a:r>
          </a:p>
          <a:p>
            <a:endParaRPr lang="cs-CZ" sz="2000" dirty="0"/>
          </a:p>
          <a:p>
            <a:endParaRPr lang="cs-CZ" sz="800" dirty="0"/>
          </a:p>
          <a:p>
            <a:r>
              <a:rPr lang="cs-CZ" sz="2000" dirty="0"/>
              <a:t>Vzduchový ejektor (fukar)</a:t>
            </a:r>
          </a:p>
          <a:p>
            <a:endParaRPr lang="cs-CZ" sz="800" dirty="0"/>
          </a:p>
          <a:p>
            <a:r>
              <a:rPr lang="cs-CZ" sz="2000" dirty="0" err="1"/>
              <a:t>Otryskávačka</a:t>
            </a:r>
            <a:r>
              <a:rPr lang="cs-CZ" sz="2000" dirty="0"/>
              <a:t> (pískováčka)</a:t>
            </a:r>
          </a:p>
        </p:txBody>
      </p:sp>
      <p:sp>
        <p:nvSpPr>
          <p:cNvPr id="14" name="TextovéPole 13">
            <a:extLst>
              <a:ext uri="{FF2B5EF4-FFF2-40B4-BE49-F238E27FC236}">
                <a16:creationId xmlns:a16="http://schemas.microsoft.com/office/drawing/2014/main" id="{563B8B62-7438-487D-BAAE-1317AE29399C}"/>
              </a:ext>
            </a:extLst>
          </p:cNvPr>
          <p:cNvSpPr txBox="1"/>
          <p:nvPr/>
        </p:nvSpPr>
        <p:spPr>
          <a:xfrm>
            <a:off x="123825" y="223004"/>
            <a:ext cx="6600825" cy="2246769"/>
          </a:xfrm>
          <a:prstGeom prst="rect">
            <a:avLst/>
          </a:prstGeom>
          <a:noFill/>
        </p:spPr>
        <p:txBody>
          <a:bodyPr wrap="square">
            <a:spAutoFit/>
          </a:bodyPr>
          <a:lstStyle/>
          <a:p>
            <a:pPr algn="just"/>
            <a:r>
              <a:rPr lang="cs-CZ" sz="2000" b="1" i="0" dirty="0">
                <a:solidFill>
                  <a:srgbClr val="202122"/>
                </a:solidFill>
                <a:effectLst/>
              </a:rPr>
              <a:t>Automobilový difuzor </a:t>
            </a:r>
            <a:r>
              <a:rPr lang="cs-CZ" sz="2000" b="0" i="0" dirty="0">
                <a:solidFill>
                  <a:srgbClr val="202122"/>
                </a:solidFill>
                <a:effectLst/>
              </a:rPr>
              <a:t>je speciálně tvarovaná část podvozku, která zlepšuje aerodynamické vlastnosti vozidla. Je to de facto rozšiřující se kanál směrem k zádi (nemusí být ani uzavřený, neboť jeho spodní část může tvořit samotná vozovka). Vzduch nasávaný pod automobil se zde urychluje a tudíž má nižší tlak než okolní vzduch. </a:t>
            </a:r>
            <a:r>
              <a:rPr lang="cs-CZ" sz="2000" b="0" i="0" dirty="0">
                <a:effectLst/>
              </a:rPr>
              <a:t>Kvůli </a:t>
            </a:r>
            <a:r>
              <a:rPr lang="cs-CZ" sz="2000" b="0" i="0" u="none" strike="noStrike" dirty="0">
                <a:effectLst/>
              </a:rPr>
              <a:t>podtlaku</a:t>
            </a:r>
            <a:r>
              <a:rPr lang="cs-CZ" sz="2000" b="0" i="0" dirty="0">
                <a:effectLst/>
              </a:rPr>
              <a:t> vzniká </a:t>
            </a:r>
            <a:r>
              <a:rPr lang="cs-CZ" sz="2000" b="0" i="0" dirty="0">
                <a:solidFill>
                  <a:srgbClr val="202122"/>
                </a:solidFill>
                <a:effectLst/>
              </a:rPr>
              <a:t>síla, která se snaží vůz přitlačit k vozovce (přítlak).</a:t>
            </a:r>
            <a:endParaRPr lang="cs-CZ" sz="2000" dirty="0"/>
          </a:p>
        </p:txBody>
      </p:sp>
      <p:pic>
        <p:nvPicPr>
          <p:cNvPr id="5122" name="Picture 2" descr="See the source image">
            <a:extLst>
              <a:ext uri="{FF2B5EF4-FFF2-40B4-BE49-F238E27FC236}">
                <a16:creationId xmlns:a16="http://schemas.microsoft.com/office/drawing/2014/main" id="{25050F64-6A47-4724-891E-B1F547361E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522" y="32617"/>
            <a:ext cx="2116137" cy="196258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ee the source image">
            <a:extLst>
              <a:ext uri="{FF2B5EF4-FFF2-40B4-BE49-F238E27FC236}">
                <a16:creationId xmlns:a16="http://schemas.microsoft.com/office/drawing/2014/main" id="{5FA38675-422D-412C-A5DE-A165FE1577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7321" y="2320811"/>
            <a:ext cx="1851404" cy="138855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BEF888D4-9D6F-49E3-88F6-954C07CA30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3612" y="2610570"/>
            <a:ext cx="2735047" cy="4024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6841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E7CEA72B-A402-425C-9140-B510987E7778}"/>
              </a:ext>
            </a:extLst>
          </p:cNvPr>
          <p:cNvPicPr>
            <a:picLocks noChangeAspect="1"/>
          </p:cNvPicPr>
          <p:nvPr/>
        </p:nvPicPr>
        <p:blipFill>
          <a:blip r:embed="rId2"/>
          <a:stretch>
            <a:fillRect/>
          </a:stretch>
        </p:blipFill>
        <p:spPr>
          <a:xfrm>
            <a:off x="5110161" y="95250"/>
            <a:ext cx="3933825" cy="1885950"/>
          </a:xfrm>
          <a:prstGeom prst="rect">
            <a:avLst/>
          </a:prstGeom>
        </p:spPr>
      </p:pic>
      <p:sp>
        <p:nvSpPr>
          <p:cNvPr id="10" name="TextovéPole 9">
            <a:extLst>
              <a:ext uri="{FF2B5EF4-FFF2-40B4-BE49-F238E27FC236}">
                <a16:creationId xmlns:a16="http://schemas.microsoft.com/office/drawing/2014/main" id="{D508FCF6-0BD5-4D30-8CE4-E19AC857EDAA}"/>
              </a:ext>
            </a:extLst>
          </p:cNvPr>
          <p:cNvSpPr txBox="1"/>
          <p:nvPr/>
        </p:nvSpPr>
        <p:spPr>
          <a:xfrm>
            <a:off x="219075" y="213462"/>
            <a:ext cx="2229906" cy="461665"/>
          </a:xfrm>
          <a:prstGeom prst="rect">
            <a:avLst/>
          </a:prstGeom>
          <a:noFill/>
        </p:spPr>
        <p:txBody>
          <a:bodyPr wrap="none" rtlCol="0">
            <a:spAutoFit/>
          </a:bodyPr>
          <a:lstStyle/>
          <a:p>
            <a:r>
              <a:rPr lang="cs-CZ" sz="2400" b="1" dirty="0" err="1"/>
              <a:t>Pitotova</a:t>
            </a:r>
            <a:r>
              <a:rPr lang="cs-CZ" sz="2400" b="1" dirty="0"/>
              <a:t> trubice</a:t>
            </a:r>
          </a:p>
        </p:txBody>
      </p:sp>
      <p:sp>
        <p:nvSpPr>
          <p:cNvPr id="15" name="TextovéPole 14">
            <a:extLst>
              <a:ext uri="{FF2B5EF4-FFF2-40B4-BE49-F238E27FC236}">
                <a16:creationId xmlns:a16="http://schemas.microsoft.com/office/drawing/2014/main" id="{C181577D-46C9-41A2-836C-784918738DBC}"/>
              </a:ext>
            </a:extLst>
          </p:cNvPr>
          <p:cNvSpPr txBox="1"/>
          <p:nvPr/>
        </p:nvSpPr>
        <p:spPr>
          <a:xfrm>
            <a:off x="162980" y="833914"/>
            <a:ext cx="4947181" cy="1015663"/>
          </a:xfrm>
          <a:prstGeom prst="rect">
            <a:avLst/>
          </a:prstGeom>
          <a:noFill/>
        </p:spPr>
        <p:txBody>
          <a:bodyPr wrap="square">
            <a:spAutoFit/>
          </a:bodyPr>
          <a:lstStyle/>
          <a:p>
            <a:pPr algn="just"/>
            <a:r>
              <a:rPr lang="cs-CZ" sz="2000" b="1" dirty="0" err="1"/>
              <a:t>Pitotova</a:t>
            </a:r>
            <a:r>
              <a:rPr lang="cs-CZ" sz="2000" b="1" dirty="0"/>
              <a:t> trubice </a:t>
            </a:r>
            <a:r>
              <a:rPr lang="cs-CZ" sz="2000" dirty="0"/>
              <a:t>je měřicí přístroj, který </a:t>
            </a:r>
            <a:r>
              <a:rPr lang="cs-CZ" sz="2000" u="sng" dirty="0"/>
              <a:t>umožňuje měřit rychlost proudění média jeho převedením na tlak</a:t>
            </a:r>
            <a:r>
              <a:rPr lang="cs-CZ" sz="2000" dirty="0"/>
              <a:t>.</a:t>
            </a:r>
          </a:p>
        </p:txBody>
      </p:sp>
      <p:sp>
        <p:nvSpPr>
          <p:cNvPr id="17" name="TextovéPole 16">
            <a:extLst>
              <a:ext uri="{FF2B5EF4-FFF2-40B4-BE49-F238E27FC236}">
                <a16:creationId xmlns:a16="http://schemas.microsoft.com/office/drawing/2014/main" id="{04A14BF7-A8A8-4A9E-9AA5-7B81BE9F88F1}"/>
              </a:ext>
            </a:extLst>
          </p:cNvPr>
          <p:cNvSpPr txBox="1"/>
          <p:nvPr/>
        </p:nvSpPr>
        <p:spPr>
          <a:xfrm>
            <a:off x="162980" y="2120937"/>
            <a:ext cx="8695270" cy="2246769"/>
          </a:xfrm>
          <a:prstGeom prst="rect">
            <a:avLst/>
          </a:prstGeom>
          <a:noFill/>
        </p:spPr>
        <p:txBody>
          <a:bodyPr wrap="square">
            <a:spAutoFit/>
          </a:bodyPr>
          <a:lstStyle/>
          <a:p>
            <a:pPr algn="just"/>
            <a:r>
              <a:rPr lang="cs-CZ" sz="2000" b="0" i="0" dirty="0">
                <a:solidFill>
                  <a:srgbClr val="202122"/>
                </a:solidFill>
                <a:effectLst/>
              </a:rPr>
              <a:t>Jedná se o spojení dvou trubic, každé s vodorovným a svislým ramenem. Hladina ve svislém rameni vnější trubice ukazuje </a:t>
            </a:r>
            <a:r>
              <a:rPr lang="cs-CZ" sz="2000" b="1" i="0" dirty="0">
                <a:solidFill>
                  <a:srgbClr val="202122"/>
                </a:solidFill>
                <a:effectLst/>
              </a:rPr>
              <a:t>výšku volné hladiny </a:t>
            </a:r>
            <a:r>
              <a:rPr lang="cs-CZ" sz="2000" b="0" i="0" dirty="0">
                <a:solidFill>
                  <a:srgbClr val="202122"/>
                </a:solidFill>
                <a:effectLst/>
              </a:rPr>
              <a:t>(h). Vodorovné rameno vnitřní trubice má otvor proti proudu, takže hladina ve svislém rameni ukazuje </a:t>
            </a:r>
            <a:r>
              <a:rPr lang="cs-CZ" sz="2000" b="1" i="0" dirty="0">
                <a:solidFill>
                  <a:srgbClr val="202122"/>
                </a:solidFill>
                <a:effectLst/>
              </a:rPr>
              <a:t>hydrodynamickou výšku</a:t>
            </a:r>
            <a:r>
              <a:rPr lang="cs-CZ" sz="2000" dirty="0">
                <a:solidFill>
                  <a:srgbClr val="202122"/>
                </a:solidFill>
              </a:rPr>
              <a:t> </a:t>
            </a:r>
            <a:r>
              <a:rPr lang="cs-CZ" sz="2000" b="0" i="0" dirty="0">
                <a:solidFill>
                  <a:srgbClr val="202122"/>
                </a:solidFill>
                <a:effectLst/>
              </a:rPr>
              <a:t>(</a:t>
            </a:r>
            <a:r>
              <a:rPr lang="cs-CZ" sz="2000" b="0" i="0" dirty="0" err="1">
                <a:solidFill>
                  <a:srgbClr val="202122"/>
                </a:solidFill>
                <a:effectLst/>
              </a:rPr>
              <a:t>h</a:t>
            </a:r>
            <a:r>
              <a:rPr lang="cs-CZ" sz="2000" b="0" i="0" baseline="-25000" dirty="0" err="1">
                <a:solidFill>
                  <a:srgbClr val="202122"/>
                </a:solidFill>
                <a:effectLst/>
              </a:rPr>
              <a:t>p</a:t>
            </a:r>
            <a:r>
              <a:rPr lang="cs-CZ" sz="2000" b="0" i="0" dirty="0">
                <a:solidFill>
                  <a:srgbClr val="202122"/>
                </a:solidFill>
                <a:effectLst/>
              </a:rPr>
              <a:t>). Kapalina má v místě ohnuté trubice nulovou rychlost, zatímco u rovné trubice má kapalina rychlost proudění. Svou energii si kapalina zachovává. Rychlost proudící kapaliny (plynu) se určuje na základě rozdílu tlaků pomocí </a:t>
            </a:r>
            <a:r>
              <a:rPr lang="cs-CZ" sz="2000" b="0" i="0" dirty="0" err="1">
                <a:solidFill>
                  <a:srgbClr val="202122"/>
                </a:solidFill>
                <a:effectLst/>
              </a:rPr>
              <a:t>Bernoulliho</a:t>
            </a:r>
            <a:r>
              <a:rPr lang="cs-CZ" sz="2000" b="0" i="0" dirty="0">
                <a:solidFill>
                  <a:srgbClr val="202122"/>
                </a:solidFill>
                <a:effectLst/>
              </a:rPr>
              <a:t> rovnice. </a:t>
            </a:r>
            <a:endParaRPr lang="cs-CZ" sz="2000" dirty="0"/>
          </a:p>
        </p:txBody>
      </p:sp>
      <p:sp>
        <p:nvSpPr>
          <p:cNvPr id="19" name="TextovéPole 18">
            <a:extLst>
              <a:ext uri="{FF2B5EF4-FFF2-40B4-BE49-F238E27FC236}">
                <a16:creationId xmlns:a16="http://schemas.microsoft.com/office/drawing/2014/main" id="{249824E7-5F50-455B-BE56-BDAD4432DE48}"/>
              </a:ext>
            </a:extLst>
          </p:cNvPr>
          <p:cNvSpPr txBox="1"/>
          <p:nvPr/>
        </p:nvSpPr>
        <p:spPr>
          <a:xfrm>
            <a:off x="242886" y="4454400"/>
            <a:ext cx="4867275" cy="369332"/>
          </a:xfrm>
          <a:prstGeom prst="rect">
            <a:avLst/>
          </a:prstGeom>
          <a:noFill/>
        </p:spPr>
        <p:txBody>
          <a:bodyPr wrap="square">
            <a:spAutoFit/>
          </a:bodyPr>
          <a:lstStyle/>
          <a:p>
            <a:r>
              <a:rPr lang="cs-CZ" i="1" dirty="0">
                <a:solidFill>
                  <a:srgbClr val="202122"/>
                </a:solidFill>
                <a:effectLst/>
              </a:rPr>
              <a:t>celkový tlak p = statický tlak p</a:t>
            </a:r>
            <a:r>
              <a:rPr lang="cs-CZ" i="1" baseline="-25000" dirty="0">
                <a:solidFill>
                  <a:srgbClr val="202122"/>
                </a:solidFill>
                <a:effectLst/>
              </a:rPr>
              <a:t>1</a:t>
            </a:r>
            <a:r>
              <a:rPr lang="cs-CZ" i="1" dirty="0">
                <a:solidFill>
                  <a:srgbClr val="202122"/>
                </a:solidFill>
                <a:effectLst/>
              </a:rPr>
              <a:t> + dynamický tlak p</a:t>
            </a:r>
            <a:r>
              <a:rPr lang="cs-CZ" i="1" baseline="-25000" dirty="0">
                <a:solidFill>
                  <a:srgbClr val="202122"/>
                </a:solidFill>
                <a:effectLst/>
              </a:rPr>
              <a:t>2</a:t>
            </a:r>
            <a:endParaRPr lang="cs-CZ" dirty="0"/>
          </a:p>
        </p:txBody>
      </p:sp>
      <p:pic>
        <p:nvPicPr>
          <p:cNvPr id="21" name="Grafický objekt 20">
            <a:extLst>
              <a:ext uri="{FF2B5EF4-FFF2-40B4-BE49-F238E27FC236}">
                <a16:creationId xmlns:a16="http://schemas.microsoft.com/office/drawing/2014/main" id="{065E4A4B-0389-4106-A2CC-E907E98524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4028" y="4910426"/>
            <a:ext cx="1409701" cy="601701"/>
          </a:xfrm>
          <a:prstGeom prst="rect">
            <a:avLst/>
          </a:prstGeom>
        </p:spPr>
      </p:pic>
      <p:pic>
        <p:nvPicPr>
          <p:cNvPr id="23" name="Obrázek 22">
            <a:extLst>
              <a:ext uri="{FF2B5EF4-FFF2-40B4-BE49-F238E27FC236}">
                <a16:creationId xmlns:a16="http://schemas.microsoft.com/office/drawing/2014/main" id="{37F51670-588B-4974-9F42-C3D097CCDD35}"/>
              </a:ext>
            </a:extLst>
          </p:cNvPr>
          <p:cNvPicPr>
            <a:picLocks noChangeAspect="1"/>
          </p:cNvPicPr>
          <p:nvPr/>
        </p:nvPicPr>
        <p:blipFill>
          <a:blip r:embed="rId5"/>
          <a:stretch>
            <a:fillRect/>
          </a:stretch>
        </p:blipFill>
        <p:spPr>
          <a:xfrm>
            <a:off x="5505447" y="4334114"/>
            <a:ext cx="3143252" cy="1987645"/>
          </a:xfrm>
          <a:prstGeom prst="rect">
            <a:avLst/>
          </a:prstGeom>
        </p:spPr>
      </p:pic>
      <p:sp>
        <p:nvSpPr>
          <p:cNvPr id="25" name="TextovéPole 24">
            <a:extLst>
              <a:ext uri="{FF2B5EF4-FFF2-40B4-BE49-F238E27FC236}">
                <a16:creationId xmlns:a16="http://schemas.microsoft.com/office/drawing/2014/main" id="{4526D69D-36D7-446B-94C8-954A955C2067}"/>
              </a:ext>
            </a:extLst>
          </p:cNvPr>
          <p:cNvSpPr txBox="1"/>
          <p:nvPr/>
        </p:nvSpPr>
        <p:spPr>
          <a:xfrm>
            <a:off x="162980" y="5571252"/>
            <a:ext cx="5990169" cy="707886"/>
          </a:xfrm>
          <a:prstGeom prst="rect">
            <a:avLst/>
          </a:prstGeom>
          <a:noFill/>
        </p:spPr>
        <p:txBody>
          <a:bodyPr wrap="square">
            <a:spAutoFit/>
          </a:bodyPr>
          <a:lstStyle/>
          <a:p>
            <a:r>
              <a:rPr lang="cs-CZ" sz="2000" b="0" i="0" dirty="0">
                <a:solidFill>
                  <a:srgbClr val="333333"/>
                </a:solidFill>
                <a:effectLst/>
              </a:rPr>
              <a:t>Rychlost proudící tekutiny se vypočítá podle </a:t>
            </a:r>
            <a:r>
              <a:rPr lang="cs-CZ" sz="2000" b="1" i="0" dirty="0" err="1">
                <a:solidFill>
                  <a:srgbClr val="333333"/>
                </a:solidFill>
                <a:effectLst/>
              </a:rPr>
              <a:t>Torricelliho</a:t>
            </a:r>
            <a:r>
              <a:rPr lang="cs-CZ" sz="2000" b="1" i="0" dirty="0">
                <a:solidFill>
                  <a:srgbClr val="333333"/>
                </a:solidFill>
                <a:effectLst/>
              </a:rPr>
              <a:t> vzorce</a:t>
            </a:r>
            <a:endParaRPr lang="cs-CZ" sz="2000" b="1" dirty="0"/>
          </a:p>
        </p:txBody>
      </p:sp>
      <p:pic>
        <p:nvPicPr>
          <p:cNvPr id="6146" name="Picture 2">
            <a:extLst>
              <a:ext uri="{FF2B5EF4-FFF2-40B4-BE49-F238E27FC236}">
                <a16:creationId xmlns:a16="http://schemas.microsoft.com/office/drawing/2014/main" id="{790713B4-057F-49E6-B722-0C97D33038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2394" y="6056413"/>
            <a:ext cx="1144129" cy="406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11182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6AC3C8A6-AED1-4C8A-82CB-9B37629F652C}"/>
              </a:ext>
            </a:extLst>
          </p:cNvPr>
          <p:cNvPicPr>
            <a:picLocks noChangeAspect="1"/>
          </p:cNvPicPr>
          <p:nvPr/>
        </p:nvPicPr>
        <p:blipFill>
          <a:blip r:embed="rId2"/>
          <a:stretch>
            <a:fillRect/>
          </a:stretch>
        </p:blipFill>
        <p:spPr>
          <a:xfrm>
            <a:off x="3757612" y="190500"/>
            <a:ext cx="5076825" cy="1847850"/>
          </a:xfrm>
          <a:prstGeom prst="rect">
            <a:avLst/>
          </a:prstGeom>
        </p:spPr>
      </p:pic>
      <p:sp>
        <p:nvSpPr>
          <p:cNvPr id="7" name="TextovéPole 6">
            <a:extLst>
              <a:ext uri="{FF2B5EF4-FFF2-40B4-BE49-F238E27FC236}">
                <a16:creationId xmlns:a16="http://schemas.microsoft.com/office/drawing/2014/main" id="{9369ED77-75A1-4064-A467-5BB3708858E7}"/>
              </a:ext>
            </a:extLst>
          </p:cNvPr>
          <p:cNvSpPr txBox="1"/>
          <p:nvPr/>
        </p:nvSpPr>
        <p:spPr>
          <a:xfrm>
            <a:off x="371476" y="4392394"/>
            <a:ext cx="8462961" cy="646331"/>
          </a:xfrm>
          <a:prstGeom prst="rect">
            <a:avLst/>
          </a:prstGeom>
          <a:noFill/>
        </p:spPr>
        <p:txBody>
          <a:bodyPr wrap="square">
            <a:spAutoFit/>
          </a:bodyPr>
          <a:lstStyle/>
          <a:p>
            <a:r>
              <a:rPr lang="cs-CZ" b="0" i="0" dirty="0">
                <a:solidFill>
                  <a:srgbClr val="202122"/>
                </a:solidFill>
                <a:effectLst/>
                <a:latin typeface="Arial" panose="020B0604020202020204" pitchFamily="34" charset="0"/>
              </a:rPr>
              <a:t>Velké havárie se selháním systému </a:t>
            </a:r>
            <a:r>
              <a:rPr lang="cs-CZ" b="0" i="0" dirty="0" err="1">
                <a:solidFill>
                  <a:srgbClr val="202122"/>
                </a:solidFill>
                <a:effectLst/>
                <a:latin typeface="Arial" panose="020B0604020202020204" pitchFamily="34" charset="0"/>
              </a:rPr>
              <a:t>Pitotovy</a:t>
            </a:r>
            <a:r>
              <a:rPr lang="cs-CZ" b="0" i="0" dirty="0">
                <a:solidFill>
                  <a:srgbClr val="202122"/>
                </a:solidFill>
                <a:effectLst/>
                <a:latin typeface="Arial" panose="020B0604020202020204" pitchFamily="34" charset="0"/>
              </a:rPr>
              <a:t> trubice jsou např. let Air France 447 a let </a:t>
            </a:r>
            <a:r>
              <a:rPr lang="cs-CZ" b="0" i="0" dirty="0" err="1">
                <a:solidFill>
                  <a:srgbClr val="202122"/>
                </a:solidFill>
                <a:effectLst/>
                <a:latin typeface="Arial" panose="020B0604020202020204" pitchFamily="34" charset="0"/>
              </a:rPr>
              <a:t>Aeroperú</a:t>
            </a:r>
            <a:r>
              <a:rPr lang="cs-CZ" b="0" i="0" dirty="0">
                <a:solidFill>
                  <a:srgbClr val="202122"/>
                </a:solidFill>
                <a:effectLst/>
                <a:latin typeface="Arial" panose="020B0604020202020204" pitchFamily="34" charset="0"/>
              </a:rPr>
              <a:t> 603.</a:t>
            </a:r>
            <a:endParaRPr lang="cs-CZ" dirty="0"/>
          </a:p>
        </p:txBody>
      </p:sp>
      <p:sp>
        <p:nvSpPr>
          <p:cNvPr id="9" name="TextovéPole 8">
            <a:extLst>
              <a:ext uri="{FF2B5EF4-FFF2-40B4-BE49-F238E27FC236}">
                <a16:creationId xmlns:a16="http://schemas.microsoft.com/office/drawing/2014/main" id="{3659B0A8-1963-4D18-8611-3B0400D1313C}"/>
              </a:ext>
            </a:extLst>
          </p:cNvPr>
          <p:cNvSpPr txBox="1"/>
          <p:nvPr/>
        </p:nvSpPr>
        <p:spPr>
          <a:xfrm>
            <a:off x="309562" y="2126040"/>
            <a:ext cx="8648700" cy="2062103"/>
          </a:xfrm>
          <a:prstGeom prst="rect">
            <a:avLst/>
          </a:prstGeom>
          <a:noFill/>
        </p:spPr>
        <p:txBody>
          <a:bodyPr wrap="square">
            <a:spAutoFit/>
          </a:bodyPr>
          <a:lstStyle/>
          <a:p>
            <a:pPr algn="just"/>
            <a:r>
              <a:rPr lang="cs-CZ" sz="2000" dirty="0"/>
              <a:t>Statický tlak se měří mimo trubici, pomocí tzv. statických portů obvykle na boku trupu letadla. Dynamický tlak se určuje pomocí membrány v uzavřené nádrži. Pokud je tlak z jedné strany membrány ustálený na statický tlak, potom je deformace membrány úměrná dynamickému tlaku, tento se přepočítá (nebo mechanicky převede) na ukazatel rychlosti. </a:t>
            </a:r>
          </a:p>
          <a:p>
            <a:pPr algn="just"/>
            <a:endParaRPr lang="cs-CZ" sz="800" dirty="0"/>
          </a:p>
          <a:p>
            <a:pPr algn="just"/>
            <a:r>
              <a:rPr lang="cs-CZ" sz="2000" b="0" i="0" dirty="0">
                <a:solidFill>
                  <a:srgbClr val="202122"/>
                </a:solidFill>
                <a:effectLst/>
              </a:rPr>
              <a:t>Nejčastější poruchou rychloměrného systému bývá zablokování </a:t>
            </a:r>
            <a:r>
              <a:rPr lang="cs-CZ" sz="2000" b="0" i="0" dirty="0" err="1">
                <a:solidFill>
                  <a:srgbClr val="202122"/>
                </a:solidFill>
                <a:effectLst/>
              </a:rPr>
              <a:t>Pitotovy</a:t>
            </a:r>
            <a:r>
              <a:rPr lang="cs-CZ" sz="2000" b="0" i="0" dirty="0">
                <a:solidFill>
                  <a:srgbClr val="202122"/>
                </a:solidFill>
                <a:effectLst/>
              </a:rPr>
              <a:t> trubice.</a:t>
            </a:r>
            <a:endParaRPr lang="cs-CZ" sz="2000" dirty="0"/>
          </a:p>
        </p:txBody>
      </p:sp>
      <p:sp>
        <p:nvSpPr>
          <p:cNvPr id="11" name="TextovéPole 10">
            <a:extLst>
              <a:ext uri="{FF2B5EF4-FFF2-40B4-BE49-F238E27FC236}">
                <a16:creationId xmlns:a16="http://schemas.microsoft.com/office/drawing/2014/main" id="{B6C83AE0-36DB-406A-8D27-C841204B3D75}"/>
              </a:ext>
            </a:extLst>
          </p:cNvPr>
          <p:cNvSpPr txBox="1"/>
          <p:nvPr/>
        </p:nvSpPr>
        <p:spPr>
          <a:xfrm>
            <a:off x="330991" y="1114425"/>
            <a:ext cx="3426621" cy="923330"/>
          </a:xfrm>
          <a:prstGeom prst="rect">
            <a:avLst/>
          </a:prstGeom>
          <a:noFill/>
        </p:spPr>
        <p:txBody>
          <a:bodyPr wrap="square">
            <a:spAutoFit/>
          </a:bodyPr>
          <a:lstStyle/>
          <a:p>
            <a:r>
              <a:rPr lang="cs-CZ" b="0" i="0" dirty="0">
                <a:solidFill>
                  <a:srgbClr val="202122"/>
                </a:solidFill>
                <a:effectLst/>
                <a:latin typeface="Arial" panose="020B0604020202020204" pitchFamily="34" charset="0"/>
              </a:rPr>
              <a:t>Největší význam má používání </a:t>
            </a:r>
            <a:r>
              <a:rPr lang="cs-CZ" b="0" i="0" dirty="0" err="1">
                <a:solidFill>
                  <a:srgbClr val="202122"/>
                </a:solidFill>
                <a:effectLst/>
                <a:latin typeface="Arial" panose="020B0604020202020204" pitchFamily="34" charset="0"/>
              </a:rPr>
              <a:t>Pitotovy</a:t>
            </a:r>
            <a:r>
              <a:rPr lang="cs-CZ" b="0" i="0" dirty="0">
                <a:solidFill>
                  <a:srgbClr val="202122"/>
                </a:solidFill>
                <a:effectLst/>
                <a:latin typeface="Arial" panose="020B0604020202020204" pitchFamily="34" charset="0"/>
              </a:rPr>
              <a:t> trubice jako rychloměru u letadel.</a:t>
            </a:r>
            <a:endParaRPr lang="cs-CZ" dirty="0"/>
          </a:p>
        </p:txBody>
      </p:sp>
      <p:sp>
        <p:nvSpPr>
          <p:cNvPr id="13" name="TextovéPole 12">
            <a:extLst>
              <a:ext uri="{FF2B5EF4-FFF2-40B4-BE49-F238E27FC236}">
                <a16:creationId xmlns:a16="http://schemas.microsoft.com/office/drawing/2014/main" id="{DBA8145E-C46C-48E9-A92F-50DDFEF9F68C}"/>
              </a:ext>
            </a:extLst>
          </p:cNvPr>
          <p:cNvSpPr txBox="1"/>
          <p:nvPr/>
        </p:nvSpPr>
        <p:spPr>
          <a:xfrm>
            <a:off x="309561" y="377785"/>
            <a:ext cx="2229906" cy="461665"/>
          </a:xfrm>
          <a:prstGeom prst="rect">
            <a:avLst/>
          </a:prstGeom>
          <a:noFill/>
        </p:spPr>
        <p:txBody>
          <a:bodyPr wrap="none" rtlCol="0">
            <a:spAutoFit/>
          </a:bodyPr>
          <a:lstStyle/>
          <a:p>
            <a:r>
              <a:rPr lang="cs-CZ" sz="2400" b="1" dirty="0" err="1"/>
              <a:t>Pitotova</a:t>
            </a:r>
            <a:r>
              <a:rPr lang="cs-CZ" sz="2400" b="1" dirty="0"/>
              <a:t> trubice</a:t>
            </a:r>
          </a:p>
        </p:txBody>
      </p:sp>
    </p:spTree>
    <p:extLst>
      <p:ext uri="{BB962C8B-B14F-4D97-AF65-F5344CB8AC3E}">
        <p14:creationId xmlns:p14="http://schemas.microsoft.com/office/powerpoint/2010/main" val="1747473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obsah 3"/>
          <p:cNvSpPr>
            <a:spLocks noGrp="1"/>
          </p:cNvSpPr>
          <p:nvPr>
            <p:ph idx="1"/>
          </p:nvPr>
        </p:nvSpPr>
        <p:spPr>
          <a:xfrm>
            <a:off x="395536" y="332657"/>
            <a:ext cx="8301608" cy="37821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dirty="0"/>
              <a:t>nýty, šrouby</a:t>
            </a:r>
          </a:p>
        </p:txBody>
      </p:sp>
      <p:sp>
        <p:nvSpPr>
          <p:cNvPr id="5" name="TextovéPole 4"/>
          <p:cNvSpPr txBox="1"/>
          <p:nvPr/>
        </p:nvSpPr>
        <p:spPr>
          <a:xfrm>
            <a:off x="395536" y="404664"/>
            <a:ext cx="8208912" cy="707886"/>
          </a:xfrm>
          <a:prstGeom prst="rect">
            <a:avLst/>
          </a:prstGeom>
          <a:noFill/>
        </p:spPr>
        <p:txBody>
          <a:bodyPr wrap="square" rtlCol="0">
            <a:spAutoFit/>
          </a:bodyPr>
          <a:lstStyle/>
          <a:p>
            <a:pPr>
              <a:buNone/>
            </a:pPr>
            <a:r>
              <a:rPr lang="cs-CZ" sz="2000" b="1" u="sng" dirty="0">
                <a:solidFill>
                  <a:schemeClr val="tx1"/>
                </a:solidFill>
              </a:rPr>
              <a:t>5. deformace kroucením: </a:t>
            </a:r>
            <a:r>
              <a:rPr lang="cs-CZ" sz="2000" dirty="0"/>
              <a:t>na koncích tyče působí dvě dvojice sil se stejným momentem ale opačného směru</a:t>
            </a:r>
            <a:r>
              <a:rPr lang="cs-CZ" sz="2000" dirty="0">
                <a:solidFill>
                  <a:schemeClr val="tx1"/>
                </a:solidFill>
              </a:rPr>
              <a:t> </a:t>
            </a:r>
          </a:p>
        </p:txBody>
      </p:sp>
      <p:pic>
        <p:nvPicPr>
          <p:cNvPr id="23555" name="Picture 3" descr="C:\Users\Eliška\Desktop\15.gif"/>
          <p:cNvPicPr>
            <a:picLocks noChangeAspect="1" noChangeArrowheads="1"/>
          </p:cNvPicPr>
          <p:nvPr/>
        </p:nvPicPr>
        <p:blipFill>
          <a:blip r:embed="rId2" cstate="print"/>
          <a:srcRect/>
          <a:stretch>
            <a:fillRect/>
          </a:stretch>
        </p:blipFill>
        <p:spPr bwMode="auto">
          <a:xfrm>
            <a:off x="395536" y="1262740"/>
            <a:ext cx="2096952" cy="2708748"/>
          </a:xfrm>
          <a:prstGeom prst="rect">
            <a:avLst/>
          </a:prstGeom>
          <a:noFill/>
        </p:spPr>
      </p:pic>
      <p:pic>
        <p:nvPicPr>
          <p:cNvPr id="23556" name="Picture 4" descr="C:\Users\Eliška\Desktop\325-819-vlozne-hridele-za-zae.png"/>
          <p:cNvPicPr>
            <a:picLocks noChangeAspect="1" noChangeArrowheads="1"/>
          </p:cNvPicPr>
          <p:nvPr/>
        </p:nvPicPr>
        <p:blipFill>
          <a:blip r:embed="rId3" cstate="print"/>
          <a:srcRect/>
          <a:stretch>
            <a:fillRect/>
          </a:stretch>
        </p:blipFill>
        <p:spPr bwMode="auto">
          <a:xfrm>
            <a:off x="2865772" y="1550700"/>
            <a:ext cx="3633077" cy="1878300"/>
          </a:xfrm>
          <a:prstGeom prst="rect">
            <a:avLst/>
          </a:prstGeom>
          <a:noFill/>
        </p:spPr>
      </p:pic>
      <p:pic>
        <p:nvPicPr>
          <p:cNvPr id="23557" name="Picture 5" descr="C:\Users\Eliška\Desktop\0064395l.jpg"/>
          <p:cNvPicPr>
            <a:picLocks noChangeAspect="1" noChangeArrowheads="1"/>
          </p:cNvPicPr>
          <p:nvPr/>
        </p:nvPicPr>
        <p:blipFill>
          <a:blip r:embed="rId4" cstate="print"/>
          <a:srcRect/>
          <a:stretch>
            <a:fillRect/>
          </a:stretch>
        </p:blipFill>
        <p:spPr bwMode="auto">
          <a:xfrm>
            <a:off x="6957858" y="1779300"/>
            <a:ext cx="2007795" cy="1085464"/>
          </a:xfrm>
          <a:prstGeom prst="rect">
            <a:avLst/>
          </a:prstGeom>
          <a:noFill/>
        </p:spPr>
      </p:pic>
      <p:sp>
        <p:nvSpPr>
          <p:cNvPr id="8" name="TextovéPole 7">
            <a:extLst>
              <a:ext uri="{FF2B5EF4-FFF2-40B4-BE49-F238E27FC236}">
                <a16:creationId xmlns:a16="http://schemas.microsoft.com/office/drawing/2014/main" id="{96BA19B0-7934-4A7F-B8C4-73903AAD1F8F}"/>
              </a:ext>
            </a:extLst>
          </p:cNvPr>
          <p:cNvSpPr txBox="1"/>
          <p:nvPr/>
        </p:nvSpPr>
        <p:spPr>
          <a:xfrm>
            <a:off x="2519810" y="3695640"/>
            <a:ext cx="6473165" cy="400110"/>
          </a:xfrm>
          <a:prstGeom prst="rect">
            <a:avLst/>
          </a:prstGeom>
          <a:noFill/>
        </p:spPr>
        <p:txBody>
          <a:bodyPr wrap="square">
            <a:spAutoFit/>
          </a:bodyPr>
          <a:lstStyle/>
          <a:p>
            <a:pPr>
              <a:buNone/>
            </a:pPr>
            <a:r>
              <a:rPr lang="cs-CZ" sz="2000" dirty="0">
                <a:solidFill>
                  <a:schemeClr val="tx1"/>
                </a:solidFill>
              </a:rPr>
              <a:t>Touto deformací jsou namáhány: </a:t>
            </a:r>
            <a:r>
              <a:rPr lang="cs-CZ" sz="2000" dirty="0"/>
              <a:t>hřídele, šrouby, vrtáky</a:t>
            </a:r>
            <a:endParaRPr lang="cs-CZ" sz="2000" dirty="0">
              <a:solidFill>
                <a:schemeClr val="tx1"/>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05B76A59-6BF4-479D-B144-773F5C23F005}"/>
              </a:ext>
            </a:extLst>
          </p:cNvPr>
          <p:cNvSpPr txBox="1"/>
          <p:nvPr/>
        </p:nvSpPr>
        <p:spPr>
          <a:xfrm>
            <a:off x="229521" y="195584"/>
            <a:ext cx="2520315" cy="461665"/>
          </a:xfrm>
          <a:prstGeom prst="rect">
            <a:avLst/>
          </a:prstGeom>
          <a:noFill/>
        </p:spPr>
        <p:txBody>
          <a:bodyPr wrap="square">
            <a:spAutoFit/>
          </a:bodyPr>
          <a:lstStyle/>
          <a:p>
            <a:r>
              <a:rPr lang="cs-CZ" sz="2400" b="1" dirty="0" err="1"/>
              <a:t>Torricelliho</a:t>
            </a:r>
            <a:r>
              <a:rPr lang="cs-CZ" sz="2400" b="1" dirty="0"/>
              <a:t> zákon</a:t>
            </a:r>
          </a:p>
        </p:txBody>
      </p:sp>
      <p:pic>
        <p:nvPicPr>
          <p:cNvPr id="2" name="Picture 2">
            <a:extLst>
              <a:ext uri="{FF2B5EF4-FFF2-40B4-BE49-F238E27FC236}">
                <a16:creationId xmlns:a16="http://schemas.microsoft.com/office/drawing/2014/main" id="{7A20171A-B78B-4FB6-A39E-7416E9B474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9806" y="203348"/>
            <a:ext cx="2095500" cy="2000250"/>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2ED623E5-4D04-4039-9511-0BE6AE2ACB28}"/>
              </a:ext>
            </a:extLst>
          </p:cNvPr>
          <p:cNvSpPr txBox="1"/>
          <p:nvPr/>
        </p:nvSpPr>
        <p:spPr>
          <a:xfrm>
            <a:off x="283877" y="780211"/>
            <a:ext cx="6488398" cy="707886"/>
          </a:xfrm>
          <a:prstGeom prst="rect">
            <a:avLst/>
          </a:prstGeom>
          <a:noFill/>
        </p:spPr>
        <p:txBody>
          <a:bodyPr wrap="square">
            <a:spAutoFit/>
          </a:bodyPr>
          <a:lstStyle/>
          <a:p>
            <a:r>
              <a:rPr lang="cs-CZ" sz="2000" b="1" dirty="0" err="1"/>
              <a:t>Torricelliho</a:t>
            </a:r>
            <a:r>
              <a:rPr lang="cs-CZ" sz="2000" b="1" dirty="0"/>
              <a:t> zákon </a:t>
            </a:r>
            <a:r>
              <a:rPr lang="cs-CZ" sz="2000" dirty="0"/>
              <a:t>charakterizuje </a:t>
            </a:r>
            <a:r>
              <a:rPr lang="cs-CZ" sz="2000" u="sng" dirty="0"/>
              <a:t>výtokovou rychlost </a:t>
            </a:r>
            <a:r>
              <a:rPr lang="cs-CZ" sz="2000" dirty="0"/>
              <a:t>ideální kapaliny</a:t>
            </a:r>
          </a:p>
        </p:txBody>
      </p:sp>
      <p:sp>
        <p:nvSpPr>
          <p:cNvPr id="11" name="TextovéPole 10">
            <a:extLst>
              <a:ext uri="{FF2B5EF4-FFF2-40B4-BE49-F238E27FC236}">
                <a16:creationId xmlns:a16="http://schemas.microsoft.com/office/drawing/2014/main" id="{87D32B0D-A4ED-4162-96FB-2C2402B0FB57}"/>
              </a:ext>
            </a:extLst>
          </p:cNvPr>
          <p:cNvSpPr txBox="1"/>
          <p:nvPr/>
        </p:nvSpPr>
        <p:spPr>
          <a:xfrm>
            <a:off x="283877" y="1899234"/>
            <a:ext cx="6603714" cy="369332"/>
          </a:xfrm>
          <a:prstGeom prst="rect">
            <a:avLst/>
          </a:prstGeom>
          <a:noFill/>
        </p:spPr>
        <p:txBody>
          <a:bodyPr wrap="square">
            <a:spAutoFit/>
          </a:bodyPr>
          <a:lstStyle/>
          <a:p>
            <a:r>
              <a:rPr lang="cs-CZ" dirty="0"/>
              <a:t>kde v - rychlost, g - gravitační zrychlení a h - výška vodního sloupce</a:t>
            </a:r>
          </a:p>
        </p:txBody>
      </p:sp>
      <p:pic>
        <p:nvPicPr>
          <p:cNvPr id="6" name="Grafický objekt 5">
            <a:extLst>
              <a:ext uri="{FF2B5EF4-FFF2-40B4-BE49-F238E27FC236}">
                <a16:creationId xmlns:a16="http://schemas.microsoft.com/office/drawing/2014/main" id="{85B2C9F1-F453-4DCF-97FD-CA0853020B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3256" y="4065051"/>
            <a:ext cx="4004332" cy="528231"/>
          </a:xfrm>
          <a:prstGeom prst="rect">
            <a:avLst/>
          </a:prstGeom>
        </p:spPr>
      </p:pic>
      <p:pic>
        <p:nvPicPr>
          <p:cNvPr id="13" name="Grafický objekt 12">
            <a:extLst>
              <a:ext uri="{FF2B5EF4-FFF2-40B4-BE49-F238E27FC236}">
                <a16:creationId xmlns:a16="http://schemas.microsoft.com/office/drawing/2014/main" id="{AE1EA38A-19AD-486E-B6C3-AC6F1EEE0B5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49836" y="1414536"/>
            <a:ext cx="1134920" cy="372396"/>
          </a:xfrm>
          <a:prstGeom prst="rect">
            <a:avLst/>
          </a:prstGeom>
        </p:spPr>
      </p:pic>
      <p:sp>
        <p:nvSpPr>
          <p:cNvPr id="17" name="TextovéPole 16">
            <a:extLst>
              <a:ext uri="{FF2B5EF4-FFF2-40B4-BE49-F238E27FC236}">
                <a16:creationId xmlns:a16="http://schemas.microsoft.com/office/drawing/2014/main" id="{0ECEAE02-0B8E-463E-8997-21521A4115D0}"/>
              </a:ext>
            </a:extLst>
          </p:cNvPr>
          <p:cNvSpPr txBox="1"/>
          <p:nvPr/>
        </p:nvSpPr>
        <p:spPr>
          <a:xfrm>
            <a:off x="238585" y="2553459"/>
            <a:ext cx="8666829" cy="1323439"/>
          </a:xfrm>
          <a:prstGeom prst="rect">
            <a:avLst/>
          </a:prstGeom>
          <a:noFill/>
        </p:spPr>
        <p:txBody>
          <a:bodyPr wrap="square">
            <a:spAutoFit/>
          </a:bodyPr>
          <a:lstStyle/>
          <a:p>
            <a:pPr algn="just"/>
            <a:r>
              <a:rPr lang="cs-CZ" sz="2000" dirty="0"/>
              <a:t>Předpokládejme, že plocha nádoby je mnohem větší než otvor, kterým kapalina vytéká, pak lze pokles hladiny kapaliny pokládat za zanedbatelný a proto v</a:t>
            </a:r>
            <a:r>
              <a:rPr lang="cs-CZ" sz="2000" baseline="-25000" dirty="0"/>
              <a:t>0</a:t>
            </a:r>
            <a:r>
              <a:rPr lang="cs-CZ" sz="2000" dirty="0"/>
              <a:t> = 0. Atmosférický tlak lze při malém rozdílu výšek také pokládat za konstantní, takže p</a:t>
            </a:r>
            <a:r>
              <a:rPr lang="cs-CZ" sz="2000" baseline="-25000" dirty="0"/>
              <a:t>0</a:t>
            </a:r>
            <a:r>
              <a:rPr lang="cs-CZ" sz="2000" dirty="0"/>
              <a:t> = p</a:t>
            </a:r>
            <a:r>
              <a:rPr lang="cs-CZ" sz="2000" baseline="-25000" dirty="0"/>
              <a:t>1</a:t>
            </a:r>
            <a:r>
              <a:rPr lang="cs-CZ" sz="2000" dirty="0"/>
              <a:t>. Protože h</a:t>
            </a:r>
            <a:r>
              <a:rPr lang="cs-CZ" sz="2000" baseline="-25000" dirty="0"/>
              <a:t>0</a:t>
            </a:r>
            <a:r>
              <a:rPr lang="cs-CZ" sz="2000" dirty="0"/>
              <a:t> - h</a:t>
            </a:r>
            <a:r>
              <a:rPr lang="cs-CZ" sz="2000" baseline="-25000" dirty="0"/>
              <a:t>1</a:t>
            </a:r>
            <a:r>
              <a:rPr lang="cs-CZ" sz="2000" dirty="0"/>
              <a:t> = h, získáme z </a:t>
            </a:r>
            <a:r>
              <a:rPr lang="cs-CZ" sz="2000" dirty="0" err="1"/>
              <a:t>Bernoulliho</a:t>
            </a:r>
            <a:r>
              <a:rPr lang="cs-CZ" sz="2000" dirty="0"/>
              <a:t> rovnice</a:t>
            </a:r>
          </a:p>
        </p:txBody>
      </p:sp>
      <p:pic>
        <p:nvPicPr>
          <p:cNvPr id="16" name="Grafický objekt 15">
            <a:extLst>
              <a:ext uri="{FF2B5EF4-FFF2-40B4-BE49-F238E27FC236}">
                <a16:creationId xmlns:a16="http://schemas.microsoft.com/office/drawing/2014/main" id="{DB4E1E58-0561-459C-8F1A-4D52C9F1701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200771" y="5428851"/>
            <a:ext cx="957585" cy="591962"/>
          </a:xfrm>
          <a:prstGeom prst="rect">
            <a:avLst/>
          </a:prstGeom>
        </p:spPr>
      </p:pic>
      <p:sp>
        <p:nvSpPr>
          <p:cNvPr id="21" name="TextovéPole 20">
            <a:extLst>
              <a:ext uri="{FF2B5EF4-FFF2-40B4-BE49-F238E27FC236}">
                <a16:creationId xmlns:a16="http://schemas.microsoft.com/office/drawing/2014/main" id="{F9998045-0FE1-4779-949D-37BBB3AF04E0}"/>
              </a:ext>
            </a:extLst>
          </p:cNvPr>
          <p:cNvSpPr txBox="1"/>
          <p:nvPr/>
        </p:nvSpPr>
        <p:spPr>
          <a:xfrm>
            <a:off x="229521" y="6201614"/>
            <a:ext cx="8666829" cy="400110"/>
          </a:xfrm>
          <a:prstGeom prst="rect">
            <a:avLst/>
          </a:prstGeom>
          <a:noFill/>
        </p:spPr>
        <p:txBody>
          <a:bodyPr wrap="square">
            <a:spAutoFit/>
          </a:bodyPr>
          <a:lstStyle/>
          <a:p>
            <a:pPr algn="just"/>
            <a:r>
              <a:rPr lang="cs-CZ" sz="2000" dirty="0"/>
              <a:t>Pro reálnou kapalinu bude rychlost výtoku nižší vzhledem k její viskozitě.</a:t>
            </a:r>
          </a:p>
        </p:txBody>
      </p:sp>
      <p:pic>
        <p:nvPicPr>
          <p:cNvPr id="20" name="Grafický objekt 19">
            <a:extLst>
              <a:ext uri="{FF2B5EF4-FFF2-40B4-BE49-F238E27FC236}">
                <a16:creationId xmlns:a16="http://schemas.microsoft.com/office/drawing/2014/main" id="{D61BD9D7-D5DE-4DB8-9DE3-8DD21C2BF8B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13277" y="4703659"/>
            <a:ext cx="2214799" cy="573617"/>
          </a:xfrm>
          <a:prstGeom prst="rect">
            <a:avLst/>
          </a:prstGeom>
        </p:spPr>
      </p:pic>
      <p:pic>
        <p:nvPicPr>
          <p:cNvPr id="22" name="Picture 2" descr="See the source image">
            <a:extLst>
              <a:ext uri="{FF2B5EF4-FFF2-40B4-BE49-F238E27FC236}">
                <a16:creationId xmlns:a16="http://schemas.microsoft.com/office/drawing/2014/main" id="{965A3AFC-B2A6-4003-A788-A893C5080DB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06299" y="3899484"/>
            <a:ext cx="3590051" cy="221074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E8B6103-03E1-432E-B244-1A37667B9BB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64710" y="5472997"/>
            <a:ext cx="1212800" cy="59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42442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3EF0E29-6D0E-4A65-934B-78877B40FF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214" y="372650"/>
            <a:ext cx="3609975" cy="257712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ee the source image">
            <a:extLst>
              <a:ext uri="{FF2B5EF4-FFF2-40B4-BE49-F238E27FC236}">
                <a16:creationId xmlns:a16="http://schemas.microsoft.com/office/drawing/2014/main" id="{9F53FC3E-5231-403F-9454-C1E85E787C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8299" y="217992"/>
            <a:ext cx="3968487" cy="2731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40376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054B0597-777B-4D9F-838D-1BB2FE7C2803}"/>
              </a:ext>
            </a:extLst>
          </p:cNvPr>
          <p:cNvSpPr txBox="1"/>
          <p:nvPr/>
        </p:nvSpPr>
        <p:spPr>
          <a:xfrm>
            <a:off x="290512" y="614065"/>
            <a:ext cx="8562975" cy="707886"/>
          </a:xfrm>
          <a:prstGeom prst="rect">
            <a:avLst/>
          </a:prstGeom>
          <a:noFill/>
        </p:spPr>
        <p:txBody>
          <a:bodyPr wrap="square">
            <a:spAutoFit/>
          </a:bodyPr>
          <a:lstStyle/>
          <a:p>
            <a:pPr algn="just"/>
            <a:r>
              <a:rPr lang="cs-CZ" sz="2000" b="0" i="0" dirty="0">
                <a:solidFill>
                  <a:srgbClr val="4F4F4F"/>
                </a:solidFill>
                <a:effectLst/>
              </a:rPr>
              <a:t>Ve vodorovné trubici s průměrem  d</a:t>
            </a:r>
            <a:r>
              <a:rPr lang="cs-CZ" sz="2000" b="0" i="0" baseline="-25000" dirty="0">
                <a:solidFill>
                  <a:srgbClr val="4F4F4F"/>
                </a:solidFill>
                <a:effectLst/>
              </a:rPr>
              <a:t>1</a:t>
            </a:r>
            <a:r>
              <a:rPr lang="cs-CZ" sz="2000" b="0" i="0" dirty="0">
                <a:solidFill>
                  <a:srgbClr val="4F4F4F"/>
                </a:solidFill>
                <a:effectLst/>
              </a:rPr>
              <a:t> = 5 cm teče voda rychlostí v</a:t>
            </a:r>
            <a:r>
              <a:rPr lang="cs-CZ" sz="2000" b="0" i="0" baseline="-25000" dirty="0">
                <a:solidFill>
                  <a:srgbClr val="4F4F4F"/>
                </a:solidFill>
                <a:effectLst/>
              </a:rPr>
              <a:t>1</a:t>
            </a:r>
            <a:r>
              <a:rPr lang="cs-CZ" sz="2000" b="0" i="0" dirty="0">
                <a:solidFill>
                  <a:srgbClr val="4F4F4F"/>
                </a:solidFill>
                <a:effectLst/>
              </a:rPr>
              <a:t> = 2m.s</a:t>
            </a:r>
            <a:r>
              <a:rPr lang="cs-CZ" sz="2000" b="0" i="0" baseline="30000" dirty="0">
                <a:solidFill>
                  <a:srgbClr val="4F4F4F"/>
                </a:solidFill>
                <a:effectLst/>
              </a:rPr>
              <a:t>-1</a:t>
            </a:r>
            <a:r>
              <a:rPr lang="cs-CZ" sz="2000" b="0" i="0" dirty="0">
                <a:solidFill>
                  <a:srgbClr val="4F4F4F"/>
                </a:solidFill>
                <a:effectLst/>
              </a:rPr>
              <a:t> a tlaku p</a:t>
            </a:r>
            <a:r>
              <a:rPr lang="cs-CZ" sz="2000" b="0" i="0" baseline="-25000" dirty="0">
                <a:solidFill>
                  <a:srgbClr val="4F4F4F"/>
                </a:solidFill>
                <a:effectLst/>
              </a:rPr>
              <a:t>1</a:t>
            </a:r>
            <a:r>
              <a:rPr lang="cs-CZ" sz="2000" b="0" i="0" dirty="0">
                <a:solidFill>
                  <a:srgbClr val="4F4F4F"/>
                </a:solidFill>
                <a:effectLst/>
              </a:rPr>
              <a:t> = 2.10</a:t>
            </a:r>
            <a:r>
              <a:rPr lang="cs-CZ" sz="2000" b="0" i="0" baseline="30000" dirty="0">
                <a:solidFill>
                  <a:srgbClr val="4F4F4F"/>
                </a:solidFill>
                <a:effectLst/>
              </a:rPr>
              <a:t>5</a:t>
            </a:r>
            <a:r>
              <a:rPr lang="cs-CZ" sz="2000" b="0" i="0" dirty="0">
                <a:solidFill>
                  <a:srgbClr val="4F4F4F"/>
                </a:solidFill>
                <a:effectLst/>
              </a:rPr>
              <a:t> Pa. Jaký tlak je v užší části trubice s průměrem d</a:t>
            </a:r>
            <a:r>
              <a:rPr lang="cs-CZ" sz="2000" b="0" i="0" baseline="-25000" dirty="0">
                <a:solidFill>
                  <a:srgbClr val="4F4F4F"/>
                </a:solidFill>
                <a:effectLst/>
              </a:rPr>
              <a:t>2</a:t>
            </a:r>
            <a:r>
              <a:rPr lang="cs-CZ" sz="2000" b="0" i="0" dirty="0">
                <a:solidFill>
                  <a:srgbClr val="4F4F4F"/>
                </a:solidFill>
                <a:effectLst/>
              </a:rPr>
              <a:t> = 2 cm?</a:t>
            </a:r>
            <a:endParaRPr lang="cs-CZ" sz="2000" dirty="0"/>
          </a:p>
        </p:txBody>
      </p:sp>
      <p:sp>
        <p:nvSpPr>
          <p:cNvPr id="2" name="TextovéPole 1">
            <a:extLst>
              <a:ext uri="{FF2B5EF4-FFF2-40B4-BE49-F238E27FC236}">
                <a16:creationId xmlns:a16="http://schemas.microsoft.com/office/drawing/2014/main" id="{453CF913-10A1-4312-9C2E-36CB644B2338}"/>
              </a:ext>
            </a:extLst>
          </p:cNvPr>
          <p:cNvSpPr txBox="1"/>
          <p:nvPr/>
        </p:nvSpPr>
        <p:spPr>
          <a:xfrm>
            <a:off x="390525" y="152400"/>
            <a:ext cx="1072730" cy="461665"/>
          </a:xfrm>
          <a:prstGeom prst="rect">
            <a:avLst/>
          </a:prstGeom>
          <a:noFill/>
        </p:spPr>
        <p:txBody>
          <a:bodyPr wrap="none" rtlCol="0">
            <a:spAutoFit/>
          </a:bodyPr>
          <a:lstStyle/>
          <a:p>
            <a:r>
              <a:rPr lang="cs-CZ" sz="2400" b="1" dirty="0"/>
              <a:t>Příklad</a:t>
            </a:r>
          </a:p>
        </p:txBody>
      </p:sp>
      <p:pic>
        <p:nvPicPr>
          <p:cNvPr id="4" name="Obrázek 3">
            <a:extLst>
              <a:ext uri="{FF2B5EF4-FFF2-40B4-BE49-F238E27FC236}">
                <a16:creationId xmlns:a16="http://schemas.microsoft.com/office/drawing/2014/main" id="{967B8B4D-6223-41A6-80CF-532399931EB7}"/>
              </a:ext>
            </a:extLst>
          </p:cNvPr>
          <p:cNvPicPr>
            <a:picLocks noChangeAspect="1"/>
          </p:cNvPicPr>
          <p:nvPr/>
        </p:nvPicPr>
        <p:blipFill>
          <a:blip r:embed="rId2"/>
          <a:stretch>
            <a:fillRect/>
          </a:stretch>
        </p:blipFill>
        <p:spPr>
          <a:xfrm>
            <a:off x="290512" y="1321951"/>
            <a:ext cx="6661276" cy="897374"/>
          </a:xfrm>
          <a:prstGeom prst="rect">
            <a:avLst/>
          </a:prstGeom>
        </p:spPr>
      </p:pic>
      <p:pic>
        <p:nvPicPr>
          <p:cNvPr id="7" name="Obrázek 6">
            <a:extLst>
              <a:ext uri="{FF2B5EF4-FFF2-40B4-BE49-F238E27FC236}">
                <a16:creationId xmlns:a16="http://schemas.microsoft.com/office/drawing/2014/main" id="{A108A185-74D8-4FFB-A4A3-82C89A7D421A}"/>
              </a:ext>
            </a:extLst>
          </p:cNvPr>
          <p:cNvPicPr>
            <a:picLocks noChangeAspect="1"/>
          </p:cNvPicPr>
          <p:nvPr/>
        </p:nvPicPr>
        <p:blipFill>
          <a:blip r:embed="rId3"/>
          <a:stretch>
            <a:fillRect/>
          </a:stretch>
        </p:blipFill>
        <p:spPr>
          <a:xfrm>
            <a:off x="2771774" y="1886962"/>
            <a:ext cx="6081713" cy="4715153"/>
          </a:xfrm>
          <a:prstGeom prst="rect">
            <a:avLst/>
          </a:prstGeom>
        </p:spPr>
      </p:pic>
    </p:spTree>
    <p:extLst>
      <p:ext uri="{BB962C8B-B14F-4D97-AF65-F5344CB8AC3E}">
        <p14:creationId xmlns:p14="http://schemas.microsoft.com/office/powerpoint/2010/main" val="312395164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082763D5-E7D1-4D7E-8A5E-B4867072A947}"/>
              </a:ext>
            </a:extLst>
          </p:cNvPr>
          <p:cNvSpPr txBox="1"/>
          <p:nvPr/>
        </p:nvSpPr>
        <p:spPr>
          <a:xfrm flipH="1">
            <a:off x="226694" y="268606"/>
            <a:ext cx="2470787" cy="461665"/>
          </a:xfrm>
          <a:prstGeom prst="rect">
            <a:avLst/>
          </a:prstGeom>
          <a:noFill/>
        </p:spPr>
        <p:txBody>
          <a:bodyPr wrap="square" rtlCol="0">
            <a:spAutoFit/>
          </a:bodyPr>
          <a:lstStyle/>
          <a:p>
            <a:r>
              <a:rPr lang="cs-CZ" sz="2400" b="1" dirty="0" err="1"/>
              <a:t>Mariottova</a:t>
            </a:r>
            <a:r>
              <a:rPr lang="cs-CZ" sz="2400" b="1" dirty="0"/>
              <a:t> láhev</a:t>
            </a:r>
          </a:p>
        </p:txBody>
      </p:sp>
      <p:sp>
        <p:nvSpPr>
          <p:cNvPr id="5" name="TextovéPole 4">
            <a:extLst>
              <a:ext uri="{FF2B5EF4-FFF2-40B4-BE49-F238E27FC236}">
                <a16:creationId xmlns:a16="http://schemas.microsoft.com/office/drawing/2014/main" id="{5E3D4711-050D-49D0-912B-BBFCA84C71DA}"/>
              </a:ext>
            </a:extLst>
          </p:cNvPr>
          <p:cNvSpPr txBox="1"/>
          <p:nvPr/>
        </p:nvSpPr>
        <p:spPr>
          <a:xfrm>
            <a:off x="226693" y="908388"/>
            <a:ext cx="6450332" cy="2246769"/>
          </a:xfrm>
          <a:prstGeom prst="rect">
            <a:avLst/>
          </a:prstGeom>
          <a:noFill/>
        </p:spPr>
        <p:txBody>
          <a:bodyPr wrap="square">
            <a:spAutoFit/>
          </a:bodyPr>
          <a:lstStyle/>
          <a:p>
            <a:pPr algn="just"/>
            <a:r>
              <a:rPr lang="cs-CZ" sz="2000" b="1" dirty="0" err="1"/>
              <a:t>Mariottova</a:t>
            </a:r>
            <a:r>
              <a:rPr lang="cs-CZ" sz="2000" b="1" dirty="0"/>
              <a:t> láhev </a:t>
            </a:r>
            <a:r>
              <a:rPr lang="cs-CZ" sz="2000" dirty="0"/>
              <a:t>j</a:t>
            </a:r>
            <a:r>
              <a:rPr lang="cs-CZ" sz="2000" b="0" i="0" dirty="0">
                <a:solidFill>
                  <a:srgbClr val="333333"/>
                </a:solidFill>
                <a:effectLst/>
              </a:rPr>
              <a:t>e nádoba, do níž je umístěna úzká skleněná trubice. Kapalina vytéká stejnou rychlostí tak dlouho, dokud hladina v nádobě nedosáhne až ke spodnímu konci trubice. Trubicí do nádoby neustále proudí vzduch, který vyrovnává tlak vzduchu uvnitř na atmosférický, proto rychlost výtoku vody závisí pouze na sloupci vody mezi otvorem a dolní částí trubice. </a:t>
            </a:r>
          </a:p>
        </p:txBody>
      </p:sp>
      <p:pic>
        <p:nvPicPr>
          <p:cNvPr id="7170" name="Picture 2">
            <a:extLst>
              <a:ext uri="{FF2B5EF4-FFF2-40B4-BE49-F238E27FC236}">
                <a16:creationId xmlns:a16="http://schemas.microsoft.com/office/drawing/2014/main" id="{2E42C6A0-638B-41CF-8137-09C1AA5EA1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6584" y="3730883"/>
            <a:ext cx="1289048" cy="414337"/>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06AF000F-4021-4BB3-80BB-A7EF98AA0F56}"/>
              </a:ext>
            </a:extLst>
          </p:cNvPr>
          <p:cNvSpPr txBox="1"/>
          <p:nvPr/>
        </p:nvSpPr>
        <p:spPr>
          <a:xfrm>
            <a:off x="66677" y="4260740"/>
            <a:ext cx="7115174" cy="707886"/>
          </a:xfrm>
          <a:prstGeom prst="rect">
            <a:avLst/>
          </a:prstGeom>
          <a:noFill/>
        </p:spPr>
        <p:txBody>
          <a:bodyPr wrap="square">
            <a:spAutoFit/>
          </a:bodyPr>
          <a:lstStyle/>
          <a:p>
            <a:r>
              <a:rPr lang="cs-CZ" sz="2000" b="0" i="0" dirty="0">
                <a:solidFill>
                  <a:srgbClr val="333333"/>
                </a:solidFill>
                <a:effectLst/>
              </a:rPr>
              <a:t>U reálných kapalin je díky tření výtoková rychlost i množství vyteklé kapaliny menší. </a:t>
            </a:r>
            <a:endParaRPr lang="cs-CZ" sz="2000" dirty="0"/>
          </a:p>
        </p:txBody>
      </p:sp>
      <p:pic>
        <p:nvPicPr>
          <p:cNvPr id="7172" name="Picture 4">
            <a:extLst>
              <a:ext uri="{FF2B5EF4-FFF2-40B4-BE49-F238E27FC236}">
                <a16:creationId xmlns:a16="http://schemas.microsoft.com/office/drawing/2014/main" id="{A4C3D2A0-064C-4385-9F3F-BFA686857B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1807" y="908388"/>
            <a:ext cx="2095500" cy="21907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8F0A9A93-EA26-4223-8708-09FF879D87E3}"/>
              </a:ext>
            </a:extLst>
          </p:cNvPr>
          <p:cNvSpPr txBox="1"/>
          <p:nvPr/>
        </p:nvSpPr>
        <p:spPr>
          <a:xfrm>
            <a:off x="226693" y="3215253"/>
            <a:ext cx="8690614" cy="400110"/>
          </a:xfrm>
          <a:prstGeom prst="rect">
            <a:avLst/>
          </a:prstGeom>
          <a:noFill/>
        </p:spPr>
        <p:txBody>
          <a:bodyPr wrap="square">
            <a:spAutoFit/>
          </a:bodyPr>
          <a:lstStyle/>
          <a:p>
            <a:pPr algn="just"/>
            <a:r>
              <a:rPr lang="cs-CZ" sz="2000" b="0" i="0" dirty="0">
                <a:solidFill>
                  <a:srgbClr val="333333"/>
                </a:solidFill>
                <a:effectLst/>
              </a:rPr>
              <a:t>Množství kapaliny vyteklé z otvoru za dobu </a:t>
            </a:r>
            <a:r>
              <a:rPr lang="cs-CZ" sz="2000" b="0" i="1" dirty="0">
                <a:solidFill>
                  <a:srgbClr val="333333"/>
                </a:solidFill>
                <a:effectLst/>
              </a:rPr>
              <a:t>t</a:t>
            </a:r>
            <a:r>
              <a:rPr lang="cs-CZ" sz="2000" b="0" i="0" dirty="0">
                <a:solidFill>
                  <a:srgbClr val="333333"/>
                </a:solidFill>
                <a:effectLst/>
              </a:rPr>
              <a:t> o průřezu </a:t>
            </a:r>
            <a:r>
              <a:rPr lang="cs-CZ" sz="2000" b="0" i="1" dirty="0">
                <a:solidFill>
                  <a:srgbClr val="333333"/>
                </a:solidFill>
                <a:effectLst/>
              </a:rPr>
              <a:t>S</a:t>
            </a:r>
            <a:r>
              <a:rPr lang="cs-CZ" sz="2000" b="0" i="0" dirty="0">
                <a:solidFill>
                  <a:srgbClr val="333333"/>
                </a:solidFill>
                <a:effectLst/>
              </a:rPr>
              <a:t> se vypočítá</a:t>
            </a:r>
            <a:endParaRPr lang="cs-CZ" sz="2000" dirty="0"/>
          </a:p>
        </p:txBody>
      </p:sp>
      <p:sp>
        <p:nvSpPr>
          <p:cNvPr id="13" name="TextovéPole 12">
            <a:extLst>
              <a:ext uri="{FF2B5EF4-FFF2-40B4-BE49-F238E27FC236}">
                <a16:creationId xmlns:a16="http://schemas.microsoft.com/office/drawing/2014/main" id="{BF499569-0214-4165-9E98-4678AB04DC38}"/>
              </a:ext>
            </a:extLst>
          </p:cNvPr>
          <p:cNvSpPr txBox="1"/>
          <p:nvPr/>
        </p:nvSpPr>
        <p:spPr>
          <a:xfrm>
            <a:off x="66677" y="5084146"/>
            <a:ext cx="7267573" cy="646331"/>
          </a:xfrm>
          <a:prstGeom prst="rect">
            <a:avLst/>
          </a:prstGeom>
          <a:noFill/>
        </p:spPr>
        <p:txBody>
          <a:bodyPr wrap="square">
            <a:spAutoFit/>
          </a:bodyPr>
          <a:lstStyle/>
          <a:p>
            <a:r>
              <a:rPr lang="cs-CZ" b="0" i="0" dirty="0" err="1">
                <a:solidFill>
                  <a:srgbClr val="202122"/>
                </a:solidFill>
                <a:effectLst/>
                <a:latin typeface="Arial" panose="020B0604020202020204" pitchFamily="34" charset="0"/>
              </a:rPr>
              <a:t>Mariottova</a:t>
            </a:r>
            <a:r>
              <a:rPr lang="cs-CZ" b="0" i="0" dirty="0">
                <a:solidFill>
                  <a:srgbClr val="202122"/>
                </a:solidFill>
                <a:effectLst/>
                <a:latin typeface="Arial" panose="020B0604020202020204" pitchFamily="34" charset="0"/>
              </a:rPr>
              <a:t> láhev se běžně využívá pro dávkování menších průtoků kapalin.</a:t>
            </a:r>
            <a:endParaRPr lang="cs-CZ" dirty="0"/>
          </a:p>
        </p:txBody>
      </p:sp>
      <p:pic>
        <p:nvPicPr>
          <p:cNvPr id="6" name="Obrázek 5">
            <a:extLst>
              <a:ext uri="{FF2B5EF4-FFF2-40B4-BE49-F238E27FC236}">
                <a16:creationId xmlns:a16="http://schemas.microsoft.com/office/drawing/2014/main" id="{E4D4074D-66B1-456E-B583-9CCCBED39323}"/>
              </a:ext>
            </a:extLst>
          </p:cNvPr>
          <p:cNvPicPr>
            <a:picLocks noChangeAspect="1"/>
          </p:cNvPicPr>
          <p:nvPr/>
        </p:nvPicPr>
        <p:blipFill>
          <a:blip r:embed="rId4"/>
          <a:stretch>
            <a:fillRect/>
          </a:stretch>
        </p:blipFill>
        <p:spPr>
          <a:xfrm>
            <a:off x="7226933" y="3730883"/>
            <a:ext cx="1543050" cy="2028825"/>
          </a:xfrm>
          <a:prstGeom prst="rect">
            <a:avLst/>
          </a:prstGeom>
        </p:spPr>
      </p:pic>
    </p:spTree>
    <p:extLst>
      <p:ext uri="{BB962C8B-B14F-4D97-AF65-F5344CB8AC3E}">
        <p14:creationId xmlns:p14="http://schemas.microsoft.com/office/powerpoint/2010/main" val="2819312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9310F988-24CE-491A-B3A0-426964A5D35C}"/>
              </a:ext>
            </a:extLst>
          </p:cNvPr>
          <p:cNvSpPr txBox="1"/>
          <p:nvPr/>
        </p:nvSpPr>
        <p:spPr>
          <a:xfrm>
            <a:off x="247650" y="178975"/>
            <a:ext cx="829201" cy="461665"/>
          </a:xfrm>
          <a:prstGeom prst="rect">
            <a:avLst/>
          </a:prstGeom>
          <a:noFill/>
        </p:spPr>
        <p:txBody>
          <a:bodyPr wrap="none" rtlCol="0">
            <a:spAutoFit/>
          </a:bodyPr>
          <a:lstStyle/>
          <a:p>
            <a:r>
              <a:rPr lang="cs-CZ" sz="2400" b="1" dirty="0"/>
              <a:t>Sifon</a:t>
            </a:r>
          </a:p>
        </p:txBody>
      </p:sp>
      <p:pic>
        <p:nvPicPr>
          <p:cNvPr id="11268" name="Picture 4">
            <a:extLst>
              <a:ext uri="{FF2B5EF4-FFF2-40B4-BE49-F238E27FC236}">
                <a16:creationId xmlns:a16="http://schemas.microsoft.com/office/drawing/2014/main" id="{D3DD1628-C5F5-4E65-87C9-005549480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1625" y="1637048"/>
            <a:ext cx="3514725" cy="283814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E32DC47B-BBAA-46E7-AC18-9EAB5436ECA2}"/>
              </a:ext>
            </a:extLst>
          </p:cNvPr>
          <p:cNvSpPr txBox="1"/>
          <p:nvPr/>
        </p:nvSpPr>
        <p:spPr>
          <a:xfrm>
            <a:off x="247650" y="640640"/>
            <a:ext cx="8648700" cy="1323439"/>
          </a:xfrm>
          <a:prstGeom prst="rect">
            <a:avLst/>
          </a:prstGeom>
          <a:noFill/>
        </p:spPr>
        <p:txBody>
          <a:bodyPr wrap="square">
            <a:spAutoFit/>
          </a:bodyPr>
          <a:lstStyle/>
          <a:p>
            <a:pPr algn="just"/>
            <a:r>
              <a:rPr lang="cs-CZ" sz="2000" b="1" dirty="0"/>
              <a:t>Sifon (násoska)</a:t>
            </a:r>
            <a:r>
              <a:rPr lang="cs-CZ" sz="2000" dirty="0"/>
              <a:t> je jednoduché zařízení, které </a:t>
            </a:r>
            <a:r>
              <a:rPr lang="cs-CZ" sz="2000" u="sng" dirty="0"/>
              <a:t>slouží k přečerpávání kapaliny z nádob, v nichž je hladina kapaliny výše, do nádob, kde je hladina kapaliny níže</a:t>
            </a:r>
            <a:r>
              <a:rPr lang="cs-CZ" sz="2000" dirty="0"/>
              <a:t>. </a:t>
            </a:r>
            <a:r>
              <a:rPr lang="cs-CZ" sz="2000" u="sng" dirty="0"/>
              <a:t>Hnací silou je rozdíl potenciálních energií kapalin v obou větvích sifonu </a:t>
            </a:r>
            <a:r>
              <a:rPr lang="cs-CZ" sz="2000" dirty="0"/>
              <a:t>(při stejném okolním tlaku). </a:t>
            </a:r>
          </a:p>
        </p:txBody>
      </p:sp>
      <p:sp>
        <p:nvSpPr>
          <p:cNvPr id="12" name="TextovéPole 11">
            <a:extLst>
              <a:ext uri="{FF2B5EF4-FFF2-40B4-BE49-F238E27FC236}">
                <a16:creationId xmlns:a16="http://schemas.microsoft.com/office/drawing/2014/main" id="{0E4FE06E-4E37-4D3C-AD36-B6743F3804E7}"/>
              </a:ext>
            </a:extLst>
          </p:cNvPr>
          <p:cNvSpPr txBox="1"/>
          <p:nvPr/>
        </p:nvSpPr>
        <p:spPr>
          <a:xfrm>
            <a:off x="285792" y="2396714"/>
            <a:ext cx="5176256" cy="1015663"/>
          </a:xfrm>
          <a:prstGeom prst="rect">
            <a:avLst/>
          </a:prstGeom>
          <a:noFill/>
        </p:spPr>
        <p:txBody>
          <a:bodyPr wrap="square">
            <a:spAutoFit/>
          </a:bodyPr>
          <a:lstStyle/>
          <a:p>
            <a:r>
              <a:rPr lang="cs-CZ" sz="2000" b="0" i="0" dirty="0">
                <a:solidFill>
                  <a:srgbClr val="202122"/>
                </a:solidFill>
                <a:effectLst/>
              </a:rPr>
              <a:t>Při rovnosti okolních tlaků (nádoby otevřené do atmosféry) je pak rychlost vytékající kapaliny v bodě 2 :</a:t>
            </a:r>
            <a:endParaRPr lang="cs-CZ" sz="2000" dirty="0"/>
          </a:p>
        </p:txBody>
      </p:sp>
      <p:pic>
        <p:nvPicPr>
          <p:cNvPr id="11" name="Grafický objekt 10">
            <a:extLst>
              <a:ext uri="{FF2B5EF4-FFF2-40B4-BE49-F238E27FC236}">
                <a16:creationId xmlns:a16="http://schemas.microsoft.com/office/drawing/2014/main" id="{3D75306A-5C20-4B07-BC70-31EA1A64C0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71999" y="5016309"/>
            <a:ext cx="2319890" cy="677340"/>
          </a:xfrm>
          <a:prstGeom prst="rect">
            <a:avLst/>
          </a:prstGeom>
        </p:spPr>
      </p:pic>
      <p:pic>
        <p:nvPicPr>
          <p:cNvPr id="14" name="Grafický objekt 13">
            <a:extLst>
              <a:ext uri="{FF2B5EF4-FFF2-40B4-BE49-F238E27FC236}">
                <a16:creationId xmlns:a16="http://schemas.microsoft.com/office/drawing/2014/main" id="{F2A40539-A679-4445-A0D0-CA02F46048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48890" y="4327248"/>
            <a:ext cx="1314449" cy="603936"/>
          </a:xfrm>
          <a:prstGeom prst="rect">
            <a:avLst/>
          </a:prstGeom>
        </p:spPr>
      </p:pic>
      <p:pic>
        <p:nvPicPr>
          <p:cNvPr id="16" name="Grafický objekt 15">
            <a:extLst>
              <a:ext uri="{FF2B5EF4-FFF2-40B4-BE49-F238E27FC236}">
                <a16:creationId xmlns:a16="http://schemas.microsoft.com/office/drawing/2014/main" id="{F87F4780-19FE-4F99-92A7-95717ED7EE5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97889" y="3141847"/>
            <a:ext cx="1361612" cy="386404"/>
          </a:xfrm>
          <a:prstGeom prst="rect">
            <a:avLst/>
          </a:prstGeom>
        </p:spPr>
      </p:pic>
      <p:pic>
        <p:nvPicPr>
          <p:cNvPr id="18" name="Grafický objekt 17">
            <a:extLst>
              <a:ext uri="{FF2B5EF4-FFF2-40B4-BE49-F238E27FC236}">
                <a16:creationId xmlns:a16="http://schemas.microsoft.com/office/drawing/2014/main" id="{9458BF93-0C83-4182-81EA-F9B15AB5642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63231" y="1788752"/>
            <a:ext cx="1706575" cy="502712"/>
          </a:xfrm>
          <a:prstGeom prst="rect">
            <a:avLst/>
          </a:prstGeom>
        </p:spPr>
      </p:pic>
      <p:sp>
        <p:nvSpPr>
          <p:cNvPr id="19" name="TextovéPole 18">
            <a:extLst>
              <a:ext uri="{FF2B5EF4-FFF2-40B4-BE49-F238E27FC236}">
                <a16:creationId xmlns:a16="http://schemas.microsoft.com/office/drawing/2014/main" id="{8BF55E18-FE75-4594-BFCB-043692DE7A10}"/>
              </a:ext>
            </a:extLst>
          </p:cNvPr>
          <p:cNvSpPr txBox="1"/>
          <p:nvPr/>
        </p:nvSpPr>
        <p:spPr>
          <a:xfrm>
            <a:off x="247650" y="3587249"/>
            <a:ext cx="6962775" cy="707886"/>
          </a:xfrm>
          <a:prstGeom prst="rect">
            <a:avLst/>
          </a:prstGeom>
          <a:noFill/>
        </p:spPr>
        <p:txBody>
          <a:bodyPr wrap="square" rtlCol="0">
            <a:spAutoFit/>
          </a:bodyPr>
          <a:lstStyle/>
          <a:p>
            <a:r>
              <a:rPr lang="cs-CZ" sz="2000" dirty="0"/>
              <a:t>proto při nulovém rozdílu hladin (h</a:t>
            </a:r>
            <a:r>
              <a:rPr lang="cs-CZ" sz="2000" baseline="-25000" dirty="0"/>
              <a:t>2</a:t>
            </a:r>
            <a:r>
              <a:rPr lang="cs-CZ" sz="2000" dirty="0"/>
              <a:t> = 0) je rychlost</a:t>
            </a:r>
          </a:p>
          <a:p>
            <a:r>
              <a:rPr lang="cs-CZ" sz="2000" dirty="0"/>
              <a:t>toku v</a:t>
            </a:r>
            <a:r>
              <a:rPr lang="cs-CZ" sz="2000" baseline="-25000" dirty="0"/>
              <a:t>2</a:t>
            </a:r>
            <a:r>
              <a:rPr lang="cs-CZ" sz="2000" dirty="0"/>
              <a:t> = 0. </a:t>
            </a:r>
            <a:r>
              <a:rPr lang="cs-CZ" sz="2000" i="0" dirty="0">
                <a:solidFill>
                  <a:srgbClr val="202122"/>
                </a:solidFill>
                <a:effectLst/>
              </a:rPr>
              <a:t>Průtok sifonem je</a:t>
            </a:r>
            <a:endParaRPr lang="cs-CZ" sz="2000" dirty="0"/>
          </a:p>
        </p:txBody>
      </p:sp>
      <p:sp>
        <p:nvSpPr>
          <p:cNvPr id="23" name="TextovéPole 22">
            <a:extLst>
              <a:ext uri="{FF2B5EF4-FFF2-40B4-BE49-F238E27FC236}">
                <a16:creationId xmlns:a16="http://schemas.microsoft.com/office/drawing/2014/main" id="{E611E970-CF49-4E02-A531-EAA93F4EE3E8}"/>
              </a:ext>
            </a:extLst>
          </p:cNvPr>
          <p:cNvSpPr txBox="1"/>
          <p:nvPr/>
        </p:nvSpPr>
        <p:spPr>
          <a:xfrm>
            <a:off x="4194136" y="4393518"/>
            <a:ext cx="3362325" cy="369332"/>
          </a:xfrm>
          <a:prstGeom prst="rect">
            <a:avLst/>
          </a:prstGeom>
          <a:noFill/>
        </p:spPr>
        <p:txBody>
          <a:bodyPr wrap="square">
            <a:spAutoFit/>
          </a:bodyPr>
          <a:lstStyle/>
          <a:p>
            <a:r>
              <a:rPr lang="cs-CZ" b="0" i="0" dirty="0">
                <a:solidFill>
                  <a:srgbClr val="202122"/>
                </a:solidFill>
                <a:effectLst/>
              </a:rPr>
              <a:t>kde D je průměr trubice sifonu.</a:t>
            </a:r>
            <a:endParaRPr lang="cs-CZ" dirty="0"/>
          </a:p>
        </p:txBody>
      </p:sp>
      <p:sp>
        <p:nvSpPr>
          <p:cNvPr id="25" name="TextovéPole 24">
            <a:extLst>
              <a:ext uri="{FF2B5EF4-FFF2-40B4-BE49-F238E27FC236}">
                <a16:creationId xmlns:a16="http://schemas.microsoft.com/office/drawing/2014/main" id="{F4EBBFB4-2806-484D-994B-3DA8ADE969DB}"/>
              </a:ext>
            </a:extLst>
          </p:cNvPr>
          <p:cNvSpPr txBox="1"/>
          <p:nvPr/>
        </p:nvSpPr>
        <p:spPr>
          <a:xfrm>
            <a:off x="177231" y="5241813"/>
            <a:ext cx="4572000" cy="369332"/>
          </a:xfrm>
          <a:prstGeom prst="rect">
            <a:avLst/>
          </a:prstGeom>
          <a:noFill/>
        </p:spPr>
        <p:txBody>
          <a:bodyPr wrap="square">
            <a:spAutoFit/>
          </a:bodyPr>
          <a:lstStyle/>
          <a:p>
            <a:r>
              <a:rPr lang="cs-CZ" b="1" i="0" dirty="0">
                <a:solidFill>
                  <a:srgbClr val="202122"/>
                </a:solidFill>
                <a:effectLst/>
                <a:latin typeface="Arial" panose="020B0604020202020204" pitchFamily="34" charset="0"/>
              </a:rPr>
              <a:t>Maximální pracovní výška sifonu</a:t>
            </a:r>
            <a:r>
              <a:rPr lang="cs-CZ" b="0" i="0" dirty="0">
                <a:solidFill>
                  <a:srgbClr val="202122"/>
                </a:solidFill>
                <a:effectLst/>
                <a:latin typeface="Arial" panose="020B0604020202020204" pitchFamily="34" charset="0"/>
              </a:rPr>
              <a:t>:</a:t>
            </a:r>
            <a:endParaRPr lang="cs-CZ" dirty="0"/>
          </a:p>
        </p:txBody>
      </p:sp>
      <p:sp>
        <p:nvSpPr>
          <p:cNvPr id="27" name="TextovéPole 26">
            <a:extLst>
              <a:ext uri="{FF2B5EF4-FFF2-40B4-BE49-F238E27FC236}">
                <a16:creationId xmlns:a16="http://schemas.microsoft.com/office/drawing/2014/main" id="{232E6302-91A5-40CA-AD2D-F39BCE3685D8}"/>
              </a:ext>
            </a:extLst>
          </p:cNvPr>
          <p:cNvSpPr txBox="1"/>
          <p:nvPr/>
        </p:nvSpPr>
        <p:spPr>
          <a:xfrm>
            <a:off x="177231" y="5709528"/>
            <a:ext cx="8814369" cy="1015663"/>
          </a:xfrm>
          <a:prstGeom prst="rect">
            <a:avLst/>
          </a:prstGeom>
          <a:noFill/>
        </p:spPr>
        <p:txBody>
          <a:bodyPr wrap="square">
            <a:spAutoFit/>
          </a:bodyPr>
          <a:lstStyle/>
          <a:p>
            <a:pPr algn="just"/>
            <a:r>
              <a:rPr lang="cs-CZ" sz="2000" dirty="0"/>
              <a:t>Aby mohl sifon fungovat, musí být tlak v bodě 1 vyšší než tlak sytých par kapaliny za dané teploty. V opačném případě dojde v bodě 1 ke kavitaci a přetržení vodního sloupce.</a:t>
            </a:r>
          </a:p>
        </p:txBody>
      </p:sp>
    </p:spTree>
    <p:extLst>
      <p:ext uri="{BB962C8B-B14F-4D97-AF65-F5344CB8AC3E}">
        <p14:creationId xmlns:p14="http://schemas.microsoft.com/office/powerpoint/2010/main" val="322376501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3799421-E49C-4FF6-A8D0-E696FC73857C}"/>
              </a:ext>
            </a:extLst>
          </p:cNvPr>
          <p:cNvSpPr txBox="1"/>
          <p:nvPr/>
        </p:nvSpPr>
        <p:spPr>
          <a:xfrm>
            <a:off x="95250" y="267343"/>
            <a:ext cx="8953500" cy="2246769"/>
          </a:xfrm>
          <a:prstGeom prst="rect">
            <a:avLst/>
          </a:prstGeom>
          <a:noFill/>
        </p:spPr>
        <p:txBody>
          <a:bodyPr wrap="square">
            <a:spAutoFit/>
          </a:bodyPr>
          <a:lstStyle/>
          <a:p>
            <a:pPr algn="just"/>
            <a:r>
              <a:rPr lang="cs-CZ" sz="2000" dirty="0"/>
              <a:t>Pro uvedení násosky do chodu </a:t>
            </a:r>
            <a:r>
              <a:rPr lang="cs-CZ" sz="2000" u="sng" dirty="0"/>
              <a:t>je nutné, aby byla trubice celá naplněna přečerpávanou kapalinou </a:t>
            </a:r>
            <a:r>
              <a:rPr lang="cs-CZ" sz="2000" dirty="0"/>
              <a:t>(například ponořením celé trubice pod hladinu, případně vysátím vzduchu vývěvou - </a:t>
            </a:r>
            <a:r>
              <a:rPr lang="cs-CZ" sz="2000" b="0" i="0" dirty="0">
                <a:solidFill>
                  <a:srgbClr val="333333"/>
                </a:solidFill>
                <a:effectLst/>
              </a:rPr>
              <a:t>vysátím vzduchu vytvoříme tak podtlak</a:t>
            </a:r>
            <a:r>
              <a:rPr lang="cs-CZ" sz="2000" dirty="0"/>
              <a:t>). </a:t>
            </a:r>
            <a:r>
              <a:rPr lang="cs-CZ" sz="2000" b="0" i="0" dirty="0">
                <a:solidFill>
                  <a:srgbClr val="333333"/>
                </a:solidFill>
                <a:effectLst/>
              </a:rPr>
              <a:t>Jakmile voda překoná místo ohybu hadice je přitahována směrem dolu a začne tak vytékat do spodní nádoby. Tím, že voda vytéká z dolního konce hadice, udržuje podtlak v místě ohybu hadice. </a:t>
            </a:r>
            <a:r>
              <a:rPr lang="cs-CZ" sz="2000" dirty="0"/>
              <a:t>Násoska pak samočinně pracuje až do vyrovnání hladin (h</a:t>
            </a:r>
            <a:r>
              <a:rPr lang="cs-CZ" sz="2000" baseline="-25000" dirty="0"/>
              <a:t>2</a:t>
            </a:r>
            <a:r>
              <a:rPr lang="cs-CZ" sz="2000" dirty="0"/>
              <a:t> = 0) nebo poklesnutí hladiny v horní nádobě pod úroveň násosky.</a:t>
            </a:r>
          </a:p>
        </p:txBody>
      </p:sp>
      <p:pic>
        <p:nvPicPr>
          <p:cNvPr id="9" name="Picture 2">
            <a:extLst>
              <a:ext uri="{FF2B5EF4-FFF2-40B4-BE49-F238E27FC236}">
                <a16:creationId xmlns:a16="http://schemas.microsoft.com/office/drawing/2014/main" id="{89EDEC3D-18D8-40B5-97BD-3A5E8E1F4E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7073" y="2657443"/>
            <a:ext cx="3600447" cy="3042378"/>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a:extLst>
              <a:ext uri="{FF2B5EF4-FFF2-40B4-BE49-F238E27FC236}">
                <a16:creationId xmlns:a16="http://schemas.microsoft.com/office/drawing/2014/main" id="{48389C3A-8CAB-4B28-B2C0-A18D1E3EE717}"/>
              </a:ext>
            </a:extLst>
          </p:cNvPr>
          <p:cNvPicPr>
            <a:picLocks noChangeAspect="1"/>
          </p:cNvPicPr>
          <p:nvPr/>
        </p:nvPicPr>
        <p:blipFill>
          <a:blip r:embed="rId3"/>
          <a:stretch>
            <a:fillRect/>
          </a:stretch>
        </p:blipFill>
        <p:spPr>
          <a:xfrm>
            <a:off x="7319962" y="2799862"/>
            <a:ext cx="1171575" cy="2554034"/>
          </a:xfrm>
          <a:prstGeom prst="rect">
            <a:avLst/>
          </a:prstGeom>
        </p:spPr>
      </p:pic>
      <p:pic>
        <p:nvPicPr>
          <p:cNvPr id="9220" name="Picture 4">
            <a:extLst>
              <a:ext uri="{FF2B5EF4-FFF2-40B4-BE49-F238E27FC236}">
                <a16:creationId xmlns:a16="http://schemas.microsoft.com/office/drawing/2014/main" id="{40135A97-9805-4F5F-97DC-218B35B66C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49" y="2883468"/>
            <a:ext cx="2514601" cy="2816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86813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ow to Specify: Toilets - Architizer Journal">
            <a:extLst>
              <a:ext uri="{FF2B5EF4-FFF2-40B4-BE49-F238E27FC236}">
                <a16:creationId xmlns:a16="http://schemas.microsoft.com/office/drawing/2014/main" id="{A4B29CAC-8A40-44BA-9F77-C91D6E988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068" y="2940508"/>
            <a:ext cx="7447862" cy="3717467"/>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FC8793BD-AEA8-436C-8EDA-5884FEBAE223}"/>
              </a:ext>
            </a:extLst>
          </p:cNvPr>
          <p:cNvPicPr>
            <a:picLocks noChangeAspect="1"/>
          </p:cNvPicPr>
          <p:nvPr/>
        </p:nvPicPr>
        <p:blipFill>
          <a:blip r:embed="rId3"/>
          <a:stretch>
            <a:fillRect/>
          </a:stretch>
        </p:blipFill>
        <p:spPr>
          <a:xfrm>
            <a:off x="2738781" y="297320"/>
            <a:ext cx="3666437" cy="2899149"/>
          </a:xfrm>
          <a:prstGeom prst="rect">
            <a:avLst/>
          </a:prstGeom>
        </p:spPr>
      </p:pic>
    </p:spTree>
    <p:extLst>
      <p:ext uri="{BB962C8B-B14F-4D97-AF65-F5344CB8AC3E}">
        <p14:creationId xmlns:p14="http://schemas.microsoft.com/office/powerpoint/2010/main" val="326011991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1ADC518C-9532-4684-8EF3-E8B0679C55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138613"/>
            <a:ext cx="7620000" cy="2257425"/>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660B4B09-502C-4E3E-9A55-A923BC923ABA}"/>
              </a:ext>
            </a:extLst>
          </p:cNvPr>
          <p:cNvSpPr txBox="1"/>
          <p:nvPr/>
        </p:nvSpPr>
        <p:spPr>
          <a:xfrm>
            <a:off x="166688" y="953215"/>
            <a:ext cx="8810624" cy="2554545"/>
          </a:xfrm>
          <a:prstGeom prst="rect">
            <a:avLst/>
          </a:prstGeom>
          <a:noFill/>
        </p:spPr>
        <p:txBody>
          <a:bodyPr wrap="square">
            <a:spAutoFit/>
          </a:bodyPr>
          <a:lstStyle/>
          <a:p>
            <a:pPr algn="just"/>
            <a:r>
              <a:rPr lang="cs-CZ" sz="2000" b="0" i="0" dirty="0">
                <a:solidFill>
                  <a:srgbClr val="000000"/>
                </a:solidFill>
                <a:effectLst/>
              </a:rPr>
              <a:t>Když se pohár naplněn, kapalina stoupá vzhůru druhé trubky až do komory v horní části centrálního sloupu, po Pascalův princip ze spojité nádoby. Dokud hladina kapaliny nestoupne nad hladinu komory, funguje kalíšek jako obvykle. Pokud však hladina dále stoupá, kapalina se rozlije skrz komoru do první trubky a ze dna. Gravitace pak vytvoří sifon přes centrální sloup, což způsobí, že celý obsah šálku bude vyprázdněn otvorem ve spodní části stonku. Většina moderních toalet funguje na stejném principu: když hladina vody v misce stoupne dostatečně vysoko, vytvoří se sifon, který misku vyprázdní. </a:t>
            </a:r>
            <a:endParaRPr lang="cs-CZ" sz="2000" dirty="0"/>
          </a:p>
        </p:txBody>
      </p:sp>
      <p:sp>
        <p:nvSpPr>
          <p:cNvPr id="12" name="TextovéPole 11">
            <a:extLst>
              <a:ext uri="{FF2B5EF4-FFF2-40B4-BE49-F238E27FC236}">
                <a16:creationId xmlns:a16="http://schemas.microsoft.com/office/drawing/2014/main" id="{2E821319-6289-4F71-9115-BE80DA6E6E30}"/>
              </a:ext>
            </a:extLst>
          </p:cNvPr>
          <p:cNvSpPr txBox="1"/>
          <p:nvPr/>
        </p:nvSpPr>
        <p:spPr>
          <a:xfrm>
            <a:off x="266700" y="210950"/>
            <a:ext cx="3114675" cy="461665"/>
          </a:xfrm>
          <a:prstGeom prst="rect">
            <a:avLst/>
          </a:prstGeom>
          <a:noFill/>
        </p:spPr>
        <p:txBody>
          <a:bodyPr wrap="square">
            <a:spAutoFit/>
          </a:bodyPr>
          <a:lstStyle/>
          <a:p>
            <a:r>
              <a:rPr lang="cs-CZ" sz="2400" b="1" i="0" dirty="0">
                <a:solidFill>
                  <a:srgbClr val="000000"/>
                </a:solidFill>
                <a:effectLst/>
              </a:rPr>
              <a:t>Pythagorovský pohár</a:t>
            </a:r>
            <a:endParaRPr lang="cs-CZ" sz="2400" b="1" dirty="0"/>
          </a:p>
        </p:txBody>
      </p:sp>
    </p:spTree>
    <p:extLst>
      <p:ext uri="{BB962C8B-B14F-4D97-AF65-F5344CB8AC3E}">
        <p14:creationId xmlns:p14="http://schemas.microsoft.com/office/powerpoint/2010/main" val="167116686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081F78B5-C3DD-4B4D-A5C7-5FE8CD191AC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743575" y="227053"/>
            <a:ext cx="1638300" cy="4762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51D30C38-5942-48C3-9172-B75A26CD9299}"/>
              </a:ext>
            </a:extLst>
          </p:cNvPr>
          <p:cNvSpPr txBox="1"/>
          <p:nvPr/>
        </p:nvSpPr>
        <p:spPr>
          <a:xfrm>
            <a:off x="247651" y="900143"/>
            <a:ext cx="5495924" cy="3785652"/>
          </a:xfrm>
          <a:prstGeom prst="rect">
            <a:avLst/>
          </a:prstGeom>
          <a:noFill/>
        </p:spPr>
        <p:txBody>
          <a:bodyPr wrap="square">
            <a:spAutoFit/>
          </a:bodyPr>
          <a:lstStyle/>
          <a:p>
            <a:pPr algn="just"/>
            <a:r>
              <a:rPr lang="cs-CZ" sz="2000" b="0" i="0" dirty="0">
                <a:effectLst/>
              </a:rPr>
              <a:t>Rozpouštědlo se zahřívá pod zpětným chladičem, jeho páry putují směrem nahoru destilačním ramenem do chladiče kde kondenzují a odkapávají do komory, kde se nachází papírová patrona se vzorkem extrahovaného materiálu. Komora se vzorkem se pomalu plní horkým rozpouštědlem, do kterého se extrahují aktivní látky. Ke konci plnění komory rozpouštědlem je dosaženo maximální pracovní výšky sifonu, díky čemuž dojde k vyprázdnění komory. Rozpouštědlo se vrací do destilační baňky, kde se postupně koncentrují aktivní láky .</a:t>
            </a:r>
            <a:endParaRPr lang="cs-CZ" sz="2000" dirty="0"/>
          </a:p>
        </p:txBody>
      </p:sp>
      <p:sp>
        <p:nvSpPr>
          <p:cNvPr id="8" name="TextovéPole 7">
            <a:extLst>
              <a:ext uri="{FF2B5EF4-FFF2-40B4-BE49-F238E27FC236}">
                <a16:creationId xmlns:a16="http://schemas.microsoft.com/office/drawing/2014/main" id="{9357C9EB-6DD1-43CB-845D-5AB080D6D218}"/>
              </a:ext>
            </a:extLst>
          </p:cNvPr>
          <p:cNvSpPr txBox="1"/>
          <p:nvPr/>
        </p:nvSpPr>
        <p:spPr>
          <a:xfrm>
            <a:off x="247650" y="227053"/>
            <a:ext cx="4572000" cy="461665"/>
          </a:xfrm>
          <a:prstGeom prst="rect">
            <a:avLst/>
          </a:prstGeom>
          <a:noFill/>
        </p:spPr>
        <p:txBody>
          <a:bodyPr wrap="square">
            <a:spAutoFit/>
          </a:bodyPr>
          <a:lstStyle/>
          <a:p>
            <a:r>
              <a:rPr lang="cs-CZ" sz="2400" b="1" i="0" dirty="0" err="1">
                <a:solidFill>
                  <a:srgbClr val="000000"/>
                </a:solidFill>
                <a:effectLst/>
              </a:rPr>
              <a:t>Soxhletův</a:t>
            </a:r>
            <a:r>
              <a:rPr lang="cs-CZ" sz="2400" b="1" i="0" dirty="0">
                <a:solidFill>
                  <a:srgbClr val="000000"/>
                </a:solidFill>
                <a:effectLst/>
              </a:rPr>
              <a:t> extraktor </a:t>
            </a:r>
            <a:endParaRPr lang="cs-CZ" sz="2400" b="1" dirty="0"/>
          </a:p>
        </p:txBody>
      </p:sp>
      <p:pic>
        <p:nvPicPr>
          <p:cNvPr id="4100" name="Picture 4" descr="classic-kit-150">
            <a:extLst>
              <a:ext uri="{FF2B5EF4-FFF2-40B4-BE49-F238E27FC236}">
                <a16:creationId xmlns:a16="http://schemas.microsoft.com/office/drawing/2014/main" id="{532E73A0-8A71-42C6-85D6-3A3D7C742A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5700" y="385109"/>
            <a:ext cx="1428750" cy="4743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40561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4DB3CB-D484-4552-A80E-7D92EFDC7BD9}"/>
              </a:ext>
            </a:extLst>
          </p:cNvPr>
          <p:cNvSpPr>
            <a:spLocks noGrp="1"/>
          </p:cNvSpPr>
          <p:nvPr>
            <p:ph type="title"/>
          </p:nvPr>
        </p:nvSpPr>
        <p:spPr>
          <a:xfrm>
            <a:off x="209550" y="298451"/>
            <a:ext cx="2543176" cy="520699"/>
          </a:xfrm>
        </p:spPr>
        <p:txBody>
          <a:bodyPr>
            <a:normAutofit/>
          </a:bodyPr>
          <a:lstStyle/>
          <a:p>
            <a:r>
              <a:rPr lang="en-US" sz="2400" b="1" dirty="0" err="1">
                <a:latin typeface="+mn-lt"/>
              </a:rPr>
              <a:t>Heronova</a:t>
            </a:r>
            <a:r>
              <a:rPr lang="en-US" sz="2400" b="1" dirty="0">
                <a:latin typeface="+mn-lt"/>
              </a:rPr>
              <a:t> font</a:t>
            </a:r>
            <a:r>
              <a:rPr lang="cs-CZ" sz="2400" b="1" dirty="0">
                <a:latin typeface="+mn-lt"/>
              </a:rPr>
              <a:t>á</a:t>
            </a:r>
            <a:r>
              <a:rPr lang="en-US" sz="2400" b="1" dirty="0" err="1">
                <a:latin typeface="+mn-lt"/>
              </a:rPr>
              <a:t>na</a:t>
            </a:r>
            <a:endParaRPr lang="cs-CZ" sz="2400" b="1" dirty="0">
              <a:latin typeface="+mn-lt"/>
            </a:endParaRPr>
          </a:p>
        </p:txBody>
      </p:sp>
      <p:pic>
        <p:nvPicPr>
          <p:cNvPr id="3074" name="Picture 2">
            <a:extLst>
              <a:ext uri="{FF2B5EF4-FFF2-40B4-BE49-F238E27FC236}">
                <a16:creationId xmlns:a16="http://schemas.microsoft.com/office/drawing/2014/main" id="{490379C2-969C-4423-BC8B-9C04B4B619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6951" y="169070"/>
            <a:ext cx="1564625" cy="386238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ronze Herons Fountain Sculpture Water Feature Statue | Avant Garden">
            <a:extLst>
              <a:ext uri="{FF2B5EF4-FFF2-40B4-BE49-F238E27FC236}">
                <a16:creationId xmlns:a16="http://schemas.microsoft.com/office/drawing/2014/main" id="{F9288113-41E6-451A-B2B8-1A42B18D91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6951" y="4246745"/>
            <a:ext cx="1683686" cy="2525529"/>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049E54EB-7B95-464F-AD5B-867B3DED7A07}"/>
              </a:ext>
            </a:extLst>
          </p:cNvPr>
          <p:cNvPicPr>
            <a:picLocks noChangeAspect="1"/>
          </p:cNvPicPr>
          <p:nvPr/>
        </p:nvPicPr>
        <p:blipFill>
          <a:blip r:embed="rId4"/>
          <a:stretch>
            <a:fillRect/>
          </a:stretch>
        </p:blipFill>
        <p:spPr>
          <a:xfrm>
            <a:off x="4572000" y="2182596"/>
            <a:ext cx="2353093" cy="4441464"/>
          </a:xfrm>
          <a:prstGeom prst="rect">
            <a:avLst/>
          </a:prstGeom>
        </p:spPr>
      </p:pic>
      <p:sp>
        <p:nvSpPr>
          <p:cNvPr id="9" name="TextovéPole 8">
            <a:extLst>
              <a:ext uri="{FF2B5EF4-FFF2-40B4-BE49-F238E27FC236}">
                <a16:creationId xmlns:a16="http://schemas.microsoft.com/office/drawing/2014/main" id="{4011E7AD-6D89-4146-86D6-6C473AD911DD}"/>
              </a:ext>
            </a:extLst>
          </p:cNvPr>
          <p:cNvSpPr txBox="1"/>
          <p:nvPr/>
        </p:nvSpPr>
        <p:spPr>
          <a:xfrm>
            <a:off x="341912" y="2025969"/>
            <a:ext cx="4725388" cy="923330"/>
          </a:xfrm>
          <a:prstGeom prst="rect">
            <a:avLst/>
          </a:prstGeom>
          <a:noFill/>
        </p:spPr>
        <p:txBody>
          <a:bodyPr wrap="square">
            <a:spAutoFit/>
          </a:bodyPr>
          <a:lstStyle/>
          <a:p>
            <a:pPr algn="just"/>
            <a:r>
              <a:rPr lang="cs-CZ" dirty="0"/>
              <a:t>kde </a:t>
            </a:r>
            <a:r>
              <a:rPr lang="el-GR" dirty="0"/>
              <a:t>ρ</a:t>
            </a:r>
            <a:r>
              <a:rPr lang="cs-CZ" baseline="-25000" dirty="0"/>
              <a:t>w</a:t>
            </a:r>
            <a:r>
              <a:rPr lang="cs-CZ" dirty="0"/>
              <a:t> je hustota vody, </a:t>
            </a:r>
            <a:r>
              <a:rPr lang="el-GR" dirty="0"/>
              <a:t>ρ</a:t>
            </a:r>
            <a:r>
              <a:rPr lang="cs-CZ" baseline="-25000" dirty="0"/>
              <a:t>a</a:t>
            </a:r>
            <a:r>
              <a:rPr lang="cs-CZ" dirty="0"/>
              <a:t> je hustota vzduchu, h</a:t>
            </a:r>
            <a:r>
              <a:rPr lang="cs-CZ" baseline="-25000" dirty="0"/>
              <a:t>a</a:t>
            </a:r>
            <a:r>
              <a:rPr lang="cs-CZ" dirty="0"/>
              <a:t> je výška sloupce vzduchu mezi dvěma uzavřenými nádržemi.</a:t>
            </a:r>
          </a:p>
        </p:txBody>
      </p:sp>
      <p:pic>
        <p:nvPicPr>
          <p:cNvPr id="8" name="Obrázek 7">
            <a:extLst>
              <a:ext uri="{FF2B5EF4-FFF2-40B4-BE49-F238E27FC236}">
                <a16:creationId xmlns:a16="http://schemas.microsoft.com/office/drawing/2014/main" id="{E19EB030-302F-4170-87DA-7914918E8993}"/>
              </a:ext>
            </a:extLst>
          </p:cNvPr>
          <p:cNvPicPr>
            <a:picLocks noChangeAspect="1"/>
          </p:cNvPicPr>
          <p:nvPr/>
        </p:nvPicPr>
        <p:blipFill>
          <a:blip r:embed="rId5"/>
          <a:stretch>
            <a:fillRect/>
          </a:stretch>
        </p:blipFill>
        <p:spPr>
          <a:xfrm>
            <a:off x="2935404" y="1454292"/>
            <a:ext cx="2141148" cy="433327"/>
          </a:xfrm>
          <a:prstGeom prst="rect">
            <a:avLst/>
          </a:prstGeom>
        </p:spPr>
      </p:pic>
      <p:sp>
        <p:nvSpPr>
          <p:cNvPr id="10" name="TextovéPole 9">
            <a:extLst>
              <a:ext uri="{FF2B5EF4-FFF2-40B4-BE49-F238E27FC236}">
                <a16:creationId xmlns:a16="http://schemas.microsoft.com/office/drawing/2014/main" id="{8C26B3A6-29DB-4364-8140-831EB760D2CE}"/>
              </a:ext>
            </a:extLst>
          </p:cNvPr>
          <p:cNvSpPr txBox="1"/>
          <p:nvPr/>
        </p:nvSpPr>
        <p:spPr>
          <a:xfrm>
            <a:off x="341912" y="917408"/>
            <a:ext cx="5648325" cy="707886"/>
          </a:xfrm>
          <a:prstGeom prst="rect">
            <a:avLst/>
          </a:prstGeom>
          <a:noFill/>
        </p:spPr>
        <p:txBody>
          <a:bodyPr wrap="square">
            <a:spAutoFit/>
          </a:bodyPr>
          <a:lstStyle/>
          <a:p>
            <a:r>
              <a:rPr lang="cs-CZ" sz="2000" b="1" i="0" dirty="0" err="1">
                <a:effectLst/>
              </a:rPr>
              <a:t>Heronova</a:t>
            </a:r>
            <a:r>
              <a:rPr lang="cs-CZ" sz="2000" b="1" i="0" dirty="0">
                <a:effectLst/>
              </a:rPr>
              <a:t> fontána</a:t>
            </a:r>
            <a:r>
              <a:rPr lang="cs-CZ" sz="2000" b="0" i="0" dirty="0">
                <a:effectLst/>
              </a:rPr>
              <a:t> je hydraulické zařízení využívající hydrostatického tlaku. </a:t>
            </a:r>
            <a:endParaRPr lang="cs-CZ" sz="2000" dirty="0"/>
          </a:p>
        </p:txBody>
      </p:sp>
      <p:pic>
        <p:nvPicPr>
          <p:cNvPr id="4" name="Obrázek 3">
            <a:extLst>
              <a:ext uri="{FF2B5EF4-FFF2-40B4-BE49-F238E27FC236}">
                <a16:creationId xmlns:a16="http://schemas.microsoft.com/office/drawing/2014/main" id="{88AA4E55-7370-47CB-9046-0542A1FFACAF}"/>
              </a:ext>
            </a:extLst>
          </p:cNvPr>
          <p:cNvPicPr>
            <a:picLocks noChangeAspect="1"/>
          </p:cNvPicPr>
          <p:nvPr/>
        </p:nvPicPr>
        <p:blipFill>
          <a:blip r:embed="rId6"/>
          <a:stretch>
            <a:fillRect/>
          </a:stretch>
        </p:blipFill>
        <p:spPr>
          <a:xfrm>
            <a:off x="497903" y="3351000"/>
            <a:ext cx="3795713" cy="3078167"/>
          </a:xfrm>
          <a:prstGeom prst="rect">
            <a:avLst/>
          </a:prstGeom>
        </p:spPr>
      </p:pic>
      <p:sp>
        <p:nvSpPr>
          <p:cNvPr id="6" name="TextovéPole 5">
            <a:extLst>
              <a:ext uri="{FF2B5EF4-FFF2-40B4-BE49-F238E27FC236}">
                <a16:creationId xmlns:a16="http://schemas.microsoft.com/office/drawing/2014/main" id="{243FD903-C730-495B-9A06-342DE546A7B7}"/>
              </a:ext>
            </a:extLst>
          </p:cNvPr>
          <p:cNvSpPr txBox="1"/>
          <p:nvPr/>
        </p:nvSpPr>
        <p:spPr>
          <a:xfrm>
            <a:off x="341912" y="3508592"/>
            <a:ext cx="1038041" cy="400110"/>
          </a:xfrm>
          <a:prstGeom prst="rect">
            <a:avLst/>
          </a:prstGeom>
          <a:noFill/>
        </p:spPr>
        <p:txBody>
          <a:bodyPr wrap="none" rtlCol="0">
            <a:spAutoFit/>
          </a:bodyPr>
          <a:lstStyle/>
          <a:p>
            <a:r>
              <a:rPr lang="cs-CZ" sz="2000" b="1" dirty="0"/>
              <a:t>Kávovar</a:t>
            </a:r>
          </a:p>
        </p:txBody>
      </p:sp>
    </p:spTree>
    <p:extLst>
      <p:ext uri="{BB962C8B-B14F-4D97-AF65-F5344CB8AC3E}">
        <p14:creationId xmlns:p14="http://schemas.microsoft.com/office/powerpoint/2010/main" val="418181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Geologické struktury - Přehled geologie">
            <a:extLst>
              <a:ext uri="{FF2B5EF4-FFF2-40B4-BE49-F238E27FC236}">
                <a16:creationId xmlns:a16="http://schemas.microsoft.com/office/drawing/2014/main" id="{60D37B98-96FE-4DA3-8E0A-E5E3A154A0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187" y="868056"/>
            <a:ext cx="7667625" cy="59899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DB99B57E-531A-4847-AB72-701ADCF3F2D9}"/>
              </a:ext>
            </a:extLst>
          </p:cNvPr>
          <p:cNvSpPr txBox="1"/>
          <p:nvPr/>
        </p:nvSpPr>
        <p:spPr>
          <a:xfrm>
            <a:off x="3511644" y="276225"/>
            <a:ext cx="2163413" cy="369332"/>
          </a:xfrm>
          <a:prstGeom prst="rect">
            <a:avLst/>
          </a:prstGeom>
          <a:noFill/>
        </p:spPr>
        <p:txBody>
          <a:bodyPr wrap="none" rtlCol="0">
            <a:spAutoFit/>
          </a:bodyPr>
          <a:lstStyle/>
          <a:p>
            <a:r>
              <a:rPr lang="cs-CZ" b="1" dirty="0"/>
              <a:t>Geologické struktury</a:t>
            </a:r>
          </a:p>
        </p:txBody>
      </p:sp>
    </p:spTree>
    <p:extLst>
      <p:ext uri="{BB962C8B-B14F-4D97-AF65-F5344CB8AC3E}">
        <p14:creationId xmlns:p14="http://schemas.microsoft.com/office/powerpoint/2010/main" val="5832254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AAA82601-D4B3-476E-8BF6-1712228FAC84}"/>
              </a:ext>
            </a:extLst>
          </p:cNvPr>
          <p:cNvSpPr txBox="1"/>
          <p:nvPr/>
        </p:nvSpPr>
        <p:spPr>
          <a:xfrm>
            <a:off x="104775" y="780566"/>
            <a:ext cx="8686800" cy="1323439"/>
          </a:xfrm>
          <a:prstGeom prst="rect">
            <a:avLst/>
          </a:prstGeom>
          <a:noFill/>
        </p:spPr>
        <p:txBody>
          <a:bodyPr wrap="square">
            <a:spAutoFit/>
          </a:bodyPr>
          <a:lstStyle/>
          <a:p>
            <a:pPr algn="just"/>
            <a:r>
              <a:rPr lang="cs-CZ" sz="2000" b="1" i="0" dirty="0">
                <a:solidFill>
                  <a:srgbClr val="292929"/>
                </a:solidFill>
                <a:effectLst/>
              </a:rPr>
              <a:t>Vodní trkač</a:t>
            </a:r>
            <a:r>
              <a:rPr lang="cs-CZ" sz="2000" b="0" i="0" dirty="0">
                <a:solidFill>
                  <a:srgbClr val="292929"/>
                </a:solidFill>
                <a:effectLst/>
              </a:rPr>
              <a:t> je jednoduché </a:t>
            </a:r>
            <a:r>
              <a:rPr lang="cs-CZ" sz="2000" b="0" i="0" u="sng" dirty="0">
                <a:solidFill>
                  <a:srgbClr val="292929"/>
                </a:solidFill>
                <a:effectLst/>
              </a:rPr>
              <a:t>vodní čerpadlo</a:t>
            </a:r>
            <a:r>
              <a:rPr lang="cs-CZ" sz="2000" b="0" i="0" dirty="0">
                <a:solidFill>
                  <a:srgbClr val="292929"/>
                </a:solidFill>
                <a:effectLst/>
              </a:rPr>
              <a:t>, poháněné vodou. </a:t>
            </a:r>
            <a:r>
              <a:rPr lang="cs-CZ" sz="2000" b="0" i="0" u="sng" dirty="0">
                <a:solidFill>
                  <a:srgbClr val="292929"/>
                </a:solidFill>
                <a:effectLst/>
              </a:rPr>
              <a:t>Využívá kinetickou energii proudící vody a její přeměnu na energii tlakovou</a:t>
            </a:r>
            <a:r>
              <a:rPr lang="cs-CZ" sz="2000" b="0" i="0" dirty="0">
                <a:solidFill>
                  <a:srgbClr val="292929"/>
                </a:solidFill>
                <a:effectLst/>
              </a:rPr>
              <a:t>. Proud vody je pravidelně uzavírán </a:t>
            </a:r>
            <a:r>
              <a:rPr lang="cs-CZ" sz="2000" b="0" i="0" dirty="0" err="1">
                <a:solidFill>
                  <a:srgbClr val="292929"/>
                </a:solidFill>
                <a:effectLst/>
              </a:rPr>
              <a:t>trkacím</a:t>
            </a:r>
            <a:r>
              <a:rPr lang="cs-CZ" sz="2000" b="0" i="0" dirty="0">
                <a:solidFill>
                  <a:srgbClr val="292929"/>
                </a:solidFill>
                <a:effectLst/>
              </a:rPr>
              <a:t> ventilem. Vzniklé rázy slouží k čerpání vody přes výtlačný ventil do výšky několikanásobně vyšší, než je rozdíl hladin vody, která trkač pohání.</a:t>
            </a:r>
          </a:p>
        </p:txBody>
      </p:sp>
      <p:pic>
        <p:nvPicPr>
          <p:cNvPr id="47108" name="Picture 4" descr="See the source image">
            <a:extLst>
              <a:ext uri="{FF2B5EF4-FFF2-40B4-BE49-F238E27FC236}">
                <a16:creationId xmlns:a16="http://schemas.microsoft.com/office/drawing/2014/main" id="{1ADF2A17-63FB-4FB3-8048-CEB6D9D677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1" y="3251023"/>
            <a:ext cx="5002431" cy="3005945"/>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F0872B52-A21D-41ED-8286-9B69C04E5DFB}"/>
              </a:ext>
            </a:extLst>
          </p:cNvPr>
          <p:cNvSpPr txBox="1"/>
          <p:nvPr/>
        </p:nvSpPr>
        <p:spPr>
          <a:xfrm>
            <a:off x="104775" y="2246733"/>
            <a:ext cx="8686799" cy="707886"/>
          </a:xfrm>
          <a:prstGeom prst="rect">
            <a:avLst/>
          </a:prstGeom>
          <a:noFill/>
        </p:spPr>
        <p:txBody>
          <a:bodyPr wrap="square">
            <a:spAutoFit/>
          </a:bodyPr>
          <a:lstStyle/>
          <a:p>
            <a:pPr algn="just"/>
            <a:r>
              <a:rPr lang="cs-CZ" sz="2000" b="0" i="0" dirty="0">
                <a:effectLst/>
              </a:rPr>
              <a:t>Trkač může pracovat od spádu </a:t>
            </a:r>
            <a:r>
              <a:rPr lang="cs-CZ" sz="2000" i="0" dirty="0">
                <a:effectLst/>
              </a:rPr>
              <a:t>h</a:t>
            </a:r>
            <a:r>
              <a:rPr lang="cs-CZ" sz="2000" b="0" i="0" baseline="-25000" dirty="0">
                <a:effectLst/>
              </a:rPr>
              <a:t>1</a:t>
            </a:r>
            <a:r>
              <a:rPr lang="cs-CZ" sz="2000" b="0" i="0" dirty="0">
                <a:effectLst/>
              </a:rPr>
              <a:t> minimálně 1 metr (optimálně od 2 metrů) a vytlačí vodu maximálně do 25-násobku původního spádu.</a:t>
            </a:r>
          </a:p>
        </p:txBody>
      </p:sp>
      <p:sp>
        <p:nvSpPr>
          <p:cNvPr id="11" name="TextovéPole 10">
            <a:extLst>
              <a:ext uri="{FF2B5EF4-FFF2-40B4-BE49-F238E27FC236}">
                <a16:creationId xmlns:a16="http://schemas.microsoft.com/office/drawing/2014/main" id="{891B518D-2379-4D31-B85E-635DD0B90905}"/>
              </a:ext>
            </a:extLst>
          </p:cNvPr>
          <p:cNvSpPr txBox="1"/>
          <p:nvPr/>
        </p:nvSpPr>
        <p:spPr>
          <a:xfrm>
            <a:off x="104775" y="250786"/>
            <a:ext cx="4572000" cy="461665"/>
          </a:xfrm>
          <a:prstGeom prst="rect">
            <a:avLst/>
          </a:prstGeom>
          <a:noFill/>
        </p:spPr>
        <p:txBody>
          <a:bodyPr wrap="square">
            <a:spAutoFit/>
          </a:bodyPr>
          <a:lstStyle/>
          <a:p>
            <a:r>
              <a:rPr lang="cs-CZ" sz="2400" b="1" i="0" dirty="0">
                <a:solidFill>
                  <a:srgbClr val="292929"/>
                </a:solidFill>
                <a:effectLst/>
              </a:rPr>
              <a:t>Vodní trkač</a:t>
            </a:r>
            <a:r>
              <a:rPr lang="cs-CZ" sz="2400" b="0" i="0" dirty="0">
                <a:solidFill>
                  <a:srgbClr val="292929"/>
                </a:solidFill>
                <a:effectLst/>
              </a:rPr>
              <a:t> </a:t>
            </a:r>
            <a:endParaRPr lang="cs-CZ" sz="2400" dirty="0"/>
          </a:p>
        </p:txBody>
      </p:sp>
      <p:pic>
        <p:nvPicPr>
          <p:cNvPr id="4" name="Obrázek 3">
            <a:extLst>
              <a:ext uri="{FF2B5EF4-FFF2-40B4-BE49-F238E27FC236}">
                <a16:creationId xmlns:a16="http://schemas.microsoft.com/office/drawing/2014/main" id="{9D317165-24AC-4AAC-A40C-17CB53C35BA7}"/>
              </a:ext>
            </a:extLst>
          </p:cNvPr>
          <p:cNvPicPr>
            <a:picLocks noChangeAspect="1"/>
          </p:cNvPicPr>
          <p:nvPr/>
        </p:nvPicPr>
        <p:blipFill>
          <a:blip r:embed="rId3"/>
          <a:stretch>
            <a:fillRect/>
          </a:stretch>
        </p:blipFill>
        <p:spPr>
          <a:xfrm>
            <a:off x="379193" y="3443287"/>
            <a:ext cx="2857500" cy="2143125"/>
          </a:xfrm>
          <a:prstGeom prst="rect">
            <a:avLst/>
          </a:prstGeom>
        </p:spPr>
      </p:pic>
    </p:spTree>
    <p:extLst>
      <p:ext uri="{BB962C8B-B14F-4D97-AF65-F5344CB8AC3E}">
        <p14:creationId xmlns:p14="http://schemas.microsoft.com/office/powerpoint/2010/main" val="148250167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61E200-65A1-44D3-A5C1-E2B5D368C085}"/>
              </a:ext>
            </a:extLst>
          </p:cNvPr>
          <p:cNvSpPr>
            <a:spLocks noGrp="1"/>
          </p:cNvSpPr>
          <p:nvPr>
            <p:ph type="title"/>
          </p:nvPr>
        </p:nvSpPr>
        <p:spPr>
          <a:xfrm>
            <a:off x="304800" y="346076"/>
            <a:ext cx="4371975" cy="501649"/>
          </a:xfrm>
        </p:spPr>
        <p:txBody>
          <a:bodyPr>
            <a:normAutofit/>
          </a:bodyPr>
          <a:lstStyle/>
          <a:p>
            <a:r>
              <a:rPr lang="cs-CZ" sz="2400" b="1" i="0" dirty="0">
                <a:solidFill>
                  <a:srgbClr val="000000"/>
                </a:solidFill>
                <a:effectLst/>
                <a:latin typeface="+mn-lt"/>
              </a:rPr>
              <a:t>Hydraulický šok („vodní kladivo“)</a:t>
            </a:r>
            <a:endParaRPr lang="cs-CZ" sz="2400" b="1" dirty="0">
              <a:latin typeface="+mn-lt"/>
            </a:endParaRPr>
          </a:p>
        </p:txBody>
      </p:sp>
      <p:sp>
        <p:nvSpPr>
          <p:cNvPr id="7" name="TextovéPole 6">
            <a:extLst>
              <a:ext uri="{FF2B5EF4-FFF2-40B4-BE49-F238E27FC236}">
                <a16:creationId xmlns:a16="http://schemas.microsoft.com/office/drawing/2014/main" id="{7DE9CADA-FFBD-4D93-895B-D79B11923118}"/>
              </a:ext>
            </a:extLst>
          </p:cNvPr>
          <p:cNvSpPr txBox="1"/>
          <p:nvPr/>
        </p:nvSpPr>
        <p:spPr>
          <a:xfrm>
            <a:off x="200025" y="847725"/>
            <a:ext cx="8743950" cy="1938992"/>
          </a:xfrm>
          <a:prstGeom prst="rect">
            <a:avLst/>
          </a:prstGeom>
          <a:noFill/>
        </p:spPr>
        <p:txBody>
          <a:bodyPr wrap="square">
            <a:spAutoFit/>
          </a:bodyPr>
          <a:lstStyle/>
          <a:p>
            <a:pPr algn="just"/>
            <a:r>
              <a:rPr lang="cs-CZ" sz="2000" dirty="0"/>
              <a:t>je tlakový ráz nebo vlna způsobená změnou hybnosti když je tekutina (kapalina nebo plyn) v pohybu nucena zastavit nebo náhle změnit směr. K tomuto jevu obvykle dochází, když </a:t>
            </a:r>
            <a:r>
              <a:rPr lang="cs-CZ" sz="2000" b="0" i="0" dirty="0">
                <a:solidFill>
                  <a:srgbClr val="000000"/>
                </a:solidFill>
                <a:effectLst/>
              </a:rPr>
              <a:t>je potrubí náhle uzavřeno na výstupu (po proudu), množství vody před uzávěrem se stále pohybuje, čímž se vytváří vysoký tlak a výsledná rázová vlna může způsobit hluk a vibrace, případně až prasknutí nebo zhroucení potrubí.</a:t>
            </a:r>
          </a:p>
        </p:txBody>
      </p:sp>
      <p:pic>
        <p:nvPicPr>
          <p:cNvPr id="7170" name="Picture 2" descr="See the source image">
            <a:extLst>
              <a:ext uri="{FF2B5EF4-FFF2-40B4-BE49-F238E27FC236}">
                <a16:creationId xmlns:a16="http://schemas.microsoft.com/office/drawing/2014/main" id="{45D12843-14EE-466D-9F22-11F3B57312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63874"/>
            <a:ext cx="4191000" cy="344805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ee the source image">
            <a:extLst>
              <a:ext uri="{FF2B5EF4-FFF2-40B4-BE49-F238E27FC236}">
                <a16:creationId xmlns:a16="http://schemas.microsoft.com/office/drawing/2014/main" id="{3D602A50-5056-4247-8275-ECFA1C6F85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9043" y="2575856"/>
            <a:ext cx="2361725" cy="205470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0DC3C741-3203-441A-B096-04D50A68AD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6394" y="4630557"/>
            <a:ext cx="2867025" cy="2054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47807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9C7A3B-A136-40BA-B530-056EA03C56CD}"/>
              </a:ext>
            </a:extLst>
          </p:cNvPr>
          <p:cNvSpPr>
            <a:spLocks noGrp="1"/>
          </p:cNvSpPr>
          <p:nvPr>
            <p:ph type="title"/>
          </p:nvPr>
        </p:nvSpPr>
        <p:spPr>
          <a:xfrm>
            <a:off x="190500" y="244634"/>
            <a:ext cx="3600450" cy="507841"/>
          </a:xfrm>
        </p:spPr>
        <p:txBody>
          <a:bodyPr>
            <a:normAutofit/>
          </a:bodyPr>
          <a:lstStyle/>
          <a:p>
            <a:r>
              <a:rPr lang="cs-CZ" sz="2400" b="1" dirty="0">
                <a:latin typeface="+mn-lt"/>
              </a:rPr>
              <a:t>Řezání vodním paprskem</a:t>
            </a:r>
          </a:p>
        </p:txBody>
      </p:sp>
      <p:pic>
        <p:nvPicPr>
          <p:cNvPr id="5122" name="Picture 2">
            <a:extLst>
              <a:ext uri="{FF2B5EF4-FFF2-40B4-BE49-F238E27FC236}">
                <a16:creationId xmlns:a16="http://schemas.microsoft.com/office/drawing/2014/main" id="{F287373C-FD1F-48CA-8EB2-0198DFE97B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4674" y="244634"/>
            <a:ext cx="1876425" cy="4460774"/>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CCDDB1FA-9835-4B9D-8F81-E9FCEC46F4F1}"/>
              </a:ext>
            </a:extLst>
          </p:cNvPr>
          <p:cNvSpPr txBox="1"/>
          <p:nvPr/>
        </p:nvSpPr>
        <p:spPr>
          <a:xfrm>
            <a:off x="6457950" y="4705408"/>
            <a:ext cx="2543174" cy="2062103"/>
          </a:xfrm>
          <a:prstGeom prst="rect">
            <a:avLst/>
          </a:prstGeom>
          <a:noFill/>
        </p:spPr>
        <p:txBody>
          <a:bodyPr wrap="square">
            <a:spAutoFit/>
          </a:bodyPr>
          <a:lstStyle/>
          <a:p>
            <a:r>
              <a:rPr lang="cs-CZ" sz="1600" b="0" i="0" dirty="0">
                <a:solidFill>
                  <a:srgbClr val="202122"/>
                </a:solidFill>
                <a:effectLst/>
              </a:rPr>
              <a:t>1 – vysokotlaký přívod vody</a:t>
            </a:r>
            <a:br>
              <a:rPr lang="cs-CZ" sz="1600" dirty="0"/>
            </a:br>
            <a:r>
              <a:rPr lang="cs-CZ" sz="1600" b="0" i="0" dirty="0">
                <a:solidFill>
                  <a:srgbClr val="202122"/>
                </a:solidFill>
                <a:effectLst/>
              </a:rPr>
              <a:t>2 – rubínová nebo diamantová tryska</a:t>
            </a:r>
            <a:br>
              <a:rPr lang="cs-CZ" sz="1600" dirty="0"/>
            </a:br>
            <a:r>
              <a:rPr lang="cs-CZ" sz="1600" b="0" i="0" dirty="0">
                <a:solidFill>
                  <a:srgbClr val="202122"/>
                </a:solidFill>
                <a:effectLst/>
              </a:rPr>
              <a:t>3 – </a:t>
            </a:r>
            <a:r>
              <a:rPr lang="cs-CZ" sz="1600" b="0" i="0" dirty="0" err="1">
                <a:solidFill>
                  <a:srgbClr val="202122"/>
                </a:solidFill>
                <a:effectLst/>
              </a:rPr>
              <a:t>abrazivo</a:t>
            </a:r>
            <a:br>
              <a:rPr lang="cs-CZ" sz="1600" dirty="0"/>
            </a:br>
            <a:r>
              <a:rPr lang="cs-CZ" sz="1600" b="0" i="0" dirty="0">
                <a:solidFill>
                  <a:srgbClr val="202122"/>
                </a:solidFill>
                <a:effectLst/>
              </a:rPr>
              <a:t>4 – směšovací trubička</a:t>
            </a:r>
            <a:br>
              <a:rPr lang="cs-CZ" sz="1600" dirty="0"/>
            </a:br>
            <a:r>
              <a:rPr lang="cs-CZ" sz="1600" b="0" i="0" dirty="0">
                <a:solidFill>
                  <a:srgbClr val="202122"/>
                </a:solidFill>
                <a:effectLst/>
              </a:rPr>
              <a:t>5 – držák</a:t>
            </a:r>
            <a:br>
              <a:rPr lang="cs-CZ" sz="1600" dirty="0"/>
            </a:br>
            <a:r>
              <a:rPr lang="cs-CZ" sz="1600" b="0" i="0" dirty="0">
                <a:solidFill>
                  <a:srgbClr val="202122"/>
                </a:solidFill>
                <a:effectLst/>
              </a:rPr>
              <a:t>6 – paprsek</a:t>
            </a:r>
            <a:br>
              <a:rPr lang="cs-CZ" sz="1600" dirty="0"/>
            </a:br>
            <a:r>
              <a:rPr lang="cs-CZ" sz="1600" b="0" i="0" dirty="0">
                <a:solidFill>
                  <a:srgbClr val="202122"/>
                </a:solidFill>
                <a:effectLst/>
              </a:rPr>
              <a:t>7 – materiál</a:t>
            </a:r>
            <a:endParaRPr lang="cs-CZ" sz="1600" dirty="0"/>
          </a:p>
        </p:txBody>
      </p:sp>
      <p:sp>
        <p:nvSpPr>
          <p:cNvPr id="8" name="TextovéPole 7">
            <a:extLst>
              <a:ext uri="{FF2B5EF4-FFF2-40B4-BE49-F238E27FC236}">
                <a16:creationId xmlns:a16="http://schemas.microsoft.com/office/drawing/2014/main" id="{C2C2587D-9A38-4CB4-BAEE-65D88B837C46}"/>
              </a:ext>
            </a:extLst>
          </p:cNvPr>
          <p:cNvSpPr txBox="1"/>
          <p:nvPr/>
        </p:nvSpPr>
        <p:spPr>
          <a:xfrm>
            <a:off x="190500" y="767863"/>
            <a:ext cx="6886575" cy="3477875"/>
          </a:xfrm>
          <a:prstGeom prst="rect">
            <a:avLst/>
          </a:prstGeom>
          <a:noFill/>
        </p:spPr>
        <p:txBody>
          <a:bodyPr wrap="square">
            <a:spAutoFit/>
          </a:bodyPr>
          <a:lstStyle/>
          <a:p>
            <a:pPr algn="just"/>
            <a:r>
              <a:rPr lang="cs-CZ" sz="2000" dirty="0"/>
              <a:t>  Podstatou je obrušování děleného materiálu tlakem vodního paprsku. Tento proces je v podstatě stejný jako vodní eroze, ale značně zrychlený a soustředěný do jednoho místa. Pracovní tlak vody se pohybuje v rozmezí 200 – 620 </a:t>
            </a:r>
            <a:r>
              <a:rPr lang="cs-CZ" sz="2000" dirty="0" err="1"/>
              <a:t>MPa</a:t>
            </a:r>
            <a:r>
              <a:rPr lang="cs-CZ" sz="2000" dirty="0"/>
              <a:t>. Tlakovým zdrojem jsou speciální vysokotlaká čerpadla.</a:t>
            </a:r>
          </a:p>
          <a:p>
            <a:pPr algn="just"/>
            <a:r>
              <a:rPr lang="cs-CZ" sz="2000" b="0" i="0" dirty="0">
                <a:effectLst/>
              </a:rPr>
              <a:t>  Při zpracování měkkých materiálů se používá čistý vodní paprsek, pro ostatní případy je třeba použít abrazivní paprsek. Vhodnou abrazivní příměsí je přírodní </a:t>
            </a:r>
            <a:r>
              <a:rPr lang="cs-CZ" sz="2000" b="0" i="0" u="none" strike="noStrike" dirty="0">
                <a:effectLst/>
              </a:rPr>
              <a:t>olivín</a:t>
            </a:r>
            <a:r>
              <a:rPr lang="cs-CZ" sz="2000" b="0" i="0" dirty="0">
                <a:effectLst/>
              </a:rPr>
              <a:t>, přírodní </a:t>
            </a:r>
            <a:r>
              <a:rPr lang="cs-CZ" sz="2000" b="0" i="0" u="none" strike="noStrike" dirty="0">
                <a:effectLst/>
              </a:rPr>
              <a:t>granát</a:t>
            </a:r>
            <a:r>
              <a:rPr lang="cs-CZ" sz="2000" b="0" i="0" dirty="0">
                <a:effectLst/>
              </a:rPr>
              <a:t>, mletý korund, karbid křemíku, diamantový prach – volba závisí na </a:t>
            </a:r>
            <a:r>
              <a:rPr lang="cs-CZ" sz="2000" b="0" i="0" u="none" strike="noStrike" dirty="0">
                <a:effectLst/>
              </a:rPr>
              <a:t>tvrdosti</a:t>
            </a:r>
            <a:r>
              <a:rPr lang="cs-CZ" sz="2000" b="0" i="0" dirty="0">
                <a:effectLst/>
              </a:rPr>
              <a:t> děleného materiálu. Zrnitost abrazivního materiálu je v rozmezí 16 – 63 </a:t>
            </a:r>
            <a:r>
              <a:rPr lang="el-GR" sz="2000" b="0" i="0" dirty="0">
                <a:effectLst/>
              </a:rPr>
              <a:t>μ</a:t>
            </a:r>
            <a:r>
              <a:rPr lang="cs-CZ" sz="2000" b="0" i="0" dirty="0">
                <a:effectLst/>
              </a:rPr>
              <a:t>m.</a:t>
            </a:r>
            <a:endParaRPr lang="cs-CZ" sz="2000" dirty="0"/>
          </a:p>
        </p:txBody>
      </p:sp>
      <p:sp>
        <p:nvSpPr>
          <p:cNvPr id="7" name="TextovéPole 6">
            <a:extLst>
              <a:ext uri="{FF2B5EF4-FFF2-40B4-BE49-F238E27FC236}">
                <a16:creationId xmlns:a16="http://schemas.microsoft.com/office/drawing/2014/main" id="{241CC82F-2C78-4936-96E6-486FBF9BDC50}"/>
              </a:ext>
            </a:extLst>
          </p:cNvPr>
          <p:cNvSpPr txBox="1"/>
          <p:nvPr/>
        </p:nvSpPr>
        <p:spPr>
          <a:xfrm>
            <a:off x="190500" y="4720796"/>
            <a:ext cx="6000750" cy="1015663"/>
          </a:xfrm>
          <a:prstGeom prst="rect">
            <a:avLst/>
          </a:prstGeom>
          <a:noFill/>
        </p:spPr>
        <p:txBody>
          <a:bodyPr wrap="square">
            <a:spAutoFit/>
          </a:bodyPr>
          <a:lstStyle/>
          <a:p>
            <a:r>
              <a:rPr lang="cs-CZ" sz="2000" b="1" i="0" dirty="0">
                <a:solidFill>
                  <a:srgbClr val="000000"/>
                </a:solidFill>
                <a:effectLst/>
              </a:rPr>
              <a:t>Těžba tlakovou vodou</a:t>
            </a:r>
            <a:r>
              <a:rPr lang="cs-CZ" sz="2000" b="0" i="0" dirty="0">
                <a:solidFill>
                  <a:srgbClr val="000000"/>
                </a:solidFill>
                <a:effectLst/>
              </a:rPr>
              <a:t> </a:t>
            </a:r>
            <a:endParaRPr lang="en-US" sz="2000" b="0" i="0" dirty="0">
              <a:solidFill>
                <a:srgbClr val="000000"/>
              </a:solidFill>
              <a:effectLst/>
            </a:endParaRPr>
          </a:p>
          <a:p>
            <a:r>
              <a:rPr lang="en-US" sz="2000" dirty="0">
                <a:solidFill>
                  <a:srgbClr val="000000"/>
                </a:solidFill>
              </a:rPr>
              <a:t>P</a:t>
            </a:r>
            <a:r>
              <a:rPr lang="cs-CZ" sz="2000" b="0" i="0" dirty="0" err="1">
                <a:solidFill>
                  <a:srgbClr val="000000"/>
                </a:solidFill>
                <a:effectLst/>
              </a:rPr>
              <a:t>roud</a:t>
            </a:r>
            <a:r>
              <a:rPr lang="cs-CZ" sz="2000" b="0" i="0" dirty="0">
                <a:solidFill>
                  <a:srgbClr val="000000"/>
                </a:solidFill>
                <a:effectLst/>
              </a:rPr>
              <a:t> vody svojí silou rozrušuje horniny, a umožňuje tak jejich odplavení, nebo snadnější těžbu.</a:t>
            </a:r>
            <a:endParaRPr lang="cs-CZ" sz="2000" dirty="0"/>
          </a:p>
        </p:txBody>
      </p:sp>
    </p:spTree>
    <p:extLst>
      <p:ext uri="{BB962C8B-B14F-4D97-AF65-F5344CB8AC3E}">
        <p14:creationId xmlns:p14="http://schemas.microsoft.com/office/powerpoint/2010/main" val="396162761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07132C87-5C85-4834-819E-3F782866EABA}"/>
              </a:ext>
            </a:extLst>
          </p:cNvPr>
          <p:cNvSpPr txBox="1"/>
          <p:nvPr/>
        </p:nvSpPr>
        <p:spPr>
          <a:xfrm>
            <a:off x="174153" y="1388765"/>
            <a:ext cx="6019800" cy="707886"/>
          </a:xfrm>
          <a:prstGeom prst="rect">
            <a:avLst/>
          </a:prstGeom>
          <a:noFill/>
        </p:spPr>
        <p:txBody>
          <a:bodyPr wrap="square">
            <a:spAutoFit/>
          </a:bodyPr>
          <a:lstStyle/>
          <a:p>
            <a:r>
              <a:rPr lang="cs-CZ" sz="2000" b="0" i="0" dirty="0">
                <a:solidFill>
                  <a:srgbClr val="000000"/>
                </a:solidFill>
                <a:effectLst/>
              </a:rPr>
              <a:t> Rozdíl rychlostí po průtoku tekutiny obloukem je dán vektorovým součtem a výslednicí síly.</a:t>
            </a:r>
            <a:endParaRPr lang="cs-CZ" sz="2000" dirty="0"/>
          </a:p>
        </p:txBody>
      </p:sp>
      <p:pic>
        <p:nvPicPr>
          <p:cNvPr id="70658" name="Picture 2">
            <a:extLst>
              <a:ext uri="{FF2B5EF4-FFF2-40B4-BE49-F238E27FC236}">
                <a16:creationId xmlns:a16="http://schemas.microsoft.com/office/drawing/2014/main" id="{48A760A5-6EC3-4ED9-A0D2-0B4C2CEE57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6475" y="191293"/>
            <a:ext cx="285750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70660" name="Picture 4">
            <a:extLst>
              <a:ext uri="{FF2B5EF4-FFF2-40B4-BE49-F238E27FC236}">
                <a16:creationId xmlns:a16="http://schemas.microsoft.com/office/drawing/2014/main" id="{4325EF8A-BFD4-45FE-BD84-7464D180D5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3629" y="2262872"/>
            <a:ext cx="2648594" cy="444320"/>
          </a:xfrm>
          <a:prstGeom prst="rect">
            <a:avLst/>
          </a:prstGeom>
          <a:noFill/>
          <a:extLst>
            <a:ext uri="{909E8E84-426E-40DD-AFC4-6F175D3DCCD1}">
              <a14:hiddenFill xmlns:a14="http://schemas.microsoft.com/office/drawing/2010/main">
                <a:solidFill>
                  <a:srgbClr val="FFFFFF"/>
                </a:solidFill>
              </a14:hiddenFill>
            </a:ext>
          </a:extLst>
        </p:spPr>
      </p:pic>
      <p:pic>
        <p:nvPicPr>
          <p:cNvPr id="70662" name="Picture 6">
            <a:extLst>
              <a:ext uri="{FF2B5EF4-FFF2-40B4-BE49-F238E27FC236}">
                <a16:creationId xmlns:a16="http://schemas.microsoft.com/office/drawing/2014/main" id="{D361F60A-D1E0-4062-A78E-A1C2B12ECA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6709" y="3317983"/>
            <a:ext cx="2857500" cy="426581"/>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C5895D04-E3A0-4327-A5E5-789F1AD84327}"/>
              </a:ext>
            </a:extLst>
          </p:cNvPr>
          <p:cNvSpPr txBox="1"/>
          <p:nvPr/>
        </p:nvSpPr>
        <p:spPr>
          <a:xfrm>
            <a:off x="300037" y="2806755"/>
            <a:ext cx="5572124" cy="400110"/>
          </a:xfrm>
          <a:prstGeom prst="rect">
            <a:avLst/>
          </a:prstGeom>
          <a:noFill/>
        </p:spPr>
        <p:txBody>
          <a:bodyPr wrap="square">
            <a:spAutoFit/>
          </a:bodyPr>
          <a:lstStyle/>
          <a:p>
            <a:r>
              <a:rPr lang="cs-CZ" sz="2000" b="0" i="0" dirty="0">
                <a:solidFill>
                  <a:srgbClr val="000000"/>
                </a:solidFill>
                <a:effectLst/>
              </a:rPr>
              <a:t>Podle 1. impulsové věty je síla působící na oblouk</a:t>
            </a:r>
            <a:endParaRPr lang="cs-CZ" sz="2000" dirty="0"/>
          </a:p>
        </p:txBody>
      </p:sp>
      <p:sp>
        <p:nvSpPr>
          <p:cNvPr id="11" name="Rectangle 7">
            <a:extLst>
              <a:ext uri="{FF2B5EF4-FFF2-40B4-BE49-F238E27FC236}">
                <a16:creationId xmlns:a16="http://schemas.microsoft.com/office/drawing/2014/main" id="{CDCA1D08-4AA5-4757-8EA1-19644F088755}"/>
              </a:ext>
            </a:extLst>
          </p:cNvPr>
          <p:cNvSpPr>
            <a:spLocks noChangeArrowheads="1"/>
          </p:cNvSpPr>
          <p:nvPr/>
        </p:nvSpPr>
        <p:spPr bwMode="auto">
          <a:xfrm>
            <a:off x="174153" y="4235742"/>
            <a:ext cx="8520113"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Vzájemně navazující oblouky (i když jsou spojené přímou trubkou o určité délce) mají vždy reakce od proudění tekutiny ve složce </a:t>
            </a:r>
            <a:r>
              <a:rPr kumimoji="0" lang="cs-CZ" altLang="cs-CZ" sz="2000" b="0" i="1" u="none" strike="noStrike" cap="none" normalizeH="0" baseline="0" dirty="0">
                <a:ln>
                  <a:noFill/>
                </a:ln>
                <a:solidFill>
                  <a:srgbClr val="000000"/>
                </a:solidFill>
                <a:effectLst/>
                <a:latin typeface="+mn-lt"/>
                <a:cs typeface="Times New Roman" panose="02020603050405020304" pitchFamily="18" charset="0"/>
              </a:rPr>
              <a:t>V</a:t>
            </a:r>
            <a:r>
              <a:rPr kumimoji="0" lang="cs-CZ" altLang="cs-CZ" sz="2000" b="0" i="1" u="none" strike="noStrike" cap="none" normalizeH="0" baseline="-30000" dirty="0">
                <a:ln>
                  <a:noFill/>
                </a:ln>
                <a:solidFill>
                  <a:srgbClr val="000000"/>
                </a:solidFill>
                <a:effectLst/>
                <a:latin typeface="+mn-lt"/>
                <a:cs typeface="Times New Roman" panose="02020603050405020304" pitchFamily="18" charset="0"/>
              </a:rPr>
              <a:t>1</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a </a:t>
            </a:r>
            <a:r>
              <a:rPr kumimoji="0" lang="cs-CZ" altLang="cs-CZ" sz="2000" b="0" i="1" u="none" strike="noStrike" cap="none" normalizeH="0" baseline="0" dirty="0">
                <a:ln>
                  <a:noFill/>
                </a:ln>
                <a:solidFill>
                  <a:srgbClr val="000000"/>
                </a:solidFill>
                <a:effectLst/>
                <a:latin typeface="+mn-lt"/>
                <a:cs typeface="Times New Roman" panose="02020603050405020304" pitchFamily="18" charset="0"/>
              </a:rPr>
              <a:t>V</a:t>
            </a:r>
            <a:r>
              <a:rPr kumimoji="0" lang="cs-CZ" altLang="cs-CZ" sz="2000" b="0" i="1" u="none" strike="noStrike" cap="none" normalizeH="0" baseline="-30000" dirty="0">
                <a:ln>
                  <a:noFill/>
                </a:ln>
                <a:solidFill>
                  <a:srgbClr val="000000"/>
                </a:solidFill>
                <a:effectLst/>
                <a:latin typeface="+mn-lt"/>
                <a:cs typeface="Times New Roman" panose="02020603050405020304" pitchFamily="18" charset="0"/>
              </a:rPr>
              <a:t>2</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V uvedené dvojici oblouků se vždy jedna složka uvedené síly vyruší se stejnou složkou síly v druhém koleně, a je to vždy ta složka, která je v ose přímé trubky. </a:t>
            </a:r>
            <a:endParaRPr kumimoji="0" lang="cs-CZ" altLang="cs-CZ" sz="2000" b="0" i="0" u="none" strike="noStrike" cap="none" normalizeH="0" baseline="0" dirty="0">
              <a:ln>
                <a:noFill/>
              </a:ln>
              <a:solidFill>
                <a:schemeClr val="tx1"/>
              </a:solidFill>
              <a:effectLst/>
              <a:latin typeface="+mn-lt"/>
            </a:endParaRPr>
          </a:p>
        </p:txBody>
      </p:sp>
      <p:sp>
        <p:nvSpPr>
          <p:cNvPr id="12" name="TextovéPole 11">
            <a:extLst>
              <a:ext uri="{FF2B5EF4-FFF2-40B4-BE49-F238E27FC236}">
                <a16:creationId xmlns:a16="http://schemas.microsoft.com/office/drawing/2014/main" id="{A62E7A0A-C6CB-446B-A66A-F9E4C468405D}"/>
              </a:ext>
            </a:extLst>
          </p:cNvPr>
          <p:cNvSpPr txBox="1"/>
          <p:nvPr/>
        </p:nvSpPr>
        <p:spPr>
          <a:xfrm>
            <a:off x="300037" y="854784"/>
            <a:ext cx="3581400" cy="400110"/>
          </a:xfrm>
          <a:prstGeom prst="rect">
            <a:avLst/>
          </a:prstGeom>
          <a:noFill/>
        </p:spPr>
        <p:txBody>
          <a:bodyPr wrap="square">
            <a:spAutoFit/>
          </a:bodyPr>
          <a:lstStyle/>
          <a:p>
            <a:r>
              <a:rPr lang="cs-CZ" sz="2000" b="1" i="0" dirty="0">
                <a:solidFill>
                  <a:srgbClr val="000000"/>
                </a:solidFill>
                <a:effectLst/>
              </a:rPr>
              <a:t>Průtok tekutiny obloukem </a:t>
            </a:r>
            <a:endParaRPr lang="cs-CZ" sz="2000" b="1" dirty="0"/>
          </a:p>
        </p:txBody>
      </p:sp>
      <p:sp>
        <p:nvSpPr>
          <p:cNvPr id="13" name="TextovéPole 12">
            <a:extLst>
              <a:ext uri="{FF2B5EF4-FFF2-40B4-BE49-F238E27FC236}">
                <a16:creationId xmlns:a16="http://schemas.microsoft.com/office/drawing/2014/main" id="{4304906C-EE8E-4EAC-8A5F-A9B6FC805684}"/>
              </a:ext>
            </a:extLst>
          </p:cNvPr>
          <p:cNvSpPr txBox="1"/>
          <p:nvPr/>
        </p:nvSpPr>
        <p:spPr>
          <a:xfrm>
            <a:off x="133350" y="3790098"/>
            <a:ext cx="8810625" cy="400110"/>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Směr a orientace síly je stejný jako směr a orientace výslednice síly </a:t>
            </a:r>
            <a:r>
              <a:rPr kumimoji="0" lang="el-GR" altLang="cs-CZ" sz="2000" b="0" i="1" u="none" strike="noStrike" cap="none" normalizeH="0" baseline="0" dirty="0">
                <a:ln>
                  <a:noFill/>
                </a:ln>
                <a:solidFill>
                  <a:srgbClr val="000000"/>
                </a:solidFill>
                <a:effectLst/>
                <a:latin typeface="+mn-lt"/>
                <a:cs typeface="Times New Roman" panose="02020603050405020304" pitchFamily="18" charset="0"/>
              </a:rPr>
              <a:t>Δ</a:t>
            </a:r>
            <a:r>
              <a:rPr kumimoji="0" lang="cs-CZ" altLang="cs-CZ" sz="2000" b="0" i="1" u="none" strike="noStrike" cap="none" normalizeH="0" baseline="0" dirty="0">
                <a:ln>
                  <a:noFill/>
                </a:ln>
                <a:solidFill>
                  <a:srgbClr val="000000"/>
                </a:solidFill>
                <a:effectLst/>
                <a:latin typeface="+mn-lt"/>
                <a:cs typeface="Times New Roman" panose="02020603050405020304" pitchFamily="18" charset="0"/>
              </a:rPr>
              <a:t>v</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a:t>
            </a:r>
            <a:endParaRPr kumimoji="0" lang="cs-CZ" altLang="cs-CZ" sz="2000" b="0" i="0" u="none" strike="noStrike" cap="none" normalizeH="0" baseline="0" dirty="0">
              <a:ln>
                <a:noFill/>
              </a:ln>
              <a:solidFill>
                <a:schemeClr val="tx1"/>
              </a:solidFill>
              <a:effectLst/>
              <a:latin typeface="+mn-lt"/>
            </a:endParaRPr>
          </a:p>
        </p:txBody>
      </p:sp>
      <p:pic>
        <p:nvPicPr>
          <p:cNvPr id="4" name="Picture 2">
            <a:extLst>
              <a:ext uri="{FF2B5EF4-FFF2-40B4-BE49-F238E27FC236}">
                <a16:creationId xmlns:a16="http://schemas.microsoft.com/office/drawing/2014/main" id="{F2A5CE9A-D53D-42D3-B53A-69DD263CBA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0663" y="5253099"/>
            <a:ext cx="3476625" cy="1504950"/>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a:extLst>
              <a:ext uri="{FF2B5EF4-FFF2-40B4-BE49-F238E27FC236}">
                <a16:creationId xmlns:a16="http://schemas.microsoft.com/office/drawing/2014/main" id="{DE2A4CC8-BE3E-4E1A-A239-D8F929479ED9}"/>
              </a:ext>
            </a:extLst>
          </p:cNvPr>
          <p:cNvSpPr txBox="1"/>
          <p:nvPr/>
        </p:nvSpPr>
        <p:spPr>
          <a:xfrm>
            <a:off x="300037" y="5872224"/>
            <a:ext cx="4572000" cy="707886"/>
          </a:xfrm>
          <a:prstGeom prst="rect">
            <a:avLst/>
          </a:prstGeom>
          <a:noFill/>
        </p:spPr>
        <p:txBody>
          <a:bodyPr wrap="square">
            <a:spAutoFit/>
          </a:bodyPr>
          <a:lstStyle/>
          <a:p>
            <a:r>
              <a:rPr lang="cs-CZ" sz="2000" b="0" i="0" dirty="0">
                <a:solidFill>
                  <a:srgbClr val="333333"/>
                </a:solidFill>
                <a:effectLst/>
              </a:rPr>
              <a:t>Síla</a:t>
            </a:r>
            <a:r>
              <a:rPr lang="cs-CZ" sz="2000" b="0" i="0" cap="all" dirty="0">
                <a:solidFill>
                  <a:srgbClr val="333333"/>
                </a:solidFill>
                <a:effectLst/>
              </a:rPr>
              <a:t> </a:t>
            </a:r>
            <a:r>
              <a:rPr lang="cs-CZ" sz="2000" b="0" i="1" cap="all" dirty="0">
                <a:solidFill>
                  <a:srgbClr val="333333"/>
                </a:solidFill>
                <a:effectLst/>
              </a:rPr>
              <a:t>F</a:t>
            </a:r>
            <a:r>
              <a:rPr lang="cs-CZ" sz="2000" b="0" i="1" cap="all" baseline="-25000" dirty="0">
                <a:solidFill>
                  <a:srgbClr val="333333"/>
                </a:solidFill>
                <a:effectLst/>
              </a:rPr>
              <a:t>X</a:t>
            </a:r>
            <a:r>
              <a:rPr lang="cs-CZ" sz="2000" b="0" i="0" cap="all" dirty="0">
                <a:solidFill>
                  <a:srgbClr val="333333"/>
                </a:solidFill>
                <a:effectLst/>
              </a:rPr>
              <a:t> </a:t>
            </a:r>
            <a:r>
              <a:rPr lang="cs-CZ" sz="2000" b="0" i="0" dirty="0">
                <a:solidFill>
                  <a:srgbClr val="333333"/>
                </a:solidFill>
                <a:effectLst/>
              </a:rPr>
              <a:t>namáhá tedy potrubí mezi nimi na tah. </a:t>
            </a:r>
            <a:endParaRPr lang="cs-CZ" sz="2000" dirty="0"/>
          </a:p>
        </p:txBody>
      </p:sp>
      <p:sp>
        <p:nvSpPr>
          <p:cNvPr id="18" name="Nadpis 1">
            <a:extLst>
              <a:ext uri="{FF2B5EF4-FFF2-40B4-BE49-F238E27FC236}">
                <a16:creationId xmlns:a16="http://schemas.microsoft.com/office/drawing/2014/main" id="{1B7F771C-B5BC-4575-B91F-484034B50AE0}"/>
              </a:ext>
            </a:extLst>
          </p:cNvPr>
          <p:cNvSpPr>
            <a:spLocks noGrp="1"/>
          </p:cNvSpPr>
          <p:nvPr>
            <p:ph type="title"/>
          </p:nvPr>
        </p:nvSpPr>
        <p:spPr>
          <a:xfrm>
            <a:off x="300037" y="217852"/>
            <a:ext cx="4805363" cy="441490"/>
          </a:xfrm>
        </p:spPr>
        <p:txBody>
          <a:bodyPr>
            <a:normAutofit/>
          </a:bodyPr>
          <a:lstStyle/>
          <a:p>
            <a:r>
              <a:rPr lang="cs-CZ" sz="2400" b="1" dirty="0">
                <a:latin typeface="+mn-lt"/>
              </a:rPr>
              <a:t>Zákon zachování hybnosti u kapalin</a:t>
            </a:r>
          </a:p>
        </p:txBody>
      </p:sp>
    </p:spTree>
    <p:extLst>
      <p:ext uri="{BB962C8B-B14F-4D97-AF65-F5344CB8AC3E}">
        <p14:creationId xmlns:p14="http://schemas.microsoft.com/office/powerpoint/2010/main" val="45476459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egnerovo kolo">
            <a:extLst>
              <a:ext uri="{FF2B5EF4-FFF2-40B4-BE49-F238E27FC236}">
                <a16:creationId xmlns:a16="http://schemas.microsoft.com/office/drawing/2014/main" id="{2DD2FA58-BD1C-40F4-8AB8-245F4EDD6D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7900" y="280847"/>
            <a:ext cx="2895600" cy="2828925"/>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4402E9DD-827F-4956-A2FD-B376C81B06C2}"/>
              </a:ext>
            </a:extLst>
          </p:cNvPr>
          <p:cNvSpPr txBox="1"/>
          <p:nvPr/>
        </p:nvSpPr>
        <p:spPr>
          <a:xfrm>
            <a:off x="290513" y="280847"/>
            <a:ext cx="1820627" cy="400110"/>
          </a:xfrm>
          <a:prstGeom prst="rect">
            <a:avLst/>
          </a:prstGeom>
          <a:noFill/>
        </p:spPr>
        <p:txBody>
          <a:bodyPr wrap="none" rtlCol="0">
            <a:spAutoFit/>
          </a:bodyPr>
          <a:lstStyle/>
          <a:p>
            <a:r>
              <a:rPr lang="cs-CZ" sz="2000" b="1" dirty="0" err="1"/>
              <a:t>Segnerovo</a:t>
            </a:r>
            <a:r>
              <a:rPr lang="cs-CZ" sz="2000" b="1" dirty="0"/>
              <a:t> kolo</a:t>
            </a:r>
          </a:p>
        </p:txBody>
      </p:sp>
      <p:sp>
        <p:nvSpPr>
          <p:cNvPr id="8" name="TextovéPole 7">
            <a:extLst>
              <a:ext uri="{FF2B5EF4-FFF2-40B4-BE49-F238E27FC236}">
                <a16:creationId xmlns:a16="http://schemas.microsoft.com/office/drawing/2014/main" id="{4AFF52DD-911C-4130-A539-7771AAC89312}"/>
              </a:ext>
            </a:extLst>
          </p:cNvPr>
          <p:cNvSpPr txBox="1"/>
          <p:nvPr/>
        </p:nvSpPr>
        <p:spPr>
          <a:xfrm>
            <a:off x="190500" y="938402"/>
            <a:ext cx="5753009" cy="1631216"/>
          </a:xfrm>
          <a:prstGeom prst="rect">
            <a:avLst/>
          </a:prstGeom>
          <a:noFill/>
        </p:spPr>
        <p:txBody>
          <a:bodyPr wrap="square">
            <a:spAutoFit/>
          </a:bodyPr>
          <a:lstStyle/>
          <a:p>
            <a:pPr algn="just"/>
            <a:r>
              <a:rPr lang="cs-CZ" sz="2000" b="0" i="0" dirty="0">
                <a:solidFill>
                  <a:srgbClr val="000000"/>
                </a:solidFill>
                <a:effectLst/>
              </a:rPr>
              <a:t>Voda je přiváděna středem stroje do hlavice a odtud k několika dýzám na obvodu oběžného kola, kde prudce vytéká. Tím dochází ke vzniku reakční síly v opačném směru, která </a:t>
            </a:r>
            <a:r>
              <a:rPr lang="cs-CZ" sz="2000" b="0" i="0" dirty="0" err="1">
                <a:solidFill>
                  <a:srgbClr val="000000"/>
                </a:solidFill>
                <a:effectLst/>
              </a:rPr>
              <a:t>začně</a:t>
            </a:r>
            <a:r>
              <a:rPr lang="cs-CZ" sz="2000" b="0" i="0" dirty="0">
                <a:solidFill>
                  <a:srgbClr val="000000"/>
                </a:solidFill>
                <a:effectLst/>
              </a:rPr>
              <a:t> oběžným kolem se soustavou trysek otáčet.</a:t>
            </a:r>
            <a:endParaRPr lang="cs-CZ" sz="2000" dirty="0"/>
          </a:p>
        </p:txBody>
      </p:sp>
      <p:pic>
        <p:nvPicPr>
          <p:cNvPr id="6" name="Picture 2">
            <a:extLst>
              <a:ext uri="{FF2B5EF4-FFF2-40B4-BE49-F238E27FC236}">
                <a16:creationId xmlns:a16="http://schemas.microsoft.com/office/drawing/2014/main" id="{2106CB44-DCD6-467D-96ED-0B14834545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4289427"/>
            <a:ext cx="2928937" cy="22780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84F5561A-E2C2-4F10-ADB6-3C7081806A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3108" y="4289427"/>
            <a:ext cx="3128962" cy="2346722"/>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D303F828-F0B7-4E29-8703-709192818ABA}"/>
              </a:ext>
            </a:extLst>
          </p:cNvPr>
          <p:cNvSpPr txBox="1"/>
          <p:nvPr/>
        </p:nvSpPr>
        <p:spPr>
          <a:xfrm>
            <a:off x="190500" y="3239466"/>
            <a:ext cx="8643935" cy="1015663"/>
          </a:xfrm>
          <a:prstGeom prst="rect">
            <a:avLst/>
          </a:prstGeom>
          <a:noFill/>
        </p:spPr>
        <p:txBody>
          <a:bodyPr wrap="square">
            <a:spAutoFit/>
          </a:bodyPr>
          <a:lstStyle/>
          <a:p>
            <a:r>
              <a:rPr lang="cs-CZ" sz="2000" dirty="0" err="1"/>
              <a:t>Segnerovo</a:t>
            </a:r>
            <a:r>
              <a:rPr lang="cs-CZ" sz="2000" dirty="0"/>
              <a:t> kolo se používá ke skrápění </a:t>
            </a:r>
            <a:r>
              <a:rPr lang="cs-CZ" sz="2000" b="0" i="0" dirty="0">
                <a:solidFill>
                  <a:srgbClr val="333333"/>
                </a:solidFill>
                <a:effectLst/>
              </a:rPr>
              <a:t>biologických filtrů (</a:t>
            </a:r>
            <a:r>
              <a:rPr lang="cs-CZ" sz="2000" b="0" i="0" dirty="0" err="1">
                <a:solidFill>
                  <a:srgbClr val="333333"/>
                </a:solidFill>
                <a:effectLst/>
              </a:rPr>
              <a:t>biofiltrů</a:t>
            </a:r>
            <a:r>
              <a:rPr lang="cs-CZ" sz="2000" b="0" i="0" dirty="0">
                <a:solidFill>
                  <a:srgbClr val="333333"/>
                </a:solidFill>
                <a:effectLst/>
              </a:rPr>
              <a:t>) používaných při biologickém čištění vody. Jsou to nádrže vyplněné kusovým materiálem, který je zkrápěn mechanicky předčištěnou odpadní vodou. </a:t>
            </a:r>
            <a:endParaRPr lang="cs-CZ" sz="2000" dirty="0"/>
          </a:p>
        </p:txBody>
      </p:sp>
    </p:spTree>
    <p:extLst>
      <p:ext uri="{BB962C8B-B14F-4D97-AF65-F5344CB8AC3E}">
        <p14:creationId xmlns:p14="http://schemas.microsoft.com/office/powerpoint/2010/main" val="203608268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D7437D55-3726-4B71-A072-ED51BEF3E37D}"/>
              </a:ext>
            </a:extLst>
          </p:cNvPr>
          <p:cNvPicPr>
            <a:picLocks noChangeAspect="1"/>
          </p:cNvPicPr>
          <p:nvPr/>
        </p:nvPicPr>
        <p:blipFill>
          <a:blip r:embed="rId2"/>
          <a:stretch>
            <a:fillRect/>
          </a:stretch>
        </p:blipFill>
        <p:spPr>
          <a:xfrm>
            <a:off x="359756" y="2489287"/>
            <a:ext cx="5707669" cy="3216188"/>
          </a:xfrm>
          <a:prstGeom prst="rect">
            <a:avLst/>
          </a:prstGeom>
        </p:spPr>
      </p:pic>
      <p:sp>
        <p:nvSpPr>
          <p:cNvPr id="4" name="TextovéPole 3">
            <a:extLst>
              <a:ext uri="{FF2B5EF4-FFF2-40B4-BE49-F238E27FC236}">
                <a16:creationId xmlns:a16="http://schemas.microsoft.com/office/drawing/2014/main" id="{884A006D-CA3F-4B9A-9A04-E5CB38FE0299}"/>
              </a:ext>
            </a:extLst>
          </p:cNvPr>
          <p:cNvSpPr txBox="1"/>
          <p:nvPr/>
        </p:nvSpPr>
        <p:spPr>
          <a:xfrm>
            <a:off x="435956" y="367414"/>
            <a:ext cx="1059201" cy="461665"/>
          </a:xfrm>
          <a:prstGeom prst="rect">
            <a:avLst/>
          </a:prstGeom>
          <a:noFill/>
        </p:spPr>
        <p:txBody>
          <a:bodyPr wrap="none" rtlCol="0">
            <a:spAutoFit/>
          </a:bodyPr>
          <a:lstStyle/>
          <a:p>
            <a:r>
              <a:rPr lang="cs-CZ" sz="2400" b="1" dirty="0"/>
              <a:t>Raketa</a:t>
            </a:r>
            <a:endParaRPr lang="en-US" sz="2400" b="1" dirty="0"/>
          </a:p>
        </p:txBody>
      </p:sp>
      <p:pic>
        <p:nvPicPr>
          <p:cNvPr id="3" name="Obrázek 2">
            <a:extLst>
              <a:ext uri="{FF2B5EF4-FFF2-40B4-BE49-F238E27FC236}">
                <a16:creationId xmlns:a16="http://schemas.microsoft.com/office/drawing/2014/main" id="{E491E42B-AA4C-4B87-9E45-9D21CFF21BFF}"/>
              </a:ext>
            </a:extLst>
          </p:cNvPr>
          <p:cNvPicPr>
            <a:picLocks noChangeAspect="1"/>
          </p:cNvPicPr>
          <p:nvPr/>
        </p:nvPicPr>
        <p:blipFill>
          <a:blip r:embed="rId3"/>
          <a:stretch>
            <a:fillRect/>
          </a:stretch>
        </p:blipFill>
        <p:spPr>
          <a:xfrm>
            <a:off x="6543675" y="2940356"/>
            <a:ext cx="2417017" cy="2959068"/>
          </a:xfrm>
          <a:prstGeom prst="rect">
            <a:avLst/>
          </a:prstGeom>
        </p:spPr>
      </p:pic>
      <p:sp>
        <p:nvSpPr>
          <p:cNvPr id="9" name="TextovéPole 8">
            <a:extLst>
              <a:ext uri="{FF2B5EF4-FFF2-40B4-BE49-F238E27FC236}">
                <a16:creationId xmlns:a16="http://schemas.microsoft.com/office/drawing/2014/main" id="{0E1CFAA9-CC23-4ED0-993E-DBBF03B005D9}"/>
              </a:ext>
            </a:extLst>
          </p:cNvPr>
          <p:cNvSpPr txBox="1"/>
          <p:nvPr/>
        </p:nvSpPr>
        <p:spPr>
          <a:xfrm>
            <a:off x="435956" y="1165848"/>
            <a:ext cx="8524736" cy="1323439"/>
          </a:xfrm>
          <a:prstGeom prst="rect">
            <a:avLst/>
          </a:prstGeom>
          <a:noFill/>
        </p:spPr>
        <p:txBody>
          <a:bodyPr wrap="square">
            <a:spAutoFit/>
          </a:bodyPr>
          <a:lstStyle/>
          <a:p>
            <a:pPr algn="just"/>
            <a:r>
              <a:rPr lang="cs-CZ" sz="2000" b="1" i="0" dirty="0">
                <a:solidFill>
                  <a:srgbClr val="202122"/>
                </a:solidFill>
                <a:effectLst/>
              </a:rPr>
              <a:t>Raketa</a:t>
            </a:r>
            <a:r>
              <a:rPr lang="cs-CZ" sz="2000" b="0" i="0" dirty="0">
                <a:solidFill>
                  <a:srgbClr val="202122"/>
                </a:solidFill>
                <a:effectLst/>
              </a:rPr>
              <a:t> je létající stroj, který se pohybuje pouze na principu akce a reakce. </a:t>
            </a:r>
            <a:r>
              <a:rPr lang="cs-CZ" sz="2000" dirty="0"/>
              <a:t>Nejjednodušší konstrukcí rakety je např. komora naplněná stlačeným plynem</a:t>
            </a:r>
            <a:r>
              <a:rPr lang="en-US" sz="2000" dirty="0"/>
              <a:t>. </a:t>
            </a:r>
            <a:r>
              <a:rPr lang="cs-CZ" sz="2000" dirty="0"/>
              <a:t>Malý otvor dovoluje plynu unikat a vzniká síla táhnoucí raketu opačným směrem</a:t>
            </a:r>
            <a:r>
              <a:rPr lang="en-US" sz="2000" dirty="0"/>
              <a:t>. </a:t>
            </a:r>
            <a:r>
              <a:rPr lang="cs-CZ" sz="2000" b="0" i="0" dirty="0">
                <a:solidFill>
                  <a:srgbClr val="202122"/>
                </a:solidFill>
                <a:effectLst/>
              </a:rPr>
              <a:t> </a:t>
            </a:r>
            <a:endParaRPr lang="cs-CZ" sz="2000" dirty="0"/>
          </a:p>
        </p:txBody>
      </p:sp>
    </p:spTree>
    <p:extLst>
      <p:ext uri="{BB962C8B-B14F-4D97-AF65-F5344CB8AC3E}">
        <p14:creationId xmlns:p14="http://schemas.microsoft.com/office/powerpoint/2010/main" val="163609522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B400B081-E442-4F14-818B-A98B58F73E62}"/>
              </a:ext>
            </a:extLst>
          </p:cNvPr>
          <p:cNvPicPr>
            <a:picLocks noChangeAspect="1"/>
          </p:cNvPicPr>
          <p:nvPr/>
        </p:nvPicPr>
        <p:blipFill>
          <a:blip r:embed="rId2"/>
          <a:stretch>
            <a:fillRect/>
          </a:stretch>
        </p:blipFill>
        <p:spPr>
          <a:xfrm rot="16200000">
            <a:off x="1412396" y="647584"/>
            <a:ext cx="1685824" cy="3216034"/>
          </a:xfrm>
          <a:prstGeom prst="rect">
            <a:avLst/>
          </a:prstGeom>
        </p:spPr>
      </p:pic>
      <p:sp>
        <p:nvSpPr>
          <p:cNvPr id="5" name="Obdélník 4">
            <a:extLst>
              <a:ext uri="{FF2B5EF4-FFF2-40B4-BE49-F238E27FC236}">
                <a16:creationId xmlns:a16="http://schemas.microsoft.com/office/drawing/2014/main" id="{DF4C0A42-8F7C-48A7-AB44-89EF11179378}"/>
              </a:ext>
            </a:extLst>
          </p:cNvPr>
          <p:cNvSpPr/>
          <p:nvPr/>
        </p:nvSpPr>
        <p:spPr>
          <a:xfrm>
            <a:off x="187700" y="238233"/>
            <a:ext cx="8768600" cy="1015663"/>
          </a:xfrm>
          <a:prstGeom prst="rect">
            <a:avLst/>
          </a:prstGeom>
        </p:spPr>
        <p:txBody>
          <a:bodyPr wrap="square">
            <a:spAutoFit/>
          </a:bodyPr>
          <a:lstStyle/>
          <a:p>
            <a:pPr algn="just"/>
            <a:r>
              <a:rPr lang="cs-CZ" sz="2000" dirty="0"/>
              <a:t>Vzduch uvnitř </a:t>
            </a:r>
            <a:r>
              <a:rPr lang="cs-CZ" sz="2000" b="1" dirty="0"/>
              <a:t>balónku</a:t>
            </a:r>
            <a:r>
              <a:rPr lang="cs-CZ" sz="2000" dirty="0"/>
              <a:t> je tlačen gumovými stěnami. Vzduch </a:t>
            </a:r>
            <a:r>
              <a:rPr lang="en-US" sz="2000" dirty="0"/>
              <a:t> </a:t>
            </a:r>
            <a:r>
              <a:rPr lang="cs-CZ" sz="2000" dirty="0"/>
              <a:t>reaguje opačnou silou, takže síly se tak vyrovnávají</a:t>
            </a:r>
            <a:r>
              <a:rPr lang="en-US" sz="2000" dirty="0"/>
              <a:t>. </a:t>
            </a:r>
            <a:r>
              <a:rPr lang="cs-CZ" sz="2000" dirty="0"/>
              <a:t>Pokud se uvolní výpusť balónku</a:t>
            </a:r>
            <a:r>
              <a:rPr lang="en-US" sz="2000" dirty="0"/>
              <a:t>, </a:t>
            </a:r>
            <a:r>
              <a:rPr lang="cs-CZ" sz="2000" dirty="0"/>
              <a:t>vzduch jím uniká a balónek se pohybuje opačným směrem</a:t>
            </a:r>
            <a:r>
              <a:rPr lang="en-US" sz="2000" dirty="0"/>
              <a:t>.</a:t>
            </a:r>
            <a:endParaRPr lang="cs-CZ" sz="2000" dirty="0"/>
          </a:p>
        </p:txBody>
      </p:sp>
      <p:pic>
        <p:nvPicPr>
          <p:cNvPr id="6" name="Obrázek 5">
            <a:extLst>
              <a:ext uri="{FF2B5EF4-FFF2-40B4-BE49-F238E27FC236}">
                <a16:creationId xmlns:a16="http://schemas.microsoft.com/office/drawing/2014/main" id="{88F97636-6EF0-43CC-8CC1-0A7C49230262}"/>
              </a:ext>
            </a:extLst>
          </p:cNvPr>
          <p:cNvPicPr>
            <a:picLocks noChangeAspect="1"/>
          </p:cNvPicPr>
          <p:nvPr/>
        </p:nvPicPr>
        <p:blipFill>
          <a:blip r:embed="rId3"/>
          <a:stretch>
            <a:fillRect/>
          </a:stretch>
        </p:blipFill>
        <p:spPr>
          <a:xfrm>
            <a:off x="5818373" y="1082609"/>
            <a:ext cx="2067099" cy="1926616"/>
          </a:xfrm>
          <a:prstGeom prst="rect">
            <a:avLst/>
          </a:prstGeom>
        </p:spPr>
      </p:pic>
      <p:sp>
        <p:nvSpPr>
          <p:cNvPr id="12" name="TextovéPole 11">
            <a:extLst>
              <a:ext uri="{FF2B5EF4-FFF2-40B4-BE49-F238E27FC236}">
                <a16:creationId xmlns:a16="http://schemas.microsoft.com/office/drawing/2014/main" id="{FE9E6ECC-3253-4B84-9254-84C986FA17D7}"/>
              </a:ext>
            </a:extLst>
          </p:cNvPr>
          <p:cNvSpPr txBox="1"/>
          <p:nvPr/>
        </p:nvSpPr>
        <p:spPr>
          <a:xfrm>
            <a:off x="207430" y="3429000"/>
            <a:ext cx="4499334" cy="707886"/>
          </a:xfrm>
          <a:prstGeom prst="rect">
            <a:avLst/>
          </a:prstGeom>
          <a:noFill/>
        </p:spPr>
        <p:txBody>
          <a:bodyPr wrap="square">
            <a:spAutoFit/>
          </a:bodyPr>
          <a:lstStyle/>
          <a:p>
            <a:r>
              <a:rPr lang="cs-CZ" sz="2000" b="1" dirty="0" err="1"/>
              <a:t>Aeolipile</a:t>
            </a:r>
            <a:r>
              <a:rPr lang="cs-CZ" sz="2000" dirty="0"/>
              <a:t> (</a:t>
            </a:r>
            <a:r>
              <a:rPr lang="cs-CZ" sz="2000" dirty="0" err="1"/>
              <a:t>Heronova</a:t>
            </a:r>
            <a:r>
              <a:rPr lang="cs-CZ" sz="2000" dirty="0"/>
              <a:t> koule) funguje na principu reaktivního parního motoru. </a:t>
            </a:r>
          </a:p>
        </p:txBody>
      </p:sp>
      <p:pic>
        <p:nvPicPr>
          <p:cNvPr id="9220" name="Picture 4" descr="See the source image">
            <a:extLst>
              <a:ext uri="{FF2B5EF4-FFF2-40B4-BE49-F238E27FC236}">
                <a16:creationId xmlns:a16="http://schemas.microsoft.com/office/drawing/2014/main" id="{54D56B50-1283-429A-BA2B-92D6BED423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017" y="4295368"/>
            <a:ext cx="2804583" cy="2388217"/>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D7EEE745-E012-4E7E-96BB-D13C8B9CFF0D}"/>
              </a:ext>
            </a:extLst>
          </p:cNvPr>
          <p:cNvPicPr>
            <a:picLocks noChangeAspect="1"/>
          </p:cNvPicPr>
          <p:nvPr/>
        </p:nvPicPr>
        <p:blipFill>
          <a:blip r:embed="rId5"/>
          <a:stretch>
            <a:fillRect/>
          </a:stretch>
        </p:blipFill>
        <p:spPr>
          <a:xfrm>
            <a:off x="4137155" y="4470936"/>
            <a:ext cx="2905692" cy="2212649"/>
          </a:xfrm>
          <a:prstGeom prst="rect">
            <a:avLst/>
          </a:prstGeom>
        </p:spPr>
      </p:pic>
      <p:pic>
        <p:nvPicPr>
          <p:cNvPr id="9224" name="Picture 8" descr="See the source image">
            <a:extLst>
              <a:ext uri="{FF2B5EF4-FFF2-40B4-BE49-F238E27FC236}">
                <a16:creationId xmlns:a16="http://schemas.microsoft.com/office/drawing/2014/main" id="{EB025496-D0A5-477F-A917-1D2A0E7519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6034" y="4470936"/>
            <a:ext cx="1897595" cy="1897595"/>
          </a:xfrm>
          <a:prstGeom prst="rect">
            <a:avLst/>
          </a:prstGeom>
          <a:noFill/>
          <a:extLst>
            <a:ext uri="{909E8E84-426E-40DD-AFC4-6F175D3DCCD1}">
              <a14:hiddenFill xmlns:a14="http://schemas.microsoft.com/office/drawing/2010/main">
                <a:solidFill>
                  <a:srgbClr val="FFFFFF"/>
                </a:solidFill>
              </a14:hiddenFill>
            </a:ext>
          </a:extLst>
        </p:spPr>
      </p:pic>
      <p:sp>
        <p:nvSpPr>
          <p:cNvPr id="18" name="TextovéPole 17">
            <a:extLst>
              <a:ext uri="{FF2B5EF4-FFF2-40B4-BE49-F238E27FC236}">
                <a16:creationId xmlns:a16="http://schemas.microsoft.com/office/drawing/2014/main" id="{D2A4B1F6-E903-49B8-BE4C-829C72F490DD}"/>
              </a:ext>
            </a:extLst>
          </p:cNvPr>
          <p:cNvSpPr txBox="1"/>
          <p:nvPr/>
        </p:nvSpPr>
        <p:spPr>
          <a:xfrm>
            <a:off x="4747546" y="3429000"/>
            <a:ext cx="4208754" cy="707886"/>
          </a:xfrm>
          <a:prstGeom prst="rect">
            <a:avLst/>
          </a:prstGeom>
          <a:noFill/>
        </p:spPr>
        <p:txBody>
          <a:bodyPr wrap="square">
            <a:spAutoFit/>
          </a:bodyPr>
          <a:lstStyle/>
          <a:p>
            <a:r>
              <a:rPr lang="cs-CZ" sz="2000" b="1" dirty="0"/>
              <a:t>Catherine </a:t>
            </a:r>
            <a:r>
              <a:rPr lang="cs-CZ" sz="2000" b="1" dirty="0" err="1"/>
              <a:t>wheel</a:t>
            </a:r>
            <a:r>
              <a:rPr lang="cs-CZ" sz="2000" b="1" dirty="0"/>
              <a:t> (</a:t>
            </a:r>
            <a:r>
              <a:rPr lang="cs-CZ" sz="2000" b="1" dirty="0" err="1"/>
              <a:t>pinwheel</a:t>
            </a:r>
            <a:r>
              <a:rPr lang="cs-CZ" sz="2000" b="1" dirty="0"/>
              <a:t>) </a:t>
            </a:r>
            <a:r>
              <a:rPr lang="cs-CZ" sz="2000" dirty="0"/>
              <a:t>je druh pyrotechniky. </a:t>
            </a:r>
          </a:p>
        </p:txBody>
      </p:sp>
    </p:spTree>
    <p:extLst>
      <p:ext uri="{BB962C8B-B14F-4D97-AF65-F5344CB8AC3E}">
        <p14:creationId xmlns:p14="http://schemas.microsoft.com/office/powerpoint/2010/main" val="207220244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B59052D6-C596-433E-91DB-4BE2A474DE96}"/>
              </a:ext>
            </a:extLst>
          </p:cNvPr>
          <p:cNvSpPr/>
          <p:nvPr/>
        </p:nvSpPr>
        <p:spPr>
          <a:xfrm>
            <a:off x="163720" y="1087982"/>
            <a:ext cx="4484480" cy="1938992"/>
          </a:xfrm>
          <a:prstGeom prst="rect">
            <a:avLst/>
          </a:prstGeom>
        </p:spPr>
        <p:txBody>
          <a:bodyPr wrap="square">
            <a:spAutoFit/>
          </a:bodyPr>
          <a:lstStyle/>
          <a:p>
            <a:pPr algn="just"/>
            <a:r>
              <a:rPr lang="en-US" sz="2000" b="1" dirty="0" err="1">
                <a:solidFill>
                  <a:srgbClr val="222222"/>
                </a:solidFill>
              </a:rPr>
              <a:t>Parní</a:t>
            </a:r>
            <a:r>
              <a:rPr lang="en-US" sz="2000" b="1" dirty="0">
                <a:solidFill>
                  <a:srgbClr val="222222"/>
                </a:solidFill>
              </a:rPr>
              <a:t> </a:t>
            </a:r>
            <a:r>
              <a:rPr lang="en-US" sz="2000" b="1" dirty="0" err="1">
                <a:solidFill>
                  <a:srgbClr val="222222"/>
                </a:solidFill>
              </a:rPr>
              <a:t>turbína</a:t>
            </a:r>
            <a:r>
              <a:rPr lang="en-US" sz="2000" b="1" dirty="0">
                <a:solidFill>
                  <a:srgbClr val="222222"/>
                </a:solidFill>
              </a:rPr>
              <a:t> </a:t>
            </a:r>
            <a:r>
              <a:rPr lang="en-US" sz="2000" dirty="0">
                <a:solidFill>
                  <a:srgbClr val="222222"/>
                </a:solidFill>
              </a:rPr>
              <a:t>je </a:t>
            </a:r>
            <a:r>
              <a:rPr lang="en-US" sz="2000" dirty="0" err="1">
                <a:solidFill>
                  <a:srgbClr val="222222"/>
                </a:solidFill>
              </a:rPr>
              <a:t>turbína</a:t>
            </a:r>
            <a:r>
              <a:rPr lang="en-US" sz="2000" dirty="0">
                <a:solidFill>
                  <a:srgbClr val="222222"/>
                </a:solidFill>
              </a:rPr>
              <a:t>, </a:t>
            </a:r>
            <a:r>
              <a:rPr lang="en-US" sz="2000" dirty="0" err="1">
                <a:solidFill>
                  <a:srgbClr val="222222"/>
                </a:solidFill>
              </a:rPr>
              <a:t>točivý</a:t>
            </a:r>
            <a:r>
              <a:rPr lang="en-US" sz="2000" dirty="0">
                <a:solidFill>
                  <a:srgbClr val="222222"/>
                </a:solidFill>
              </a:rPr>
              <a:t> </a:t>
            </a:r>
            <a:r>
              <a:rPr lang="en-US" sz="2000" dirty="0" err="1">
                <a:solidFill>
                  <a:srgbClr val="222222"/>
                </a:solidFill>
              </a:rPr>
              <a:t>tepelný</a:t>
            </a:r>
            <a:r>
              <a:rPr lang="en-US" sz="2000" dirty="0">
                <a:solidFill>
                  <a:srgbClr val="222222"/>
                </a:solidFill>
              </a:rPr>
              <a:t> </a:t>
            </a:r>
            <a:r>
              <a:rPr lang="en-US" sz="2000" dirty="0" err="1">
                <a:solidFill>
                  <a:srgbClr val="222222"/>
                </a:solidFill>
              </a:rPr>
              <a:t>stroj</a:t>
            </a:r>
            <a:r>
              <a:rPr lang="en-US" sz="2000" dirty="0">
                <a:solidFill>
                  <a:srgbClr val="222222"/>
                </a:solidFill>
              </a:rPr>
              <a:t>, </a:t>
            </a:r>
            <a:r>
              <a:rPr lang="en-US" sz="2000" dirty="0" err="1">
                <a:solidFill>
                  <a:srgbClr val="222222"/>
                </a:solidFill>
              </a:rPr>
              <a:t>který</a:t>
            </a:r>
            <a:r>
              <a:rPr lang="en-US" sz="2000" dirty="0">
                <a:solidFill>
                  <a:srgbClr val="222222"/>
                </a:solidFill>
              </a:rPr>
              <a:t> </a:t>
            </a:r>
            <a:r>
              <a:rPr lang="en-US" sz="2000" dirty="0" err="1">
                <a:solidFill>
                  <a:srgbClr val="222222"/>
                </a:solidFill>
              </a:rPr>
              <a:t>převádí</a:t>
            </a:r>
            <a:r>
              <a:rPr lang="en-US" sz="2000" dirty="0">
                <a:solidFill>
                  <a:srgbClr val="222222"/>
                </a:solidFill>
              </a:rPr>
              <a:t> </a:t>
            </a:r>
            <a:r>
              <a:rPr lang="en-US" sz="2000" dirty="0" err="1">
                <a:solidFill>
                  <a:srgbClr val="222222"/>
                </a:solidFill>
              </a:rPr>
              <a:t>tlakovou</a:t>
            </a:r>
            <a:r>
              <a:rPr lang="en-US" sz="2000" dirty="0">
                <a:solidFill>
                  <a:srgbClr val="222222"/>
                </a:solidFill>
              </a:rPr>
              <a:t> a </a:t>
            </a:r>
            <a:r>
              <a:rPr lang="en-US" sz="2000" dirty="0" err="1">
                <a:solidFill>
                  <a:srgbClr val="222222"/>
                </a:solidFill>
              </a:rPr>
              <a:t>kinetickou</a:t>
            </a:r>
            <a:r>
              <a:rPr lang="en-US" sz="2000" dirty="0">
                <a:solidFill>
                  <a:srgbClr val="222222"/>
                </a:solidFill>
              </a:rPr>
              <a:t> </a:t>
            </a:r>
            <a:r>
              <a:rPr lang="en-US" sz="2000" dirty="0" err="1">
                <a:solidFill>
                  <a:srgbClr val="222222"/>
                </a:solidFill>
              </a:rPr>
              <a:t>energii</a:t>
            </a:r>
            <a:r>
              <a:rPr lang="en-US" sz="2000" dirty="0">
                <a:solidFill>
                  <a:srgbClr val="222222"/>
                </a:solidFill>
              </a:rPr>
              <a:t> </a:t>
            </a:r>
            <a:r>
              <a:rPr lang="en-US" sz="2000" dirty="0" err="1">
                <a:solidFill>
                  <a:srgbClr val="222222"/>
                </a:solidFill>
              </a:rPr>
              <a:t>páry</a:t>
            </a:r>
            <a:r>
              <a:rPr lang="en-US" sz="2000" dirty="0">
                <a:solidFill>
                  <a:srgbClr val="222222"/>
                </a:solidFill>
              </a:rPr>
              <a:t>, </a:t>
            </a:r>
            <a:r>
              <a:rPr lang="en-US" sz="2000" dirty="0" err="1">
                <a:solidFill>
                  <a:srgbClr val="222222"/>
                </a:solidFill>
              </a:rPr>
              <a:t>přicházející</a:t>
            </a:r>
            <a:r>
              <a:rPr lang="en-US" sz="2000" dirty="0">
                <a:solidFill>
                  <a:srgbClr val="222222"/>
                </a:solidFill>
              </a:rPr>
              <a:t> z </a:t>
            </a:r>
            <a:r>
              <a:rPr lang="en-US" sz="2000" dirty="0" err="1">
                <a:solidFill>
                  <a:srgbClr val="222222"/>
                </a:solidFill>
              </a:rPr>
              <a:t>generátoru</a:t>
            </a:r>
            <a:r>
              <a:rPr lang="en-US" sz="2000" dirty="0">
                <a:solidFill>
                  <a:srgbClr val="222222"/>
                </a:solidFill>
              </a:rPr>
              <a:t> </a:t>
            </a:r>
            <a:r>
              <a:rPr lang="en-US" sz="2000" dirty="0" err="1">
                <a:solidFill>
                  <a:srgbClr val="222222"/>
                </a:solidFill>
              </a:rPr>
              <a:t>páry</a:t>
            </a:r>
            <a:r>
              <a:rPr lang="en-US" sz="2000" dirty="0">
                <a:solidFill>
                  <a:srgbClr val="222222"/>
                </a:solidFill>
              </a:rPr>
              <a:t>, </a:t>
            </a:r>
            <a:r>
              <a:rPr lang="en-US" sz="2000" dirty="0" err="1">
                <a:solidFill>
                  <a:srgbClr val="222222"/>
                </a:solidFill>
              </a:rPr>
              <a:t>tj</a:t>
            </a:r>
            <a:r>
              <a:rPr lang="en-US" sz="2000" dirty="0">
                <a:solidFill>
                  <a:srgbClr val="222222"/>
                </a:solidFill>
              </a:rPr>
              <a:t>. </a:t>
            </a:r>
            <a:r>
              <a:rPr lang="en-US" sz="2000" dirty="0" err="1">
                <a:solidFill>
                  <a:srgbClr val="222222"/>
                </a:solidFill>
              </a:rPr>
              <a:t>parního</a:t>
            </a:r>
            <a:r>
              <a:rPr lang="en-US" sz="2000" dirty="0">
                <a:solidFill>
                  <a:srgbClr val="222222"/>
                </a:solidFill>
              </a:rPr>
              <a:t> </a:t>
            </a:r>
            <a:r>
              <a:rPr lang="en-US" sz="2000" dirty="0" err="1">
                <a:solidFill>
                  <a:srgbClr val="222222"/>
                </a:solidFill>
              </a:rPr>
              <a:t>kotle</a:t>
            </a:r>
            <a:r>
              <a:rPr lang="en-US" sz="2000" dirty="0">
                <a:solidFill>
                  <a:srgbClr val="222222"/>
                </a:solidFill>
              </a:rPr>
              <a:t>, </a:t>
            </a:r>
            <a:r>
              <a:rPr lang="en-US" sz="2000" dirty="0" err="1">
                <a:solidFill>
                  <a:srgbClr val="222222"/>
                </a:solidFill>
              </a:rPr>
              <a:t>na</a:t>
            </a:r>
            <a:r>
              <a:rPr lang="en-US" sz="2000" dirty="0">
                <a:solidFill>
                  <a:srgbClr val="222222"/>
                </a:solidFill>
              </a:rPr>
              <a:t> </a:t>
            </a:r>
            <a:r>
              <a:rPr lang="en-US" sz="2000" dirty="0" err="1">
                <a:solidFill>
                  <a:srgbClr val="222222"/>
                </a:solidFill>
              </a:rPr>
              <a:t>energii</a:t>
            </a:r>
            <a:r>
              <a:rPr lang="en-US" sz="2000" dirty="0">
                <a:solidFill>
                  <a:srgbClr val="222222"/>
                </a:solidFill>
              </a:rPr>
              <a:t> </a:t>
            </a:r>
            <a:r>
              <a:rPr lang="en-US" sz="2000" dirty="0" err="1">
                <a:solidFill>
                  <a:srgbClr val="222222"/>
                </a:solidFill>
              </a:rPr>
              <a:t>mechanického</a:t>
            </a:r>
            <a:r>
              <a:rPr lang="en-US" sz="2000" dirty="0">
                <a:solidFill>
                  <a:srgbClr val="222222"/>
                </a:solidFill>
              </a:rPr>
              <a:t> </a:t>
            </a:r>
            <a:r>
              <a:rPr lang="en-US" sz="2000" dirty="0" err="1">
                <a:solidFill>
                  <a:srgbClr val="222222"/>
                </a:solidFill>
              </a:rPr>
              <a:t>rotačního</a:t>
            </a:r>
            <a:r>
              <a:rPr lang="en-US" sz="2000" dirty="0">
                <a:solidFill>
                  <a:srgbClr val="222222"/>
                </a:solidFill>
              </a:rPr>
              <a:t> </a:t>
            </a:r>
            <a:r>
              <a:rPr lang="en-US" sz="2000" dirty="0" err="1">
                <a:solidFill>
                  <a:srgbClr val="222222"/>
                </a:solidFill>
              </a:rPr>
              <a:t>pohybu</a:t>
            </a:r>
            <a:r>
              <a:rPr lang="en-US" sz="2000" dirty="0">
                <a:solidFill>
                  <a:srgbClr val="222222"/>
                </a:solidFill>
              </a:rPr>
              <a:t> </a:t>
            </a:r>
            <a:r>
              <a:rPr lang="en-US" sz="2000" dirty="0" err="1">
                <a:solidFill>
                  <a:srgbClr val="222222"/>
                </a:solidFill>
              </a:rPr>
              <a:t>hřídele</a:t>
            </a:r>
            <a:r>
              <a:rPr lang="en-US" sz="2000" dirty="0">
                <a:solidFill>
                  <a:srgbClr val="222222"/>
                </a:solidFill>
              </a:rPr>
              <a:t>, </a:t>
            </a:r>
            <a:r>
              <a:rPr lang="en-US" sz="2000" dirty="0" err="1">
                <a:solidFill>
                  <a:srgbClr val="222222"/>
                </a:solidFill>
              </a:rPr>
              <a:t>osy</a:t>
            </a:r>
            <a:r>
              <a:rPr lang="en-US" sz="2000" dirty="0">
                <a:solidFill>
                  <a:srgbClr val="222222"/>
                </a:solidFill>
              </a:rPr>
              <a:t> </a:t>
            </a:r>
            <a:r>
              <a:rPr lang="en-US" sz="2000" dirty="0" err="1">
                <a:solidFill>
                  <a:srgbClr val="222222"/>
                </a:solidFill>
              </a:rPr>
              <a:t>stroje</a:t>
            </a:r>
            <a:r>
              <a:rPr lang="en-US" sz="2000" dirty="0">
                <a:solidFill>
                  <a:srgbClr val="222222"/>
                </a:solidFill>
              </a:rPr>
              <a:t>. </a:t>
            </a:r>
          </a:p>
        </p:txBody>
      </p:sp>
      <p:sp>
        <p:nvSpPr>
          <p:cNvPr id="3" name="Obdélník 2">
            <a:extLst>
              <a:ext uri="{FF2B5EF4-FFF2-40B4-BE49-F238E27FC236}">
                <a16:creationId xmlns:a16="http://schemas.microsoft.com/office/drawing/2014/main" id="{AE4155E0-594B-4AE3-9E7B-0D5CB3A9FD21}"/>
              </a:ext>
            </a:extLst>
          </p:cNvPr>
          <p:cNvSpPr/>
          <p:nvPr/>
        </p:nvSpPr>
        <p:spPr>
          <a:xfrm>
            <a:off x="345023" y="302846"/>
            <a:ext cx="1921103" cy="461665"/>
          </a:xfrm>
          <a:prstGeom prst="rect">
            <a:avLst/>
          </a:prstGeom>
        </p:spPr>
        <p:txBody>
          <a:bodyPr wrap="none">
            <a:spAutoFit/>
          </a:bodyPr>
          <a:lstStyle/>
          <a:p>
            <a:r>
              <a:rPr lang="en-US" sz="2400" b="1" dirty="0" err="1">
                <a:solidFill>
                  <a:srgbClr val="222222"/>
                </a:solidFill>
              </a:rPr>
              <a:t>Parní</a:t>
            </a:r>
            <a:r>
              <a:rPr lang="en-US" sz="2400" b="1" dirty="0">
                <a:solidFill>
                  <a:srgbClr val="222222"/>
                </a:solidFill>
              </a:rPr>
              <a:t> </a:t>
            </a:r>
            <a:r>
              <a:rPr lang="en-US" sz="2400" b="1" dirty="0" err="1">
                <a:solidFill>
                  <a:srgbClr val="222222"/>
                </a:solidFill>
              </a:rPr>
              <a:t>turbína</a:t>
            </a:r>
            <a:r>
              <a:rPr lang="en-US" sz="2400" dirty="0">
                <a:solidFill>
                  <a:srgbClr val="222222"/>
                </a:solidFill>
              </a:rPr>
              <a:t> </a:t>
            </a:r>
            <a:endParaRPr lang="en-US" sz="2400" dirty="0"/>
          </a:p>
        </p:txBody>
      </p:sp>
      <p:pic>
        <p:nvPicPr>
          <p:cNvPr id="6" name="Obrázek 5">
            <a:extLst>
              <a:ext uri="{FF2B5EF4-FFF2-40B4-BE49-F238E27FC236}">
                <a16:creationId xmlns:a16="http://schemas.microsoft.com/office/drawing/2014/main" id="{F04DBB58-D9D9-4AAB-A064-982DD2D3C3AA}"/>
              </a:ext>
            </a:extLst>
          </p:cNvPr>
          <p:cNvPicPr>
            <a:picLocks noChangeAspect="1"/>
          </p:cNvPicPr>
          <p:nvPr/>
        </p:nvPicPr>
        <p:blipFill>
          <a:blip r:embed="rId2"/>
          <a:stretch>
            <a:fillRect/>
          </a:stretch>
        </p:blipFill>
        <p:spPr>
          <a:xfrm>
            <a:off x="4864554" y="478466"/>
            <a:ext cx="4178087" cy="4998649"/>
          </a:xfrm>
          <a:prstGeom prst="rect">
            <a:avLst/>
          </a:prstGeom>
        </p:spPr>
      </p:pic>
      <p:sp>
        <p:nvSpPr>
          <p:cNvPr id="10" name="Obdélník 9">
            <a:extLst>
              <a:ext uri="{FF2B5EF4-FFF2-40B4-BE49-F238E27FC236}">
                <a16:creationId xmlns:a16="http://schemas.microsoft.com/office/drawing/2014/main" id="{87F16494-190A-429C-B86E-BAB49C4ECA28}"/>
              </a:ext>
            </a:extLst>
          </p:cNvPr>
          <p:cNvSpPr/>
          <p:nvPr/>
        </p:nvSpPr>
        <p:spPr>
          <a:xfrm>
            <a:off x="253759" y="5800586"/>
            <a:ext cx="8788882" cy="923330"/>
          </a:xfrm>
          <a:prstGeom prst="rect">
            <a:avLst/>
          </a:prstGeom>
        </p:spPr>
        <p:txBody>
          <a:bodyPr wrap="square">
            <a:spAutoFit/>
          </a:bodyPr>
          <a:lstStyle/>
          <a:p>
            <a:pPr algn="just"/>
            <a:r>
              <a:rPr lang="cs-CZ" b="1" dirty="0"/>
              <a:t>Použití:</a:t>
            </a:r>
          </a:p>
          <a:p>
            <a:pPr algn="just"/>
            <a:r>
              <a:rPr lang="en-US" dirty="0"/>
              <a:t> v </a:t>
            </a:r>
            <a:r>
              <a:rPr lang="en-US" dirty="0" err="1"/>
              <a:t>energetice</a:t>
            </a:r>
            <a:r>
              <a:rPr lang="en-US" dirty="0"/>
              <a:t> pro </a:t>
            </a:r>
            <a:r>
              <a:rPr lang="en-US" dirty="0" err="1"/>
              <a:t>pohon</a:t>
            </a:r>
            <a:r>
              <a:rPr lang="en-US" dirty="0"/>
              <a:t> </a:t>
            </a:r>
            <a:r>
              <a:rPr lang="en-US" dirty="0" err="1"/>
              <a:t>alternátoru</a:t>
            </a:r>
            <a:r>
              <a:rPr lang="en-US" dirty="0"/>
              <a:t> </a:t>
            </a:r>
            <a:r>
              <a:rPr lang="en-US" dirty="0" err="1"/>
              <a:t>tepelných</a:t>
            </a:r>
            <a:r>
              <a:rPr lang="en-US" dirty="0"/>
              <a:t> </a:t>
            </a:r>
            <a:r>
              <a:rPr lang="en-US" dirty="0" err="1"/>
              <a:t>elektráren</a:t>
            </a:r>
            <a:r>
              <a:rPr lang="en-US" dirty="0"/>
              <a:t> (</a:t>
            </a:r>
            <a:r>
              <a:rPr lang="en-US" dirty="0" err="1"/>
              <a:t>uhelných</a:t>
            </a:r>
            <a:r>
              <a:rPr lang="en-US" dirty="0"/>
              <a:t> </a:t>
            </a:r>
            <a:r>
              <a:rPr lang="en-US" dirty="0" err="1"/>
              <a:t>nebo</a:t>
            </a:r>
            <a:r>
              <a:rPr lang="en-US" dirty="0"/>
              <a:t> </a:t>
            </a:r>
            <a:r>
              <a:rPr lang="en-US" dirty="0" err="1"/>
              <a:t>jaderných</a:t>
            </a:r>
            <a:r>
              <a:rPr lang="en-US" dirty="0"/>
              <a:t>)</a:t>
            </a:r>
            <a:r>
              <a:rPr lang="cs-CZ" dirty="0"/>
              <a:t> a </a:t>
            </a:r>
            <a:r>
              <a:rPr lang="en-US" dirty="0" err="1"/>
              <a:t>jako</a:t>
            </a:r>
            <a:r>
              <a:rPr lang="en-US" dirty="0"/>
              <a:t> </a:t>
            </a:r>
            <a:r>
              <a:rPr lang="en-US" dirty="0" err="1"/>
              <a:t>lodní</a:t>
            </a:r>
            <a:r>
              <a:rPr lang="en-US" dirty="0"/>
              <a:t> </a:t>
            </a:r>
            <a:r>
              <a:rPr lang="en-US" dirty="0" err="1"/>
              <a:t>pohon</a:t>
            </a:r>
            <a:r>
              <a:rPr lang="en-US" dirty="0"/>
              <a:t> (</a:t>
            </a:r>
            <a:r>
              <a:rPr lang="en-US" dirty="0" err="1"/>
              <a:t>parník</a:t>
            </a:r>
            <a:r>
              <a:rPr lang="en-US" dirty="0"/>
              <a:t>, </a:t>
            </a:r>
            <a:r>
              <a:rPr lang="en-US" dirty="0" err="1"/>
              <a:t>bitevní</a:t>
            </a:r>
            <a:r>
              <a:rPr lang="en-US" dirty="0"/>
              <a:t> </a:t>
            </a:r>
            <a:r>
              <a:rPr lang="en-US" dirty="0" err="1"/>
              <a:t>loď</a:t>
            </a:r>
            <a:r>
              <a:rPr lang="en-US" dirty="0"/>
              <a:t>, </a:t>
            </a:r>
            <a:r>
              <a:rPr lang="en-US" dirty="0" err="1"/>
              <a:t>jaderná</a:t>
            </a:r>
            <a:r>
              <a:rPr lang="en-US" dirty="0"/>
              <a:t> </a:t>
            </a:r>
            <a:r>
              <a:rPr lang="en-US" dirty="0" err="1"/>
              <a:t>ponorka</a:t>
            </a:r>
            <a:r>
              <a:rPr lang="en-US" dirty="0"/>
              <a:t>).</a:t>
            </a:r>
          </a:p>
        </p:txBody>
      </p:sp>
      <p:pic>
        <p:nvPicPr>
          <p:cNvPr id="9" name="Picture 2" descr="Související obrázek">
            <a:extLst>
              <a:ext uri="{FF2B5EF4-FFF2-40B4-BE49-F238E27FC236}">
                <a16:creationId xmlns:a16="http://schemas.microsoft.com/office/drawing/2014/main" id="{790A0595-DCB1-4BA3-9FFE-7B983E5697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893" y="3274245"/>
            <a:ext cx="3818554" cy="2126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31497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9305DA-B708-4EF2-9929-60C6F261B4F6}"/>
              </a:ext>
            </a:extLst>
          </p:cNvPr>
          <p:cNvSpPr>
            <a:spLocks noGrp="1"/>
          </p:cNvSpPr>
          <p:nvPr>
            <p:ph type="title"/>
          </p:nvPr>
        </p:nvSpPr>
        <p:spPr>
          <a:xfrm>
            <a:off x="171452" y="282160"/>
            <a:ext cx="3721312" cy="441490"/>
          </a:xfrm>
        </p:spPr>
        <p:txBody>
          <a:bodyPr>
            <a:normAutofit/>
          </a:bodyPr>
          <a:lstStyle/>
          <a:p>
            <a:r>
              <a:rPr lang="cs-CZ" sz="2400" b="1" dirty="0">
                <a:latin typeface="+mn-lt"/>
              </a:rPr>
              <a:t>Pohyb medúz a hlavonožců</a:t>
            </a:r>
          </a:p>
        </p:txBody>
      </p:sp>
      <p:pic>
        <p:nvPicPr>
          <p:cNvPr id="19458" name="Picture 2" descr="See the source image">
            <a:extLst>
              <a:ext uri="{FF2B5EF4-FFF2-40B4-BE49-F238E27FC236}">
                <a16:creationId xmlns:a16="http://schemas.microsoft.com/office/drawing/2014/main" id="{1480C6FD-E4CE-4733-B21E-18B3639220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5922" y="2926568"/>
            <a:ext cx="3380888" cy="3733495"/>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894A9EF3-5B23-4436-A8C8-B5A61703FA49}"/>
              </a:ext>
            </a:extLst>
          </p:cNvPr>
          <p:cNvPicPr>
            <a:picLocks noChangeAspect="1"/>
          </p:cNvPicPr>
          <p:nvPr/>
        </p:nvPicPr>
        <p:blipFill>
          <a:blip r:embed="rId3"/>
          <a:stretch>
            <a:fillRect/>
          </a:stretch>
        </p:blipFill>
        <p:spPr>
          <a:xfrm>
            <a:off x="1062762" y="1917869"/>
            <a:ext cx="3073268" cy="1325478"/>
          </a:xfrm>
          <a:prstGeom prst="rect">
            <a:avLst/>
          </a:prstGeom>
        </p:spPr>
      </p:pic>
      <p:pic>
        <p:nvPicPr>
          <p:cNvPr id="11" name="Obrázek 10">
            <a:extLst>
              <a:ext uri="{FF2B5EF4-FFF2-40B4-BE49-F238E27FC236}">
                <a16:creationId xmlns:a16="http://schemas.microsoft.com/office/drawing/2014/main" id="{6E39EB34-7B45-4463-9D2B-EF907CD70EA7}"/>
              </a:ext>
            </a:extLst>
          </p:cNvPr>
          <p:cNvPicPr>
            <a:picLocks noChangeAspect="1"/>
          </p:cNvPicPr>
          <p:nvPr/>
        </p:nvPicPr>
        <p:blipFill>
          <a:blip r:embed="rId4"/>
          <a:stretch>
            <a:fillRect/>
          </a:stretch>
        </p:blipFill>
        <p:spPr>
          <a:xfrm>
            <a:off x="171452" y="5272249"/>
            <a:ext cx="4855888" cy="1585751"/>
          </a:xfrm>
          <a:prstGeom prst="rect">
            <a:avLst/>
          </a:prstGeom>
        </p:spPr>
      </p:pic>
      <p:pic>
        <p:nvPicPr>
          <p:cNvPr id="60418" name="Picture 2" descr="Conceptual diagram of underwater jet locomotion for both (a) squid and... |  Download Scientific Diagram">
            <a:extLst>
              <a:ext uri="{FF2B5EF4-FFF2-40B4-BE49-F238E27FC236}">
                <a16:creationId xmlns:a16="http://schemas.microsoft.com/office/drawing/2014/main" id="{44F735AE-D5AE-4F1F-9BFD-D37FA133FC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8362" y="359768"/>
            <a:ext cx="3588448" cy="2305050"/>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D2B6A065-8BB9-477C-826E-90752C7E160E}"/>
              </a:ext>
            </a:extLst>
          </p:cNvPr>
          <p:cNvSpPr txBox="1"/>
          <p:nvPr/>
        </p:nvSpPr>
        <p:spPr>
          <a:xfrm>
            <a:off x="171452" y="850573"/>
            <a:ext cx="4571998" cy="1323439"/>
          </a:xfrm>
          <a:prstGeom prst="rect">
            <a:avLst/>
          </a:prstGeom>
          <a:noFill/>
        </p:spPr>
        <p:txBody>
          <a:bodyPr wrap="square">
            <a:spAutoFit/>
          </a:bodyPr>
          <a:lstStyle/>
          <a:p>
            <a:pPr algn="just"/>
            <a:r>
              <a:rPr lang="cs-CZ" sz="2000" b="1" i="1" dirty="0">
                <a:cs typeface="Arial" pitchFamily="34" charset="0"/>
              </a:rPr>
              <a:t>Reaktivní pohyb</a:t>
            </a:r>
            <a:r>
              <a:rPr lang="cs-CZ" sz="2000" dirty="0">
                <a:cs typeface="Arial" pitchFamily="34" charset="0"/>
              </a:rPr>
              <a:t>: plášťová dutina uvnitř těla se stáhne a dojde k vystříknutí vody dopředu → tělo se pohybuje směrem dozadu.</a:t>
            </a:r>
          </a:p>
        </p:txBody>
      </p:sp>
      <p:pic>
        <p:nvPicPr>
          <p:cNvPr id="5" name="Obrázek 4">
            <a:extLst>
              <a:ext uri="{FF2B5EF4-FFF2-40B4-BE49-F238E27FC236}">
                <a16:creationId xmlns:a16="http://schemas.microsoft.com/office/drawing/2014/main" id="{9791D4D6-A339-43AE-9266-1CEEB96068BC}"/>
              </a:ext>
            </a:extLst>
          </p:cNvPr>
          <p:cNvPicPr>
            <a:picLocks noChangeAspect="1"/>
          </p:cNvPicPr>
          <p:nvPr/>
        </p:nvPicPr>
        <p:blipFill>
          <a:blip r:embed="rId6"/>
          <a:stretch>
            <a:fillRect/>
          </a:stretch>
        </p:blipFill>
        <p:spPr>
          <a:xfrm>
            <a:off x="213044" y="3429000"/>
            <a:ext cx="2520567" cy="1694499"/>
          </a:xfrm>
          <a:prstGeom prst="rect">
            <a:avLst/>
          </a:prstGeom>
        </p:spPr>
      </p:pic>
      <p:pic>
        <p:nvPicPr>
          <p:cNvPr id="6" name="Picture 2">
            <a:extLst>
              <a:ext uri="{FF2B5EF4-FFF2-40B4-BE49-F238E27FC236}">
                <a16:creationId xmlns:a16="http://schemas.microsoft.com/office/drawing/2014/main" id="{C4EA03CA-1B36-4D30-8C1E-AC73925DEA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32556" y="3508171"/>
            <a:ext cx="1961894" cy="1479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95591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898BC34-EAE1-475D-ACB4-E872D57C9544}"/>
              </a:ext>
            </a:extLst>
          </p:cNvPr>
          <p:cNvSpPr txBox="1"/>
          <p:nvPr/>
        </p:nvSpPr>
        <p:spPr>
          <a:xfrm>
            <a:off x="110351" y="695266"/>
            <a:ext cx="8763001" cy="1938992"/>
          </a:xfrm>
          <a:prstGeom prst="rect">
            <a:avLst/>
          </a:prstGeom>
          <a:noFill/>
        </p:spPr>
        <p:txBody>
          <a:bodyPr wrap="square">
            <a:spAutoFit/>
          </a:bodyPr>
          <a:lstStyle/>
          <a:p>
            <a:pPr algn="just"/>
            <a:r>
              <a:rPr lang="cs-CZ" sz="2000" b="1" i="0" u="none" strike="noStrike" baseline="0" dirty="0" err="1"/>
              <a:t>Magnusův</a:t>
            </a:r>
            <a:r>
              <a:rPr lang="cs-CZ" sz="2000" b="1" i="0" u="none" strike="noStrike" baseline="0" dirty="0"/>
              <a:t> jev </a:t>
            </a:r>
            <a:r>
              <a:rPr lang="cs-CZ" sz="2000" i="0" u="none" strike="noStrike" baseline="0" dirty="0"/>
              <a:t>je</a:t>
            </a:r>
            <a:r>
              <a:rPr lang="cs-CZ" sz="2000" b="1" i="0" u="none" strike="noStrike" baseline="0" dirty="0"/>
              <a:t> </a:t>
            </a:r>
            <a:r>
              <a:rPr lang="cs-CZ" sz="2000" b="0" i="0" u="sng" strike="noStrike" baseline="0" dirty="0"/>
              <a:t>vznik boční síly při obtékání rotujícího tělesa proudícím plynem nebo kapalinou</a:t>
            </a:r>
            <a:r>
              <a:rPr lang="cs-CZ" sz="2000" b="0" i="0" u="none" strike="noStrike" baseline="0" dirty="0"/>
              <a:t>. </a:t>
            </a:r>
            <a:r>
              <a:rPr lang="cs-CZ" sz="2000" dirty="0"/>
              <a:t>V důsledku vnitřního tření vzniká mezi pohybujícím se tělesem a proudící tekutinou tzv. </a:t>
            </a:r>
            <a:r>
              <a:rPr lang="cs-CZ" sz="2000" b="1" dirty="0"/>
              <a:t>mezní vrstva vzduchu</a:t>
            </a:r>
            <a:r>
              <a:rPr lang="cs-CZ" sz="2000" dirty="0"/>
              <a:t>. Ta těleso n</a:t>
            </a:r>
            <a:r>
              <a:rPr lang="cs-CZ" sz="2000" b="0" i="0" dirty="0">
                <a:solidFill>
                  <a:srgbClr val="333333"/>
                </a:solidFill>
                <a:effectLst/>
              </a:rPr>
              <a:t>a jedné straně (horní) urychluje, na druhé (spodní) je naopak brzdí. </a:t>
            </a:r>
            <a:r>
              <a:rPr lang="cs-CZ" sz="2000" dirty="0"/>
              <a:t>V místě, kde obtéká tekutina těleso vyšší rychlosti, vzniká (ve shodě s </a:t>
            </a:r>
            <a:r>
              <a:rPr lang="cs-CZ" sz="2000" dirty="0" err="1"/>
              <a:t>Bernoulliho</a:t>
            </a:r>
            <a:r>
              <a:rPr lang="cs-CZ" sz="2000" dirty="0"/>
              <a:t> rovnicí) podtlak vzhledem k místu, kde je velikost rychlostí obtékající tekutiny menší.</a:t>
            </a:r>
          </a:p>
        </p:txBody>
      </p:sp>
      <p:sp>
        <p:nvSpPr>
          <p:cNvPr id="7" name="TextovéPole 6">
            <a:extLst>
              <a:ext uri="{FF2B5EF4-FFF2-40B4-BE49-F238E27FC236}">
                <a16:creationId xmlns:a16="http://schemas.microsoft.com/office/drawing/2014/main" id="{4E15FC0A-B737-4C16-B344-81D4CE4F6545}"/>
              </a:ext>
            </a:extLst>
          </p:cNvPr>
          <p:cNvSpPr txBox="1"/>
          <p:nvPr/>
        </p:nvSpPr>
        <p:spPr>
          <a:xfrm>
            <a:off x="190499" y="195411"/>
            <a:ext cx="2057401" cy="461665"/>
          </a:xfrm>
          <a:prstGeom prst="rect">
            <a:avLst/>
          </a:prstGeom>
          <a:noFill/>
        </p:spPr>
        <p:txBody>
          <a:bodyPr wrap="square">
            <a:spAutoFit/>
          </a:bodyPr>
          <a:lstStyle/>
          <a:p>
            <a:r>
              <a:rPr lang="cs-CZ" sz="2400" b="1" i="0" u="none" strike="noStrike" baseline="0" dirty="0" err="1"/>
              <a:t>Magnusův</a:t>
            </a:r>
            <a:r>
              <a:rPr lang="cs-CZ" sz="2400" b="1" i="0" u="none" strike="noStrike" baseline="0" dirty="0"/>
              <a:t> jev </a:t>
            </a:r>
            <a:endParaRPr lang="cs-CZ" sz="2400" dirty="0"/>
          </a:p>
        </p:txBody>
      </p:sp>
      <p:pic>
        <p:nvPicPr>
          <p:cNvPr id="4100" name="Picture 4">
            <a:extLst>
              <a:ext uri="{FF2B5EF4-FFF2-40B4-BE49-F238E27FC236}">
                <a16:creationId xmlns:a16="http://schemas.microsoft.com/office/drawing/2014/main" id="{0916DFDF-BE75-45DC-BF03-542071AD2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451" y="2876617"/>
            <a:ext cx="4275098" cy="1166745"/>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437CD339-CC19-4768-86AF-97DB53F3110C}"/>
              </a:ext>
            </a:extLst>
          </p:cNvPr>
          <p:cNvSpPr txBox="1"/>
          <p:nvPr/>
        </p:nvSpPr>
        <p:spPr>
          <a:xfrm>
            <a:off x="270650" y="4298177"/>
            <a:ext cx="5196700" cy="400110"/>
          </a:xfrm>
          <a:prstGeom prst="rect">
            <a:avLst/>
          </a:prstGeom>
          <a:noFill/>
        </p:spPr>
        <p:txBody>
          <a:bodyPr wrap="square">
            <a:spAutoFit/>
          </a:bodyPr>
          <a:lstStyle/>
          <a:p>
            <a:pPr algn="just"/>
            <a:r>
              <a:rPr lang="cs-CZ" sz="2000" b="0" i="0" u="none" strike="noStrike" baseline="0" dirty="0"/>
              <a:t>Jev je významný zvláště ve vnější balistice. </a:t>
            </a:r>
          </a:p>
        </p:txBody>
      </p:sp>
      <p:sp>
        <p:nvSpPr>
          <p:cNvPr id="14" name="TextovéPole 13">
            <a:extLst>
              <a:ext uri="{FF2B5EF4-FFF2-40B4-BE49-F238E27FC236}">
                <a16:creationId xmlns:a16="http://schemas.microsoft.com/office/drawing/2014/main" id="{20049791-BF39-4D49-A9B6-763D00A299CB}"/>
              </a:ext>
            </a:extLst>
          </p:cNvPr>
          <p:cNvSpPr txBox="1"/>
          <p:nvPr/>
        </p:nvSpPr>
        <p:spPr>
          <a:xfrm>
            <a:off x="343912" y="5808791"/>
            <a:ext cx="5520550" cy="707886"/>
          </a:xfrm>
          <a:prstGeom prst="rect">
            <a:avLst/>
          </a:prstGeom>
          <a:noFill/>
        </p:spPr>
        <p:txBody>
          <a:bodyPr wrap="square">
            <a:spAutoFit/>
          </a:bodyPr>
          <a:lstStyle/>
          <a:p>
            <a:pPr algn="just"/>
            <a:r>
              <a:rPr lang="cs-CZ" sz="2000" b="0" i="0" u="none" strike="noStrike" baseline="0" dirty="0"/>
              <a:t>Na tomto jevu je založeno fungování </a:t>
            </a:r>
            <a:r>
              <a:rPr lang="cs-CZ" sz="2000" b="1" i="0" u="none" strike="noStrike" baseline="0" dirty="0" err="1"/>
              <a:t>Flettnerova</a:t>
            </a:r>
            <a:r>
              <a:rPr lang="cs-CZ" sz="2000" b="1" i="0" u="none" strike="noStrike" baseline="0" dirty="0"/>
              <a:t> rotoru</a:t>
            </a:r>
            <a:r>
              <a:rPr lang="cs-CZ" sz="2000" b="0" i="0" u="none" strike="noStrike" baseline="0" dirty="0"/>
              <a:t>.</a:t>
            </a:r>
            <a:endParaRPr lang="cs-CZ" sz="2000" dirty="0"/>
          </a:p>
        </p:txBody>
      </p:sp>
      <p:pic>
        <p:nvPicPr>
          <p:cNvPr id="4106" name="Picture 10">
            <a:extLst>
              <a:ext uri="{FF2B5EF4-FFF2-40B4-BE49-F238E27FC236}">
                <a16:creationId xmlns:a16="http://schemas.microsoft.com/office/drawing/2014/main" id="{E702016E-2BE8-4EC0-899F-100A7AF07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5197" y="2350380"/>
            <a:ext cx="2733675" cy="22192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ee the source image">
            <a:extLst>
              <a:ext uri="{FF2B5EF4-FFF2-40B4-BE49-F238E27FC236}">
                <a16:creationId xmlns:a16="http://schemas.microsoft.com/office/drawing/2014/main" id="{CC369517-BD13-487C-A602-44CF5B02D7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1573" y="4697063"/>
            <a:ext cx="2340922" cy="2097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973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FD931164-6E5A-4B64-A360-D781A1C82076}"/>
              </a:ext>
            </a:extLst>
          </p:cNvPr>
          <p:cNvSpPr txBox="1"/>
          <p:nvPr/>
        </p:nvSpPr>
        <p:spPr>
          <a:xfrm>
            <a:off x="257175" y="304800"/>
            <a:ext cx="2488695" cy="461665"/>
          </a:xfrm>
          <a:prstGeom prst="rect">
            <a:avLst/>
          </a:prstGeom>
          <a:noFill/>
        </p:spPr>
        <p:txBody>
          <a:bodyPr wrap="none" rtlCol="0">
            <a:spAutoFit/>
          </a:bodyPr>
          <a:lstStyle/>
          <a:p>
            <a:r>
              <a:rPr lang="cs-CZ" sz="2400" b="1" dirty="0"/>
              <a:t>Normálové napětí</a:t>
            </a:r>
          </a:p>
        </p:txBody>
      </p:sp>
      <p:sp>
        <p:nvSpPr>
          <p:cNvPr id="8" name="TextovéPole 7">
            <a:extLst>
              <a:ext uri="{FF2B5EF4-FFF2-40B4-BE49-F238E27FC236}">
                <a16:creationId xmlns:a16="http://schemas.microsoft.com/office/drawing/2014/main" id="{46AE88C8-B5D1-49BF-864E-36BB46F95C77}"/>
              </a:ext>
            </a:extLst>
          </p:cNvPr>
          <p:cNvSpPr txBox="1"/>
          <p:nvPr/>
        </p:nvSpPr>
        <p:spPr>
          <a:xfrm>
            <a:off x="257175" y="1027063"/>
            <a:ext cx="8629650" cy="5447645"/>
          </a:xfrm>
          <a:prstGeom prst="rect">
            <a:avLst/>
          </a:prstGeom>
          <a:noFill/>
        </p:spPr>
        <p:txBody>
          <a:bodyPr wrap="square">
            <a:spAutoFit/>
          </a:bodyPr>
          <a:lstStyle/>
          <a:p>
            <a:pPr algn="just"/>
            <a:r>
              <a:rPr lang="cs-CZ" altLang="cs-CZ" sz="2000" b="1" dirty="0"/>
              <a:t>N</a:t>
            </a:r>
            <a:r>
              <a:rPr lang="cs-CZ" sz="2000" b="1" dirty="0"/>
              <a:t>ormálové napětí</a:t>
            </a:r>
            <a:r>
              <a:rPr lang="cs-CZ" sz="2000" dirty="0"/>
              <a:t> </a:t>
            </a:r>
            <a:r>
              <a:rPr lang="el-GR" sz="2000" dirty="0"/>
              <a:t>σ</a:t>
            </a:r>
            <a:r>
              <a:rPr lang="cs-CZ" sz="2000" baseline="-25000" dirty="0"/>
              <a:t>n </a:t>
            </a:r>
            <a:r>
              <a:rPr lang="cs-CZ" sz="2000" dirty="0"/>
              <a:t>c</a:t>
            </a:r>
            <a:r>
              <a:rPr lang="cs-CZ" altLang="cs-CZ" sz="2000" dirty="0"/>
              <a:t>harakterizuje stav napjatosti uvnitř tělesa. </a:t>
            </a:r>
          </a:p>
          <a:p>
            <a:pPr algn="just"/>
            <a:endParaRPr lang="cs-CZ" altLang="cs-CZ" sz="2000" dirty="0">
              <a:cs typeface="Arial" panose="020B0604020202020204" pitchFamily="34" charset="0"/>
            </a:endParaRPr>
          </a:p>
          <a:p>
            <a:pPr algn="just"/>
            <a:endParaRPr lang="cs-CZ" altLang="cs-CZ" sz="2000" dirty="0">
              <a:cs typeface="Arial" panose="020B0604020202020204" pitchFamily="34" charset="0"/>
            </a:endParaRPr>
          </a:p>
          <a:p>
            <a:pPr algn="just"/>
            <a:endParaRPr lang="cs-CZ" altLang="cs-CZ" sz="2000" dirty="0">
              <a:cs typeface="Arial" panose="020B0604020202020204" pitchFamily="34" charset="0"/>
            </a:endParaRPr>
          </a:p>
          <a:p>
            <a:pPr algn="just"/>
            <a:r>
              <a:rPr lang="cs-CZ" altLang="cs-CZ" sz="2000" dirty="0">
                <a:cs typeface="Arial" panose="020B0604020202020204" pitchFamily="34" charset="0"/>
              </a:rPr>
              <a:t>kde </a:t>
            </a:r>
            <a:r>
              <a:rPr lang="cs-CZ" altLang="cs-CZ" sz="2000" b="1" dirty="0">
                <a:cs typeface="Arial" panose="020B0604020202020204" pitchFamily="34" charset="0"/>
              </a:rPr>
              <a:t>F</a:t>
            </a:r>
            <a:r>
              <a:rPr lang="cs-CZ" altLang="cs-CZ" sz="2000" b="1" baseline="-25000" dirty="0">
                <a:cs typeface="Arial" panose="020B0604020202020204" pitchFamily="34" charset="0"/>
              </a:rPr>
              <a:t>p</a:t>
            </a:r>
            <a:r>
              <a:rPr lang="cs-CZ" altLang="cs-CZ" sz="2000" dirty="0"/>
              <a:t> je velikost síly pružnosti působící kolmo na plochu příčného řezu o obsahu </a:t>
            </a:r>
            <a:r>
              <a:rPr lang="cs-CZ" altLang="cs-CZ" sz="2000" b="1" dirty="0"/>
              <a:t>S</a:t>
            </a:r>
            <a:r>
              <a:rPr lang="cs-CZ" altLang="cs-CZ" sz="2000" dirty="0"/>
              <a:t>. Hlavní jednotkou normálového napětí je </a:t>
            </a:r>
            <a:r>
              <a:rPr lang="cs-CZ" altLang="cs-CZ" sz="2000" b="1" dirty="0"/>
              <a:t>Pa</a:t>
            </a:r>
            <a:r>
              <a:rPr lang="cs-CZ" altLang="cs-CZ" sz="2000" dirty="0"/>
              <a:t>. V praxi se využívá násobných jednotek </a:t>
            </a:r>
            <a:r>
              <a:rPr lang="cs-CZ" altLang="cs-CZ" sz="2000" dirty="0" err="1"/>
              <a:t>MPa</a:t>
            </a:r>
            <a:r>
              <a:rPr lang="cs-CZ" altLang="cs-CZ" sz="2000" dirty="0"/>
              <a:t> nebo </a:t>
            </a:r>
            <a:r>
              <a:rPr lang="cs-CZ" altLang="cs-CZ" sz="2000" dirty="0" err="1"/>
              <a:t>GPa</a:t>
            </a:r>
            <a:r>
              <a:rPr lang="cs-CZ" altLang="cs-CZ" sz="2000" dirty="0"/>
              <a:t>. </a:t>
            </a:r>
          </a:p>
          <a:p>
            <a:pPr algn="just"/>
            <a:endParaRPr lang="cs-CZ" altLang="cs-CZ" sz="800" dirty="0"/>
          </a:p>
          <a:p>
            <a:pPr algn="just"/>
            <a:endParaRPr lang="cs-CZ" altLang="cs-CZ" sz="2000" dirty="0"/>
          </a:p>
          <a:p>
            <a:pPr algn="just"/>
            <a:endParaRPr lang="cs-CZ" altLang="cs-CZ" sz="2000" dirty="0"/>
          </a:p>
          <a:p>
            <a:pPr algn="just"/>
            <a:endParaRPr lang="cs-CZ" altLang="cs-CZ" sz="2000" dirty="0"/>
          </a:p>
          <a:p>
            <a:pPr algn="just"/>
            <a:endParaRPr lang="cs-CZ" altLang="cs-CZ" sz="2000" dirty="0"/>
          </a:p>
          <a:p>
            <a:pPr algn="just"/>
            <a:endParaRPr lang="cs-CZ" altLang="cs-CZ" sz="2000" dirty="0"/>
          </a:p>
          <a:p>
            <a:pPr algn="just"/>
            <a:r>
              <a:rPr lang="cs-CZ" altLang="cs-CZ" sz="2000" dirty="0"/>
              <a:t>Pomocí </a:t>
            </a:r>
            <a:r>
              <a:rPr lang="el-GR" altLang="cs-CZ" sz="2000" b="1" dirty="0">
                <a:cs typeface="Arial" panose="020B0604020202020204" pitchFamily="34" charset="0"/>
              </a:rPr>
              <a:t>σ</a:t>
            </a:r>
            <a:r>
              <a:rPr lang="cs-CZ" altLang="cs-CZ" sz="2000" b="1" baseline="-25000" dirty="0">
                <a:cs typeface="Arial" panose="020B0604020202020204" pitchFamily="34" charset="0"/>
              </a:rPr>
              <a:t>n </a:t>
            </a:r>
            <a:r>
              <a:rPr lang="cs-CZ" altLang="cs-CZ" sz="2000" dirty="0">
                <a:cs typeface="Arial" panose="020B0604020202020204" pitchFamily="34" charset="0"/>
              </a:rPr>
              <a:t>můžeme určit, kdy je ještě deformace pružná. Měříme veličinou </a:t>
            </a:r>
            <a:r>
              <a:rPr lang="cs-CZ" altLang="cs-CZ" sz="2000" b="1" u="sng" dirty="0">
                <a:cs typeface="Arial" panose="020B0604020202020204" pitchFamily="34" charset="0"/>
              </a:rPr>
              <a:t>mez</a:t>
            </a:r>
            <a:r>
              <a:rPr lang="cs-CZ" altLang="cs-CZ" sz="2000" u="sng" dirty="0">
                <a:cs typeface="Arial" panose="020B0604020202020204" pitchFamily="34" charset="0"/>
              </a:rPr>
              <a:t> </a:t>
            </a:r>
            <a:r>
              <a:rPr lang="cs-CZ" altLang="cs-CZ" sz="2000" b="1" u="sng" dirty="0">
                <a:cs typeface="Arial" panose="020B0604020202020204" pitchFamily="34" charset="0"/>
              </a:rPr>
              <a:t>pružnosti</a:t>
            </a:r>
            <a:r>
              <a:rPr lang="cs-CZ" altLang="cs-CZ" sz="2000" u="sng" dirty="0">
                <a:cs typeface="Arial" panose="020B0604020202020204" pitchFamily="34" charset="0"/>
              </a:rPr>
              <a:t> </a:t>
            </a:r>
            <a:r>
              <a:rPr lang="el-GR" altLang="cs-CZ" sz="2000" b="1" u="sng" dirty="0">
                <a:cs typeface="Arial" panose="020B0604020202020204" pitchFamily="34" charset="0"/>
              </a:rPr>
              <a:t>σ</a:t>
            </a:r>
            <a:r>
              <a:rPr lang="cs-CZ" altLang="cs-CZ" sz="2000" b="1" u="sng" baseline="-25000" dirty="0">
                <a:cs typeface="Arial" panose="020B0604020202020204" pitchFamily="34" charset="0"/>
              </a:rPr>
              <a:t>E </a:t>
            </a:r>
            <a:r>
              <a:rPr lang="cs-CZ" altLang="cs-CZ" sz="2000" dirty="0">
                <a:cs typeface="Arial" panose="020B0604020202020204" pitchFamily="34" charset="0"/>
              </a:rPr>
              <a:t>, což je experimentálně určená </a:t>
            </a:r>
            <a:r>
              <a:rPr lang="cs-CZ" altLang="cs-CZ" sz="2000" u="sng" dirty="0">
                <a:cs typeface="Arial" panose="020B0604020202020204" pitchFamily="34" charset="0"/>
              </a:rPr>
              <a:t>největší hodnota </a:t>
            </a:r>
            <a:r>
              <a:rPr lang="el-GR" altLang="cs-CZ" sz="2000" b="1" u="sng" dirty="0">
                <a:cs typeface="Arial" panose="020B0604020202020204" pitchFamily="34" charset="0"/>
              </a:rPr>
              <a:t>σ</a:t>
            </a:r>
            <a:r>
              <a:rPr lang="cs-CZ" altLang="cs-CZ" sz="2000" b="1" u="sng" baseline="-25000" dirty="0">
                <a:cs typeface="Arial" panose="020B0604020202020204" pitchFamily="34" charset="0"/>
              </a:rPr>
              <a:t>n </a:t>
            </a:r>
            <a:r>
              <a:rPr lang="cs-CZ" altLang="cs-CZ" sz="2000" u="sng" dirty="0">
                <a:cs typeface="Arial" panose="020B0604020202020204" pitchFamily="34" charset="0"/>
              </a:rPr>
              <a:t>, při kterém je ještě deformace pružná</a:t>
            </a:r>
            <a:r>
              <a:rPr lang="cs-CZ" altLang="cs-CZ" sz="2000" dirty="0">
                <a:cs typeface="Arial" panose="020B0604020202020204" pitchFamily="34" charset="0"/>
              </a:rPr>
              <a:t>. </a:t>
            </a:r>
            <a:r>
              <a:rPr lang="cs-CZ" altLang="cs-CZ" sz="2000" u="sng" dirty="0">
                <a:cs typeface="Arial" panose="020B0604020202020204" pitchFamily="34" charset="0"/>
              </a:rPr>
              <a:t>Při vyšším </a:t>
            </a:r>
            <a:r>
              <a:rPr lang="el-GR" altLang="cs-CZ" sz="2000" b="1" u="sng" dirty="0">
                <a:cs typeface="Arial" panose="020B0604020202020204" pitchFamily="34" charset="0"/>
              </a:rPr>
              <a:t>σ</a:t>
            </a:r>
            <a:r>
              <a:rPr lang="cs-CZ" altLang="cs-CZ" sz="2000" b="1" u="sng" baseline="-25000" dirty="0">
                <a:cs typeface="Arial" panose="020B0604020202020204" pitchFamily="34" charset="0"/>
              </a:rPr>
              <a:t>n </a:t>
            </a:r>
            <a:r>
              <a:rPr lang="cs-CZ" altLang="cs-CZ" sz="2000" u="sng" dirty="0">
                <a:cs typeface="Arial" panose="020B0604020202020204" pitchFamily="34" charset="0"/>
              </a:rPr>
              <a:t>je těleso trvale deformováno</a:t>
            </a:r>
            <a:r>
              <a:rPr lang="cs-CZ" altLang="cs-CZ" sz="2000" dirty="0">
                <a:cs typeface="Arial" panose="020B0604020202020204" pitchFamily="34" charset="0"/>
              </a:rPr>
              <a:t>. Překročí-li normálové napětí tzv. </a:t>
            </a:r>
            <a:r>
              <a:rPr lang="cs-CZ" altLang="cs-CZ" sz="2000" b="1" dirty="0">
                <a:cs typeface="Arial" panose="020B0604020202020204" pitchFamily="34" charset="0"/>
              </a:rPr>
              <a:t>mez pevnosti </a:t>
            </a:r>
            <a:r>
              <a:rPr lang="el-GR" altLang="cs-CZ" sz="2000" b="1" dirty="0">
                <a:cs typeface="Arial" panose="020B0604020202020204" pitchFamily="34" charset="0"/>
              </a:rPr>
              <a:t>σ</a:t>
            </a:r>
            <a:r>
              <a:rPr lang="cs-CZ" altLang="cs-CZ" sz="2000" b="1" baseline="-25000" dirty="0">
                <a:cs typeface="Arial" panose="020B0604020202020204" pitchFamily="34" charset="0"/>
              </a:rPr>
              <a:t>p</a:t>
            </a:r>
            <a:r>
              <a:rPr lang="cs-CZ" altLang="cs-CZ" sz="2000" dirty="0">
                <a:cs typeface="Arial" panose="020B0604020202020204" pitchFamily="34" charset="0"/>
              </a:rPr>
              <a:t>, poruší se soudržnost materiálu (drát se přetrhne, cihla se rozpadne).</a:t>
            </a:r>
            <a:r>
              <a:rPr lang="cs-CZ" altLang="cs-CZ" sz="2000" b="1" baseline="-25000" dirty="0">
                <a:cs typeface="Arial" panose="020B0604020202020204" pitchFamily="34" charset="0"/>
              </a:rPr>
              <a:t> </a:t>
            </a:r>
          </a:p>
        </p:txBody>
      </p:sp>
      <p:graphicFrame>
        <p:nvGraphicFramePr>
          <p:cNvPr id="7" name="Object 14">
            <a:extLst>
              <a:ext uri="{FF2B5EF4-FFF2-40B4-BE49-F238E27FC236}">
                <a16:creationId xmlns:a16="http://schemas.microsoft.com/office/drawing/2014/main" id="{2B013667-FAEE-4B41-9CB0-816255E31E3D}"/>
              </a:ext>
            </a:extLst>
          </p:cNvPr>
          <p:cNvGraphicFramePr>
            <a:graphicFrameLocks noChangeAspect="1"/>
          </p:cNvGraphicFramePr>
          <p:nvPr>
            <p:extLst>
              <p:ext uri="{D42A27DB-BD31-4B8C-83A1-F6EECF244321}">
                <p14:modId xmlns:p14="http://schemas.microsoft.com/office/powerpoint/2010/main" val="975310355"/>
              </p:ext>
            </p:extLst>
          </p:nvPr>
        </p:nvGraphicFramePr>
        <p:xfrm>
          <a:off x="4072563" y="1531938"/>
          <a:ext cx="998874" cy="720427"/>
        </p:xfrm>
        <a:graphic>
          <a:graphicData uri="http://schemas.openxmlformats.org/presentationml/2006/ole">
            <mc:AlternateContent xmlns:mc="http://schemas.openxmlformats.org/markup-compatibility/2006">
              <mc:Choice xmlns:v="urn:schemas-microsoft-com:vml" Requires="v">
                <p:oleObj name="Equation" r:id="rId2" imgW="583947" imgH="418918" progId="Equation.3">
                  <p:embed/>
                </p:oleObj>
              </mc:Choice>
              <mc:Fallback>
                <p:oleObj name="Equation" r:id="rId2" imgW="583947" imgH="418918" progId="Equation.3">
                  <p:embed/>
                  <p:pic>
                    <p:nvPicPr>
                      <p:cNvPr id="7" name="Object 14">
                        <a:extLst>
                          <a:ext uri="{FF2B5EF4-FFF2-40B4-BE49-F238E27FC236}">
                            <a16:creationId xmlns:a16="http://schemas.microsoft.com/office/drawing/2014/main" id="{2B013667-FAEE-4B41-9CB0-816255E31E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2563" y="1531938"/>
                        <a:ext cx="998874" cy="720427"/>
                      </a:xfrm>
                      <a:prstGeom prst="rect">
                        <a:avLst/>
                      </a:prstGeom>
                      <a:noFill/>
                    </p:spPr>
                  </p:pic>
                </p:oleObj>
              </mc:Fallback>
            </mc:AlternateContent>
          </a:graphicData>
        </a:graphic>
      </p:graphicFrame>
      <p:pic>
        <p:nvPicPr>
          <p:cNvPr id="3074" name="Picture 2">
            <a:extLst>
              <a:ext uri="{FF2B5EF4-FFF2-40B4-BE49-F238E27FC236}">
                <a16:creationId xmlns:a16="http://schemas.microsoft.com/office/drawing/2014/main" id="{F63BDD57-3958-4E39-99D0-01F4D0A8D1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2198" y="3158606"/>
            <a:ext cx="3137047" cy="1329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18561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Background EcoFlettner | MariGreen EN">
            <a:extLst>
              <a:ext uri="{FF2B5EF4-FFF2-40B4-BE49-F238E27FC236}">
                <a16:creationId xmlns:a16="http://schemas.microsoft.com/office/drawing/2014/main" id="{D6D24119-3DD6-40B0-9A57-3E247BBBC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5952" y="3171289"/>
            <a:ext cx="3114673" cy="33134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B050A192-E179-4FDA-B43A-8898D622B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57175" y="4568042"/>
            <a:ext cx="2807575" cy="1469590"/>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2AED0877-2A9C-431D-B43E-BE63AE308946}"/>
              </a:ext>
            </a:extLst>
          </p:cNvPr>
          <p:cNvSpPr txBox="1"/>
          <p:nvPr/>
        </p:nvSpPr>
        <p:spPr>
          <a:xfrm>
            <a:off x="157162" y="1081592"/>
            <a:ext cx="8829675" cy="2369880"/>
          </a:xfrm>
          <a:prstGeom prst="rect">
            <a:avLst/>
          </a:prstGeom>
          <a:noFill/>
        </p:spPr>
        <p:txBody>
          <a:bodyPr wrap="square">
            <a:spAutoFit/>
          </a:bodyPr>
          <a:lstStyle/>
          <a:p>
            <a:pPr algn="just"/>
            <a:r>
              <a:rPr lang="cs-CZ" sz="2000" b="1" dirty="0" err="1"/>
              <a:t>Flettnerův</a:t>
            </a:r>
            <a:r>
              <a:rPr lang="cs-CZ" sz="2000" b="1" dirty="0"/>
              <a:t> rotor </a:t>
            </a:r>
            <a:r>
              <a:rPr lang="cs-CZ" sz="2000" dirty="0"/>
              <a:t>je rotující válec využívající </a:t>
            </a:r>
            <a:r>
              <a:rPr lang="cs-CZ" sz="2000" dirty="0" err="1"/>
              <a:t>Magnusův</a:t>
            </a:r>
            <a:r>
              <a:rPr lang="cs-CZ" sz="2000" dirty="0"/>
              <a:t> jev. </a:t>
            </a:r>
            <a:r>
              <a:rPr lang="cs-CZ" sz="2000" dirty="0" err="1"/>
              <a:t>Magnusův</a:t>
            </a:r>
            <a:r>
              <a:rPr lang="cs-CZ" sz="2000" dirty="0"/>
              <a:t> jev spočívá v rozdílném tlaku proudícího plynu na protilehlých stranách rotujícího tělesa. Boční vítr, který obtéká rotující </a:t>
            </a:r>
            <a:r>
              <a:rPr lang="cs-CZ" sz="2000" dirty="0" err="1"/>
              <a:t>Flettnerovy</a:t>
            </a:r>
            <a:r>
              <a:rPr lang="cs-CZ" sz="2000" dirty="0"/>
              <a:t> válce, vytváří při správném směru otáčení podtlak na přední straně válce, díky čemuž se loď pohybuje dopředu. </a:t>
            </a:r>
          </a:p>
          <a:p>
            <a:pPr algn="just"/>
            <a:endParaRPr lang="cs-CZ" sz="800" dirty="0"/>
          </a:p>
          <a:p>
            <a:pPr algn="just"/>
            <a:r>
              <a:rPr lang="cs-CZ" sz="2000" dirty="0"/>
              <a:t>Výhodou tudíž má být jednoduchost ovládání oproti plachtám, a zároveň využití menších motorů k rotaci válců, než by bylo třeba k samotnému pohonu lodi lodním šroubem.</a:t>
            </a:r>
          </a:p>
        </p:txBody>
      </p:sp>
      <p:pic>
        <p:nvPicPr>
          <p:cNvPr id="5124" name="Picture 4">
            <a:extLst>
              <a:ext uri="{FF2B5EF4-FFF2-40B4-BE49-F238E27FC236}">
                <a16:creationId xmlns:a16="http://schemas.microsoft.com/office/drawing/2014/main" id="{A99D6352-AA68-46DE-AF3E-0AE2D727B2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8853" y="4120903"/>
            <a:ext cx="3275409" cy="2363868"/>
          </a:xfrm>
          <a:prstGeom prst="rect">
            <a:avLst/>
          </a:prstGeom>
          <a:noFill/>
          <a:extLst>
            <a:ext uri="{909E8E84-426E-40DD-AFC4-6F175D3DCCD1}">
              <a14:hiddenFill xmlns:a14="http://schemas.microsoft.com/office/drawing/2010/main">
                <a:solidFill>
                  <a:srgbClr val="FFFFFF"/>
                </a:solidFill>
              </a14:hiddenFill>
            </a:ext>
          </a:extLst>
        </p:spPr>
      </p:pic>
      <p:sp>
        <p:nvSpPr>
          <p:cNvPr id="20" name="TextovéPole 19">
            <a:extLst>
              <a:ext uri="{FF2B5EF4-FFF2-40B4-BE49-F238E27FC236}">
                <a16:creationId xmlns:a16="http://schemas.microsoft.com/office/drawing/2014/main" id="{18F5C459-8170-4C67-AB1F-254417E84598}"/>
              </a:ext>
            </a:extLst>
          </p:cNvPr>
          <p:cNvSpPr txBox="1"/>
          <p:nvPr/>
        </p:nvSpPr>
        <p:spPr>
          <a:xfrm>
            <a:off x="228600" y="285211"/>
            <a:ext cx="4572000" cy="461665"/>
          </a:xfrm>
          <a:prstGeom prst="rect">
            <a:avLst/>
          </a:prstGeom>
          <a:noFill/>
        </p:spPr>
        <p:txBody>
          <a:bodyPr wrap="square">
            <a:spAutoFit/>
          </a:bodyPr>
          <a:lstStyle/>
          <a:p>
            <a:r>
              <a:rPr lang="cs-CZ" sz="2400" b="1" dirty="0" err="1"/>
              <a:t>Flettnerův</a:t>
            </a:r>
            <a:r>
              <a:rPr lang="cs-CZ" sz="2400" b="1" dirty="0"/>
              <a:t> rotor </a:t>
            </a:r>
            <a:endParaRPr lang="cs-CZ" sz="2400" dirty="0"/>
          </a:p>
        </p:txBody>
      </p:sp>
    </p:spTree>
    <p:extLst>
      <p:ext uri="{BB962C8B-B14F-4D97-AF65-F5344CB8AC3E}">
        <p14:creationId xmlns:p14="http://schemas.microsoft.com/office/powerpoint/2010/main" val="13523485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CF4F9371-5694-4733-A326-8173A3A7B85C}"/>
              </a:ext>
            </a:extLst>
          </p:cNvPr>
          <p:cNvSpPr txBox="1"/>
          <p:nvPr/>
        </p:nvSpPr>
        <p:spPr>
          <a:xfrm>
            <a:off x="276225" y="304800"/>
            <a:ext cx="4054828" cy="461665"/>
          </a:xfrm>
          <a:prstGeom prst="rect">
            <a:avLst/>
          </a:prstGeom>
          <a:noFill/>
        </p:spPr>
        <p:txBody>
          <a:bodyPr wrap="none" rtlCol="0">
            <a:spAutoFit/>
          </a:bodyPr>
          <a:lstStyle/>
          <a:p>
            <a:r>
              <a:rPr lang="cs-CZ" sz="2400" b="1" dirty="0"/>
              <a:t>S</a:t>
            </a:r>
            <a:r>
              <a:rPr lang="en-US" sz="2400" b="1" dirty="0"/>
              <a:t>tokes</a:t>
            </a:r>
            <a:r>
              <a:rPr lang="cs-CZ" sz="2400" b="1" dirty="0"/>
              <a:t>ů</a:t>
            </a:r>
            <a:r>
              <a:rPr lang="en-US" sz="2400" b="1" dirty="0"/>
              <a:t>v </a:t>
            </a:r>
            <a:r>
              <a:rPr lang="cs-CZ" sz="2400" b="1" dirty="0"/>
              <a:t>zákon a sedimentace</a:t>
            </a:r>
          </a:p>
        </p:txBody>
      </p:sp>
      <p:sp>
        <p:nvSpPr>
          <p:cNvPr id="3" name="Rectangle 2">
            <a:extLst>
              <a:ext uri="{FF2B5EF4-FFF2-40B4-BE49-F238E27FC236}">
                <a16:creationId xmlns:a16="http://schemas.microsoft.com/office/drawing/2014/main" id="{7C4333E8-5258-4856-9712-916C7EAC8F03}"/>
              </a:ext>
            </a:extLst>
          </p:cNvPr>
          <p:cNvSpPr>
            <a:spLocks noChangeArrowheads="1"/>
          </p:cNvSpPr>
          <p:nvPr/>
        </p:nvSpPr>
        <p:spPr bwMode="auto">
          <a:xfrm>
            <a:off x="104775" y="1022885"/>
            <a:ext cx="8763000" cy="435503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53920" tIns="0" rIns="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indent="-457200"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effectLst/>
                <a:latin typeface="+mn-lt"/>
              </a:rPr>
              <a:t>Při sedimentaci je částice vystavena působení </a:t>
            </a:r>
            <a:r>
              <a:rPr kumimoji="0" lang="cs-CZ" altLang="cs-CZ" sz="2000" b="1" i="0" u="none" strike="noStrike" cap="none" normalizeH="0" baseline="0" dirty="0">
                <a:ln>
                  <a:noFill/>
                </a:ln>
                <a:effectLst/>
                <a:latin typeface="+mn-lt"/>
              </a:rPr>
              <a:t>tíhové síly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800" b="1" i="0" u="none" strike="noStrike" cap="none" normalizeH="0" baseline="0" dirty="0">
              <a:ln>
                <a:noFill/>
              </a:ln>
              <a:effectLst/>
              <a:latin typeface="+mn-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effectLst/>
                <a:latin typeface="+mn-lt"/>
              </a:rPr>
              <a:t> </a:t>
            </a:r>
            <a:r>
              <a:rPr kumimoji="0" lang="cs-CZ" altLang="cs-CZ" sz="2000" b="0" i="0" u="none" strike="noStrike" cap="none" normalizeH="0" baseline="0" dirty="0" err="1">
                <a:ln>
                  <a:noFill/>
                </a:ln>
                <a:effectLst/>
                <a:latin typeface="+mn-lt"/>
              </a:rPr>
              <a:t>F</a:t>
            </a:r>
            <a:r>
              <a:rPr kumimoji="0" lang="cs-CZ" altLang="cs-CZ" sz="2000" b="0" i="0" u="none" strike="noStrike" cap="none" normalizeH="0" baseline="-30000" dirty="0" err="1">
                <a:ln>
                  <a:noFill/>
                </a:ln>
                <a:effectLst/>
                <a:latin typeface="+mn-lt"/>
              </a:rPr>
              <a:t>g</a:t>
            </a:r>
            <a:r>
              <a:rPr kumimoji="0" lang="cs-CZ" altLang="cs-CZ" sz="2000" b="0" i="0" u="none" strike="noStrike" cap="none" normalizeH="0" baseline="0" dirty="0">
                <a:ln>
                  <a:noFill/>
                </a:ln>
                <a:effectLst/>
                <a:latin typeface="+mn-lt"/>
              </a:rPr>
              <a:t> = </a:t>
            </a:r>
            <a:r>
              <a:rPr kumimoji="0" lang="cs-CZ" altLang="cs-CZ" sz="2000" b="0" i="0" u="none" strike="noStrike" cap="none" normalizeH="0" baseline="0" dirty="0" err="1">
                <a:ln>
                  <a:noFill/>
                </a:ln>
                <a:effectLst/>
                <a:latin typeface="+mn-lt"/>
              </a:rPr>
              <a:t>m.g</a:t>
            </a:r>
            <a:r>
              <a:rPr kumimoji="0" lang="cs-CZ" altLang="cs-CZ" sz="2000" b="0" i="0" u="none" strike="noStrike" cap="none" normalizeH="0" baseline="0" dirty="0">
                <a:ln>
                  <a:noFill/>
                </a:ln>
                <a:effectLst/>
                <a:latin typeface="+mn-lt"/>
              </a:rPr>
              <a:t> = </a:t>
            </a:r>
            <a:r>
              <a:rPr kumimoji="0" lang="cs-CZ" altLang="cs-CZ" sz="2000" b="0" i="0" u="none" strike="noStrike" cap="none" normalizeH="0" baseline="0" dirty="0" err="1">
                <a:ln>
                  <a:noFill/>
                </a:ln>
                <a:effectLst/>
                <a:latin typeface="+mn-lt"/>
              </a:rPr>
              <a:t>V.ρ</a:t>
            </a:r>
            <a:r>
              <a:rPr kumimoji="0" lang="cs-CZ" altLang="cs-CZ" sz="2000" b="0" i="0" u="none" strike="noStrike" cap="none" normalizeH="0" baseline="-30000" dirty="0" err="1">
                <a:ln>
                  <a:noFill/>
                </a:ln>
                <a:effectLst/>
                <a:latin typeface="+mn-lt"/>
              </a:rPr>
              <a:t>p</a:t>
            </a:r>
            <a:r>
              <a:rPr kumimoji="0" lang="cs-CZ" altLang="cs-CZ" sz="2000" b="0" i="0" u="none" strike="noStrike" cap="none" normalizeH="0" baseline="0" dirty="0" err="1">
                <a:ln>
                  <a:noFill/>
                </a:ln>
                <a:effectLst/>
                <a:latin typeface="+mn-lt"/>
              </a:rPr>
              <a:t>.g</a:t>
            </a:r>
            <a:endParaRPr kumimoji="0" lang="cs-CZ" altLang="cs-CZ" sz="2000" b="0" i="0" u="none" strike="noStrike" cap="none" normalizeH="0" baseline="0" dirty="0">
              <a:ln>
                <a:noFill/>
              </a:ln>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effectLst/>
                <a:latin typeface="+mn-lt"/>
              </a:rPr>
              <a:t>kde m = hmotnost částice, </a:t>
            </a:r>
            <a:r>
              <a:rPr kumimoji="0" lang="cs-CZ" altLang="cs-CZ" b="0" i="0" u="none" strike="noStrike" cap="none" normalizeH="0" baseline="0" dirty="0" err="1">
                <a:ln>
                  <a:noFill/>
                </a:ln>
                <a:effectLst/>
                <a:latin typeface="+mn-lt"/>
              </a:rPr>
              <a:t>ρ</a:t>
            </a:r>
            <a:r>
              <a:rPr kumimoji="0" lang="cs-CZ" altLang="cs-CZ" b="0" i="0" u="none" strike="noStrike" cap="none" normalizeH="0" baseline="-30000" dirty="0" err="1">
                <a:ln>
                  <a:noFill/>
                </a:ln>
                <a:effectLst/>
                <a:latin typeface="+mn-lt"/>
              </a:rPr>
              <a:t>p</a:t>
            </a:r>
            <a:r>
              <a:rPr kumimoji="0" lang="cs-CZ" altLang="cs-CZ" b="0" i="0" u="none" strike="noStrike" cap="none" normalizeH="0" baseline="0" dirty="0">
                <a:ln>
                  <a:noFill/>
                </a:ln>
                <a:effectLst/>
                <a:latin typeface="+mn-lt"/>
              </a:rPr>
              <a:t> = hustota částice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effectLst/>
                <a:latin typeface="+mn-lt"/>
              </a:rPr>
              <a:t>a  </a:t>
            </a:r>
            <a:r>
              <a:rPr kumimoji="0" lang="cs-CZ" altLang="cs-CZ" sz="2000" b="1" i="0" u="none" strike="noStrike" cap="none" normalizeH="0" baseline="0" dirty="0">
                <a:ln>
                  <a:noFill/>
                </a:ln>
                <a:effectLst/>
                <a:latin typeface="+mn-lt"/>
              </a:rPr>
              <a:t>vztlakové síly</a:t>
            </a:r>
            <a:r>
              <a:rPr kumimoji="0" lang="cs-CZ" altLang="cs-CZ" sz="2000" b="0" i="0" u="none" strike="noStrike" cap="none" normalizeH="0" baseline="0" dirty="0">
                <a:ln>
                  <a:noFill/>
                </a:ln>
                <a:effectLst/>
                <a:latin typeface="+mn-lt"/>
              </a:rPr>
              <a:t> podle Archimédova zákona </a:t>
            </a: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sz="800" dirty="0">
              <a:latin typeface="+mn-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err="1">
                <a:ln>
                  <a:noFill/>
                </a:ln>
                <a:effectLst/>
                <a:latin typeface="+mn-lt"/>
              </a:rPr>
              <a:t>F</a:t>
            </a:r>
            <a:r>
              <a:rPr kumimoji="0" lang="cs-CZ" altLang="cs-CZ" sz="2000" b="0" i="0" u="none" strike="noStrike" cap="none" normalizeH="0" baseline="-30000" dirty="0" err="1">
                <a:ln>
                  <a:noFill/>
                </a:ln>
                <a:effectLst/>
                <a:latin typeface="+mn-lt"/>
              </a:rPr>
              <a:t>vz</a:t>
            </a:r>
            <a:r>
              <a:rPr kumimoji="0" lang="cs-CZ" altLang="cs-CZ" sz="2000" b="0" i="0" u="none" strike="noStrike" cap="none" normalizeH="0" baseline="0" dirty="0">
                <a:ln>
                  <a:noFill/>
                </a:ln>
                <a:effectLst/>
                <a:latin typeface="+mn-lt"/>
              </a:rPr>
              <a:t> = </a:t>
            </a:r>
            <a:r>
              <a:rPr kumimoji="0" lang="cs-CZ" altLang="cs-CZ" sz="2000" b="0" i="0" u="none" strike="noStrike" cap="none" normalizeH="0" baseline="0" dirty="0" err="1">
                <a:ln>
                  <a:noFill/>
                </a:ln>
                <a:effectLst/>
                <a:latin typeface="+mn-lt"/>
              </a:rPr>
              <a:t>V.ρ</a:t>
            </a:r>
            <a:r>
              <a:rPr kumimoji="0" lang="cs-CZ" altLang="cs-CZ" sz="2000" b="0" i="0" u="none" strike="noStrike" cap="none" normalizeH="0" baseline="-30000" dirty="0" err="1">
                <a:ln>
                  <a:noFill/>
                </a:ln>
                <a:effectLst/>
                <a:latin typeface="+mn-lt"/>
              </a:rPr>
              <a:t>r</a:t>
            </a:r>
            <a:r>
              <a:rPr kumimoji="0" lang="cs-CZ" altLang="cs-CZ" sz="2000" b="0" i="0" u="none" strike="noStrike" cap="none" normalizeH="0" baseline="0" dirty="0" err="1">
                <a:ln>
                  <a:noFill/>
                </a:ln>
                <a:effectLst/>
                <a:latin typeface="+mn-lt"/>
              </a:rPr>
              <a:t>.g</a:t>
            </a:r>
            <a:r>
              <a:rPr kumimoji="0" lang="cs-CZ" altLang="cs-CZ" sz="2000" b="0" i="0" u="none" strike="noStrike" cap="none" normalizeH="0" baseline="0" dirty="0">
                <a:ln>
                  <a:noFill/>
                </a:ln>
                <a:effectLst/>
                <a:latin typeface="+mn-lt"/>
              </a:rPr>
              <a:t> </a:t>
            </a:r>
          </a:p>
          <a:p>
            <a:pPr defTabSz="914400"/>
            <a:r>
              <a:rPr kumimoji="0" lang="cs-CZ" altLang="cs-CZ" b="0" i="0" u="none" strike="noStrike" cap="none" normalizeH="0" baseline="0" dirty="0">
                <a:ln>
                  <a:noFill/>
                </a:ln>
                <a:effectLst/>
                <a:latin typeface="+mn-lt"/>
              </a:rPr>
              <a:t>kde </a:t>
            </a:r>
            <a:r>
              <a:rPr kumimoji="0" lang="cs-CZ" altLang="cs-CZ" b="0" i="0" u="none" strike="noStrike" cap="none" normalizeH="0" baseline="0" dirty="0" err="1">
                <a:ln>
                  <a:noFill/>
                </a:ln>
                <a:effectLst/>
                <a:latin typeface="+mn-lt"/>
              </a:rPr>
              <a:t>ρ</a:t>
            </a:r>
            <a:r>
              <a:rPr kumimoji="0" lang="cs-CZ" altLang="cs-CZ" b="0" i="0" u="none" strike="noStrike" cap="none" normalizeH="0" baseline="-30000" dirty="0" err="1">
                <a:ln>
                  <a:noFill/>
                </a:ln>
                <a:effectLst/>
                <a:latin typeface="+mn-lt"/>
              </a:rPr>
              <a:t>r</a:t>
            </a:r>
            <a:r>
              <a:rPr kumimoji="0" lang="cs-CZ" altLang="cs-CZ" b="0" i="0" u="none" strike="noStrike" cap="none" normalizeH="0" baseline="0" dirty="0">
                <a:ln>
                  <a:noFill/>
                </a:ln>
                <a:effectLst/>
                <a:latin typeface="+mn-lt"/>
              </a:rPr>
              <a:t> = hustota kapaliny  </a:t>
            </a: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sz="800" dirty="0">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effectLst/>
                <a:latin typeface="+mn-lt"/>
              </a:rPr>
              <a:t>Když je </a:t>
            </a:r>
            <a:r>
              <a:rPr kumimoji="0" lang="cs-CZ" altLang="cs-CZ" sz="2000" b="0" i="0" u="sng" strike="noStrike" cap="none" normalizeH="0" baseline="0" dirty="0">
                <a:ln>
                  <a:noFill/>
                </a:ln>
                <a:effectLst/>
                <a:latin typeface="+mn-lt"/>
              </a:rPr>
              <a:t>hustota částice větší, než hustota kapaliny</a:t>
            </a:r>
            <a:r>
              <a:rPr kumimoji="0" lang="cs-CZ" altLang="cs-CZ" sz="2000" b="0" i="0" u="none" strike="noStrike" cap="none" normalizeH="0" baseline="0" dirty="0">
                <a:ln>
                  <a:noFill/>
                </a:ln>
                <a:effectLst/>
                <a:latin typeface="+mn-lt"/>
              </a:rPr>
              <a:t>, částice začne </a:t>
            </a:r>
            <a:r>
              <a:rPr kumimoji="0" lang="cs-CZ" altLang="cs-CZ" sz="2000" i="0" u="sng" strike="noStrike" cap="none" normalizeH="0" baseline="0" dirty="0">
                <a:ln>
                  <a:noFill/>
                </a:ln>
                <a:effectLst/>
                <a:latin typeface="+mn-lt"/>
              </a:rPr>
              <a:t>klesat</a:t>
            </a:r>
            <a:r>
              <a:rPr kumimoji="0" lang="cs-CZ" altLang="cs-CZ" sz="2000" b="0" i="0" u="none" strike="noStrike" cap="none" normalizeH="0" baseline="0" dirty="0">
                <a:ln>
                  <a:noFill/>
                </a:ln>
                <a:effectLst/>
                <a:latin typeface="+mn-lt"/>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effectLst/>
                <a:latin typeface="+mn-lt"/>
              </a:rPr>
              <a:t>Proti jejímu pohybu působí </a:t>
            </a:r>
            <a:r>
              <a:rPr kumimoji="0" lang="cs-CZ" altLang="cs-CZ" sz="2000" b="1" i="0" u="none" strike="noStrike" cap="none" normalizeH="0" baseline="0" dirty="0">
                <a:ln>
                  <a:noFill/>
                </a:ln>
                <a:effectLst/>
                <a:latin typeface="+mn-lt"/>
              </a:rPr>
              <a:t>odporová síla</a:t>
            </a:r>
            <a:r>
              <a:rPr kumimoji="0" lang="cs-CZ" altLang="cs-CZ" sz="2000" b="0" i="0" u="none" strike="noStrike" cap="none" normalizeH="0" baseline="0" dirty="0">
                <a:ln>
                  <a:noFill/>
                </a:ln>
                <a:effectLst/>
                <a:latin typeface="+mn-lt"/>
              </a:rPr>
              <a:t>, daná </a:t>
            </a:r>
            <a:r>
              <a:rPr kumimoji="0" lang="cs-CZ" altLang="cs-CZ" sz="2000" b="1" i="0" u="none" strike="noStrike" cap="none" normalizeH="0" baseline="0" dirty="0" err="1">
                <a:ln>
                  <a:noFill/>
                </a:ln>
                <a:effectLst/>
                <a:latin typeface="+mn-lt"/>
              </a:rPr>
              <a:t>Stokesovým</a:t>
            </a:r>
            <a:r>
              <a:rPr kumimoji="0" lang="cs-CZ" altLang="cs-CZ" sz="2000" b="1" i="0" u="none" strike="noStrike" cap="none" normalizeH="0" baseline="0" dirty="0">
                <a:ln>
                  <a:noFill/>
                </a:ln>
                <a:effectLst/>
                <a:latin typeface="+mn-lt"/>
              </a:rPr>
              <a:t> vztahem</a:t>
            </a:r>
            <a:r>
              <a:rPr kumimoji="0" lang="cs-CZ" altLang="cs-CZ" sz="2000" b="0" i="0" u="none" strike="noStrike" cap="none" normalizeH="0" baseline="0" dirty="0">
                <a:ln>
                  <a:noFill/>
                </a:ln>
                <a:effectLst/>
                <a:latin typeface="+mn-lt"/>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effectLst/>
              <a:latin typeface="+mn-lt"/>
            </a:endParaRPr>
          </a:p>
          <a:p>
            <a:pPr marL="457200" marR="0" lvl="1" indent="-457200" algn="ctr"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err="1">
                <a:ln>
                  <a:noFill/>
                </a:ln>
                <a:effectLst/>
                <a:latin typeface="+mn-lt"/>
              </a:rPr>
              <a:t>F</a:t>
            </a:r>
            <a:r>
              <a:rPr kumimoji="0" lang="cs-CZ" altLang="cs-CZ" sz="2000" b="0" i="0" u="none" strike="noStrike" cap="none" normalizeH="0" baseline="-25000" dirty="0" err="1">
                <a:ln>
                  <a:noFill/>
                </a:ln>
                <a:effectLst/>
                <a:latin typeface="+mn-lt"/>
              </a:rPr>
              <a:t>o</a:t>
            </a:r>
            <a:r>
              <a:rPr kumimoji="0" lang="cs-CZ" altLang="cs-CZ" sz="2000" b="0" i="0" u="none" strike="noStrike" cap="none" normalizeH="0" baseline="0" dirty="0">
                <a:ln>
                  <a:noFill/>
                </a:ln>
                <a:effectLst/>
                <a:latin typeface="+mn-lt"/>
              </a:rPr>
              <a:t> = 6⋅π⋅</a:t>
            </a:r>
            <a:r>
              <a:rPr kumimoji="0" lang="cs-CZ" altLang="cs-CZ" sz="2000" b="0" i="0" u="none" strike="noStrike" cap="none" normalizeH="0" baseline="0" dirty="0" err="1">
                <a:ln>
                  <a:noFill/>
                </a:ln>
                <a:effectLst/>
                <a:latin typeface="+mn-lt"/>
              </a:rPr>
              <a:t>η⋅r⋅v</a:t>
            </a:r>
            <a:endParaRPr kumimoji="0" lang="cs-CZ" altLang="cs-CZ" sz="2000" b="0" i="0" u="none" strike="noStrike" cap="none" normalizeH="0" baseline="0" dirty="0">
              <a:ln>
                <a:noFill/>
              </a:ln>
              <a:effectLst/>
              <a:latin typeface="+mn-lt"/>
            </a:endParaRPr>
          </a:p>
          <a:p>
            <a:pPr marL="457200" marR="0" lvl="1" indent="-457200" algn="ctr" defTabSz="914400" rtl="0" eaLnBrk="0" fontAlgn="base" latinLnBrk="0" hangingPunct="0">
              <a:lnSpc>
                <a:spcPct val="100000"/>
              </a:lnSpc>
              <a:spcBef>
                <a:spcPct val="0"/>
              </a:spcBef>
              <a:spcAft>
                <a:spcPct val="0"/>
              </a:spcAft>
              <a:buClrTx/>
              <a:buSzTx/>
              <a:buFontTx/>
              <a:buNone/>
              <a:tabLst/>
            </a:pPr>
            <a:endParaRPr kumimoji="0" lang="cs-CZ" altLang="cs-CZ" sz="800" b="0" i="0" u="none" strike="noStrike" cap="none" normalizeH="0" baseline="0" dirty="0">
              <a:ln>
                <a:noFill/>
              </a:ln>
              <a:effectLst/>
              <a:latin typeface="+mn-lt"/>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effectLst/>
                <a:latin typeface="+mn-lt"/>
              </a:rPr>
              <a:t>kde r = poloměr částice, η = dynamická viskozita prostředí, v = rychlost částice</a:t>
            </a:r>
            <a:r>
              <a:rPr kumimoji="0" lang="cs-CZ" altLang="cs-CZ" sz="2000" b="0" i="0" u="none" strike="noStrike" cap="none" normalizeH="0" baseline="0" dirty="0">
                <a:ln>
                  <a:noFill/>
                </a:ln>
                <a:effectLst/>
                <a:latin typeface="+mn-lt"/>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2000" b="0" i="0" u="none" strike="noStrike" cap="none" normalizeH="0" baseline="0" dirty="0">
              <a:ln>
                <a:noFill/>
              </a:ln>
              <a:effectLst/>
              <a:latin typeface="+mn-lt"/>
            </a:endParaRPr>
          </a:p>
        </p:txBody>
      </p:sp>
      <p:pic>
        <p:nvPicPr>
          <p:cNvPr id="15366" name="Picture 6" descr="See the source image">
            <a:extLst>
              <a:ext uri="{FF2B5EF4-FFF2-40B4-BE49-F238E27FC236}">
                <a16:creationId xmlns:a16="http://schemas.microsoft.com/office/drawing/2014/main" id="{D2ABDAA3-460F-4A4F-8FB4-79953BAFDF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2015" y="5835115"/>
            <a:ext cx="2079970" cy="71808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12A9951B-479E-4FEB-B79B-49A7F1EFDA1F}"/>
              </a:ext>
            </a:extLst>
          </p:cNvPr>
          <p:cNvSpPr txBox="1"/>
          <p:nvPr/>
        </p:nvSpPr>
        <p:spPr>
          <a:xfrm>
            <a:off x="276225" y="5435005"/>
            <a:ext cx="3642792" cy="400110"/>
          </a:xfrm>
          <a:prstGeom prst="rect">
            <a:avLst/>
          </a:prstGeom>
          <a:noFill/>
        </p:spPr>
        <p:txBody>
          <a:bodyPr wrap="none" rtlCol="0">
            <a:spAutoFit/>
          </a:bodyPr>
          <a:lstStyle/>
          <a:p>
            <a:r>
              <a:rPr lang="cs-CZ" sz="2000" dirty="0"/>
              <a:t>Odtud pro </a:t>
            </a:r>
            <a:r>
              <a:rPr lang="cs-CZ" sz="2000" b="1" dirty="0"/>
              <a:t>rychlost sedimentace</a:t>
            </a:r>
            <a:r>
              <a:rPr lang="cs-CZ" sz="2000" dirty="0"/>
              <a:t>:</a:t>
            </a:r>
          </a:p>
        </p:txBody>
      </p:sp>
      <p:pic>
        <p:nvPicPr>
          <p:cNvPr id="15368" name="Picture 8" descr="See the source image">
            <a:extLst>
              <a:ext uri="{FF2B5EF4-FFF2-40B4-BE49-F238E27FC236}">
                <a16:creationId xmlns:a16="http://schemas.microsoft.com/office/drawing/2014/main" id="{511E8365-92A6-486D-A322-FA66A6427F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1970" y="263017"/>
            <a:ext cx="1714500" cy="2886075"/>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D4E806A2-2764-44C4-BD35-B91AF8A854DD}"/>
              </a:ext>
            </a:extLst>
          </p:cNvPr>
          <p:cNvPicPr>
            <a:picLocks noChangeAspect="1"/>
          </p:cNvPicPr>
          <p:nvPr/>
        </p:nvPicPr>
        <p:blipFill>
          <a:blip r:embed="rId4"/>
          <a:stretch>
            <a:fillRect/>
          </a:stretch>
        </p:blipFill>
        <p:spPr>
          <a:xfrm>
            <a:off x="7313204" y="5208890"/>
            <a:ext cx="1554571" cy="1568148"/>
          </a:xfrm>
          <a:prstGeom prst="rect">
            <a:avLst/>
          </a:prstGeom>
        </p:spPr>
      </p:pic>
    </p:spTree>
    <p:extLst>
      <p:ext uri="{BB962C8B-B14F-4D97-AF65-F5344CB8AC3E}">
        <p14:creationId xmlns:p14="http://schemas.microsoft.com/office/powerpoint/2010/main" val="202795758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9BE72D0B-695A-44D6-95DD-6C11BA6D3335}"/>
              </a:ext>
            </a:extLst>
          </p:cNvPr>
          <p:cNvPicPr>
            <a:picLocks noChangeAspect="1"/>
          </p:cNvPicPr>
          <p:nvPr/>
        </p:nvPicPr>
        <p:blipFill>
          <a:blip r:embed="rId2"/>
          <a:stretch>
            <a:fillRect/>
          </a:stretch>
        </p:blipFill>
        <p:spPr>
          <a:xfrm>
            <a:off x="5077099" y="415068"/>
            <a:ext cx="1669492" cy="1857075"/>
          </a:xfrm>
          <a:prstGeom prst="rect">
            <a:avLst/>
          </a:prstGeom>
        </p:spPr>
      </p:pic>
      <p:pic>
        <p:nvPicPr>
          <p:cNvPr id="15" name="Obrázek 14">
            <a:extLst>
              <a:ext uri="{FF2B5EF4-FFF2-40B4-BE49-F238E27FC236}">
                <a16:creationId xmlns:a16="http://schemas.microsoft.com/office/drawing/2014/main" id="{A10E964D-E26A-40FE-B875-CFCACAE71472}"/>
              </a:ext>
            </a:extLst>
          </p:cNvPr>
          <p:cNvPicPr>
            <a:picLocks noChangeAspect="1"/>
          </p:cNvPicPr>
          <p:nvPr/>
        </p:nvPicPr>
        <p:blipFill>
          <a:blip r:embed="rId3"/>
          <a:stretch>
            <a:fillRect/>
          </a:stretch>
        </p:blipFill>
        <p:spPr>
          <a:xfrm>
            <a:off x="6746591" y="216693"/>
            <a:ext cx="2264059" cy="2550319"/>
          </a:xfrm>
          <a:prstGeom prst="rect">
            <a:avLst/>
          </a:prstGeom>
        </p:spPr>
      </p:pic>
      <p:sp>
        <p:nvSpPr>
          <p:cNvPr id="16" name="TextovéPole 15">
            <a:extLst>
              <a:ext uri="{FF2B5EF4-FFF2-40B4-BE49-F238E27FC236}">
                <a16:creationId xmlns:a16="http://schemas.microsoft.com/office/drawing/2014/main" id="{EB701297-627A-49D5-8CA5-6A88D0A42D6C}"/>
              </a:ext>
            </a:extLst>
          </p:cNvPr>
          <p:cNvSpPr txBox="1"/>
          <p:nvPr/>
        </p:nvSpPr>
        <p:spPr>
          <a:xfrm>
            <a:off x="229578" y="390525"/>
            <a:ext cx="3627853" cy="400110"/>
          </a:xfrm>
          <a:prstGeom prst="rect">
            <a:avLst/>
          </a:prstGeom>
          <a:noFill/>
        </p:spPr>
        <p:txBody>
          <a:bodyPr wrap="none" rtlCol="0">
            <a:spAutoFit/>
          </a:bodyPr>
          <a:lstStyle/>
          <a:p>
            <a:r>
              <a:rPr lang="cs-CZ" sz="2000" b="1" dirty="0" err="1"/>
              <a:t>Höpplerův</a:t>
            </a:r>
            <a:r>
              <a:rPr lang="cs-CZ" sz="2000" b="1" dirty="0"/>
              <a:t> kuličkový viskozimetr</a:t>
            </a:r>
          </a:p>
        </p:txBody>
      </p:sp>
      <p:sp>
        <p:nvSpPr>
          <p:cNvPr id="22" name="TextovéPole 21">
            <a:extLst>
              <a:ext uri="{FF2B5EF4-FFF2-40B4-BE49-F238E27FC236}">
                <a16:creationId xmlns:a16="http://schemas.microsoft.com/office/drawing/2014/main" id="{25E9382F-3275-4118-863E-F05CB97168C5}"/>
              </a:ext>
            </a:extLst>
          </p:cNvPr>
          <p:cNvSpPr txBox="1"/>
          <p:nvPr/>
        </p:nvSpPr>
        <p:spPr>
          <a:xfrm>
            <a:off x="354506" y="1120941"/>
            <a:ext cx="3979786" cy="2862322"/>
          </a:xfrm>
          <a:prstGeom prst="rect">
            <a:avLst/>
          </a:prstGeom>
          <a:noFill/>
        </p:spPr>
        <p:txBody>
          <a:bodyPr wrap="square">
            <a:spAutoFit/>
          </a:bodyPr>
          <a:lstStyle/>
          <a:p>
            <a:pPr algn="just"/>
            <a:r>
              <a:rPr lang="cs-CZ" sz="2000" dirty="0"/>
              <a:t>Viskozimetr s kalibrovanou kuličkou padající ve skleněném temperovaném válci mezi dvěma ryskami. Měří se pádová doba ve skleněném temperovaném válci, který je odkloněn o 10° od vertikálního směru. </a:t>
            </a:r>
            <a:r>
              <a:rPr lang="cs-CZ" sz="2000" b="0" i="0" dirty="0">
                <a:solidFill>
                  <a:srgbClr val="000000"/>
                </a:solidFill>
                <a:effectLst/>
              </a:rPr>
              <a:t>Viskozimetr může být použit jen pro průhledné </a:t>
            </a:r>
            <a:r>
              <a:rPr lang="cs-CZ" sz="2000" b="0" i="0" dirty="0" err="1">
                <a:solidFill>
                  <a:srgbClr val="000000"/>
                </a:solidFill>
                <a:effectLst/>
              </a:rPr>
              <a:t>newtonské</a:t>
            </a:r>
            <a:r>
              <a:rPr lang="cs-CZ" sz="2000" b="0" i="0" dirty="0">
                <a:solidFill>
                  <a:srgbClr val="000000"/>
                </a:solidFill>
                <a:effectLst/>
              </a:rPr>
              <a:t> kapaliny.</a:t>
            </a:r>
            <a:endParaRPr lang="cs-CZ" sz="2000" dirty="0"/>
          </a:p>
        </p:txBody>
      </p:sp>
      <p:pic>
        <p:nvPicPr>
          <p:cNvPr id="16394" name="Picture 10">
            <a:extLst>
              <a:ext uri="{FF2B5EF4-FFF2-40B4-BE49-F238E27FC236}">
                <a16:creationId xmlns:a16="http://schemas.microsoft.com/office/drawing/2014/main" id="{C9D5BF52-DA6C-43BB-86EF-13E05BC516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5532" y="2423897"/>
            <a:ext cx="1952625" cy="590550"/>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a:extLst>
              <a:ext uri="{FF2B5EF4-FFF2-40B4-BE49-F238E27FC236}">
                <a16:creationId xmlns:a16="http://schemas.microsoft.com/office/drawing/2014/main" id="{B8673E1B-B6A6-4DA4-84DA-D2DDF32A9A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5532" y="3429000"/>
            <a:ext cx="3400425" cy="619125"/>
          </a:xfrm>
          <a:prstGeom prst="rect">
            <a:avLst/>
          </a:prstGeom>
          <a:noFill/>
          <a:extLst>
            <a:ext uri="{909E8E84-426E-40DD-AFC4-6F175D3DCCD1}">
              <a14:hiddenFill xmlns:a14="http://schemas.microsoft.com/office/drawing/2010/main">
                <a:solidFill>
                  <a:srgbClr val="FFFFFF"/>
                </a:solidFill>
              </a14:hiddenFill>
            </a:ext>
          </a:extLst>
        </p:spPr>
      </p:pic>
      <p:sp>
        <p:nvSpPr>
          <p:cNvPr id="26" name="TextovéPole 25">
            <a:extLst>
              <a:ext uri="{FF2B5EF4-FFF2-40B4-BE49-F238E27FC236}">
                <a16:creationId xmlns:a16="http://schemas.microsoft.com/office/drawing/2014/main" id="{AB17863D-BC97-4BCA-BA0A-BD26EEB3A679}"/>
              </a:ext>
            </a:extLst>
          </p:cNvPr>
          <p:cNvSpPr txBox="1"/>
          <p:nvPr/>
        </p:nvSpPr>
        <p:spPr>
          <a:xfrm>
            <a:off x="229578" y="4261277"/>
            <a:ext cx="8695347" cy="923330"/>
          </a:xfrm>
          <a:prstGeom prst="rect">
            <a:avLst/>
          </a:prstGeom>
          <a:noFill/>
        </p:spPr>
        <p:txBody>
          <a:bodyPr wrap="square">
            <a:spAutoFit/>
          </a:bodyPr>
          <a:lstStyle/>
          <a:p>
            <a:pPr algn="just"/>
            <a:r>
              <a:rPr lang="el-GR" b="0" i="1" dirty="0">
                <a:solidFill>
                  <a:srgbClr val="000000"/>
                </a:solidFill>
                <a:effectLst/>
              </a:rPr>
              <a:t>ρ</a:t>
            </a:r>
            <a:r>
              <a:rPr lang="cs-CZ" b="0" i="0" baseline="-25000" dirty="0">
                <a:solidFill>
                  <a:srgbClr val="000000"/>
                </a:solidFill>
                <a:effectLst/>
              </a:rPr>
              <a:t>k</a:t>
            </a:r>
            <a:r>
              <a:rPr lang="cs-CZ" b="0" i="0" dirty="0">
                <a:solidFill>
                  <a:srgbClr val="000000"/>
                </a:solidFill>
                <a:effectLst/>
              </a:rPr>
              <a:t> je hustota kuličky, </a:t>
            </a:r>
            <a:r>
              <a:rPr lang="el-GR" b="0" i="1" dirty="0">
                <a:solidFill>
                  <a:srgbClr val="000000"/>
                </a:solidFill>
                <a:effectLst/>
              </a:rPr>
              <a:t>ρ</a:t>
            </a:r>
            <a:r>
              <a:rPr lang="el-GR" b="0" i="0" dirty="0">
                <a:solidFill>
                  <a:srgbClr val="000000"/>
                </a:solidFill>
                <a:effectLst/>
              </a:rPr>
              <a:t> </a:t>
            </a:r>
            <a:r>
              <a:rPr lang="cs-CZ" b="0" i="0" dirty="0">
                <a:solidFill>
                  <a:srgbClr val="000000"/>
                </a:solidFill>
                <a:effectLst/>
              </a:rPr>
              <a:t>a </a:t>
            </a:r>
            <a:r>
              <a:rPr lang="el-GR" b="0" i="1" dirty="0">
                <a:solidFill>
                  <a:srgbClr val="000000"/>
                </a:solidFill>
                <a:effectLst/>
              </a:rPr>
              <a:t>ρ</a:t>
            </a:r>
            <a:r>
              <a:rPr lang="cs-CZ" b="0" i="0" baseline="-25000" dirty="0" err="1">
                <a:solidFill>
                  <a:srgbClr val="000000"/>
                </a:solidFill>
                <a:effectLst/>
              </a:rPr>
              <a:t>ref</a:t>
            </a:r>
            <a:r>
              <a:rPr lang="cs-CZ" b="0" i="0" dirty="0">
                <a:solidFill>
                  <a:srgbClr val="000000"/>
                </a:solidFill>
                <a:effectLst/>
              </a:rPr>
              <a:t> hustoty měřené a srovnávací kapaliny, </a:t>
            </a:r>
            <a:r>
              <a:rPr lang="cs-CZ" b="0" i="1" dirty="0">
                <a:solidFill>
                  <a:srgbClr val="000000"/>
                </a:solidFill>
                <a:effectLst/>
              </a:rPr>
              <a:t>u</a:t>
            </a:r>
            <a:r>
              <a:rPr lang="cs-CZ" b="0" i="0" dirty="0">
                <a:solidFill>
                  <a:srgbClr val="000000"/>
                </a:solidFill>
                <a:effectLst/>
              </a:rPr>
              <a:t> a </a:t>
            </a:r>
            <a:r>
              <a:rPr lang="cs-CZ" b="0" i="1" dirty="0" err="1">
                <a:solidFill>
                  <a:srgbClr val="000000"/>
                </a:solidFill>
                <a:effectLst/>
              </a:rPr>
              <a:t>u</a:t>
            </a:r>
            <a:r>
              <a:rPr lang="cs-CZ" b="0" i="0" baseline="-25000" dirty="0" err="1">
                <a:solidFill>
                  <a:srgbClr val="000000"/>
                </a:solidFill>
                <a:effectLst/>
              </a:rPr>
              <a:t>ref</a:t>
            </a:r>
            <a:r>
              <a:rPr lang="cs-CZ" b="0" i="0" dirty="0">
                <a:solidFill>
                  <a:srgbClr val="000000"/>
                </a:solidFill>
                <a:effectLst/>
              </a:rPr>
              <a:t> rychlosti pádu kuličky, </a:t>
            </a:r>
            <a:r>
              <a:rPr lang="el-GR" b="0" i="1" dirty="0">
                <a:solidFill>
                  <a:srgbClr val="000000"/>
                </a:solidFill>
                <a:effectLst/>
              </a:rPr>
              <a:t>τ</a:t>
            </a:r>
            <a:r>
              <a:rPr lang="el-GR" b="0" i="0" dirty="0">
                <a:solidFill>
                  <a:srgbClr val="000000"/>
                </a:solidFill>
                <a:effectLst/>
              </a:rPr>
              <a:t> </a:t>
            </a:r>
            <a:r>
              <a:rPr lang="cs-CZ" b="0" i="0" dirty="0">
                <a:solidFill>
                  <a:srgbClr val="000000"/>
                </a:solidFill>
                <a:effectLst/>
              </a:rPr>
              <a:t>a </a:t>
            </a:r>
            <a:r>
              <a:rPr lang="el-GR" b="0" i="1" dirty="0">
                <a:solidFill>
                  <a:srgbClr val="000000"/>
                </a:solidFill>
                <a:effectLst/>
              </a:rPr>
              <a:t>τ</a:t>
            </a:r>
            <a:r>
              <a:rPr lang="cs-CZ" b="0" i="0" baseline="-25000" dirty="0" err="1">
                <a:solidFill>
                  <a:srgbClr val="000000"/>
                </a:solidFill>
                <a:effectLst/>
              </a:rPr>
              <a:t>ref</a:t>
            </a:r>
            <a:r>
              <a:rPr lang="cs-CZ" b="0" i="0" dirty="0">
                <a:solidFill>
                  <a:srgbClr val="000000"/>
                </a:solidFill>
                <a:effectLst/>
              </a:rPr>
              <a:t> doby průchodu kuličky mezi dvěma ryskami A </a:t>
            </a:r>
            <a:r>
              <a:rPr lang="cs-CZ" b="0" i="0" dirty="0" err="1">
                <a:solidFill>
                  <a:srgbClr val="000000"/>
                </a:solidFill>
                <a:effectLst/>
              </a:rPr>
              <a:t>a</a:t>
            </a:r>
            <a:r>
              <a:rPr lang="cs-CZ" b="0" i="0" dirty="0">
                <a:solidFill>
                  <a:srgbClr val="000000"/>
                </a:solidFill>
                <a:effectLst/>
              </a:rPr>
              <a:t> B, je-li trubice naplněna měřenou a standardní kapalinou.</a:t>
            </a:r>
            <a:endParaRPr lang="cs-CZ" dirty="0"/>
          </a:p>
        </p:txBody>
      </p:sp>
    </p:spTree>
    <p:extLst>
      <p:ext uri="{BB962C8B-B14F-4D97-AF65-F5344CB8AC3E}">
        <p14:creationId xmlns:p14="http://schemas.microsoft.com/office/powerpoint/2010/main" val="237427485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E1FF0E-33B7-4D6A-B415-33904C89A726}"/>
              </a:ext>
            </a:extLst>
          </p:cNvPr>
          <p:cNvSpPr>
            <a:spLocks noGrp="1"/>
          </p:cNvSpPr>
          <p:nvPr>
            <p:ph type="title"/>
          </p:nvPr>
        </p:nvSpPr>
        <p:spPr>
          <a:xfrm>
            <a:off x="266699" y="108180"/>
            <a:ext cx="2362200" cy="549274"/>
          </a:xfrm>
        </p:spPr>
        <p:txBody>
          <a:bodyPr>
            <a:normAutofit/>
          </a:bodyPr>
          <a:lstStyle/>
          <a:p>
            <a:r>
              <a:rPr lang="cs-CZ" sz="2400" b="1" dirty="0">
                <a:latin typeface="+mn-lt"/>
              </a:rPr>
              <a:t>Odpor prostředí</a:t>
            </a:r>
          </a:p>
        </p:txBody>
      </p:sp>
      <p:pic>
        <p:nvPicPr>
          <p:cNvPr id="5" name="Picture 4" descr="Image result for Falling Ball Viscometer Force Balance">
            <a:extLst>
              <a:ext uri="{FF2B5EF4-FFF2-40B4-BE49-F238E27FC236}">
                <a16:creationId xmlns:a16="http://schemas.microsoft.com/office/drawing/2014/main" id="{10F055DC-C5E1-44F7-B126-017CF91806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7187" y="4734856"/>
            <a:ext cx="2904363" cy="188595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F5C7C40C-AF80-4800-9801-A5C7C744AC66}"/>
              </a:ext>
            </a:extLst>
          </p:cNvPr>
          <p:cNvSpPr txBox="1"/>
          <p:nvPr/>
        </p:nvSpPr>
        <p:spPr>
          <a:xfrm>
            <a:off x="266699" y="657454"/>
            <a:ext cx="8520113" cy="3785652"/>
          </a:xfrm>
          <a:prstGeom prst="rect">
            <a:avLst/>
          </a:prstGeom>
          <a:noFill/>
        </p:spPr>
        <p:txBody>
          <a:bodyPr wrap="square">
            <a:spAutoFit/>
          </a:bodyPr>
          <a:lstStyle/>
          <a:p>
            <a:pPr algn="just"/>
            <a:r>
              <a:rPr lang="cs-CZ" sz="2000" b="1" dirty="0"/>
              <a:t>Odpor prostředí </a:t>
            </a:r>
            <a:r>
              <a:rPr lang="cs-CZ" sz="2000" dirty="0"/>
              <a:t>je </a:t>
            </a:r>
            <a:r>
              <a:rPr lang="cs-CZ" sz="2000" u="sng" dirty="0"/>
              <a:t>soubor všech sil, kterými plyn nebo kapalina působí proti pohybu těles v něm</a:t>
            </a:r>
            <a:r>
              <a:rPr lang="cs-CZ" sz="2000" dirty="0"/>
              <a:t>. </a:t>
            </a:r>
            <a:r>
              <a:rPr lang="cs-CZ" sz="2000" u="sng" dirty="0"/>
              <a:t>Odpor je způsoben třením</a:t>
            </a:r>
            <a:r>
              <a:rPr lang="cs-CZ" sz="2000" dirty="0"/>
              <a:t>, které vzniká při kontaktu tělesa a prostředí. Protože </a:t>
            </a:r>
            <a:r>
              <a:rPr lang="cs-CZ" sz="2000" u="sng" dirty="0"/>
              <a:t>pohyb je relativní</a:t>
            </a:r>
            <a:r>
              <a:rPr lang="cs-CZ" sz="2000" dirty="0"/>
              <a:t>, </a:t>
            </a:r>
            <a:r>
              <a:rPr lang="cs-CZ" sz="2000" u="sng" dirty="0"/>
              <a:t>je jedno, zda se těleso pohybuje v nehybném plynu či kapalině, nebo jestli je těleso v klidu a kolem něj proudí plyn nebo kapalina (obtékání těles)</a:t>
            </a:r>
            <a:r>
              <a:rPr lang="cs-CZ" sz="2000" dirty="0"/>
              <a:t>. </a:t>
            </a:r>
            <a:r>
              <a:rPr lang="cs-CZ" sz="2000" u="sng" dirty="0"/>
              <a:t>Rozhodující je </a:t>
            </a:r>
            <a:r>
              <a:rPr lang="cs-CZ" sz="2000" b="1" u="sng" dirty="0"/>
              <a:t>relativní rychlost </a:t>
            </a:r>
            <a:r>
              <a:rPr lang="cs-CZ" sz="2000" u="sng" dirty="0"/>
              <a:t>mezi tělesem a tekutinou</a:t>
            </a:r>
            <a:r>
              <a:rPr lang="cs-CZ" sz="2000" dirty="0"/>
              <a:t>. </a:t>
            </a:r>
          </a:p>
          <a:p>
            <a:pPr algn="just"/>
            <a:r>
              <a:rPr lang="cs-CZ" sz="2000" b="1" i="0" dirty="0">
                <a:effectLst/>
              </a:rPr>
              <a:t>Odporová síla</a:t>
            </a:r>
            <a:r>
              <a:rPr lang="cs-CZ" sz="2000" b="0" i="0" dirty="0">
                <a:effectLst/>
              </a:rPr>
              <a:t> působí vždy proti směru relativního pohybu, tzn. těleso pohybující se v nehybné tekutině je </a:t>
            </a:r>
            <a:r>
              <a:rPr lang="cs-CZ" sz="2000" b="0" i="0" u="none" strike="noStrike" dirty="0">
                <a:effectLst/>
              </a:rPr>
              <a:t>zpomalováno</a:t>
            </a:r>
            <a:r>
              <a:rPr lang="cs-CZ" sz="2000" b="0" i="0" dirty="0">
                <a:effectLst/>
              </a:rPr>
              <a:t>, zatímco nehybné těleso v pohybující se tekutině je tekutinou urychlováno. </a:t>
            </a:r>
            <a:r>
              <a:rPr lang="cs-CZ" sz="2000" b="0" i="0" dirty="0">
                <a:solidFill>
                  <a:srgbClr val="444444"/>
                </a:solidFill>
                <a:effectLst/>
              </a:rPr>
              <a:t>Při </a:t>
            </a:r>
            <a:r>
              <a:rPr lang="cs-CZ" sz="2000" b="0" i="0" u="sng" dirty="0">
                <a:solidFill>
                  <a:srgbClr val="444444"/>
                </a:solidFill>
                <a:effectLst/>
              </a:rPr>
              <a:t>nízkých rychlostech </a:t>
            </a:r>
            <a:r>
              <a:rPr lang="cs-CZ" sz="2000" b="0" i="0" dirty="0">
                <a:solidFill>
                  <a:srgbClr val="444444"/>
                </a:solidFill>
                <a:effectLst/>
              </a:rPr>
              <a:t>je odporová síla relativně malá a je považována za</a:t>
            </a:r>
            <a:r>
              <a:rPr lang="cs-CZ" sz="2000" i="0" u="sng" dirty="0">
                <a:solidFill>
                  <a:srgbClr val="444444"/>
                </a:solidFill>
                <a:effectLst/>
              </a:rPr>
              <a:t> přímo úměrnou rychlosti pohybu</a:t>
            </a:r>
            <a:r>
              <a:rPr lang="cs-CZ" sz="2000" b="0" i="0" dirty="0">
                <a:solidFill>
                  <a:srgbClr val="444444"/>
                </a:solidFill>
                <a:effectLst/>
              </a:rPr>
              <a:t>. Při </a:t>
            </a:r>
            <a:r>
              <a:rPr lang="cs-CZ" sz="2000" b="0" i="0" u="sng" dirty="0">
                <a:solidFill>
                  <a:srgbClr val="444444"/>
                </a:solidFill>
                <a:effectLst/>
              </a:rPr>
              <a:t>vyšších rychlostech</a:t>
            </a:r>
            <a:r>
              <a:rPr lang="cs-CZ" sz="2000" b="0" i="0" dirty="0">
                <a:solidFill>
                  <a:srgbClr val="444444"/>
                </a:solidFill>
                <a:effectLst/>
              </a:rPr>
              <a:t> však odporová síla </a:t>
            </a:r>
            <a:r>
              <a:rPr lang="cs-CZ" sz="2000" i="0" u="sng" dirty="0">
                <a:solidFill>
                  <a:srgbClr val="444444"/>
                </a:solidFill>
                <a:effectLst/>
              </a:rPr>
              <a:t>vzrůstá s druhou mocninou rychlosti</a:t>
            </a:r>
            <a:r>
              <a:rPr lang="cs-CZ" sz="2000" b="0" i="0" dirty="0">
                <a:solidFill>
                  <a:srgbClr val="444444"/>
                </a:solidFill>
                <a:effectLst/>
              </a:rPr>
              <a:t>. </a:t>
            </a:r>
            <a:r>
              <a:rPr lang="cs-CZ" sz="2000" dirty="0">
                <a:effectLst/>
              </a:rPr>
              <a:t>Velikost odporové síly vyjádřit tzv. </a:t>
            </a:r>
            <a:r>
              <a:rPr lang="cs-CZ" sz="2000" b="1" dirty="0">
                <a:effectLst/>
              </a:rPr>
              <a:t>Newtonovým zákonem odporu</a:t>
            </a:r>
            <a:endParaRPr lang="cs-CZ" sz="2000" dirty="0">
              <a:effectLst/>
            </a:endParaRPr>
          </a:p>
        </p:txBody>
      </p:sp>
      <p:pic>
        <p:nvPicPr>
          <p:cNvPr id="3" name="Picture 4">
            <a:extLst>
              <a:ext uri="{FF2B5EF4-FFF2-40B4-BE49-F238E27FC236}">
                <a16:creationId xmlns:a16="http://schemas.microsoft.com/office/drawing/2014/main" id="{282A6E16-5774-479D-9526-59C3BC474F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3137" y="4463087"/>
            <a:ext cx="1419225" cy="497335"/>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B46E2867-235C-4A57-A346-35F080A1AFAD}"/>
              </a:ext>
            </a:extLst>
          </p:cNvPr>
          <p:cNvSpPr txBox="1"/>
          <p:nvPr/>
        </p:nvSpPr>
        <p:spPr>
          <a:xfrm>
            <a:off x="157162" y="5734157"/>
            <a:ext cx="5161791" cy="1015663"/>
          </a:xfrm>
          <a:prstGeom prst="rect">
            <a:avLst/>
          </a:prstGeom>
          <a:noFill/>
        </p:spPr>
        <p:txBody>
          <a:bodyPr wrap="square">
            <a:spAutoFit/>
          </a:bodyPr>
          <a:lstStyle/>
          <a:p>
            <a:pPr algn="just"/>
            <a:r>
              <a:rPr lang="cs-CZ" sz="2000" dirty="0">
                <a:effectLst/>
              </a:rPr>
              <a:t>K zobecněnému popisu tvaru tělesa slouží tzv. </a:t>
            </a:r>
            <a:r>
              <a:rPr lang="cs-CZ" sz="2000" i="1" dirty="0">
                <a:effectLst/>
              </a:rPr>
              <a:t>součinitel odporu</a:t>
            </a:r>
            <a:r>
              <a:rPr lang="cs-CZ" sz="2000" dirty="0">
                <a:effectLst/>
              </a:rPr>
              <a:t> </a:t>
            </a:r>
            <a:r>
              <a:rPr lang="cs-CZ" sz="2000" i="1" dirty="0" err="1">
                <a:effectLst/>
              </a:rPr>
              <a:t>C</a:t>
            </a:r>
            <a:r>
              <a:rPr lang="cs-CZ" sz="2000" i="1" baseline="-25000" dirty="0" err="1">
                <a:effectLst/>
              </a:rPr>
              <a:t>x</a:t>
            </a:r>
            <a:r>
              <a:rPr lang="cs-CZ" sz="2000" dirty="0">
                <a:effectLst/>
              </a:rPr>
              <a:t>, zohledňující tvar a kvalitu povrchu tělesa.</a:t>
            </a:r>
            <a:endParaRPr lang="cs-CZ" sz="2000" dirty="0"/>
          </a:p>
        </p:txBody>
      </p:sp>
      <p:sp>
        <p:nvSpPr>
          <p:cNvPr id="11" name="TextovéPole 10">
            <a:extLst>
              <a:ext uri="{FF2B5EF4-FFF2-40B4-BE49-F238E27FC236}">
                <a16:creationId xmlns:a16="http://schemas.microsoft.com/office/drawing/2014/main" id="{5A9733C7-3461-4CB7-AFD4-112DAE34EF9A}"/>
              </a:ext>
            </a:extLst>
          </p:cNvPr>
          <p:cNvSpPr txBox="1"/>
          <p:nvPr/>
        </p:nvSpPr>
        <p:spPr>
          <a:xfrm>
            <a:off x="157162" y="5031500"/>
            <a:ext cx="5434013" cy="646331"/>
          </a:xfrm>
          <a:prstGeom prst="rect">
            <a:avLst/>
          </a:prstGeom>
          <a:noFill/>
        </p:spPr>
        <p:txBody>
          <a:bodyPr wrap="square">
            <a:spAutoFit/>
          </a:bodyPr>
          <a:lstStyle/>
          <a:p>
            <a:r>
              <a:rPr lang="cs-CZ" dirty="0"/>
              <a:t>k</a:t>
            </a:r>
            <a:r>
              <a:rPr lang="cs-CZ" sz="1800" dirty="0">
                <a:effectLst/>
              </a:rPr>
              <a:t>de S je velikost čelní plochy v průřezu, </a:t>
            </a:r>
            <a:r>
              <a:rPr lang="el-GR" sz="1800" dirty="0">
                <a:effectLst/>
              </a:rPr>
              <a:t>ρ</a:t>
            </a:r>
            <a:r>
              <a:rPr lang="cs-CZ" sz="1800" dirty="0">
                <a:effectLst/>
              </a:rPr>
              <a:t> je hustotě okolního prostředí, v je rychlost tělesa. </a:t>
            </a:r>
            <a:endParaRPr lang="cs-CZ" dirty="0"/>
          </a:p>
        </p:txBody>
      </p:sp>
    </p:spTree>
    <p:extLst>
      <p:ext uri="{BB962C8B-B14F-4D97-AF65-F5344CB8AC3E}">
        <p14:creationId xmlns:p14="http://schemas.microsoft.com/office/powerpoint/2010/main" val="378816747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4788EB11-8C93-4D3D-9C25-312C3AB12AAA}"/>
              </a:ext>
            </a:extLst>
          </p:cNvPr>
          <p:cNvSpPr txBox="1"/>
          <p:nvPr/>
        </p:nvSpPr>
        <p:spPr>
          <a:xfrm>
            <a:off x="200025" y="799505"/>
            <a:ext cx="8743950" cy="707886"/>
          </a:xfrm>
          <a:prstGeom prst="rect">
            <a:avLst/>
          </a:prstGeom>
          <a:noFill/>
        </p:spPr>
        <p:txBody>
          <a:bodyPr wrap="square">
            <a:spAutoFit/>
          </a:bodyPr>
          <a:lstStyle/>
          <a:p>
            <a:r>
              <a:rPr lang="cs-CZ" sz="2000" b="0" i="0" dirty="0">
                <a:solidFill>
                  <a:srgbClr val="4F4F4F"/>
                </a:solidFill>
                <a:effectLst/>
              </a:rPr>
              <a:t>Jaký poloměr má skleněná kulička (</a:t>
            </a:r>
            <a:r>
              <a:rPr lang="el-GR" sz="2000" b="0" i="0" dirty="0">
                <a:solidFill>
                  <a:srgbClr val="4F4F4F"/>
                </a:solidFill>
                <a:effectLst/>
              </a:rPr>
              <a:t>ρ</a:t>
            </a:r>
            <a:r>
              <a:rPr lang="cs-CZ" sz="2000" b="0" i="0" baseline="-25000" dirty="0">
                <a:solidFill>
                  <a:srgbClr val="4F4F4F"/>
                </a:solidFill>
                <a:effectLst/>
              </a:rPr>
              <a:t>S</a:t>
            </a:r>
            <a:r>
              <a:rPr lang="cs-CZ" sz="2000" b="0" i="0" dirty="0">
                <a:solidFill>
                  <a:srgbClr val="4F4F4F"/>
                </a:solidFill>
                <a:effectLst/>
              </a:rPr>
              <a:t> = 2500 kg.m</a:t>
            </a:r>
            <a:r>
              <a:rPr lang="cs-CZ" sz="2000" b="0" i="0" baseline="30000" dirty="0">
                <a:solidFill>
                  <a:srgbClr val="4F4F4F"/>
                </a:solidFill>
                <a:effectLst/>
              </a:rPr>
              <a:t>-3</a:t>
            </a:r>
            <a:r>
              <a:rPr lang="cs-CZ" sz="2000" b="0" i="0" dirty="0">
                <a:solidFill>
                  <a:srgbClr val="4F4F4F"/>
                </a:solidFill>
                <a:effectLst/>
              </a:rPr>
              <a:t>), pokud padá ve vodě (</a:t>
            </a:r>
            <a:r>
              <a:rPr lang="el-GR" sz="2000" b="0" i="0" dirty="0">
                <a:solidFill>
                  <a:srgbClr val="4F4F4F"/>
                </a:solidFill>
                <a:effectLst/>
              </a:rPr>
              <a:t>ρ = 1000 </a:t>
            </a:r>
            <a:r>
              <a:rPr lang="cs-CZ" sz="2000" b="0" i="0" dirty="0">
                <a:solidFill>
                  <a:srgbClr val="4F4F4F"/>
                </a:solidFill>
                <a:effectLst/>
              </a:rPr>
              <a:t>kg.m</a:t>
            </a:r>
            <a:r>
              <a:rPr lang="cs-CZ" sz="2000" b="0" i="0" baseline="30000" dirty="0">
                <a:solidFill>
                  <a:srgbClr val="4F4F4F"/>
                </a:solidFill>
                <a:effectLst/>
              </a:rPr>
              <a:t>-3</a:t>
            </a:r>
            <a:r>
              <a:rPr lang="cs-CZ" sz="2000" b="0" i="0" dirty="0">
                <a:solidFill>
                  <a:srgbClr val="4F4F4F"/>
                </a:solidFill>
                <a:effectLst/>
              </a:rPr>
              <a:t>) konstantní rychlostí v = 2 m.s</a:t>
            </a:r>
            <a:r>
              <a:rPr lang="cs-CZ" sz="2000" b="0" i="0" baseline="30000" dirty="0">
                <a:solidFill>
                  <a:srgbClr val="4F4F4F"/>
                </a:solidFill>
                <a:effectLst/>
              </a:rPr>
              <a:t>-1</a:t>
            </a:r>
            <a:r>
              <a:rPr lang="cs-CZ" sz="2000" b="0" i="0" dirty="0">
                <a:solidFill>
                  <a:srgbClr val="4F4F4F"/>
                </a:solidFill>
                <a:effectLst/>
              </a:rPr>
              <a:t>. C = 0,48</a:t>
            </a:r>
            <a:endParaRPr lang="cs-CZ" sz="2000" dirty="0"/>
          </a:p>
        </p:txBody>
      </p:sp>
      <p:sp>
        <p:nvSpPr>
          <p:cNvPr id="7" name="TextovéPole 6">
            <a:extLst>
              <a:ext uri="{FF2B5EF4-FFF2-40B4-BE49-F238E27FC236}">
                <a16:creationId xmlns:a16="http://schemas.microsoft.com/office/drawing/2014/main" id="{84841C12-29C4-432A-965E-706246B4A8B9}"/>
              </a:ext>
            </a:extLst>
          </p:cNvPr>
          <p:cNvSpPr txBox="1"/>
          <p:nvPr/>
        </p:nvSpPr>
        <p:spPr>
          <a:xfrm>
            <a:off x="323850" y="276225"/>
            <a:ext cx="1072730" cy="461665"/>
          </a:xfrm>
          <a:prstGeom prst="rect">
            <a:avLst/>
          </a:prstGeom>
          <a:noFill/>
        </p:spPr>
        <p:txBody>
          <a:bodyPr wrap="none" rtlCol="0">
            <a:spAutoFit/>
          </a:bodyPr>
          <a:lstStyle/>
          <a:p>
            <a:r>
              <a:rPr lang="cs-CZ" sz="2400" b="1" dirty="0"/>
              <a:t>Příklad</a:t>
            </a:r>
          </a:p>
        </p:txBody>
      </p:sp>
      <p:sp>
        <p:nvSpPr>
          <p:cNvPr id="9" name="TextovéPole 8">
            <a:extLst>
              <a:ext uri="{FF2B5EF4-FFF2-40B4-BE49-F238E27FC236}">
                <a16:creationId xmlns:a16="http://schemas.microsoft.com/office/drawing/2014/main" id="{8610B411-6F1D-4DE1-8D4E-7964368FE861}"/>
              </a:ext>
            </a:extLst>
          </p:cNvPr>
          <p:cNvSpPr txBox="1"/>
          <p:nvPr/>
        </p:nvSpPr>
        <p:spPr>
          <a:xfrm>
            <a:off x="200025" y="1677085"/>
            <a:ext cx="4572000" cy="1323439"/>
          </a:xfrm>
          <a:prstGeom prst="rect">
            <a:avLst/>
          </a:prstGeom>
          <a:noFill/>
        </p:spPr>
        <p:txBody>
          <a:bodyPr wrap="square">
            <a:spAutoFit/>
          </a:bodyPr>
          <a:lstStyle/>
          <a:p>
            <a:r>
              <a:rPr lang="el-GR" sz="2000" b="0" i="0" dirty="0">
                <a:solidFill>
                  <a:srgbClr val="4F4F4F"/>
                </a:solidFill>
                <a:effectLst/>
              </a:rPr>
              <a:t>ρ</a:t>
            </a:r>
            <a:r>
              <a:rPr lang="cs-CZ" sz="2000" b="0" i="0" baseline="-25000" dirty="0">
                <a:solidFill>
                  <a:srgbClr val="4F4F4F"/>
                </a:solidFill>
                <a:effectLst/>
              </a:rPr>
              <a:t>S</a:t>
            </a:r>
            <a:r>
              <a:rPr lang="cs-CZ" sz="2000" b="0" i="0" dirty="0">
                <a:solidFill>
                  <a:srgbClr val="4F4F4F"/>
                </a:solidFill>
                <a:effectLst/>
              </a:rPr>
              <a:t> = 2500 kg.m</a:t>
            </a:r>
            <a:r>
              <a:rPr lang="cs-CZ" sz="2000" b="0" i="0" baseline="30000" dirty="0">
                <a:solidFill>
                  <a:srgbClr val="4F4F4F"/>
                </a:solidFill>
                <a:effectLst/>
              </a:rPr>
              <a:t>-3</a:t>
            </a:r>
            <a:endParaRPr lang="en-US" sz="2000" b="0" i="0" dirty="0">
              <a:solidFill>
                <a:srgbClr val="4F4F4F"/>
              </a:solidFill>
              <a:effectLst/>
            </a:endParaRPr>
          </a:p>
          <a:p>
            <a:r>
              <a:rPr lang="el-GR" sz="2000" b="0" i="0" dirty="0">
                <a:solidFill>
                  <a:srgbClr val="4F4F4F"/>
                </a:solidFill>
                <a:effectLst/>
              </a:rPr>
              <a:t>ρ = 1000 </a:t>
            </a:r>
            <a:r>
              <a:rPr lang="cs-CZ" sz="2000" b="0" i="0" dirty="0">
                <a:solidFill>
                  <a:srgbClr val="4F4F4F"/>
                </a:solidFill>
                <a:effectLst/>
              </a:rPr>
              <a:t>kg.m</a:t>
            </a:r>
            <a:r>
              <a:rPr lang="cs-CZ" sz="2000" b="0" i="0" baseline="30000" dirty="0">
                <a:solidFill>
                  <a:srgbClr val="4F4F4F"/>
                </a:solidFill>
                <a:effectLst/>
              </a:rPr>
              <a:t>-3</a:t>
            </a:r>
            <a:endParaRPr lang="en-US" sz="2000" b="0" i="0" dirty="0">
              <a:solidFill>
                <a:srgbClr val="4F4F4F"/>
              </a:solidFill>
              <a:effectLst/>
            </a:endParaRPr>
          </a:p>
          <a:p>
            <a:r>
              <a:rPr lang="cs-CZ" sz="2000" b="0" i="0" dirty="0">
                <a:solidFill>
                  <a:srgbClr val="4F4F4F"/>
                </a:solidFill>
                <a:effectLst/>
              </a:rPr>
              <a:t>v = 2 m.s</a:t>
            </a:r>
            <a:r>
              <a:rPr lang="cs-CZ" sz="2000" b="0" i="0" baseline="30000" dirty="0">
                <a:solidFill>
                  <a:srgbClr val="4F4F4F"/>
                </a:solidFill>
                <a:effectLst/>
              </a:rPr>
              <a:t>-1</a:t>
            </a:r>
            <a:endParaRPr lang="en-US" sz="2000" b="0" i="0" dirty="0">
              <a:solidFill>
                <a:srgbClr val="4F4F4F"/>
              </a:solidFill>
              <a:effectLst/>
            </a:endParaRPr>
          </a:p>
          <a:p>
            <a:r>
              <a:rPr lang="cs-CZ" sz="2000" b="0" i="0" dirty="0">
                <a:solidFill>
                  <a:srgbClr val="4F4F4F"/>
                </a:solidFill>
                <a:effectLst/>
              </a:rPr>
              <a:t>C = 0,48</a:t>
            </a:r>
            <a:endParaRPr lang="cs-CZ" sz="2000" dirty="0"/>
          </a:p>
        </p:txBody>
      </p:sp>
      <p:pic>
        <p:nvPicPr>
          <p:cNvPr id="4098" name="Picture 2">
            <a:extLst>
              <a:ext uri="{FF2B5EF4-FFF2-40B4-BE49-F238E27FC236}">
                <a16:creationId xmlns:a16="http://schemas.microsoft.com/office/drawing/2014/main" id="{82305142-480A-4995-856F-905A10B7E1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3688" y="1677085"/>
            <a:ext cx="4900612" cy="4942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69498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erodynamika – autolexicon.net">
            <a:extLst>
              <a:ext uri="{FF2B5EF4-FFF2-40B4-BE49-F238E27FC236}">
                <a16:creationId xmlns:a16="http://schemas.microsoft.com/office/drawing/2014/main" id="{6A609BBE-D96B-4970-8023-873881FAA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3912" y="171450"/>
            <a:ext cx="4381500" cy="32575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FE2167C1-81E8-4167-8B38-C6F5A2853D52}"/>
              </a:ext>
            </a:extLst>
          </p:cNvPr>
          <p:cNvSpPr txBox="1"/>
          <p:nvPr/>
        </p:nvSpPr>
        <p:spPr>
          <a:xfrm>
            <a:off x="352425" y="1443841"/>
            <a:ext cx="3743325" cy="646331"/>
          </a:xfrm>
          <a:prstGeom prst="rect">
            <a:avLst/>
          </a:prstGeom>
          <a:noFill/>
        </p:spPr>
        <p:txBody>
          <a:bodyPr wrap="square">
            <a:spAutoFit/>
          </a:bodyPr>
          <a:lstStyle/>
          <a:p>
            <a:br>
              <a:rPr lang="cs-CZ" b="0" i="0" u="none" strike="noStrike" dirty="0">
                <a:solidFill>
                  <a:srgbClr val="289DCC"/>
                </a:solidFill>
                <a:effectLst/>
                <a:latin typeface="verdana" panose="020B0604030504040204" pitchFamily="34" charset="0"/>
                <a:hlinkClick r:id="rId3"/>
              </a:rPr>
            </a:br>
            <a:endParaRPr lang="cs-CZ" dirty="0"/>
          </a:p>
        </p:txBody>
      </p:sp>
      <p:sp>
        <p:nvSpPr>
          <p:cNvPr id="16" name="TextovéPole 15">
            <a:extLst>
              <a:ext uri="{FF2B5EF4-FFF2-40B4-BE49-F238E27FC236}">
                <a16:creationId xmlns:a16="http://schemas.microsoft.com/office/drawing/2014/main" id="{B5A990D4-7058-4C9B-93F8-804935D2DEB8}"/>
              </a:ext>
            </a:extLst>
          </p:cNvPr>
          <p:cNvSpPr txBox="1"/>
          <p:nvPr/>
        </p:nvSpPr>
        <p:spPr>
          <a:xfrm>
            <a:off x="147639" y="207481"/>
            <a:ext cx="4214811" cy="1015663"/>
          </a:xfrm>
          <a:prstGeom prst="rect">
            <a:avLst/>
          </a:prstGeom>
          <a:noFill/>
        </p:spPr>
        <p:txBody>
          <a:bodyPr wrap="square">
            <a:spAutoFit/>
          </a:bodyPr>
          <a:lstStyle/>
          <a:p>
            <a:pPr algn="just"/>
            <a:r>
              <a:rPr lang="cs-CZ" sz="2000" b="0" i="0" dirty="0">
                <a:solidFill>
                  <a:srgbClr val="444444"/>
                </a:solidFill>
                <a:effectLst/>
              </a:rPr>
              <a:t>Součinitel odporu </a:t>
            </a:r>
            <a:r>
              <a:rPr lang="cs-CZ" sz="2000" b="0" i="0" dirty="0" err="1">
                <a:solidFill>
                  <a:srgbClr val="444444"/>
                </a:solidFill>
                <a:effectLst/>
              </a:rPr>
              <a:t>C</a:t>
            </a:r>
            <a:r>
              <a:rPr lang="cs-CZ" sz="2000" b="0" i="0" baseline="-25000" dirty="0" err="1">
                <a:solidFill>
                  <a:srgbClr val="444444"/>
                </a:solidFill>
                <a:effectLst/>
              </a:rPr>
              <a:t>x</a:t>
            </a:r>
            <a:r>
              <a:rPr lang="cs-CZ" sz="2000" b="0" i="0" dirty="0">
                <a:solidFill>
                  <a:srgbClr val="444444"/>
                </a:solidFill>
                <a:effectLst/>
              </a:rPr>
              <a:t> se v zahraniční literatuře se také označuje jako </a:t>
            </a:r>
            <a:r>
              <a:rPr lang="cs-CZ" sz="2000" b="1" i="0" dirty="0" err="1">
                <a:solidFill>
                  <a:srgbClr val="444444"/>
                </a:solidFill>
                <a:effectLst/>
              </a:rPr>
              <a:t>drag</a:t>
            </a:r>
            <a:r>
              <a:rPr lang="cs-CZ" sz="2000" b="1" i="0" dirty="0">
                <a:solidFill>
                  <a:srgbClr val="444444"/>
                </a:solidFill>
                <a:effectLst/>
              </a:rPr>
              <a:t> </a:t>
            </a:r>
            <a:r>
              <a:rPr lang="cs-CZ" sz="2000" b="1" i="0" dirty="0" err="1">
                <a:solidFill>
                  <a:srgbClr val="444444"/>
                </a:solidFill>
                <a:effectLst/>
              </a:rPr>
              <a:t>coefficient</a:t>
            </a:r>
            <a:r>
              <a:rPr lang="cs-CZ" sz="2000" b="1" i="0" dirty="0">
                <a:solidFill>
                  <a:srgbClr val="444444"/>
                </a:solidFill>
                <a:effectLst/>
              </a:rPr>
              <a:t> </a:t>
            </a:r>
            <a:r>
              <a:rPr lang="cs-CZ" sz="2000" b="0" i="0" dirty="0">
                <a:solidFill>
                  <a:srgbClr val="444444"/>
                </a:solidFill>
                <a:effectLst/>
              </a:rPr>
              <a:t>C</a:t>
            </a:r>
            <a:r>
              <a:rPr lang="cs-CZ" sz="2000" b="0" i="0" baseline="-25000" dirty="0">
                <a:solidFill>
                  <a:srgbClr val="444444"/>
                </a:solidFill>
                <a:effectLst/>
              </a:rPr>
              <a:t>d</a:t>
            </a:r>
            <a:r>
              <a:rPr lang="cs-CZ" sz="2000" b="0" i="0" dirty="0">
                <a:solidFill>
                  <a:srgbClr val="444444"/>
                </a:solidFill>
                <a:effectLst/>
              </a:rPr>
              <a:t>. </a:t>
            </a:r>
            <a:endParaRPr lang="cs-CZ" sz="2000" dirty="0"/>
          </a:p>
        </p:txBody>
      </p:sp>
      <p:pic>
        <p:nvPicPr>
          <p:cNvPr id="12" name="Obrázek 11">
            <a:extLst>
              <a:ext uri="{FF2B5EF4-FFF2-40B4-BE49-F238E27FC236}">
                <a16:creationId xmlns:a16="http://schemas.microsoft.com/office/drawing/2014/main" id="{1BFDED52-9162-4E48-A3DA-359EE3E78A86}"/>
              </a:ext>
            </a:extLst>
          </p:cNvPr>
          <p:cNvPicPr>
            <a:picLocks noChangeAspect="1"/>
          </p:cNvPicPr>
          <p:nvPr/>
        </p:nvPicPr>
        <p:blipFill>
          <a:blip r:embed="rId4"/>
          <a:stretch>
            <a:fillRect/>
          </a:stretch>
        </p:blipFill>
        <p:spPr>
          <a:xfrm rot="16200000">
            <a:off x="6591387" y="4355897"/>
            <a:ext cx="2806670" cy="1419144"/>
          </a:xfrm>
          <a:prstGeom prst="rect">
            <a:avLst/>
          </a:prstGeom>
        </p:spPr>
      </p:pic>
      <p:sp>
        <p:nvSpPr>
          <p:cNvPr id="14" name="TextovéPole 13">
            <a:extLst>
              <a:ext uri="{FF2B5EF4-FFF2-40B4-BE49-F238E27FC236}">
                <a16:creationId xmlns:a16="http://schemas.microsoft.com/office/drawing/2014/main" id="{7125E853-8BC0-4372-83CE-4213EB690468}"/>
              </a:ext>
            </a:extLst>
          </p:cNvPr>
          <p:cNvSpPr txBox="1"/>
          <p:nvPr/>
        </p:nvSpPr>
        <p:spPr>
          <a:xfrm>
            <a:off x="157164" y="3573882"/>
            <a:ext cx="6815136" cy="2062103"/>
          </a:xfrm>
          <a:prstGeom prst="rect">
            <a:avLst/>
          </a:prstGeom>
          <a:noFill/>
        </p:spPr>
        <p:txBody>
          <a:bodyPr wrap="square">
            <a:spAutoFit/>
          </a:bodyPr>
          <a:lstStyle/>
          <a:p>
            <a:pPr algn="just"/>
            <a:r>
              <a:rPr lang="cs-CZ" sz="2000" b="0" i="0" dirty="0">
                <a:solidFill>
                  <a:srgbClr val="000000"/>
                </a:solidFill>
                <a:effectLst/>
              </a:rPr>
              <a:t>Tento podtlak (přetlak okolí) ale působí i na kouli a nasává (tlačí) jí zpět do kapsy podtlaku za ní - dramaticky ji zpomaluje.</a:t>
            </a:r>
          </a:p>
          <a:p>
            <a:pPr algn="just"/>
            <a:endParaRPr lang="cs-CZ" sz="800" b="0" i="0" dirty="0">
              <a:solidFill>
                <a:srgbClr val="000000"/>
              </a:solidFill>
              <a:effectLst/>
            </a:endParaRPr>
          </a:p>
          <a:p>
            <a:pPr algn="just"/>
            <a:r>
              <a:rPr lang="cs-CZ" sz="2000" b="1" i="0" dirty="0">
                <a:solidFill>
                  <a:srgbClr val="000000"/>
                </a:solidFill>
                <a:effectLst/>
              </a:rPr>
              <a:t>Těleso kapkovitého tvaru </a:t>
            </a:r>
            <a:r>
              <a:rPr lang="cs-CZ" sz="2000" b="0" i="0" dirty="0">
                <a:solidFill>
                  <a:srgbClr val="000000"/>
                </a:solidFill>
                <a:effectLst/>
              </a:rPr>
              <a:t>však místo, kde by se vytvořil prostor s nižším tlakem, vyplní vlastním tvarem (tělem) a tím nedochází k jeho brždění - tahu zpět - (záleží také na dokonalosti tvaru a rychlosti pohybu tělesa plynem)</a:t>
            </a:r>
          </a:p>
        </p:txBody>
      </p:sp>
      <p:sp>
        <p:nvSpPr>
          <p:cNvPr id="15" name="TextovéPole 14">
            <a:extLst>
              <a:ext uri="{FF2B5EF4-FFF2-40B4-BE49-F238E27FC236}">
                <a16:creationId xmlns:a16="http://schemas.microsoft.com/office/drawing/2014/main" id="{57383751-FCC8-424A-B0AF-8B55ED524AFB}"/>
              </a:ext>
            </a:extLst>
          </p:cNvPr>
          <p:cNvSpPr txBox="1"/>
          <p:nvPr/>
        </p:nvSpPr>
        <p:spPr>
          <a:xfrm>
            <a:off x="252414" y="1754243"/>
            <a:ext cx="1072730" cy="461665"/>
          </a:xfrm>
          <a:prstGeom prst="rect">
            <a:avLst/>
          </a:prstGeom>
          <a:noFill/>
        </p:spPr>
        <p:txBody>
          <a:bodyPr wrap="none" rtlCol="0">
            <a:spAutoFit/>
          </a:bodyPr>
          <a:lstStyle/>
          <a:p>
            <a:r>
              <a:rPr lang="cs-CZ" sz="2400" b="1" dirty="0"/>
              <a:t>Příklad</a:t>
            </a:r>
          </a:p>
        </p:txBody>
      </p:sp>
      <p:pic>
        <p:nvPicPr>
          <p:cNvPr id="3" name="Obrázek 2">
            <a:extLst>
              <a:ext uri="{FF2B5EF4-FFF2-40B4-BE49-F238E27FC236}">
                <a16:creationId xmlns:a16="http://schemas.microsoft.com/office/drawing/2014/main" id="{C90AD472-6E98-4F12-AC22-AD6AD4693FB6}"/>
              </a:ext>
            </a:extLst>
          </p:cNvPr>
          <p:cNvPicPr>
            <a:picLocks noChangeAspect="1"/>
          </p:cNvPicPr>
          <p:nvPr/>
        </p:nvPicPr>
        <p:blipFill>
          <a:blip r:embed="rId5"/>
          <a:stretch>
            <a:fillRect/>
          </a:stretch>
        </p:blipFill>
        <p:spPr>
          <a:xfrm>
            <a:off x="1833562" y="5652875"/>
            <a:ext cx="4080183" cy="1056944"/>
          </a:xfrm>
          <a:prstGeom prst="rect">
            <a:avLst/>
          </a:prstGeom>
        </p:spPr>
      </p:pic>
      <p:sp>
        <p:nvSpPr>
          <p:cNvPr id="11" name="TextovéPole 10">
            <a:extLst>
              <a:ext uri="{FF2B5EF4-FFF2-40B4-BE49-F238E27FC236}">
                <a16:creationId xmlns:a16="http://schemas.microsoft.com/office/drawing/2014/main" id="{874603F2-04D5-45FD-9405-C08225B70775}"/>
              </a:ext>
            </a:extLst>
          </p:cNvPr>
          <p:cNvSpPr txBox="1"/>
          <p:nvPr/>
        </p:nvSpPr>
        <p:spPr>
          <a:xfrm>
            <a:off x="243167" y="2250443"/>
            <a:ext cx="4390745" cy="1323439"/>
          </a:xfrm>
          <a:prstGeom prst="rect">
            <a:avLst/>
          </a:prstGeom>
          <a:noFill/>
        </p:spPr>
        <p:txBody>
          <a:bodyPr wrap="square">
            <a:spAutoFit/>
          </a:bodyPr>
          <a:lstStyle/>
          <a:p>
            <a:pPr algn="just"/>
            <a:r>
              <a:rPr lang="cs-CZ" sz="2000" b="1" i="0" dirty="0">
                <a:solidFill>
                  <a:srgbClr val="000000"/>
                </a:solidFill>
                <a:effectLst/>
              </a:rPr>
              <a:t>Koule</a:t>
            </a:r>
            <a:r>
              <a:rPr lang="cs-CZ" sz="2000" b="0" i="0" dirty="0">
                <a:solidFill>
                  <a:srgbClr val="000000"/>
                </a:solidFill>
                <a:effectLst/>
              </a:rPr>
              <a:t> při pohybu rozráží okolní vzduch, ale za ní zůstává prostor z nižším tlakem, který se snaží kapalina (plyn) vyplnit ze všech směrů, kde se nachází vyšší tlak. </a:t>
            </a:r>
          </a:p>
        </p:txBody>
      </p:sp>
    </p:spTree>
    <p:extLst>
      <p:ext uri="{BB962C8B-B14F-4D97-AF65-F5344CB8AC3E}">
        <p14:creationId xmlns:p14="http://schemas.microsoft.com/office/powerpoint/2010/main" val="964862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18891C0-DF70-4017-B6BB-9765BCD5713A}"/>
              </a:ext>
            </a:extLst>
          </p:cNvPr>
          <p:cNvPicPr>
            <a:picLocks noChangeAspect="1"/>
          </p:cNvPicPr>
          <p:nvPr/>
        </p:nvPicPr>
        <p:blipFill>
          <a:blip r:embed="rId2"/>
          <a:stretch>
            <a:fillRect/>
          </a:stretch>
        </p:blipFill>
        <p:spPr>
          <a:xfrm>
            <a:off x="1042987" y="2647439"/>
            <a:ext cx="3376613" cy="3387265"/>
          </a:xfrm>
          <a:prstGeom prst="rect">
            <a:avLst/>
          </a:prstGeom>
        </p:spPr>
      </p:pic>
      <p:pic>
        <p:nvPicPr>
          <p:cNvPr id="6146" name="Picture 2" descr="shark_06_1">
            <a:extLst>
              <a:ext uri="{FF2B5EF4-FFF2-40B4-BE49-F238E27FC236}">
                <a16:creationId xmlns:a16="http://schemas.microsoft.com/office/drawing/2014/main" id="{B3CECAD1-352E-402C-BDED-6F6A352C2D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4464" y="518817"/>
            <a:ext cx="3576636" cy="268247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Sharks Skin Cutting People">
            <a:extLst>
              <a:ext uri="{FF2B5EF4-FFF2-40B4-BE49-F238E27FC236}">
                <a16:creationId xmlns:a16="http://schemas.microsoft.com/office/drawing/2014/main" id="{8BC1C705-7B77-419D-BD36-CFF82E83F0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4464" y="3429000"/>
            <a:ext cx="3700461" cy="3083718"/>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6" descr="Dogfish shark denticles ">
            <a:extLst>
              <a:ext uri="{FF2B5EF4-FFF2-40B4-BE49-F238E27FC236}">
                <a16:creationId xmlns:a16="http://schemas.microsoft.com/office/drawing/2014/main" id="{4EFBA5C3-1AF7-49BB-8119-30294797EBF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9" name="TextovéPole 8">
            <a:extLst>
              <a:ext uri="{FF2B5EF4-FFF2-40B4-BE49-F238E27FC236}">
                <a16:creationId xmlns:a16="http://schemas.microsoft.com/office/drawing/2014/main" id="{CDFE5666-193F-4F21-B725-B9D3F965B0E3}"/>
              </a:ext>
            </a:extLst>
          </p:cNvPr>
          <p:cNvSpPr txBox="1"/>
          <p:nvPr/>
        </p:nvSpPr>
        <p:spPr>
          <a:xfrm>
            <a:off x="252414" y="1003512"/>
            <a:ext cx="4691061" cy="1015663"/>
          </a:xfrm>
          <a:prstGeom prst="rect">
            <a:avLst/>
          </a:prstGeom>
          <a:noFill/>
        </p:spPr>
        <p:txBody>
          <a:bodyPr wrap="square" rtlCol="0">
            <a:spAutoFit/>
          </a:bodyPr>
          <a:lstStyle/>
          <a:p>
            <a:pPr algn="just"/>
            <a:r>
              <a:rPr lang="cs-CZ" sz="2000" dirty="0"/>
              <a:t>Kůže </a:t>
            </a:r>
            <a:r>
              <a:rPr lang="cs-CZ" sz="2000" b="1" dirty="0"/>
              <a:t>žraloků</a:t>
            </a:r>
            <a:r>
              <a:rPr lang="cs-CZ" sz="2000" dirty="0"/>
              <a:t> </a:t>
            </a:r>
            <a:r>
              <a:rPr lang="en-US" sz="2000" dirty="0" err="1"/>
              <a:t>nen</a:t>
            </a:r>
            <a:r>
              <a:rPr lang="cs-CZ" sz="2000" dirty="0"/>
              <a:t>í</a:t>
            </a:r>
            <a:r>
              <a:rPr lang="en-US" sz="2000" dirty="0"/>
              <a:t> </a:t>
            </a:r>
            <a:r>
              <a:rPr lang="en-US" sz="2000" dirty="0" err="1"/>
              <a:t>hladk</a:t>
            </a:r>
            <a:r>
              <a:rPr lang="cs-CZ" sz="2000" dirty="0"/>
              <a:t>á</a:t>
            </a:r>
            <a:r>
              <a:rPr lang="en-US" sz="2000" dirty="0"/>
              <a:t>, ale</a:t>
            </a:r>
            <a:r>
              <a:rPr lang="cs-CZ" sz="2000" dirty="0"/>
              <a:t> má rýhy ve směru proudění</a:t>
            </a:r>
            <a:r>
              <a:rPr lang="en-US" sz="2000" dirty="0"/>
              <a:t> </a:t>
            </a:r>
            <a:r>
              <a:rPr lang="cs-CZ" sz="2000" dirty="0"/>
              <a:t>– to způsobuje zmenšení proudového odporu.</a:t>
            </a:r>
          </a:p>
        </p:txBody>
      </p:sp>
    </p:spTree>
    <p:extLst>
      <p:ext uri="{BB962C8B-B14F-4D97-AF65-F5344CB8AC3E}">
        <p14:creationId xmlns:p14="http://schemas.microsoft.com/office/powerpoint/2010/main" val="171535978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F473B3-8F8A-41BE-9ED5-41C2FA1EA0F9}"/>
              </a:ext>
            </a:extLst>
          </p:cNvPr>
          <p:cNvSpPr>
            <a:spLocks noGrp="1"/>
          </p:cNvSpPr>
          <p:nvPr>
            <p:ph type="title"/>
          </p:nvPr>
        </p:nvSpPr>
        <p:spPr>
          <a:xfrm>
            <a:off x="238126" y="259162"/>
            <a:ext cx="7886700" cy="445688"/>
          </a:xfrm>
        </p:spPr>
        <p:txBody>
          <a:bodyPr>
            <a:normAutofit/>
          </a:bodyPr>
          <a:lstStyle/>
          <a:p>
            <a:r>
              <a:rPr lang="cs-CZ" sz="2400" b="1" dirty="0">
                <a:latin typeface="+mn-lt"/>
              </a:rPr>
              <a:t>Střelná poranění</a:t>
            </a:r>
          </a:p>
        </p:txBody>
      </p:sp>
      <p:pic>
        <p:nvPicPr>
          <p:cNvPr id="4100" name="Picture 4" descr="Body armour materials: from steel to contemporary ...">
            <a:extLst>
              <a:ext uri="{FF2B5EF4-FFF2-40B4-BE49-F238E27FC236}">
                <a16:creationId xmlns:a16="http://schemas.microsoft.com/office/drawing/2014/main" id="{BD4FEE48-C3FB-47C6-9790-D43F954AA2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960959"/>
            <a:ext cx="3809999" cy="2210442"/>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C80B926C-1A8C-4B91-A01C-4761E4A29BDF}"/>
              </a:ext>
            </a:extLst>
          </p:cNvPr>
          <p:cNvPicPr>
            <a:picLocks noChangeAspect="1"/>
          </p:cNvPicPr>
          <p:nvPr/>
        </p:nvPicPr>
        <p:blipFill>
          <a:blip r:embed="rId3"/>
          <a:stretch>
            <a:fillRect/>
          </a:stretch>
        </p:blipFill>
        <p:spPr>
          <a:xfrm>
            <a:off x="4008968" y="4314402"/>
            <a:ext cx="4973107" cy="2419349"/>
          </a:xfrm>
          <a:prstGeom prst="rect">
            <a:avLst/>
          </a:prstGeom>
        </p:spPr>
      </p:pic>
      <p:pic>
        <p:nvPicPr>
          <p:cNvPr id="4102" name="Picture 6" descr="cavitation">
            <a:extLst>
              <a:ext uri="{FF2B5EF4-FFF2-40B4-BE49-F238E27FC236}">
                <a16:creationId xmlns:a16="http://schemas.microsoft.com/office/drawing/2014/main" id="{74350A74-8A93-4838-BAAC-2E10ABA58F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1" y="3733376"/>
            <a:ext cx="3657600" cy="30003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0871BEF0-D05E-448A-9DCC-D7922AE9F73B}"/>
              </a:ext>
            </a:extLst>
          </p:cNvPr>
          <p:cNvSpPr txBox="1"/>
          <p:nvPr/>
        </p:nvSpPr>
        <p:spPr>
          <a:xfrm>
            <a:off x="142876" y="762164"/>
            <a:ext cx="8839199" cy="1015663"/>
          </a:xfrm>
          <a:prstGeom prst="rect">
            <a:avLst/>
          </a:prstGeom>
          <a:noFill/>
        </p:spPr>
        <p:txBody>
          <a:bodyPr wrap="square">
            <a:spAutoFit/>
          </a:bodyPr>
          <a:lstStyle/>
          <a:p>
            <a:pPr algn="just"/>
            <a:r>
              <a:rPr lang="cs-CZ" sz="2000" dirty="0"/>
              <a:t>Měkká tkáň zasažena střelou se deformuje. Tkáň tlačí zpět rychle letící střelu a může způsobit i její rotaci. Energie přenesená na měkkou tkáň způsobuje poškození. Toto poškození se nazývá kavitace a je větší než velikost samotné střely.</a:t>
            </a:r>
          </a:p>
        </p:txBody>
      </p:sp>
      <p:pic>
        <p:nvPicPr>
          <p:cNvPr id="8" name="Obrázek 7">
            <a:extLst>
              <a:ext uri="{FF2B5EF4-FFF2-40B4-BE49-F238E27FC236}">
                <a16:creationId xmlns:a16="http://schemas.microsoft.com/office/drawing/2014/main" id="{2D10CC53-8C3C-4675-BED9-8631997059E3}"/>
              </a:ext>
            </a:extLst>
          </p:cNvPr>
          <p:cNvPicPr>
            <a:picLocks noChangeAspect="1"/>
          </p:cNvPicPr>
          <p:nvPr/>
        </p:nvPicPr>
        <p:blipFill>
          <a:blip r:embed="rId5"/>
          <a:stretch>
            <a:fillRect/>
          </a:stretch>
        </p:blipFill>
        <p:spPr>
          <a:xfrm>
            <a:off x="334298" y="1800206"/>
            <a:ext cx="2678371" cy="1720385"/>
          </a:xfrm>
          <a:prstGeom prst="rect">
            <a:avLst/>
          </a:prstGeom>
        </p:spPr>
      </p:pic>
    </p:spTree>
    <p:extLst>
      <p:ext uri="{BB962C8B-B14F-4D97-AF65-F5344CB8AC3E}">
        <p14:creationId xmlns:p14="http://schemas.microsoft.com/office/powerpoint/2010/main" val="170412837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AFE00F-422F-4D03-A4B3-90F66F1D7292}"/>
              </a:ext>
            </a:extLst>
          </p:cNvPr>
          <p:cNvSpPr>
            <a:spLocks noGrp="1"/>
          </p:cNvSpPr>
          <p:nvPr>
            <p:ph type="title"/>
          </p:nvPr>
        </p:nvSpPr>
        <p:spPr>
          <a:xfrm>
            <a:off x="242887" y="156118"/>
            <a:ext cx="1952625" cy="568324"/>
          </a:xfrm>
        </p:spPr>
        <p:txBody>
          <a:bodyPr>
            <a:normAutofit/>
          </a:bodyPr>
          <a:lstStyle/>
          <a:p>
            <a:r>
              <a:rPr lang="cs-CZ" sz="2400" b="1" dirty="0">
                <a:latin typeface="+mn-lt"/>
              </a:rPr>
              <a:t>Kavitace</a:t>
            </a:r>
          </a:p>
        </p:txBody>
      </p:sp>
      <p:sp>
        <p:nvSpPr>
          <p:cNvPr id="5" name="TextovéPole 4">
            <a:extLst>
              <a:ext uri="{FF2B5EF4-FFF2-40B4-BE49-F238E27FC236}">
                <a16:creationId xmlns:a16="http://schemas.microsoft.com/office/drawing/2014/main" id="{93073197-FDA9-4870-A7C9-120E4911D2EB}"/>
              </a:ext>
            </a:extLst>
          </p:cNvPr>
          <p:cNvSpPr txBox="1"/>
          <p:nvPr/>
        </p:nvSpPr>
        <p:spPr>
          <a:xfrm>
            <a:off x="238125" y="720431"/>
            <a:ext cx="8658225" cy="2246769"/>
          </a:xfrm>
          <a:prstGeom prst="rect">
            <a:avLst/>
          </a:prstGeom>
          <a:noFill/>
        </p:spPr>
        <p:txBody>
          <a:bodyPr wrap="square">
            <a:spAutoFit/>
          </a:bodyPr>
          <a:lstStyle/>
          <a:p>
            <a:pPr algn="just"/>
            <a:r>
              <a:rPr lang="cs-CZ" sz="2000" b="1" dirty="0"/>
              <a:t>Kavitace</a:t>
            </a:r>
            <a:r>
              <a:rPr lang="cs-CZ" sz="2000" dirty="0"/>
              <a:t> je </a:t>
            </a:r>
            <a:r>
              <a:rPr lang="cs-CZ" sz="2000" u="sng" dirty="0"/>
              <a:t>vznik dutin v kapalině při lokálním poklesu tlaku</a:t>
            </a:r>
            <a:r>
              <a:rPr lang="cs-CZ" sz="2000" dirty="0"/>
              <a:t>, následovaný jejich implozí. Pokles tlaku může být </a:t>
            </a:r>
            <a:r>
              <a:rPr lang="cs-CZ" sz="2000" u="sng" dirty="0"/>
              <a:t>důsledkem lokálního zvýšení rychlosti </a:t>
            </a:r>
            <a:r>
              <a:rPr lang="cs-CZ" sz="2000" dirty="0"/>
              <a:t>(</a:t>
            </a:r>
            <a:r>
              <a:rPr lang="cs-CZ" sz="2000" u="sng" dirty="0"/>
              <a:t>hydrodynamická kavitace</a:t>
            </a:r>
            <a:r>
              <a:rPr lang="cs-CZ" sz="2000" dirty="0"/>
              <a:t>), případně průchodu intenzivní akustické vlny v periodách zředění (akustická kavitace). Kavitace je </a:t>
            </a:r>
            <a:r>
              <a:rPr lang="cs-CZ" sz="2000" u="sng" dirty="0"/>
              <a:t>zpočátku vyplněna vakuem, později se vyplní párou okolní kapaliny nebo do ní mohou difundovat plyny z okolní kapaliny. Při vymizení podtlaku</a:t>
            </a:r>
            <a:r>
              <a:rPr lang="cs-CZ" sz="2000" dirty="0"/>
              <a:t>, který kavitaci vytvořil, její </a:t>
            </a:r>
            <a:r>
              <a:rPr lang="cs-CZ" sz="2000" u="sng" dirty="0"/>
              <a:t>bublina kolabuje za vzniku rázové vlny</a:t>
            </a:r>
            <a:r>
              <a:rPr lang="cs-CZ" sz="2000" dirty="0"/>
              <a:t> s destruktivním účinkem na okolní materiál.</a:t>
            </a:r>
          </a:p>
        </p:txBody>
      </p:sp>
      <p:pic>
        <p:nvPicPr>
          <p:cNvPr id="11" name="Obrázek 10">
            <a:extLst>
              <a:ext uri="{FF2B5EF4-FFF2-40B4-BE49-F238E27FC236}">
                <a16:creationId xmlns:a16="http://schemas.microsoft.com/office/drawing/2014/main" id="{9B6712B5-27E2-4F63-87CA-01890B5F7EFB}"/>
              </a:ext>
            </a:extLst>
          </p:cNvPr>
          <p:cNvPicPr>
            <a:picLocks noChangeAspect="1"/>
          </p:cNvPicPr>
          <p:nvPr/>
        </p:nvPicPr>
        <p:blipFill>
          <a:blip r:embed="rId2"/>
          <a:stretch>
            <a:fillRect/>
          </a:stretch>
        </p:blipFill>
        <p:spPr>
          <a:xfrm>
            <a:off x="247650" y="5351803"/>
            <a:ext cx="4953000" cy="1350079"/>
          </a:xfrm>
          <a:prstGeom prst="rect">
            <a:avLst/>
          </a:prstGeom>
        </p:spPr>
      </p:pic>
      <p:pic>
        <p:nvPicPr>
          <p:cNvPr id="3080" name="Picture 8" descr="See the source image">
            <a:extLst>
              <a:ext uri="{FF2B5EF4-FFF2-40B4-BE49-F238E27FC236}">
                <a16:creationId xmlns:a16="http://schemas.microsoft.com/office/drawing/2014/main" id="{A856DF55-6C87-4195-9381-B62D3AB90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59" y="3136400"/>
            <a:ext cx="2701799" cy="216957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e Application of Laser Velocity Meter in Detecting ...">
            <a:extLst>
              <a:ext uri="{FF2B5EF4-FFF2-40B4-BE49-F238E27FC236}">
                <a16:creationId xmlns:a16="http://schemas.microsoft.com/office/drawing/2014/main" id="{AD19DEAB-0834-464B-A60C-6BF17B1A7A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9325" y="3008129"/>
            <a:ext cx="2476500" cy="176534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4B268845-6866-4B26-AE87-30B7C52A73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9325" y="4989667"/>
            <a:ext cx="2401154" cy="1712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26878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83F140CE-E0DE-4C04-9035-8969FEAE3E23}"/>
              </a:ext>
            </a:extLst>
          </p:cNvPr>
          <p:cNvPicPr>
            <a:picLocks noChangeAspect="1"/>
          </p:cNvPicPr>
          <p:nvPr/>
        </p:nvPicPr>
        <p:blipFill>
          <a:blip r:embed="rId2"/>
          <a:stretch>
            <a:fillRect/>
          </a:stretch>
        </p:blipFill>
        <p:spPr>
          <a:xfrm>
            <a:off x="2305049" y="5143499"/>
            <a:ext cx="6667500" cy="1543050"/>
          </a:xfrm>
          <a:prstGeom prst="rect">
            <a:avLst/>
          </a:prstGeom>
        </p:spPr>
      </p:pic>
      <p:pic>
        <p:nvPicPr>
          <p:cNvPr id="9" name="Obrázek 8">
            <a:extLst>
              <a:ext uri="{FF2B5EF4-FFF2-40B4-BE49-F238E27FC236}">
                <a16:creationId xmlns:a16="http://schemas.microsoft.com/office/drawing/2014/main" id="{97256F9D-7C2D-4701-AC7F-00AE2DCC13D0}"/>
              </a:ext>
            </a:extLst>
          </p:cNvPr>
          <p:cNvPicPr>
            <a:picLocks noChangeAspect="1"/>
          </p:cNvPicPr>
          <p:nvPr/>
        </p:nvPicPr>
        <p:blipFill>
          <a:blip r:embed="rId3"/>
          <a:stretch>
            <a:fillRect/>
          </a:stretch>
        </p:blipFill>
        <p:spPr>
          <a:xfrm>
            <a:off x="5431557" y="171451"/>
            <a:ext cx="3540992" cy="2047874"/>
          </a:xfrm>
          <a:prstGeom prst="rect">
            <a:avLst/>
          </a:prstGeom>
        </p:spPr>
      </p:pic>
      <p:pic>
        <p:nvPicPr>
          <p:cNvPr id="12" name="Obrázek 11">
            <a:extLst>
              <a:ext uri="{FF2B5EF4-FFF2-40B4-BE49-F238E27FC236}">
                <a16:creationId xmlns:a16="http://schemas.microsoft.com/office/drawing/2014/main" id="{081EB728-89FE-4AE7-A870-D344CA36EF64}"/>
              </a:ext>
            </a:extLst>
          </p:cNvPr>
          <p:cNvPicPr>
            <a:picLocks noChangeAspect="1"/>
          </p:cNvPicPr>
          <p:nvPr/>
        </p:nvPicPr>
        <p:blipFill>
          <a:blip r:embed="rId4"/>
          <a:stretch>
            <a:fillRect/>
          </a:stretch>
        </p:blipFill>
        <p:spPr>
          <a:xfrm>
            <a:off x="5431557" y="2523881"/>
            <a:ext cx="3360018" cy="2413613"/>
          </a:xfrm>
          <a:prstGeom prst="rect">
            <a:avLst/>
          </a:prstGeom>
        </p:spPr>
      </p:pic>
      <p:sp>
        <p:nvSpPr>
          <p:cNvPr id="15" name="TextovéPole 14">
            <a:extLst>
              <a:ext uri="{FF2B5EF4-FFF2-40B4-BE49-F238E27FC236}">
                <a16:creationId xmlns:a16="http://schemas.microsoft.com/office/drawing/2014/main" id="{F8434218-797E-4DE1-90B0-AD45737DB724}"/>
              </a:ext>
            </a:extLst>
          </p:cNvPr>
          <p:cNvSpPr txBox="1"/>
          <p:nvPr/>
        </p:nvSpPr>
        <p:spPr>
          <a:xfrm>
            <a:off x="352426" y="3838419"/>
            <a:ext cx="4905370" cy="1015663"/>
          </a:xfrm>
          <a:prstGeom prst="rect">
            <a:avLst/>
          </a:prstGeom>
          <a:noFill/>
        </p:spPr>
        <p:txBody>
          <a:bodyPr wrap="square">
            <a:spAutoFit/>
          </a:bodyPr>
          <a:lstStyle/>
          <a:p>
            <a:pPr algn="just"/>
            <a:r>
              <a:rPr lang="cs-CZ" sz="2000" dirty="0"/>
              <a:t>Straškové jsou poměrně agresivní, dokážou usmrtit i podstatně větší živočichy a nebo rozbít stěnu akvária.</a:t>
            </a:r>
          </a:p>
        </p:txBody>
      </p:sp>
      <p:sp>
        <p:nvSpPr>
          <p:cNvPr id="17" name="TextovéPole 16">
            <a:extLst>
              <a:ext uri="{FF2B5EF4-FFF2-40B4-BE49-F238E27FC236}">
                <a16:creationId xmlns:a16="http://schemas.microsoft.com/office/drawing/2014/main" id="{0A51C6CA-AD43-4060-9219-5B12D374D027}"/>
              </a:ext>
            </a:extLst>
          </p:cNvPr>
          <p:cNvSpPr txBox="1"/>
          <p:nvPr/>
        </p:nvSpPr>
        <p:spPr>
          <a:xfrm>
            <a:off x="262061" y="243752"/>
            <a:ext cx="5019675" cy="1938992"/>
          </a:xfrm>
          <a:prstGeom prst="rect">
            <a:avLst/>
          </a:prstGeom>
          <a:noFill/>
        </p:spPr>
        <p:txBody>
          <a:bodyPr wrap="square">
            <a:spAutoFit/>
          </a:bodyPr>
          <a:lstStyle/>
          <a:p>
            <a:pPr algn="just"/>
            <a:r>
              <a:rPr lang="cs-CZ" sz="2000" b="1" i="0" dirty="0">
                <a:solidFill>
                  <a:srgbClr val="202122"/>
                </a:solidFill>
                <a:effectLst/>
              </a:rPr>
              <a:t>Strašek paví</a:t>
            </a:r>
            <a:r>
              <a:rPr lang="cs-CZ" sz="2000" b="0" i="0" dirty="0">
                <a:solidFill>
                  <a:srgbClr val="202122"/>
                </a:solidFill>
                <a:effectLst/>
              </a:rPr>
              <a:t> (</a:t>
            </a:r>
            <a:r>
              <a:rPr lang="cs-CZ" sz="2000" b="0" i="1" dirty="0" err="1">
                <a:solidFill>
                  <a:srgbClr val="202122"/>
                </a:solidFill>
                <a:effectLst/>
              </a:rPr>
              <a:t>Odontodactylus</a:t>
            </a:r>
            <a:r>
              <a:rPr lang="cs-CZ" sz="2000" b="0" i="1" dirty="0">
                <a:solidFill>
                  <a:srgbClr val="202122"/>
                </a:solidFill>
                <a:effectLst/>
              </a:rPr>
              <a:t> </a:t>
            </a:r>
            <a:r>
              <a:rPr lang="cs-CZ" sz="2000" b="0" i="1" dirty="0" err="1">
                <a:solidFill>
                  <a:srgbClr val="202122"/>
                </a:solidFill>
                <a:effectLst/>
              </a:rPr>
              <a:t>scyllarus</a:t>
            </a:r>
            <a:r>
              <a:rPr lang="cs-CZ" sz="2000" b="0" i="0" dirty="0">
                <a:solidFill>
                  <a:srgbClr val="202122"/>
                </a:solidFill>
                <a:effectLst/>
              </a:rPr>
              <a:t>) je velký korýš obývající oblast Tichého a Indického oceánu od ostrova Guam až po východní pobřeží Afriky, kde vyhledává písčité či bahnité dno. Jde o denního i nočního dravce dorůstajícího 3 - 18 cm.</a:t>
            </a:r>
            <a:endParaRPr lang="cs-CZ" sz="2000" dirty="0"/>
          </a:p>
        </p:txBody>
      </p:sp>
      <p:sp>
        <p:nvSpPr>
          <p:cNvPr id="19" name="TextovéPole 18">
            <a:extLst>
              <a:ext uri="{FF2B5EF4-FFF2-40B4-BE49-F238E27FC236}">
                <a16:creationId xmlns:a16="http://schemas.microsoft.com/office/drawing/2014/main" id="{E8468735-710D-498B-8927-B27025885B9A}"/>
              </a:ext>
            </a:extLst>
          </p:cNvPr>
          <p:cNvSpPr txBox="1"/>
          <p:nvPr/>
        </p:nvSpPr>
        <p:spPr>
          <a:xfrm>
            <a:off x="314323" y="2246499"/>
            <a:ext cx="4943472" cy="1631216"/>
          </a:xfrm>
          <a:prstGeom prst="rect">
            <a:avLst/>
          </a:prstGeom>
          <a:noFill/>
        </p:spPr>
        <p:txBody>
          <a:bodyPr wrap="square">
            <a:spAutoFit/>
          </a:bodyPr>
          <a:lstStyle/>
          <a:p>
            <a:pPr algn="just"/>
            <a:r>
              <a:rPr lang="cs-CZ" sz="2000" b="0" i="0" dirty="0">
                <a:solidFill>
                  <a:srgbClr val="000000"/>
                </a:solidFill>
                <a:effectLst/>
              </a:rPr>
              <a:t>Kladivovitý útvar</a:t>
            </a:r>
            <a:r>
              <a:rPr lang="en-US" sz="2000" b="0" i="0" dirty="0">
                <a:solidFill>
                  <a:srgbClr val="000000"/>
                </a:solidFill>
                <a:effectLst/>
              </a:rPr>
              <a:t> </a:t>
            </a:r>
            <a:r>
              <a:rPr lang="cs-CZ" sz="2000" b="0" i="0" dirty="0">
                <a:solidFill>
                  <a:srgbClr val="000000"/>
                </a:solidFill>
                <a:effectLst/>
              </a:rPr>
              <a:t>v dolní části hlavy dokáže vyvinout velké zrychlení </a:t>
            </a:r>
            <a:r>
              <a:rPr lang="en-US" sz="2000" b="0" i="0" dirty="0">
                <a:solidFill>
                  <a:srgbClr val="000000"/>
                </a:solidFill>
                <a:effectLst/>
              </a:rPr>
              <a:t>(</a:t>
            </a:r>
            <a:r>
              <a:rPr lang="cs-CZ" sz="2000" b="0" i="0" dirty="0">
                <a:solidFill>
                  <a:srgbClr val="000000"/>
                </a:solidFill>
                <a:effectLst/>
              </a:rPr>
              <a:t>cca </a:t>
            </a:r>
            <a:r>
              <a:rPr lang="en-US" sz="2000" b="0" i="0" dirty="0">
                <a:solidFill>
                  <a:srgbClr val="000000"/>
                </a:solidFill>
                <a:effectLst/>
              </a:rPr>
              <a:t>100</a:t>
            </a:r>
            <a:r>
              <a:rPr lang="cs-CZ" sz="2000" b="0" i="0" dirty="0">
                <a:solidFill>
                  <a:srgbClr val="000000"/>
                </a:solidFill>
                <a:effectLst/>
              </a:rPr>
              <a:t> </a:t>
            </a:r>
            <a:r>
              <a:rPr lang="en-US" sz="2000" b="0" i="0" dirty="0">
                <a:solidFill>
                  <a:srgbClr val="000000"/>
                </a:solidFill>
                <a:effectLst/>
              </a:rPr>
              <a:t>000 </a:t>
            </a:r>
            <a:r>
              <a:rPr lang="cs-CZ" sz="2000" b="0" i="0" dirty="0">
                <a:solidFill>
                  <a:srgbClr val="000000"/>
                </a:solidFill>
                <a:effectLst/>
              </a:rPr>
              <a:t>m.s</a:t>
            </a:r>
            <a:r>
              <a:rPr lang="cs-CZ" sz="2000" b="0" i="0" baseline="30000" dirty="0">
                <a:solidFill>
                  <a:srgbClr val="000000"/>
                </a:solidFill>
                <a:effectLst/>
              </a:rPr>
              <a:t>-2</a:t>
            </a:r>
            <a:r>
              <a:rPr lang="en-US" sz="2000" b="0" i="0" dirty="0">
                <a:solidFill>
                  <a:srgbClr val="000000"/>
                </a:solidFill>
                <a:effectLst/>
              </a:rPr>
              <a:t>) a </a:t>
            </a:r>
            <a:r>
              <a:rPr lang="cs-CZ" sz="2000" b="0" i="0" dirty="0">
                <a:solidFill>
                  <a:srgbClr val="000000"/>
                </a:solidFill>
                <a:effectLst/>
              </a:rPr>
              <a:t>dosáhnout rychlosti přes </a:t>
            </a:r>
            <a:r>
              <a:rPr lang="en-US" sz="2000" b="0" i="0" dirty="0">
                <a:solidFill>
                  <a:srgbClr val="000000"/>
                </a:solidFill>
                <a:effectLst/>
              </a:rPr>
              <a:t>31 </a:t>
            </a:r>
            <a:r>
              <a:rPr lang="cs-CZ" sz="2000" b="0" i="0" dirty="0">
                <a:solidFill>
                  <a:srgbClr val="000000"/>
                </a:solidFill>
                <a:effectLst/>
              </a:rPr>
              <a:t>m.s</a:t>
            </a:r>
            <a:r>
              <a:rPr lang="cs-CZ" sz="2000" b="0" i="0" baseline="30000" dirty="0">
                <a:solidFill>
                  <a:srgbClr val="000000"/>
                </a:solidFill>
                <a:effectLst/>
              </a:rPr>
              <a:t>-2</a:t>
            </a:r>
            <a:r>
              <a:rPr lang="cs-CZ" sz="2000" b="0" i="0" dirty="0">
                <a:solidFill>
                  <a:srgbClr val="000000"/>
                </a:solidFill>
                <a:effectLst/>
              </a:rPr>
              <a:t>. V okamžiku provede až 100 úderů, kterými rozbije schránky měkkýšů. </a:t>
            </a:r>
            <a:endParaRPr lang="cs-CZ" sz="2000" dirty="0"/>
          </a:p>
        </p:txBody>
      </p:sp>
      <p:pic>
        <p:nvPicPr>
          <p:cNvPr id="20" name="Obrázek 19">
            <a:extLst>
              <a:ext uri="{FF2B5EF4-FFF2-40B4-BE49-F238E27FC236}">
                <a16:creationId xmlns:a16="http://schemas.microsoft.com/office/drawing/2014/main" id="{C397EED4-A7CD-47C4-89D2-7B0023A1B24B}"/>
              </a:ext>
            </a:extLst>
          </p:cNvPr>
          <p:cNvPicPr>
            <a:picLocks noChangeAspect="1"/>
          </p:cNvPicPr>
          <p:nvPr/>
        </p:nvPicPr>
        <p:blipFill>
          <a:blip r:embed="rId5"/>
          <a:stretch>
            <a:fillRect/>
          </a:stretch>
        </p:blipFill>
        <p:spPr>
          <a:xfrm>
            <a:off x="616815" y="5025727"/>
            <a:ext cx="1309797" cy="1660822"/>
          </a:xfrm>
          <a:prstGeom prst="rect">
            <a:avLst/>
          </a:prstGeom>
        </p:spPr>
      </p:pic>
    </p:spTree>
    <p:extLst>
      <p:ext uri="{BB962C8B-B14F-4D97-AF65-F5344CB8AC3E}">
        <p14:creationId xmlns:p14="http://schemas.microsoft.com/office/powerpoint/2010/main" val="4164692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0602FB4-A7C3-439B-9F0E-185070B72F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39" y="3291884"/>
            <a:ext cx="3588334" cy="1646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ovéPole 5">
            <a:extLst>
              <a:ext uri="{FF2B5EF4-FFF2-40B4-BE49-F238E27FC236}">
                <a16:creationId xmlns:a16="http://schemas.microsoft.com/office/drawing/2014/main" id="{8C080AA6-F636-44CD-BC82-43744FBC1780}"/>
              </a:ext>
            </a:extLst>
          </p:cNvPr>
          <p:cNvSpPr txBox="1"/>
          <p:nvPr/>
        </p:nvSpPr>
        <p:spPr>
          <a:xfrm>
            <a:off x="342900" y="386834"/>
            <a:ext cx="4572000" cy="461665"/>
          </a:xfrm>
          <a:prstGeom prst="rect">
            <a:avLst/>
          </a:prstGeom>
          <a:noFill/>
        </p:spPr>
        <p:txBody>
          <a:bodyPr wrap="square">
            <a:spAutoFit/>
          </a:bodyPr>
          <a:lstStyle/>
          <a:p>
            <a:pPr algn="l"/>
            <a:r>
              <a:rPr lang="cs-CZ" sz="2400" b="1" i="0" dirty="0">
                <a:solidFill>
                  <a:srgbClr val="000000"/>
                </a:solidFill>
                <a:effectLst/>
              </a:rPr>
              <a:t>Hookův zákon elasticity</a:t>
            </a:r>
          </a:p>
        </p:txBody>
      </p:sp>
      <p:sp>
        <p:nvSpPr>
          <p:cNvPr id="8" name="TextovéPole 7">
            <a:extLst>
              <a:ext uri="{FF2B5EF4-FFF2-40B4-BE49-F238E27FC236}">
                <a16:creationId xmlns:a16="http://schemas.microsoft.com/office/drawing/2014/main" id="{9036FFA5-5148-459F-99BB-A03B4E93BDE1}"/>
              </a:ext>
            </a:extLst>
          </p:cNvPr>
          <p:cNvSpPr txBox="1"/>
          <p:nvPr/>
        </p:nvSpPr>
        <p:spPr>
          <a:xfrm>
            <a:off x="233361" y="926380"/>
            <a:ext cx="8677275" cy="1846659"/>
          </a:xfrm>
          <a:prstGeom prst="rect">
            <a:avLst/>
          </a:prstGeom>
          <a:noFill/>
        </p:spPr>
        <p:txBody>
          <a:bodyPr wrap="square">
            <a:spAutoFit/>
          </a:bodyPr>
          <a:lstStyle/>
          <a:p>
            <a:pPr algn="just"/>
            <a:r>
              <a:rPr lang="cs-CZ" sz="2000" dirty="0"/>
              <a:t>Pro hodnoty normálového napětí menší než </a:t>
            </a:r>
            <a:r>
              <a:rPr lang="cs-CZ" sz="2000" b="1" dirty="0"/>
              <a:t>mez úměrnosti </a:t>
            </a:r>
            <a:r>
              <a:rPr lang="cs-CZ" sz="2000" dirty="0" err="1"/>
              <a:t>σ</a:t>
            </a:r>
            <a:r>
              <a:rPr lang="cs-CZ" sz="2000" baseline="-25000" dirty="0" err="1"/>
              <a:t>u</a:t>
            </a:r>
            <a:r>
              <a:rPr lang="cs-CZ" sz="2000" dirty="0"/>
              <a:t> je normálové napětí přímo úměrné relativnímu prodloužení:</a:t>
            </a:r>
          </a:p>
          <a:p>
            <a:pPr algn="ctr"/>
            <a:r>
              <a:rPr lang="cs-CZ" sz="2000" dirty="0" err="1"/>
              <a:t>σ</a:t>
            </a:r>
            <a:r>
              <a:rPr lang="cs-CZ" sz="2000" baseline="-25000" dirty="0" err="1"/>
              <a:t>n</a:t>
            </a:r>
            <a:r>
              <a:rPr lang="cs-CZ" sz="2000" dirty="0"/>
              <a:t> = </a:t>
            </a:r>
            <a:r>
              <a:rPr lang="cs-CZ" sz="2000" dirty="0" err="1"/>
              <a:t>E⋅ε</a:t>
            </a:r>
            <a:endParaRPr lang="cs-CZ" sz="2000" dirty="0"/>
          </a:p>
          <a:p>
            <a:pPr algn="just"/>
            <a:r>
              <a:rPr lang="cs-CZ" dirty="0" err="1"/>
              <a:t>σ</a:t>
            </a:r>
            <a:r>
              <a:rPr lang="cs-CZ" baseline="-25000" dirty="0" err="1"/>
              <a:t>n</a:t>
            </a:r>
            <a:r>
              <a:rPr lang="cs-CZ" dirty="0"/>
              <a:t> [Pa] – normálové napětí</a:t>
            </a:r>
          </a:p>
          <a:p>
            <a:pPr algn="just"/>
            <a:r>
              <a:rPr lang="cs-CZ" dirty="0"/>
              <a:t>ε [nemá jednotku] – relativní prodloužení</a:t>
            </a:r>
          </a:p>
          <a:p>
            <a:pPr algn="just"/>
            <a:r>
              <a:rPr lang="cs-CZ" dirty="0"/>
              <a:t>E [Pa] – konstanta úměrnosti, nazvaná </a:t>
            </a:r>
            <a:r>
              <a:rPr lang="cs-CZ" dirty="0" err="1"/>
              <a:t>Youngův</a:t>
            </a:r>
            <a:r>
              <a:rPr lang="cs-CZ" dirty="0"/>
              <a:t> modul pružnosti (modul pružnosti v tahu)</a:t>
            </a:r>
          </a:p>
        </p:txBody>
      </p:sp>
      <p:graphicFrame>
        <p:nvGraphicFramePr>
          <p:cNvPr id="4" name="Object 6">
            <a:extLst>
              <a:ext uri="{FF2B5EF4-FFF2-40B4-BE49-F238E27FC236}">
                <a16:creationId xmlns:a16="http://schemas.microsoft.com/office/drawing/2014/main" id="{AFEB7212-0654-4FE4-83E9-23E38C754373}"/>
              </a:ext>
            </a:extLst>
          </p:cNvPr>
          <p:cNvGraphicFramePr>
            <a:graphicFrameLocks noChangeAspect="1"/>
          </p:cNvGraphicFramePr>
          <p:nvPr>
            <p:extLst>
              <p:ext uri="{D42A27DB-BD31-4B8C-83A1-F6EECF244321}">
                <p14:modId xmlns:p14="http://schemas.microsoft.com/office/powerpoint/2010/main" val="486048809"/>
              </p:ext>
            </p:extLst>
          </p:nvPr>
        </p:nvGraphicFramePr>
        <p:xfrm>
          <a:off x="1640939" y="2833636"/>
          <a:ext cx="708867" cy="665857"/>
        </p:xfrm>
        <a:graphic>
          <a:graphicData uri="http://schemas.openxmlformats.org/presentationml/2006/ole">
            <mc:AlternateContent xmlns:mc="http://schemas.openxmlformats.org/markup-compatibility/2006">
              <mc:Choice xmlns:v="urn:schemas-microsoft-com:vml" Requires="v">
                <p:oleObj name="Equation" r:id="rId3" imgW="457200" imgH="431800" progId="Equation.3">
                  <p:embed/>
                </p:oleObj>
              </mc:Choice>
              <mc:Fallback>
                <p:oleObj name="Equation" r:id="rId3" imgW="457200" imgH="431800" progId="Equation.3">
                  <p:embed/>
                  <p:pic>
                    <p:nvPicPr>
                      <p:cNvPr id="4" name="Object 6">
                        <a:extLst>
                          <a:ext uri="{FF2B5EF4-FFF2-40B4-BE49-F238E27FC236}">
                            <a16:creationId xmlns:a16="http://schemas.microsoft.com/office/drawing/2014/main" id="{AFEB7212-0654-4FE4-83E9-23E38C7543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0939" y="2833636"/>
                        <a:ext cx="708867" cy="665857"/>
                      </a:xfrm>
                      <a:prstGeom prst="rect">
                        <a:avLst/>
                      </a:prstGeom>
                      <a:noFill/>
                    </p:spPr>
                  </p:pic>
                </p:oleObj>
              </mc:Fallback>
            </mc:AlternateContent>
          </a:graphicData>
        </a:graphic>
      </p:graphicFrame>
      <p:pic>
        <p:nvPicPr>
          <p:cNvPr id="21" name="Obrázek 20">
            <a:extLst>
              <a:ext uri="{FF2B5EF4-FFF2-40B4-BE49-F238E27FC236}">
                <a16:creationId xmlns:a16="http://schemas.microsoft.com/office/drawing/2014/main" id="{F157C10B-D37B-4BB5-BF72-05A2A364AC7B}"/>
              </a:ext>
            </a:extLst>
          </p:cNvPr>
          <p:cNvPicPr>
            <a:picLocks noChangeAspect="1"/>
          </p:cNvPicPr>
          <p:nvPr/>
        </p:nvPicPr>
        <p:blipFill>
          <a:blip r:embed="rId5"/>
          <a:stretch>
            <a:fillRect/>
          </a:stretch>
        </p:blipFill>
        <p:spPr>
          <a:xfrm>
            <a:off x="5153073" y="2824703"/>
            <a:ext cx="3588334" cy="2392223"/>
          </a:xfrm>
          <a:prstGeom prst="rect">
            <a:avLst/>
          </a:prstGeom>
        </p:spPr>
      </p:pic>
      <p:pic>
        <p:nvPicPr>
          <p:cNvPr id="3" name="Grafický objekt 2">
            <a:extLst>
              <a:ext uri="{FF2B5EF4-FFF2-40B4-BE49-F238E27FC236}">
                <a16:creationId xmlns:a16="http://schemas.microsoft.com/office/drawing/2014/main" id="{809DE479-0C98-4656-B15A-50D28CC4C4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28900" y="5650021"/>
            <a:ext cx="3651862" cy="528559"/>
          </a:xfrm>
          <a:prstGeom prst="rect">
            <a:avLst/>
          </a:prstGeom>
        </p:spPr>
      </p:pic>
      <p:sp>
        <p:nvSpPr>
          <p:cNvPr id="10" name="TextovéPole 9">
            <a:extLst>
              <a:ext uri="{FF2B5EF4-FFF2-40B4-BE49-F238E27FC236}">
                <a16:creationId xmlns:a16="http://schemas.microsoft.com/office/drawing/2014/main" id="{F8D736AA-5AD3-4AD8-AF5A-E1319892621B}"/>
              </a:ext>
            </a:extLst>
          </p:cNvPr>
          <p:cNvSpPr txBox="1"/>
          <p:nvPr/>
        </p:nvSpPr>
        <p:spPr>
          <a:xfrm>
            <a:off x="233361" y="5203313"/>
            <a:ext cx="8834438" cy="707886"/>
          </a:xfrm>
          <a:prstGeom prst="rect">
            <a:avLst/>
          </a:prstGeom>
          <a:noFill/>
        </p:spPr>
        <p:txBody>
          <a:bodyPr wrap="square">
            <a:spAutoFit/>
          </a:bodyPr>
          <a:lstStyle/>
          <a:p>
            <a:r>
              <a:rPr lang="cs-CZ" sz="2000" dirty="0"/>
              <a:t>Pokud je objekt konstantního průřezu </a:t>
            </a:r>
            <a:r>
              <a:rPr lang="cs-CZ" sz="2000" i="1" dirty="0"/>
              <a:t>A</a:t>
            </a:r>
            <a:r>
              <a:rPr lang="cs-CZ" sz="2000" dirty="0"/>
              <a:t> namáhán jenom normálovou silou, lze určit prodloužení </a:t>
            </a:r>
          </a:p>
        </p:txBody>
      </p:sp>
      <p:sp>
        <p:nvSpPr>
          <p:cNvPr id="15" name="TextovéPole 14">
            <a:extLst>
              <a:ext uri="{FF2B5EF4-FFF2-40B4-BE49-F238E27FC236}">
                <a16:creationId xmlns:a16="http://schemas.microsoft.com/office/drawing/2014/main" id="{5893A19B-E369-47DF-BD16-4ED0F6DF998D}"/>
              </a:ext>
            </a:extLst>
          </p:cNvPr>
          <p:cNvSpPr txBox="1"/>
          <p:nvPr/>
        </p:nvSpPr>
        <p:spPr>
          <a:xfrm>
            <a:off x="154779" y="6357907"/>
            <a:ext cx="8834437" cy="369332"/>
          </a:xfrm>
          <a:prstGeom prst="rect">
            <a:avLst/>
          </a:prstGeom>
          <a:noFill/>
        </p:spPr>
        <p:txBody>
          <a:bodyPr wrap="square">
            <a:spAutoFit/>
          </a:bodyPr>
          <a:lstStyle/>
          <a:p>
            <a:r>
              <a:rPr lang="cs-CZ" dirty="0"/>
              <a:t>kde </a:t>
            </a:r>
            <a:r>
              <a:rPr lang="el-GR" dirty="0"/>
              <a:t>Δ</a:t>
            </a:r>
            <a:r>
              <a:rPr lang="cs-CZ" dirty="0"/>
              <a:t> </a:t>
            </a:r>
            <a:r>
              <a:rPr lang="cs-CZ" i="1" dirty="0"/>
              <a:t>l</a:t>
            </a:r>
            <a:r>
              <a:rPr lang="cs-CZ" dirty="0"/>
              <a:t> je absolutní změna délky součásti a </a:t>
            </a:r>
            <a:r>
              <a:rPr lang="cs-CZ" i="1" dirty="0"/>
              <a:t>l</a:t>
            </a:r>
            <a:r>
              <a:rPr lang="cs-CZ" baseline="-25000" dirty="0"/>
              <a:t>0</a:t>
            </a:r>
            <a:r>
              <a:rPr lang="cs-CZ" dirty="0"/>
              <a:t> resp. </a:t>
            </a:r>
            <a:r>
              <a:rPr lang="cs-CZ" i="1" dirty="0"/>
              <a:t>l</a:t>
            </a:r>
            <a:r>
              <a:rPr lang="cs-CZ" baseline="-25000" dirty="0"/>
              <a:t>1</a:t>
            </a:r>
            <a:r>
              <a:rPr lang="cs-CZ" dirty="0"/>
              <a:t> její původní délka.</a:t>
            </a:r>
          </a:p>
        </p:txBody>
      </p:sp>
    </p:spTree>
    <p:extLst>
      <p:ext uri="{BB962C8B-B14F-4D97-AF65-F5344CB8AC3E}">
        <p14:creationId xmlns:p14="http://schemas.microsoft.com/office/powerpoint/2010/main" val="179588282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ávrat vzducholodí: létající koráby zpět na obloze | Ábíčko.cz">
            <a:extLst>
              <a:ext uri="{FF2B5EF4-FFF2-40B4-BE49-F238E27FC236}">
                <a16:creationId xmlns:a16="http://schemas.microsoft.com/office/drawing/2014/main" id="{E1FB0C11-35B1-475D-A234-C40FCADF5E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1196" y="238125"/>
            <a:ext cx="4112303" cy="2752725"/>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87CE11E9-3CAB-43A1-9849-837438A15AEF}"/>
              </a:ext>
            </a:extLst>
          </p:cNvPr>
          <p:cNvSpPr txBox="1"/>
          <p:nvPr/>
        </p:nvSpPr>
        <p:spPr>
          <a:xfrm>
            <a:off x="190499" y="3091398"/>
            <a:ext cx="8648702" cy="646331"/>
          </a:xfrm>
          <a:prstGeom prst="rect">
            <a:avLst/>
          </a:prstGeom>
          <a:noFill/>
        </p:spPr>
        <p:txBody>
          <a:bodyPr wrap="square">
            <a:spAutoFit/>
          </a:bodyPr>
          <a:lstStyle/>
          <a:p>
            <a:r>
              <a:rPr lang="cs-CZ" dirty="0"/>
              <a:t>Na tomto principu létají stroje lehčí než vzduch (tzv. aerostaty), např. balony či vzducholodě.</a:t>
            </a:r>
          </a:p>
        </p:txBody>
      </p:sp>
      <p:sp>
        <p:nvSpPr>
          <p:cNvPr id="5" name="TextovéPole 4">
            <a:extLst>
              <a:ext uri="{FF2B5EF4-FFF2-40B4-BE49-F238E27FC236}">
                <a16:creationId xmlns:a16="http://schemas.microsoft.com/office/drawing/2014/main" id="{04C8665C-1F68-4ADD-AAB5-55077BCA2148}"/>
              </a:ext>
            </a:extLst>
          </p:cNvPr>
          <p:cNvSpPr txBox="1"/>
          <p:nvPr/>
        </p:nvSpPr>
        <p:spPr>
          <a:xfrm>
            <a:off x="304800" y="361950"/>
            <a:ext cx="3538084" cy="461665"/>
          </a:xfrm>
          <a:prstGeom prst="rect">
            <a:avLst/>
          </a:prstGeom>
          <a:noFill/>
        </p:spPr>
        <p:txBody>
          <a:bodyPr wrap="none" rtlCol="0">
            <a:spAutoFit/>
          </a:bodyPr>
          <a:lstStyle/>
          <a:p>
            <a:r>
              <a:rPr lang="cs-CZ" sz="2400" b="1" dirty="0"/>
              <a:t>Aerostatická vztlaková síla</a:t>
            </a:r>
          </a:p>
        </p:txBody>
      </p:sp>
      <p:sp>
        <p:nvSpPr>
          <p:cNvPr id="7" name="TextovéPole 6">
            <a:extLst>
              <a:ext uri="{FF2B5EF4-FFF2-40B4-BE49-F238E27FC236}">
                <a16:creationId xmlns:a16="http://schemas.microsoft.com/office/drawing/2014/main" id="{4872C5F3-50F9-4405-B8B9-214B7D596E15}"/>
              </a:ext>
            </a:extLst>
          </p:cNvPr>
          <p:cNvSpPr txBox="1"/>
          <p:nvPr/>
        </p:nvSpPr>
        <p:spPr>
          <a:xfrm>
            <a:off x="190499" y="1110734"/>
            <a:ext cx="4276725" cy="1323439"/>
          </a:xfrm>
          <a:prstGeom prst="rect">
            <a:avLst/>
          </a:prstGeom>
          <a:noFill/>
        </p:spPr>
        <p:txBody>
          <a:bodyPr wrap="square" rtlCol="0">
            <a:spAutoFit/>
          </a:bodyPr>
          <a:lstStyle/>
          <a:p>
            <a:r>
              <a:rPr lang="cs-CZ" sz="2000" dirty="0"/>
              <a:t>= obdoba hydrostatické vztlakové síly v plynech.</a:t>
            </a:r>
          </a:p>
          <a:p>
            <a:endParaRPr lang="cs-CZ" sz="2000" dirty="0"/>
          </a:p>
          <a:p>
            <a:r>
              <a:rPr lang="cs-CZ" sz="2000" dirty="0"/>
              <a:t>Platí </a:t>
            </a:r>
            <a:r>
              <a:rPr lang="cs-CZ" sz="2000" b="1" dirty="0"/>
              <a:t>Archimedův zákon</a:t>
            </a:r>
            <a:r>
              <a:rPr lang="cs-CZ" sz="2000" dirty="0"/>
              <a:t>. </a:t>
            </a:r>
          </a:p>
        </p:txBody>
      </p:sp>
      <p:pic>
        <p:nvPicPr>
          <p:cNvPr id="9" name="Grafický objekt 8">
            <a:extLst>
              <a:ext uri="{FF2B5EF4-FFF2-40B4-BE49-F238E27FC236}">
                <a16:creationId xmlns:a16="http://schemas.microsoft.com/office/drawing/2014/main" id="{2B11523F-D1DD-4731-B44F-F564B902AC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57325" y="2664143"/>
            <a:ext cx="1290637" cy="299278"/>
          </a:xfrm>
          <a:prstGeom prst="rect">
            <a:avLst/>
          </a:prstGeom>
        </p:spPr>
      </p:pic>
      <p:pic>
        <p:nvPicPr>
          <p:cNvPr id="4098" name="Picture 2">
            <a:extLst>
              <a:ext uri="{FF2B5EF4-FFF2-40B4-BE49-F238E27FC236}">
                <a16:creationId xmlns:a16="http://schemas.microsoft.com/office/drawing/2014/main" id="{A75385FA-876F-4F4F-9724-215A077AE2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8297" y="3777497"/>
            <a:ext cx="2382837" cy="2967384"/>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a:extLst>
              <a:ext uri="{FF2B5EF4-FFF2-40B4-BE49-F238E27FC236}">
                <a16:creationId xmlns:a16="http://schemas.microsoft.com/office/drawing/2014/main" id="{E7162AC6-D2EF-4699-B64F-1A428233B188}"/>
              </a:ext>
            </a:extLst>
          </p:cNvPr>
          <p:cNvPicPr>
            <a:picLocks noChangeAspect="1"/>
          </p:cNvPicPr>
          <p:nvPr/>
        </p:nvPicPr>
        <p:blipFill>
          <a:blip r:embed="rId6"/>
          <a:stretch>
            <a:fillRect/>
          </a:stretch>
        </p:blipFill>
        <p:spPr>
          <a:xfrm>
            <a:off x="1119187" y="3825163"/>
            <a:ext cx="4738688" cy="2919718"/>
          </a:xfrm>
          <a:prstGeom prst="rect">
            <a:avLst/>
          </a:prstGeom>
        </p:spPr>
      </p:pic>
    </p:spTree>
    <p:extLst>
      <p:ext uri="{BB962C8B-B14F-4D97-AF65-F5344CB8AC3E}">
        <p14:creationId xmlns:p14="http://schemas.microsoft.com/office/powerpoint/2010/main" val="136728866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B3D95F5-AC76-4F9E-A89A-AD456E4ADE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 y="135872"/>
            <a:ext cx="7831850" cy="6586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44222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ČESKÉ VYSOKÉ UČENÍ TECHNICKÉ V PRAZE FAKULTA DOPRAVNÍ Návrh profilu křídla">
            <a:extLst>
              <a:ext uri="{FF2B5EF4-FFF2-40B4-BE49-F238E27FC236}">
                <a16:creationId xmlns:a16="http://schemas.microsoft.com/office/drawing/2014/main" id="{34B2D70D-48EB-4179-AC5C-92788862D0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678" y="1894641"/>
            <a:ext cx="3614307" cy="1718459"/>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7F4B1565-A5C4-4AF2-AF04-19095D64AFCC}"/>
              </a:ext>
            </a:extLst>
          </p:cNvPr>
          <p:cNvSpPr txBox="1"/>
          <p:nvPr/>
        </p:nvSpPr>
        <p:spPr>
          <a:xfrm>
            <a:off x="340130" y="222498"/>
            <a:ext cx="2669770" cy="461665"/>
          </a:xfrm>
          <a:prstGeom prst="rect">
            <a:avLst/>
          </a:prstGeom>
          <a:noFill/>
        </p:spPr>
        <p:txBody>
          <a:bodyPr wrap="none" rtlCol="0">
            <a:spAutoFit/>
          </a:bodyPr>
          <a:lstStyle/>
          <a:p>
            <a:r>
              <a:rPr lang="cs-CZ" sz="2400" b="1" dirty="0"/>
              <a:t>Aerodynamická síla</a:t>
            </a:r>
          </a:p>
        </p:txBody>
      </p:sp>
      <p:sp>
        <p:nvSpPr>
          <p:cNvPr id="5" name="TextovéPole 4">
            <a:extLst>
              <a:ext uri="{FF2B5EF4-FFF2-40B4-BE49-F238E27FC236}">
                <a16:creationId xmlns:a16="http://schemas.microsoft.com/office/drawing/2014/main" id="{8A176A2E-9465-4D7F-A0DA-73DE54E61E22}"/>
              </a:ext>
            </a:extLst>
          </p:cNvPr>
          <p:cNvSpPr txBox="1"/>
          <p:nvPr/>
        </p:nvSpPr>
        <p:spPr>
          <a:xfrm>
            <a:off x="209550" y="854065"/>
            <a:ext cx="8820150" cy="707886"/>
          </a:xfrm>
          <a:prstGeom prst="rect">
            <a:avLst/>
          </a:prstGeom>
          <a:noFill/>
        </p:spPr>
        <p:txBody>
          <a:bodyPr wrap="square">
            <a:spAutoFit/>
          </a:bodyPr>
          <a:lstStyle/>
          <a:p>
            <a:pPr algn="l"/>
            <a:r>
              <a:rPr lang="en-US" sz="2000" b="1" i="0" dirty="0">
                <a:solidFill>
                  <a:srgbClr val="292B2C"/>
                </a:solidFill>
                <a:effectLst/>
              </a:rPr>
              <a:t>A</a:t>
            </a:r>
            <a:r>
              <a:rPr lang="cs-CZ" sz="2000" b="1" i="0" dirty="0" err="1">
                <a:solidFill>
                  <a:srgbClr val="292B2C"/>
                </a:solidFill>
                <a:effectLst/>
              </a:rPr>
              <a:t>erodynamická</a:t>
            </a:r>
            <a:r>
              <a:rPr lang="cs-CZ" sz="2000" b="1" i="0" dirty="0">
                <a:solidFill>
                  <a:srgbClr val="292B2C"/>
                </a:solidFill>
                <a:effectLst/>
              </a:rPr>
              <a:t> síla</a:t>
            </a:r>
            <a:r>
              <a:rPr lang="en-US" sz="2000" b="1" i="0" dirty="0">
                <a:solidFill>
                  <a:srgbClr val="292B2C"/>
                </a:solidFill>
                <a:effectLst/>
              </a:rPr>
              <a:t> </a:t>
            </a:r>
            <a:r>
              <a:rPr lang="en-US" sz="2000" i="0" dirty="0">
                <a:solidFill>
                  <a:srgbClr val="292B2C"/>
                </a:solidFill>
                <a:effectLst/>
              </a:rPr>
              <a:t>je</a:t>
            </a:r>
            <a:r>
              <a:rPr lang="cs-CZ" sz="2000" b="0" i="0" dirty="0">
                <a:solidFill>
                  <a:srgbClr val="292B2C"/>
                </a:solidFill>
                <a:effectLst/>
              </a:rPr>
              <a:t> výslednice aerodynamických sil vznikajících při obtékání tělesa vzduchem. </a:t>
            </a:r>
          </a:p>
        </p:txBody>
      </p:sp>
      <p:sp>
        <p:nvSpPr>
          <p:cNvPr id="2" name="TextovéPole 1">
            <a:extLst>
              <a:ext uri="{FF2B5EF4-FFF2-40B4-BE49-F238E27FC236}">
                <a16:creationId xmlns:a16="http://schemas.microsoft.com/office/drawing/2014/main" id="{BFE29981-6D17-4D41-9545-819B15D8A3E3}"/>
              </a:ext>
            </a:extLst>
          </p:cNvPr>
          <p:cNvSpPr txBox="1"/>
          <p:nvPr/>
        </p:nvSpPr>
        <p:spPr>
          <a:xfrm>
            <a:off x="209550" y="4401115"/>
            <a:ext cx="8439150" cy="2246769"/>
          </a:xfrm>
          <a:prstGeom prst="rect">
            <a:avLst/>
          </a:prstGeom>
          <a:noFill/>
        </p:spPr>
        <p:txBody>
          <a:bodyPr wrap="square">
            <a:spAutoFit/>
          </a:bodyPr>
          <a:lstStyle/>
          <a:p>
            <a:pPr algn="just"/>
            <a:r>
              <a:rPr lang="cs-CZ" sz="2000" b="0" i="0" u="none" strike="noStrike" baseline="0" dirty="0">
                <a:solidFill>
                  <a:srgbClr val="000000"/>
                </a:solidFill>
                <a:latin typeface="Calibri" panose="020F0502020204030204" pitchFamily="34" charset="0"/>
              </a:rPr>
              <a:t>Kromě </a:t>
            </a:r>
            <a:r>
              <a:rPr lang="cs-CZ" sz="2000" b="1" i="0" u="none" strike="noStrike" baseline="0" dirty="0">
                <a:solidFill>
                  <a:srgbClr val="000000"/>
                </a:solidFill>
                <a:latin typeface="Calibri" panose="020F0502020204030204" pitchFamily="34" charset="0"/>
              </a:rPr>
              <a:t>vztlakové síly </a:t>
            </a:r>
            <a:r>
              <a:rPr lang="cs-CZ" sz="2000" b="1" i="1" u="none" strike="noStrike" baseline="0" dirty="0" err="1">
                <a:solidFill>
                  <a:srgbClr val="000000"/>
                </a:solidFill>
                <a:latin typeface="Calibri" panose="020F0502020204030204" pitchFamily="34" charset="0"/>
              </a:rPr>
              <a:t>F</a:t>
            </a:r>
            <a:r>
              <a:rPr lang="cs-CZ" sz="2000" b="1" i="0" u="none" strike="noStrike" baseline="0" dirty="0" err="1">
                <a:solidFill>
                  <a:srgbClr val="000000"/>
                </a:solidFill>
                <a:latin typeface="Calibri" panose="020F0502020204030204" pitchFamily="34" charset="0"/>
              </a:rPr>
              <a:t>v</a:t>
            </a:r>
            <a:r>
              <a:rPr lang="cs-CZ" sz="2000" b="0" i="0" u="none" strike="noStrike" baseline="0" dirty="0">
                <a:solidFill>
                  <a:srgbClr val="000000"/>
                </a:solidFill>
                <a:latin typeface="Calibri" panose="020F0502020204030204" pitchFamily="34" charset="0"/>
              </a:rPr>
              <a:t>, která působí proti </a:t>
            </a:r>
            <a:r>
              <a:rPr lang="cs-CZ" sz="2000" b="1" i="0" u="none" strike="noStrike" baseline="0" dirty="0">
                <a:solidFill>
                  <a:srgbClr val="000000"/>
                </a:solidFill>
                <a:latin typeface="Calibri" panose="020F0502020204030204" pitchFamily="34" charset="0"/>
              </a:rPr>
              <a:t>tíhové síle </a:t>
            </a:r>
            <a:r>
              <a:rPr lang="cs-CZ" sz="2000" b="1" i="1" u="none" strike="noStrike" baseline="0" dirty="0">
                <a:solidFill>
                  <a:srgbClr val="000000"/>
                </a:solidFill>
                <a:latin typeface="Calibri" panose="020F0502020204030204" pitchFamily="34" charset="0"/>
              </a:rPr>
              <a:t>G </a:t>
            </a:r>
            <a:r>
              <a:rPr lang="cs-CZ" sz="2000" b="0" i="0" u="none" strike="noStrike" baseline="0" dirty="0">
                <a:solidFill>
                  <a:srgbClr val="000000"/>
                </a:solidFill>
                <a:latin typeface="Calibri" panose="020F0502020204030204" pitchFamily="34" charset="0"/>
              </a:rPr>
              <a:t>a udržuje letící těleso ve vzduchu. </a:t>
            </a:r>
            <a:r>
              <a:rPr lang="cs-CZ" sz="2000" b="1" i="0" u="none" strike="noStrike" baseline="0" dirty="0">
                <a:solidFill>
                  <a:srgbClr val="000000"/>
                </a:solidFill>
                <a:latin typeface="Calibri" panose="020F0502020204030204" pitchFamily="34" charset="0"/>
              </a:rPr>
              <a:t>Celková reakční síla </a:t>
            </a:r>
            <a:r>
              <a:rPr lang="cs-CZ" sz="2000" b="1" i="1" u="none" strike="noStrike" baseline="0" dirty="0">
                <a:solidFill>
                  <a:srgbClr val="000000"/>
                </a:solidFill>
                <a:latin typeface="Calibri" panose="020F0502020204030204" pitchFamily="34" charset="0"/>
              </a:rPr>
              <a:t>F</a:t>
            </a:r>
            <a:r>
              <a:rPr lang="cs-CZ" sz="2000" b="1" i="0" u="none" strike="noStrike" baseline="-25000" dirty="0">
                <a:solidFill>
                  <a:srgbClr val="000000"/>
                </a:solidFill>
                <a:latin typeface="Calibri" panose="020F0502020204030204" pitchFamily="34" charset="0"/>
              </a:rPr>
              <a:t>R</a:t>
            </a:r>
            <a:r>
              <a:rPr lang="cs-CZ" sz="2000" b="1" i="0" u="none" strike="noStrike" baseline="0" dirty="0">
                <a:solidFill>
                  <a:srgbClr val="000000"/>
                </a:solidFill>
                <a:latin typeface="Calibri" panose="020F0502020204030204" pitchFamily="34" charset="0"/>
              </a:rPr>
              <a:t> působící na křídlo </a:t>
            </a:r>
            <a:r>
              <a:rPr lang="cs-CZ" sz="2000" b="0" i="0" u="none" strike="noStrike" baseline="0" dirty="0">
                <a:solidFill>
                  <a:srgbClr val="000000"/>
                </a:solidFill>
                <a:latin typeface="Calibri" panose="020F0502020204030204" pitchFamily="34" charset="0"/>
              </a:rPr>
              <a:t>je při rovnoměrném letu kompenzována </a:t>
            </a:r>
            <a:r>
              <a:rPr lang="cs-CZ" sz="2000" b="1" i="0" u="none" strike="noStrike" baseline="0" dirty="0">
                <a:solidFill>
                  <a:srgbClr val="000000"/>
                </a:solidFill>
                <a:latin typeface="Calibri" panose="020F0502020204030204" pitchFamily="34" charset="0"/>
              </a:rPr>
              <a:t>výslednicí </a:t>
            </a:r>
            <a:r>
              <a:rPr lang="cs-CZ" sz="2000" b="1" i="1" u="none" strike="noStrike" baseline="0" dirty="0">
                <a:solidFill>
                  <a:srgbClr val="000000"/>
                </a:solidFill>
                <a:latin typeface="Calibri" panose="020F0502020204030204" pitchFamily="34" charset="0"/>
              </a:rPr>
              <a:t>F </a:t>
            </a:r>
            <a:r>
              <a:rPr lang="cs-CZ" sz="2000" b="0" i="0" u="none" strike="noStrike" baseline="0" dirty="0">
                <a:solidFill>
                  <a:srgbClr val="000000"/>
                </a:solidFill>
                <a:latin typeface="Calibri" panose="020F0502020204030204" pitchFamily="34" charset="0"/>
              </a:rPr>
              <a:t>tíhy letadla G a </a:t>
            </a:r>
            <a:r>
              <a:rPr lang="cs-CZ" sz="2000" b="1" i="0" u="none" strike="noStrike" baseline="0" dirty="0">
                <a:solidFill>
                  <a:srgbClr val="000000"/>
                </a:solidFill>
                <a:latin typeface="Calibri" panose="020F0502020204030204" pitchFamily="34" charset="0"/>
              </a:rPr>
              <a:t>tažné síly </a:t>
            </a:r>
            <a:r>
              <a:rPr lang="cs-CZ" sz="2000" b="1" i="1" u="none" strike="noStrike" baseline="0" dirty="0">
                <a:solidFill>
                  <a:srgbClr val="000000"/>
                </a:solidFill>
                <a:latin typeface="Calibri" panose="020F0502020204030204" pitchFamily="34" charset="0"/>
              </a:rPr>
              <a:t>T </a:t>
            </a:r>
            <a:r>
              <a:rPr lang="cs-CZ" sz="2000" b="1" i="0" u="none" strike="noStrike" baseline="0" dirty="0">
                <a:solidFill>
                  <a:srgbClr val="000000"/>
                </a:solidFill>
                <a:latin typeface="Calibri" panose="020F0502020204030204" pitchFamily="34" charset="0"/>
              </a:rPr>
              <a:t>motoru </a:t>
            </a:r>
            <a:r>
              <a:rPr lang="cs-CZ" sz="2000" b="0" i="0" u="none" strike="noStrike" baseline="0" dirty="0">
                <a:solidFill>
                  <a:srgbClr val="000000"/>
                </a:solidFill>
                <a:latin typeface="Calibri" panose="020F0502020204030204" pitchFamily="34" charset="0"/>
              </a:rPr>
              <a:t>přenesené na křídlo</a:t>
            </a:r>
            <a:r>
              <a:rPr lang="en-US" sz="2000" b="0" i="0" u="none" strike="noStrike" baseline="0" dirty="0">
                <a:solidFill>
                  <a:srgbClr val="000000"/>
                </a:solidFill>
                <a:latin typeface="Calibri" panose="020F0502020204030204" pitchFamily="34" charset="0"/>
              </a:rPr>
              <a:t> (</a:t>
            </a:r>
            <a:r>
              <a:rPr lang="en-US" sz="2000" b="0" i="0" u="none" strike="noStrike" baseline="0" dirty="0" err="1">
                <a:solidFill>
                  <a:srgbClr val="000000"/>
                </a:solidFill>
                <a:latin typeface="Calibri" panose="020F0502020204030204" pitchFamily="34" charset="0"/>
              </a:rPr>
              <a:t>proti</a:t>
            </a:r>
            <a:r>
              <a:rPr lang="en-US" sz="2000" b="0" i="0" u="none" strike="noStrike" baseline="0" dirty="0">
                <a:solidFill>
                  <a:srgbClr val="000000"/>
                </a:solidFill>
                <a:latin typeface="Calibri" panose="020F0502020204030204" pitchFamily="34" charset="0"/>
              </a:rPr>
              <a:t> n</a:t>
            </a:r>
            <a:r>
              <a:rPr lang="cs-CZ" sz="2000" b="0" i="0" u="none" strike="noStrike" baseline="0" dirty="0">
                <a:solidFill>
                  <a:srgbClr val="000000"/>
                </a:solidFill>
                <a:latin typeface="Calibri" panose="020F0502020204030204" pitchFamily="34" charset="0"/>
              </a:rPr>
              <a:t>í</a:t>
            </a:r>
            <a:r>
              <a:rPr lang="en-US" sz="2000" b="0" i="0" u="none" strike="noStrike" baseline="0" dirty="0">
                <a:solidFill>
                  <a:srgbClr val="000000"/>
                </a:solidFill>
                <a:latin typeface="Calibri" panose="020F0502020204030204" pitchFamily="34" charset="0"/>
              </a:rPr>
              <a:t> p</a:t>
            </a:r>
            <a:r>
              <a:rPr lang="cs-CZ" sz="2000" b="0" i="0" u="none" strike="noStrike" baseline="0" dirty="0" err="1">
                <a:solidFill>
                  <a:srgbClr val="000000"/>
                </a:solidFill>
                <a:latin typeface="Calibri" panose="020F0502020204030204" pitchFamily="34" charset="0"/>
              </a:rPr>
              <a:t>ůsobí</a:t>
            </a:r>
            <a:r>
              <a:rPr lang="cs-CZ" sz="2000" b="0" i="0" u="none" strike="noStrike" baseline="0" dirty="0">
                <a:solidFill>
                  <a:srgbClr val="000000"/>
                </a:solidFill>
                <a:latin typeface="Calibri" panose="020F0502020204030204" pitchFamily="34" charset="0"/>
              </a:rPr>
              <a:t> </a:t>
            </a:r>
            <a:r>
              <a:rPr lang="cs-CZ" sz="2000" b="1" i="0" u="none" strike="noStrike" baseline="0" dirty="0">
                <a:solidFill>
                  <a:srgbClr val="000000"/>
                </a:solidFill>
                <a:latin typeface="Calibri" panose="020F0502020204030204" pitchFamily="34" charset="0"/>
              </a:rPr>
              <a:t>odporová síla </a:t>
            </a:r>
            <a:r>
              <a:rPr lang="cs-CZ" sz="2000" b="1" i="1" u="none" strike="noStrike" baseline="0" dirty="0" err="1">
                <a:solidFill>
                  <a:srgbClr val="000000"/>
                </a:solidFill>
                <a:latin typeface="Calibri" panose="020F0502020204030204" pitchFamily="34" charset="0"/>
              </a:rPr>
              <a:t>F</a:t>
            </a:r>
            <a:r>
              <a:rPr lang="cs-CZ" sz="2000" b="1" i="0" u="none" strike="noStrike" baseline="-25000" dirty="0" err="1">
                <a:solidFill>
                  <a:srgbClr val="000000"/>
                </a:solidFill>
                <a:latin typeface="Calibri" panose="020F0502020204030204" pitchFamily="34" charset="0"/>
              </a:rPr>
              <a:t>o</a:t>
            </a:r>
            <a:r>
              <a:rPr lang="cs-CZ" sz="2000" b="1" i="0" u="none" strike="noStrike" baseline="0" dirty="0">
                <a:solidFill>
                  <a:srgbClr val="000000"/>
                </a:solidFill>
                <a:latin typeface="Calibri" panose="020F0502020204030204" pitchFamily="34" charset="0"/>
              </a:rPr>
              <a:t> prostředí</a:t>
            </a:r>
            <a:r>
              <a:rPr lang="en-US" sz="2000" b="0" i="0" u="none" strike="noStrike" baseline="0" dirty="0">
                <a:solidFill>
                  <a:srgbClr val="000000"/>
                </a:solidFill>
                <a:latin typeface="Calibri" panose="020F0502020204030204" pitchFamily="34" charset="0"/>
              </a:rPr>
              <a:t>)</a:t>
            </a:r>
            <a:r>
              <a:rPr lang="cs-CZ" sz="2000" b="0" i="0" u="none" strike="noStrike" baseline="0" dirty="0">
                <a:solidFill>
                  <a:srgbClr val="000000"/>
                </a:solidFill>
                <a:latin typeface="Calibri" panose="020F0502020204030204" pitchFamily="34" charset="0"/>
              </a:rPr>
              <a:t>. </a:t>
            </a:r>
            <a:r>
              <a:rPr lang="cs-CZ" sz="2000" b="1" i="0" u="none" strike="noStrike" baseline="0" dirty="0">
                <a:solidFill>
                  <a:srgbClr val="000000"/>
                </a:solidFill>
                <a:latin typeface="Calibri" panose="020F0502020204030204" pitchFamily="34" charset="0"/>
              </a:rPr>
              <a:t>Vztlaková síla </a:t>
            </a:r>
            <a:r>
              <a:rPr lang="cs-CZ" sz="2000" b="1" i="1" u="none" strike="noStrike" baseline="0" dirty="0" err="1">
                <a:solidFill>
                  <a:srgbClr val="000000"/>
                </a:solidFill>
                <a:latin typeface="Calibri" panose="020F0502020204030204" pitchFamily="34" charset="0"/>
              </a:rPr>
              <a:t>F</a:t>
            </a:r>
            <a:r>
              <a:rPr lang="cs-CZ" sz="2000" b="1" i="0" u="none" strike="noStrike" baseline="-25000" dirty="0" err="1">
                <a:solidFill>
                  <a:srgbClr val="000000"/>
                </a:solidFill>
                <a:latin typeface="Calibri" panose="020F0502020204030204" pitchFamily="34" charset="0"/>
              </a:rPr>
              <a:t>v</a:t>
            </a:r>
            <a:r>
              <a:rPr lang="cs-CZ" sz="2000" b="1" i="0" u="none" strike="noStrike" baseline="0" dirty="0">
                <a:solidFill>
                  <a:srgbClr val="000000"/>
                </a:solidFill>
                <a:latin typeface="Calibri" panose="020F0502020204030204" pitchFamily="34" charset="0"/>
              </a:rPr>
              <a:t> závisí na tvaru křídla </a:t>
            </a:r>
            <a:r>
              <a:rPr lang="cs-CZ" sz="2000" b="0" i="0" u="none" strike="noStrike" baseline="0" dirty="0">
                <a:solidFill>
                  <a:srgbClr val="000000"/>
                </a:solidFill>
                <a:latin typeface="Calibri" panose="020F0502020204030204" pitchFamily="34" charset="0"/>
              </a:rPr>
              <a:t>a též na </a:t>
            </a:r>
            <a:r>
              <a:rPr lang="cs-CZ" sz="2000" b="1" i="0" u="none" strike="noStrike" baseline="0" dirty="0">
                <a:solidFill>
                  <a:srgbClr val="000000"/>
                </a:solidFill>
                <a:latin typeface="Calibri" panose="020F0502020204030204" pitchFamily="34" charset="0"/>
              </a:rPr>
              <a:t>úhlu náběhu </a:t>
            </a:r>
            <a:r>
              <a:rPr lang="el-GR" sz="2000" b="1" i="1" u="none" strike="noStrike" baseline="0" dirty="0">
                <a:solidFill>
                  <a:srgbClr val="000000"/>
                </a:solidFill>
                <a:latin typeface="Calibri" panose="020F0502020204030204" pitchFamily="34" charset="0"/>
              </a:rPr>
              <a:t>α</a:t>
            </a:r>
            <a:r>
              <a:rPr lang="el-GR" sz="2000" b="0" i="0" u="none" strike="noStrike" baseline="0" dirty="0">
                <a:solidFill>
                  <a:srgbClr val="000000"/>
                </a:solidFill>
                <a:latin typeface="Calibri" panose="020F0502020204030204" pitchFamily="34" charset="0"/>
              </a:rPr>
              <a:t>, </a:t>
            </a:r>
            <a:r>
              <a:rPr lang="cs-CZ" sz="2000" b="0" i="0" u="none" strike="noStrike" baseline="0" dirty="0">
                <a:solidFill>
                  <a:srgbClr val="000000"/>
                </a:solidFill>
                <a:latin typeface="Calibri" panose="020F0502020204030204" pitchFamily="34" charset="0"/>
              </a:rPr>
              <a:t>který je znázorněn na předchozím obrázku. </a:t>
            </a:r>
            <a:r>
              <a:rPr lang="cs-CZ" sz="2000" b="1" i="0" u="none" strike="noStrike" baseline="0" dirty="0">
                <a:solidFill>
                  <a:srgbClr val="000000"/>
                </a:solidFill>
                <a:latin typeface="Calibri" panose="020F0502020204030204" pitchFamily="34" charset="0"/>
              </a:rPr>
              <a:t>Vztlaková síla je kladná (míří vzhůru) </a:t>
            </a:r>
            <a:r>
              <a:rPr lang="cs-CZ" sz="2000" b="0" i="0" u="none" strike="noStrike" baseline="0" dirty="0">
                <a:solidFill>
                  <a:srgbClr val="000000"/>
                </a:solidFill>
                <a:latin typeface="Calibri" panose="020F0502020204030204" pitchFamily="34" charset="0"/>
              </a:rPr>
              <a:t>od mírně záporných hodnot úhlu </a:t>
            </a:r>
            <a:r>
              <a:rPr lang="el-GR" sz="2000" b="0" i="0" u="none" strike="noStrike" baseline="0" dirty="0">
                <a:solidFill>
                  <a:srgbClr val="000000"/>
                </a:solidFill>
                <a:latin typeface="Calibri" panose="020F0502020204030204" pitchFamily="34" charset="0"/>
              </a:rPr>
              <a:t>α </a:t>
            </a:r>
            <a:r>
              <a:rPr lang="cs-CZ" sz="2000" b="0" i="0" u="none" strike="noStrike" baseline="0" dirty="0">
                <a:solidFill>
                  <a:srgbClr val="000000"/>
                </a:solidFill>
                <a:latin typeface="Calibri" panose="020F0502020204030204" pitchFamily="34" charset="0"/>
              </a:rPr>
              <a:t>a svého maxima dosahuje v okolí </a:t>
            </a:r>
            <a:r>
              <a:rPr lang="el-GR" sz="2000" b="0" i="0" u="none" strike="noStrike" baseline="0" dirty="0">
                <a:solidFill>
                  <a:srgbClr val="000000"/>
                </a:solidFill>
                <a:latin typeface="Calibri" panose="020F0502020204030204" pitchFamily="34" charset="0"/>
              </a:rPr>
              <a:t>α = 15°. </a:t>
            </a:r>
            <a:endParaRPr lang="cs-CZ" sz="2000" dirty="0"/>
          </a:p>
        </p:txBody>
      </p:sp>
      <p:pic>
        <p:nvPicPr>
          <p:cNvPr id="4" name="Obrázek 3">
            <a:extLst>
              <a:ext uri="{FF2B5EF4-FFF2-40B4-BE49-F238E27FC236}">
                <a16:creationId xmlns:a16="http://schemas.microsoft.com/office/drawing/2014/main" id="{7DC8F2E3-BEF8-43D2-9832-9511D103FA00}"/>
              </a:ext>
            </a:extLst>
          </p:cNvPr>
          <p:cNvPicPr>
            <a:picLocks noChangeAspect="1"/>
          </p:cNvPicPr>
          <p:nvPr/>
        </p:nvPicPr>
        <p:blipFill>
          <a:blip r:embed="rId3"/>
          <a:stretch>
            <a:fillRect/>
          </a:stretch>
        </p:blipFill>
        <p:spPr>
          <a:xfrm>
            <a:off x="4267200" y="1731853"/>
            <a:ext cx="4532060" cy="2336843"/>
          </a:xfrm>
          <a:prstGeom prst="rect">
            <a:avLst/>
          </a:prstGeom>
        </p:spPr>
      </p:pic>
    </p:spTree>
    <p:extLst>
      <p:ext uri="{BB962C8B-B14F-4D97-AF65-F5344CB8AC3E}">
        <p14:creationId xmlns:p14="http://schemas.microsoft.com/office/powerpoint/2010/main" val="245014342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ee the source image">
            <a:extLst>
              <a:ext uri="{FF2B5EF4-FFF2-40B4-BE49-F238E27FC236}">
                <a16:creationId xmlns:a16="http://schemas.microsoft.com/office/drawing/2014/main" id="{395CF66C-0076-46DC-BD0B-364A3CC19E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3748" y="1287503"/>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ee the source image">
            <a:extLst>
              <a:ext uri="{FF2B5EF4-FFF2-40B4-BE49-F238E27FC236}">
                <a16:creationId xmlns:a16="http://schemas.microsoft.com/office/drawing/2014/main" id="{749B3B75-1D80-4944-984E-57C373212E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1035"/>
            <a:ext cx="4356478" cy="293043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See the source image">
            <a:extLst>
              <a:ext uri="{FF2B5EF4-FFF2-40B4-BE49-F238E27FC236}">
                <a16:creationId xmlns:a16="http://schemas.microsoft.com/office/drawing/2014/main" id="{3BE81F64-CD20-4DE8-A972-98F2CB4762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0812" y="4933952"/>
            <a:ext cx="5232936" cy="1701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90870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6521D4-E4FA-32BC-F0DD-73F4D37E9B1F}"/>
              </a:ext>
            </a:extLst>
          </p:cNvPr>
          <p:cNvSpPr>
            <a:spLocks noGrp="1"/>
          </p:cNvSpPr>
          <p:nvPr>
            <p:ph type="title"/>
          </p:nvPr>
        </p:nvSpPr>
        <p:spPr>
          <a:xfrm>
            <a:off x="283418" y="673791"/>
            <a:ext cx="1890615" cy="371992"/>
          </a:xfrm>
        </p:spPr>
        <p:txBody>
          <a:bodyPr>
            <a:normAutofit fontScale="90000"/>
          </a:bodyPr>
          <a:lstStyle/>
          <a:p>
            <a:r>
              <a:rPr lang="en-US" sz="2400" b="1" dirty="0" err="1">
                <a:latin typeface="+mn-lt"/>
              </a:rPr>
              <a:t>Coand</a:t>
            </a:r>
            <a:r>
              <a:rPr lang="cs-CZ" sz="2400" b="1" dirty="0">
                <a:latin typeface="+mn-lt"/>
              </a:rPr>
              <a:t>ů</a:t>
            </a:r>
            <a:r>
              <a:rPr lang="en-US" sz="2400" b="1" dirty="0">
                <a:latin typeface="+mn-lt"/>
              </a:rPr>
              <a:t>v </a:t>
            </a:r>
            <a:r>
              <a:rPr lang="en-US" sz="2400" b="1" dirty="0" err="1">
                <a:latin typeface="+mn-lt"/>
              </a:rPr>
              <a:t>efekt</a:t>
            </a:r>
            <a:endParaRPr lang="cs-CZ" sz="2400" b="1" dirty="0">
              <a:latin typeface="+mn-lt"/>
            </a:endParaRPr>
          </a:p>
        </p:txBody>
      </p:sp>
      <p:pic>
        <p:nvPicPr>
          <p:cNvPr id="1026" name="Picture 2" descr="STEM Festival-2021 → Engage – Coanda Effect: Air Loves Surface">
            <a:extLst>
              <a:ext uri="{FF2B5EF4-FFF2-40B4-BE49-F238E27FC236}">
                <a16:creationId xmlns:a16="http://schemas.microsoft.com/office/drawing/2014/main" id="{F1E231C1-F439-D4CF-7C96-7E3D652B0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8601" y="4348844"/>
            <a:ext cx="3170093" cy="2106707"/>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CC007DB4-196D-15D0-ED50-28E1A9B8BA5B}"/>
              </a:ext>
            </a:extLst>
          </p:cNvPr>
          <p:cNvSpPr txBox="1"/>
          <p:nvPr/>
        </p:nvSpPr>
        <p:spPr>
          <a:xfrm>
            <a:off x="283418" y="1393144"/>
            <a:ext cx="8468696" cy="646331"/>
          </a:xfrm>
          <a:prstGeom prst="rect">
            <a:avLst/>
          </a:prstGeom>
          <a:noFill/>
        </p:spPr>
        <p:txBody>
          <a:bodyPr wrap="square">
            <a:spAutoFit/>
          </a:bodyPr>
          <a:lstStyle/>
          <a:p>
            <a:pPr algn="just"/>
            <a:r>
              <a:rPr lang="cs-CZ" b="1" dirty="0" err="1"/>
              <a:t>Coandův</a:t>
            </a:r>
            <a:r>
              <a:rPr lang="cs-CZ" b="1" dirty="0"/>
              <a:t> efekt </a:t>
            </a:r>
            <a:r>
              <a:rPr lang="cs-CZ" dirty="0"/>
              <a:t>je tendence proudu tekutiny (např. plynu nebo kapaliny) „přidržovat se“ konvexního povrchu. Jevu lze využít např. při konstrukci letadel.</a:t>
            </a:r>
          </a:p>
        </p:txBody>
      </p:sp>
      <p:pic>
        <p:nvPicPr>
          <p:cNvPr id="1032" name="Picture 8" descr="Coanda e↵ect in aerodynamics. The figure shows a cross-section of a ...">
            <a:extLst>
              <a:ext uri="{FF2B5EF4-FFF2-40B4-BE49-F238E27FC236}">
                <a16:creationId xmlns:a16="http://schemas.microsoft.com/office/drawing/2014/main" id="{833B8016-B931-C358-F180-990DC77AF3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4289" y="2200467"/>
            <a:ext cx="3086100" cy="18764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elusions">
            <a:extLst>
              <a:ext uri="{FF2B5EF4-FFF2-40B4-BE49-F238E27FC236}">
                <a16:creationId xmlns:a16="http://schemas.microsoft.com/office/drawing/2014/main" id="{AD608BB4-CFA7-EF91-FC0C-EFF925E9E5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676" y="2502640"/>
            <a:ext cx="2309776" cy="15244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coande effect">
            <a:extLst>
              <a:ext uri="{FF2B5EF4-FFF2-40B4-BE49-F238E27FC236}">
                <a16:creationId xmlns:a16="http://schemas.microsoft.com/office/drawing/2014/main" id="{8F3DD107-5BE2-5216-443B-4D81E23A36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622" y="4490257"/>
            <a:ext cx="2405473" cy="2093524"/>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EB7E007E-8A63-6BBA-CF60-C10A6F8FBA19}"/>
              </a:ext>
            </a:extLst>
          </p:cNvPr>
          <p:cNvPicPr>
            <a:picLocks noChangeAspect="1"/>
          </p:cNvPicPr>
          <p:nvPr/>
        </p:nvPicPr>
        <p:blipFill>
          <a:blip r:embed="rId6"/>
          <a:stretch>
            <a:fillRect/>
          </a:stretch>
        </p:blipFill>
        <p:spPr>
          <a:xfrm>
            <a:off x="3070939" y="4490257"/>
            <a:ext cx="1631690" cy="2082104"/>
          </a:xfrm>
          <a:prstGeom prst="rect">
            <a:avLst/>
          </a:prstGeom>
        </p:spPr>
      </p:pic>
    </p:spTree>
    <p:extLst>
      <p:ext uri="{BB962C8B-B14F-4D97-AF65-F5344CB8AC3E}">
        <p14:creationId xmlns:p14="http://schemas.microsoft.com/office/powerpoint/2010/main" val="2297605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a:extLst>
              <a:ext uri="{FF2B5EF4-FFF2-40B4-BE49-F238E27FC236}">
                <a16:creationId xmlns:a16="http://schemas.microsoft.com/office/drawing/2014/main" id="{91436674-11EC-4DA7-8531-ED533B787430}"/>
              </a:ext>
            </a:extLst>
          </p:cNvPr>
          <p:cNvSpPr>
            <a:spLocks noGrp="1" noChangeArrowheads="1"/>
          </p:cNvSpPr>
          <p:nvPr>
            <p:ph type="title"/>
          </p:nvPr>
        </p:nvSpPr>
        <p:spPr>
          <a:xfrm>
            <a:off x="171450" y="231777"/>
            <a:ext cx="2362200" cy="511174"/>
          </a:xfrm>
        </p:spPr>
        <p:txBody>
          <a:bodyPr>
            <a:normAutofit fontScale="90000"/>
          </a:bodyPr>
          <a:lstStyle/>
          <a:p>
            <a:r>
              <a:rPr lang="cs-CZ" altLang="cs-CZ" sz="2400" b="1" dirty="0">
                <a:latin typeface="+mn-lt"/>
              </a:rPr>
              <a:t>Křivka deformace</a:t>
            </a:r>
          </a:p>
        </p:txBody>
      </p:sp>
      <p:pic>
        <p:nvPicPr>
          <p:cNvPr id="24581" name="Picture 5">
            <a:extLst>
              <a:ext uri="{FF2B5EF4-FFF2-40B4-BE49-F238E27FC236}">
                <a16:creationId xmlns:a16="http://schemas.microsoft.com/office/drawing/2014/main" id="{B94FE9FA-E1F8-47F0-B04B-5388427C4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 y="3117851"/>
            <a:ext cx="8124825" cy="3606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ovéPole 6">
            <a:extLst>
              <a:ext uri="{FF2B5EF4-FFF2-40B4-BE49-F238E27FC236}">
                <a16:creationId xmlns:a16="http://schemas.microsoft.com/office/drawing/2014/main" id="{71422B63-DA22-40B7-BFF7-9108B8C6A093}"/>
              </a:ext>
            </a:extLst>
          </p:cNvPr>
          <p:cNvSpPr txBox="1"/>
          <p:nvPr/>
        </p:nvSpPr>
        <p:spPr>
          <a:xfrm>
            <a:off x="171450" y="742951"/>
            <a:ext cx="3914775" cy="707886"/>
          </a:xfrm>
          <a:prstGeom prst="rect">
            <a:avLst/>
          </a:prstGeom>
          <a:noFill/>
        </p:spPr>
        <p:txBody>
          <a:bodyPr wrap="square">
            <a:spAutoFit/>
          </a:bodyPr>
          <a:lstStyle/>
          <a:p>
            <a:pPr algn="just"/>
            <a:r>
              <a:rPr lang="cs-CZ" sz="2000" b="0" i="0" dirty="0">
                <a:solidFill>
                  <a:srgbClr val="4D5156"/>
                </a:solidFill>
                <a:effectLst/>
              </a:rPr>
              <a:t>graf závislosti normálového napětí </a:t>
            </a:r>
            <a:r>
              <a:rPr lang="cs-CZ" sz="2000" dirty="0" err="1"/>
              <a:t>σ</a:t>
            </a:r>
            <a:r>
              <a:rPr lang="cs-CZ" sz="2000" baseline="-25000" dirty="0" err="1"/>
              <a:t>n</a:t>
            </a:r>
            <a:r>
              <a:rPr lang="cs-CZ" sz="2000" dirty="0"/>
              <a:t> </a:t>
            </a:r>
            <a:r>
              <a:rPr lang="cs-CZ" sz="2000" b="0" i="0" dirty="0">
                <a:solidFill>
                  <a:srgbClr val="4D5156"/>
                </a:solidFill>
                <a:effectLst/>
              </a:rPr>
              <a:t>na relativním prodloužení </a:t>
            </a:r>
            <a:r>
              <a:rPr lang="cs-CZ" sz="2000" dirty="0"/>
              <a:t>ε</a:t>
            </a:r>
          </a:p>
        </p:txBody>
      </p:sp>
      <p:pic>
        <p:nvPicPr>
          <p:cNvPr id="6146" name="Picture 2" descr="Zdeněk Drozd: Křivky plastické deformace - technická praxe">
            <a:extLst>
              <a:ext uri="{FF2B5EF4-FFF2-40B4-BE49-F238E27FC236}">
                <a16:creationId xmlns:a16="http://schemas.microsoft.com/office/drawing/2014/main" id="{00E421B2-E1C8-4373-BB19-A82767F854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2" y="133350"/>
            <a:ext cx="4410075" cy="2816519"/>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3D44B6CD-4D8A-4112-B31E-759AA071D8E2}"/>
              </a:ext>
            </a:extLst>
          </p:cNvPr>
          <p:cNvSpPr txBox="1"/>
          <p:nvPr/>
        </p:nvSpPr>
        <p:spPr>
          <a:xfrm>
            <a:off x="233363" y="1701771"/>
            <a:ext cx="4098862" cy="1015663"/>
          </a:xfrm>
          <a:prstGeom prst="rect">
            <a:avLst/>
          </a:prstGeom>
          <a:noFill/>
        </p:spPr>
        <p:txBody>
          <a:bodyPr wrap="square" rtlCol="0">
            <a:spAutoFit/>
          </a:bodyPr>
          <a:lstStyle/>
          <a:p>
            <a:pPr algn="just"/>
            <a:r>
              <a:rPr lang="cs-CZ" sz="2000" u="sng" dirty="0"/>
              <a:t>Hookův zákon platí pouze pro malé deformace</a:t>
            </a:r>
            <a:r>
              <a:rPr lang="cs-CZ" sz="2000" dirty="0"/>
              <a:t>, tj. pouze v lineární oblasti křivky deformace.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Elastic modulus and the Poisson's ratio of the materials involved in... |  Download Scientific Diagram">
            <a:extLst>
              <a:ext uri="{FF2B5EF4-FFF2-40B4-BE49-F238E27FC236}">
                <a16:creationId xmlns:a16="http://schemas.microsoft.com/office/drawing/2014/main" id="{EA8188CC-197F-42BD-A9D3-F2FC6B0204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131" y="3000306"/>
            <a:ext cx="5247246" cy="300515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AB728B4D-695D-4FC3-AD5F-88030A3143D9}"/>
              </a:ext>
            </a:extLst>
          </p:cNvPr>
          <p:cNvSpPr txBox="1"/>
          <p:nvPr/>
        </p:nvSpPr>
        <p:spPr>
          <a:xfrm>
            <a:off x="371475" y="400051"/>
            <a:ext cx="5857875" cy="1631216"/>
          </a:xfrm>
          <a:prstGeom prst="rect">
            <a:avLst/>
          </a:prstGeom>
          <a:noFill/>
        </p:spPr>
        <p:txBody>
          <a:bodyPr wrap="square" rtlCol="0">
            <a:spAutoFit/>
          </a:bodyPr>
          <a:lstStyle/>
          <a:p>
            <a:pPr algn="just"/>
            <a:r>
              <a:rPr lang="cs-CZ" sz="2000" b="1" dirty="0" err="1"/>
              <a:t>Poissonovo</a:t>
            </a:r>
            <a:r>
              <a:rPr lang="cs-CZ" sz="2000" b="1" dirty="0"/>
              <a:t> číslo </a:t>
            </a:r>
            <a:r>
              <a:rPr lang="cs-CZ" sz="2000" dirty="0"/>
              <a:t>označuje poměr relativního prodloužení tyče k jejímu relativnímu příčnému zkrácení – zúžení při namáhání tahem. Označuje se písmenem </a:t>
            </a:r>
            <a:r>
              <a:rPr lang="cs-CZ" sz="2000" i="1" dirty="0"/>
              <a:t>m</a:t>
            </a:r>
            <a:r>
              <a:rPr lang="cs-CZ" sz="2000" dirty="0"/>
              <a:t>, je bezrozměrná a v absolutní hodnotě větší než 1. Konstanta je závislá na typu materiálu.</a:t>
            </a:r>
          </a:p>
        </p:txBody>
      </p:sp>
      <p:pic>
        <p:nvPicPr>
          <p:cNvPr id="24582" name="Picture 6">
            <a:extLst>
              <a:ext uri="{FF2B5EF4-FFF2-40B4-BE49-F238E27FC236}">
                <a16:creationId xmlns:a16="http://schemas.microsoft.com/office/drawing/2014/main" id="{56681DCA-835F-450B-8125-BB904BB92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1300" y="395348"/>
            <a:ext cx="2181225" cy="3271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714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201567B-AEE5-42AF-9C91-6599ACE63804}"/>
              </a:ext>
            </a:extLst>
          </p:cNvPr>
          <p:cNvSpPr txBox="1"/>
          <p:nvPr/>
        </p:nvSpPr>
        <p:spPr>
          <a:xfrm>
            <a:off x="238125" y="745093"/>
            <a:ext cx="8648700" cy="1015663"/>
          </a:xfrm>
          <a:prstGeom prst="rect">
            <a:avLst/>
          </a:prstGeom>
          <a:noFill/>
        </p:spPr>
        <p:txBody>
          <a:bodyPr wrap="square">
            <a:spAutoFit/>
          </a:bodyPr>
          <a:lstStyle/>
          <a:p>
            <a:pPr algn="just"/>
            <a:r>
              <a:rPr lang="cs-CZ" sz="2000" b="0" i="0" dirty="0">
                <a:solidFill>
                  <a:srgbClr val="000000"/>
                </a:solidFill>
                <a:effectLst/>
              </a:rPr>
              <a:t>Jak dlouhý by musel být železný drát, aby se roztrhl vlastní tíhou, když ho na jednom konci zavěsíme? Hustota železa je 7,8 g.cm</a:t>
            </a:r>
            <a:r>
              <a:rPr lang="cs-CZ" sz="2000" b="0" i="0" baseline="30000" dirty="0">
                <a:solidFill>
                  <a:srgbClr val="000000"/>
                </a:solidFill>
                <a:effectLst/>
              </a:rPr>
              <a:t>-3</a:t>
            </a:r>
            <a:r>
              <a:rPr lang="cs-CZ" sz="2000" b="0" i="0" dirty="0">
                <a:solidFill>
                  <a:srgbClr val="000000"/>
                </a:solidFill>
                <a:effectLst/>
              </a:rPr>
              <a:t>, a mez pevnosti železa je 320 </a:t>
            </a:r>
            <a:r>
              <a:rPr lang="cs-CZ" sz="2000" b="0" i="0" dirty="0" err="1">
                <a:solidFill>
                  <a:srgbClr val="000000"/>
                </a:solidFill>
                <a:effectLst/>
              </a:rPr>
              <a:t>MPa</a:t>
            </a:r>
            <a:r>
              <a:rPr lang="cs-CZ" sz="2000" b="0" i="0" dirty="0">
                <a:solidFill>
                  <a:srgbClr val="000000"/>
                </a:solidFill>
                <a:effectLst/>
              </a:rPr>
              <a:t>.</a:t>
            </a:r>
          </a:p>
        </p:txBody>
      </p:sp>
      <p:pic>
        <p:nvPicPr>
          <p:cNvPr id="6" name="Obrázek 5">
            <a:extLst>
              <a:ext uri="{FF2B5EF4-FFF2-40B4-BE49-F238E27FC236}">
                <a16:creationId xmlns:a16="http://schemas.microsoft.com/office/drawing/2014/main" id="{D8DA2095-79F3-44B7-9975-9991850ADA64}"/>
              </a:ext>
            </a:extLst>
          </p:cNvPr>
          <p:cNvPicPr>
            <a:picLocks noChangeAspect="1"/>
          </p:cNvPicPr>
          <p:nvPr/>
        </p:nvPicPr>
        <p:blipFill>
          <a:blip r:embed="rId2"/>
          <a:stretch>
            <a:fillRect/>
          </a:stretch>
        </p:blipFill>
        <p:spPr>
          <a:xfrm>
            <a:off x="7296150" y="1760756"/>
            <a:ext cx="1590675" cy="2009775"/>
          </a:xfrm>
          <a:prstGeom prst="rect">
            <a:avLst/>
          </a:prstGeom>
        </p:spPr>
      </p:pic>
      <p:sp>
        <p:nvSpPr>
          <p:cNvPr id="9" name="TextovéPole 8">
            <a:extLst>
              <a:ext uri="{FF2B5EF4-FFF2-40B4-BE49-F238E27FC236}">
                <a16:creationId xmlns:a16="http://schemas.microsoft.com/office/drawing/2014/main" id="{DC85311C-D07B-424F-94D7-C934E09F899D}"/>
              </a:ext>
            </a:extLst>
          </p:cNvPr>
          <p:cNvSpPr txBox="1"/>
          <p:nvPr/>
        </p:nvSpPr>
        <p:spPr>
          <a:xfrm>
            <a:off x="2770587" y="2649033"/>
            <a:ext cx="3176588" cy="830997"/>
          </a:xfrm>
          <a:prstGeom prst="rect">
            <a:avLst/>
          </a:prstGeom>
          <a:noFill/>
        </p:spPr>
        <p:txBody>
          <a:bodyPr wrap="square">
            <a:spAutoFit/>
          </a:bodyPr>
          <a:lstStyle/>
          <a:p>
            <a:r>
              <a:rPr lang="cs-CZ" sz="2000" b="0" i="0" u="none" strike="noStrike" dirty="0">
                <a:solidFill>
                  <a:srgbClr val="000000"/>
                </a:solidFill>
                <a:effectLst/>
              </a:rPr>
              <a:t>G = </a:t>
            </a:r>
            <a:r>
              <a:rPr lang="cs-CZ" sz="2000" b="0" i="0" u="none" strike="noStrike" dirty="0" err="1">
                <a:solidFill>
                  <a:srgbClr val="000000"/>
                </a:solidFill>
                <a:effectLst/>
              </a:rPr>
              <a:t>m.g</a:t>
            </a:r>
            <a:r>
              <a:rPr lang="cs-CZ" sz="2000" b="0" i="0" u="none" strike="noStrike" dirty="0">
                <a:solidFill>
                  <a:srgbClr val="000000"/>
                </a:solidFill>
                <a:effectLst/>
              </a:rPr>
              <a:t> = V.</a:t>
            </a:r>
            <a:r>
              <a:rPr lang="el-GR" sz="2000" b="0" i="0" u="none" strike="noStrike" dirty="0">
                <a:solidFill>
                  <a:srgbClr val="000000"/>
                </a:solidFill>
                <a:effectLst/>
              </a:rPr>
              <a:t>ρ</a:t>
            </a:r>
            <a:r>
              <a:rPr lang="cs-CZ" sz="2000" b="0" i="0" u="none" strike="noStrike" dirty="0">
                <a:solidFill>
                  <a:srgbClr val="000000"/>
                </a:solidFill>
                <a:effectLst/>
              </a:rPr>
              <a:t>.g</a:t>
            </a:r>
          </a:p>
          <a:p>
            <a:br>
              <a:rPr lang="cs-CZ" sz="800" dirty="0"/>
            </a:br>
            <a:r>
              <a:rPr lang="el-GR" sz="2000" b="0" i="0" u="none" strike="noStrike" dirty="0">
                <a:solidFill>
                  <a:srgbClr val="000000"/>
                </a:solidFill>
                <a:effectLst/>
              </a:rPr>
              <a:t>σ</a:t>
            </a:r>
            <a:r>
              <a:rPr lang="cs-CZ" sz="2000" b="0" i="0" u="none" strike="noStrike" dirty="0">
                <a:solidFill>
                  <a:srgbClr val="000000"/>
                </a:solidFill>
                <a:effectLst/>
              </a:rPr>
              <a:t> </a:t>
            </a:r>
            <a:r>
              <a:rPr lang="el-GR" sz="2000" b="0" i="0" u="none" strike="noStrike" dirty="0">
                <a:solidFill>
                  <a:srgbClr val="000000"/>
                </a:solidFill>
                <a:effectLst/>
              </a:rPr>
              <a:t>=</a:t>
            </a:r>
            <a:r>
              <a:rPr lang="cs-CZ" sz="2000" b="0" i="0" u="none" strike="noStrike" dirty="0">
                <a:solidFill>
                  <a:srgbClr val="000000"/>
                </a:solidFill>
                <a:effectLst/>
              </a:rPr>
              <a:t> G/S = </a:t>
            </a:r>
            <a:r>
              <a:rPr lang="cs-CZ" sz="2000" b="0" i="0" u="none" strike="noStrike" dirty="0" err="1">
                <a:solidFill>
                  <a:srgbClr val="000000"/>
                </a:solidFill>
                <a:effectLst/>
              </a:rPr>
              <a:t>l.S</a:t>
            </a:r>
            <a:r>
              <a:rPr lang="cs-CZ" sz="2000" b="0" i="0" u="none" strike="noStrike" dirty="0">
                <a:solidFill>
                  <a:srgbClr val="000000"/>
                </a:solidFill>
                <a:effectLst/>
              </a:rPr>
              <a:t>.</a:t>
            </a:r>
            <a:r>
              <a:rPr lang="el-GR" sz="2000" b="0" i="0" u="none" strike="noStrike" dirty="0">
                <a:solidFill>
                  <a:srgbClr val="000000"/>
                </a:solidFill>
                <a:effectLst/>
              </a:rPr>
              <a:t>ρ</a:t>
            </a:r>
            <a:r>
              <a:rPr lang="cs-CZ" sz="2000" b="0" i="0" u="none" strike="noStrike" dirty="0">
                <a:solidFill>
                  <a:srgbClr val="000000"/>
                </a:solidFill>
                <a:effectLst/>
              </a:rPr>
              <a:t>.g</a:t>
            </a:r>
            <a:r>
              <a:rPr lang="cs-CZ" sz="2000" dirty="0">
                <a:solidFill>
                  <a:srgbClr val="000000"/>
                </a:solidFill>
              </a:rPr>
              <a:t>/</a:t>
            </a:r>
            <a:r>
              <a:rPr lang="cs-CZ" sz="2000" b="0" i="0" u="none" strike="noStrike" dirty="0">
                <a:solidFill>
                  <a:srgbClr val="000000"/>
                </a:solidFill>
                <a:effectLst/>
              </a:rPr>
              <a:t>S = l.</a:t>
            </a:r>
            <a:r>
              <a:rPr lang="el-GR" sz="2000" b="0" i="0" u="none" strike="noStrike" dirty="0">
                <a:solidFill>
                  <a:srgbClr val="000000"/>
                </a:solidFill>
                <a:effectLst/>
              </a:rPr>
              <a:t>ρ</a:t>
            </a:r>
            <a:r>
              <a:rPr lang="cs-CZ" sz="2000" b="0" i="0" u="none" strike="noStrike" dirty="0">
                <a:solidFill>
                  <a:srgbClr val="000000"/>
                </a:solidFill>
                <a:effectLst/>
              </a:rPr>
              <a:t>.g</a:t>
            </a:r>
            <a:endParaRPr lang="cs-CZ" sz="2000" dirty="0"/>
          </a:p>
        </p:txBody>
      </p:sp>
      <p:sp>
        <p:nvSpPr>
          <p:cNvPr id="15" name="TextovéPole 14">
            <a:extLst>
              <a:ext uri="{FF2B5EF4-FFF2-40B4-BE49-F238E27FC236}">
                <a16:creationId xmlns:a16="http://schemas.microsoft.com/office/drawing/2014/main" id="{932152B3-A981-420C-9DB8-7BACED345BD2}"/>
              </a:ext>
            </a:extLst>
          </p:cNvPr>
          <p:cNvSpPr txBox="1"/>
          <p:nvPr/>
        </p:nvSpPr>
        <p:spPr>
          <a:xfrm>
            <a:off x="2562226" y="3595462"/>
            <a:ext cx="4733924" cy="400110"/>
          </a:xfrm>
          <a:prstGeom prst="rect">
            <a:avLst/>
          </a:prstGeom>
          <a:noFill/>
        </p:spPr>
        <p:txBody>
          <a:bodyPr wrap="square">
            <a:spAutoFit/>
          </a:bodyPr>
          <a:lstStyle/>
          <a:p>
            <a:r>
              <a:rPr lang="cs-CZ" sz="2000" dirty="0">
                <a:solidFill>
                  <a:srgbClr val="000000"/>
                </a:solidFill>
              </a:rPr>
              <a:t>l</a:t>
            </a:r>
            <a:r>
              <a:rPr lang="cs-CZ" sz="2000" b="0" i="0" u="none" strike="noStrike" dirty="0">
                <a:solidFill>
                  <a:srgbClr val="000000"/>
                </a:solidFill>
                <a:effectLst/>
              </a:rPr>
              <a:t> = </a:t>
            </a:r>
            <a:r>
              <a:rPr lang="el-GR" sz="2000" b="0" i="0" u="none" strike="noStrike" dirty="0">
                <a:solidFill>
                  <a:srgbClr val="000000"/>
                </a:solidFill>
                <a:effectLst/>
              </a:rPr>
              <a:t>σ</a:t>
            </a:r>
            <a:r>
              <a:rPr lang="cs-CZ" sz="2000" b="0" i="0" u="none" strike="noStrike" dirty="0">
                <a:solidFill>
                  <a:srgbClr val="000000"/>
                </a:solidFill>
                <a:effectLst/>
              </a:rPr>
              <a:t>/</a:t>
            </a:r>
            <a:r>
              <a:rPr lang="el-GR" sz="2000" b="0" i="0" u="none" strike="noStrike" dirty="0">
                <a:solidFill>
                  <a:srgbClr val="000000"/>
                </a:solidFill>
                <a:effectLst/>
              </a:rPr>
              <a:t>ρ</a:t>
            </a:r>
            <a:r>
              <a:rPr lang="cs-CZ" sz="2000" b="0" i="0" u="none" strike="noStrike" dirty="0">
                <a:solidFill>
                  <a:srgbClr val="000000"/>
                </a:solidFill>
                <a:effectLst/>
              </a:rPr>
              <a:t>.g = 320⋅1067,8⋅10</a:t>
            </a:r>
            <a:r>
              <a:rPr lang="cs-CZ" sz="2000" b="0" i="0" u="none" strike="noStrike" baseline="30000" dirty="0">
                <a:solidFill>
                  <a:srgbClr val="000000"/>
                </a:solidFill>
                <a:effectLst/>
              </a:rPr>
              <a:t>3</a:t>
            </a:r>
            <a:r>
              <a:rPr lang="cs-CZ" sz="2000" b="0" i="0" u="none" strike="noStrike" dirty="0">
                <a:solidFill>
                  <a:srgbClr val="000000"/>
                </a:solidFill>
                <a:effectLst/>
              </a:rPr>
              <a:t>⋅9,81 = </a:t>
            </a:r>
            <a:r>
              <a:rPr lang="cs-CZ" sz="2000" b="0" i="0" u="sng" strike="noStrike" dirty="0">
                <a:solidFill>
                  <a:srgbClr val="000000"/>
                </a:solidFill>
                <a:effectLst/>
              </a:rPr>
              <a:t>4,2⋅10</a:t>
            </a:r>
            <a:r>
              <a:rPr lang="cs-CZ" sz="2000" b="0" i="0" u="sng" strike="noStrike" baseline="30000" dirty="0">
                <a:solidFill>
                  <a:srgbClr val="000000"/>
                </a:solidFill>
                <a:effectLst/>
              </a:rPr>
              <a:t>3</a:t>
            </a:r>
            <a:r>
              <a:rPr lang="cs-CZ" sz="2000" b="0" i="0" u="sng" strike="noStrike" dirty="0">
                <a:solidFill>
                  <a:srgbClr val="000000"/>
                </a:solidFill>
                <a:effectLst/>
              </a:rPr>
              <a:t> m</a:t>
            </a:r>
            <a:endParaRPr lang="cs-CZ" sz="2000" dirty="0"/>
          </a:p>
        </p:txBody>
      </p:sp>
      <p:sp>
        <p:nvSpPr>
          <p:cNvPr id="17" name="TextovéPole 16">
            <a:extLst>
              <a:ext uri="{FF2B5EF4-FFF2-40B4-BE49-F238E27FC236}">
                <a16:creationId xmlns:a16="http://schemas.microsoft.com/office/drawing/2014/main" id="{B17AD783-1CA3-4218-ADDC-4007F278ACA9}"/>
              </a:ext>
            </a:extLst>
          </p:cNvPr>
          <p:cNvSpPr txBox="1"/>
          <p:nvPr/>
        </p:nvSpPr>
        <p:spPr>
          <a:xfrm>
            <a:off x="238125" y="1818036"/>
            <a:ext cx="6781800" cy="830997"/>
          </a:xfrm>
          <a:prstGeom prst="rect">
            <a:avLst/>
          </a:prstGeom>
          <a:noFill/>
        </p:spPr>
        <p:txBody>
          <a:bodyPr wrap="square">
            <a:spAutoFit/>
          </a:bodyPr>
          <a:lstStyle/>
          <a:p>
            <a:pPr algn="just"/>
            <a:r>
              <a:rPr lang="cs-CZ" sz="1600" b="0" i="0" dirty="0">
                <a:solidFill>
                  <a:srgbClr val="000000"/>
                </a:solidFill>
                <a:effectLst/>
              </a:rPr>
              <a:t>Největší zatížení drátu je v místě upevnění, drát je zde napínán celou svou tíhou. Aby se drát roztrhl, musíme uvažovat že </a:t>
            </a:r>
            <a:r>
              <a:rPr lang="el-GR" sz="1600" b="0" i="1" dirty="0">
                <a:solidFill>
                  <a:srgbClr val="000000"/>
                </a:solidFill>
                <a:effectLst/>
              </a:rPr>
              <a:t>σ</a:t>
            </a:r>
            <a:r>
              <a:rPr lang="el-GR" sz="1600" b="0" i="0" dirty="0">
                <a:solidFill>
                  <a:srgbClr val="000000"/>
                </a:solidFill>
                <a:effectLst/>
              </a:rPr>
              <a:t> </a:t>
            </a:r>
            <a:r>
              <a:rPr lang="cs-CZ" sz="1600" b="0" i="0" dirty="0">
                <a:solidFill>
                  <a:srgbClr val="000000"/>
                </a:solidFill>
                <a:effectLst/>
              </a:rPr>
              <a:t>má velikost meze pevnosti. </a:t>
            </a:r>
            <a:endParaRPr lang="cs-CZ" sz="1600" dirty="0"/>
          </a:p>
          <a:p>
            <a:pPr algn="just"/>
            <a:endParaRPr lang="cs-CZ" sz="1600" dirty="0"/>
          </a:p>
        </p:txBody>
      </p:sp>
      <p:sp>
        <p:nvSpPr>
          <p:cNvPr id="19" name="TextovéPole 18">
            <a:extLst>
              <a:ext uri="{FF2B5EF4-FFF2-40B4-BE49-F238E27FC236}">
                <a16:creationId xmlns:a16="http://schemas.microsoft.com/office/drawing/2014/main" id="{2C175CFD-9DC4-44F2-9557-C55E7F9ECF47}"/>
              </a:ext>
            </a:extLst>
          </p:cNvPr>
          <p:cNvSpPr txBox="1"/>
          <p:nvPr/>
        </p:nvSpPr>
        <p:spPr>
          <a:xfrm>
            <a:off x="311337" y="2706313"/>
            <a:ext cx="1860947" cy="1015663"/>
          </a:xfrm>
          <a:prstGeom prst="rect">
            <a:avLst/>
          </a:prstGeom>
          <a:noFill/>
        </p:spPr>
        <p:txBody>
          <a:bodyPr wrap="square">
            <a:spAutoFit/>
          </a:bodyPr>
          <a:lstStyle/>
          <a:p>
            <a:r>
              <a:rPr lang="el-GR" sz="2000" b="0" i="0" u="none" strike="noStrike" dirty="0">
                <a:solidFill>
                  <a:srgbClr val="000000"/>
                </a:solidFill>
                <a:effectLst/>
              </a:rPr>
              <a:t>ρ </a:t>
            </a:r>
            <a:r>
              <a:rPr lang="cs-CZ" sz="2000" b="0" i="0" u="none" strike="noStrike" dirty="0">
                <a:solidFill>
                  <a:srgbClr val="000000"/>
                </a:solidFill>
                <a:effectLst/>
              </a:rPr>
              <a:t>= </a:t>
            </a:r>
            <a:r>
              <a:rPr lang="cs-CZ" sz="2000" b="0" i="0" dirty="0">
                <a:solidFill>
                  <a:srgbClr val="000000"/>
                </a:solidFill>
                <a:effectLst/>
              </a:rPr>
              <a:t>7,8 g.cm</a:t>
            </a:r>
            <a:r>
              <a:rPr lang="cs-CZ" sz="2000" b="0" i="0" baseline="30000" dirty="0">
                <a:solidFill>
                  <a:srgbClr val="000000"/>
                </a:solidFill>
                <a:effectLst/>
              </a:rPr>
              <a:t>-3</a:t>
            </a:r>
            <a:endParaRPr lang="cs-CZ" sz="2000" baseline="30000" dirty="0">
              <a:solidFill>
                <a:srgbClr val="000000"/>
              </a:solidFill>
            </a:endParaRPr>
          </a:p>
          <a:p>
            <a:r>
              <a:rPr lang="el-GR" sz="2000" b="0" i="0" u="none" strike="noStrike" dirty="0">
                <a:solidFill>
                  <a:srgbClr val="000000"/>
                </a:solidFill>
                <a:effectLst/>
              </a:rPr>
              <a:t>σ</a:t>
            </a:r>
            <a:r>
              <a:rPr lang="cs-CZ" sz="2000" b="0" i="0" u="none" strike="noStrike" dirty="0">
                <a:solidFill>
                  <a:srgbClr val="000000"/>
                </a:solidFill>
                <a:effectLst/>
              </a:rPr>
              <a:t> </a:t>
            </a:r>
            <a:r>
              <a:rPr lang="el-GR" sz="2000" b="0" i="0" u="none" strike="noStrike" dirty="0">
                <a:solidFill>
                  <a:srgbClr val="000000"/>
                </a:solidFill>
                <a:effectLst/>
              </a:rPr>
              <a:t>=</a:t>
            </a:r>
            <a:r>
              <a:rPr lang="cs-CZ" sz="2000" b="0" i="0" u="none" strike="noStrike" dirty="0">
                <a:solidFill>
                  <a:srgbClr val="000000"/>
                </a:solidFill>
                <a:effectLst/>
              </a:rPr>
              <a:t> </a:t>
            </a:r>
            <a:r>
              <a:rPr lang="cs-CZ" sz="2000" b="0" i="0" dirty="0">
                <a:solidFill>
                  <a:srgbClr val="000000"/>
                </a:solidFill>
                <a:effectLst/>
              </a:rPr>
              <a:t>320 </a:t>
            </a:r>
            <a:r>
              <a:rPr lang="cs-CZ" sz="2000" b="0" i="0" dirty="0" err="1">
                <a:solidFill>
                  <a:srgbClr val="000000"/>
                </a:solidFill>
                <a:effectLst/>
              </a:rPr>
              <a:t>MPa</a:t>
            </a:r>
            <a:endParaRPr lang="cs-CZ" sz="2000" b="0" i="0" dirty="0">
              <a:solidFill>
                <a:srgbClr val="000000"/>
              </a:solidFill>
              <a:effectLst/>
            </a:endParaRPr>
          </a:p>
          <a:p>
            <a:r>
              <a:rPr lang="cs-CZ" sz="2000" dirty="0">
                <a:solidFill>
                  <a:srgbClr val="000000"/>
                </a:solidFill>
              </a:rPr>
              <a:t>l = ?</a:t>
            </a:r>
            <a:r>
              <a:rPr lang="cs-CZ" sz="2000" b="0" i="0" dirty="0">
                <a:solidFill>
                  <a:srgbClr val="000000"/>
                </a:solidFill>
                <a:effectLst/>
              </a:rPr>
              <a:t> </a:t>
            </a:r>
            <a:endParaRPr lang="cs-CZ" sz="2000" dirty="0"/>
          </a:p>
        </p:txBody>
      </p:sp>
      <p:sp>
        <p:nvSpPr>
          <p:cNvPr id="18" name="TextovéPole 17">
            <a:extLst>
              <a:ext uri="{FF2B5EF4-FFF2-40B4-BE49-F238E27FC236}">
                <a16:creationId xmlns:a16="http://schemas.microsoft.com/office/drawing/2014/main" id="{06A0F1B0-0EE7-474F-A94B-E78BE944EE8B}"/>
              </a:ext>
            </a:extLst>
          </p:cNvPr>
          <p:cNvSpPr txBox="1"/>
          <p:nvPr/>
        </p:nvSpPr>
        <p:spPr>
          <a:xfrm>
            <a:off x="238125" y="208092"/>
            <a:ext cx="1072730" cy="461665"/>
          </a:xfrm>
          <a:prstGeom prst="rect">
            <a:avLst/>
          </a:prstGeom>
          <a:noFill/>
        </p:spPr>
        <p:txBody>
          <a:bodyPr wrap="none" rtlCol="0">
            <a:spAutoFit/>
          </a:bodyPr>
          <a:lstStyle/>
          <a:p>
            <a:r>
              <a:rPr lang="cs-CZ" sz="2400" b="1" dirty="0"/>
              <a:t>Příklad</a:t>
            </a:r>
          </a:p>
        </p:txBody>
      </p:sp>
    </p:spTree>
    <p:extLst>
      <p:ext uri="{BB962C8B-B14F-4D97-AF65-F5344CB8AC3E}">
        <p14:creationId xmlns:p14="http://schemas.microsoft.com/office/powerpoint/2010/main" val="4119781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45CA926-3B21-4CD3-B55C-14BAAE3ADC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2725" y="1732864"/>
            <a:ext cx="5524500" cy="4663006"/>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835AE215-39A5-45B7-8021-40FD76B55879}"/>
              </a:ext>
            </a:extLst>
          </p:cNvPr>
          <p:cNvSpPr txBox="1"/>
          <p:nvPr/>
        </p:nvSpPr>
        <p:spPr>
          <a:xfrm>
            <a:off x="247650" y="896033"/>
            <a:ext cx="8648699" cy="646331"/>
          </a:xfrm>
          <a:prstGeom prst="rect">
            <a:avLst/>
          </a:prstGeom>
          <a:noFill/>
        </p:spPr>
        <p:txBody>
          <a:bodyPr wrap="square">
            <a:spAutoFit/>
          </a:bodyPr>
          <a:lstStyle/>
          <a:p>
            <a:pPr algn="just"/>
            <a:r>
              <a:rPr lang="cs-CZ" b="0" i="0" dirty="0">
                <a:solidFill>
                  <a:srgbClr val="4F4F4F"/>
                </a:solidFill>
                <a:effectLst/>
                <a:latin typeface="Segoe UI" panose="020B0502040204020203" pitchFamily="34" charset="0"/>
              </a:rPr>
              <a:t>Určete práci, kterou je třeba provést, aby se ocelová tyč (E = 220 </a:t>
            </a:r>
            <a:r>
              <a:rPr lang="cs-CZ" b="0" i="0" dirty="0" err="1">
                <a:solidFill>
                  <a:srgbClr val="4F4F4F"/>
                </a:solidFill>
                <a:effectLst/>
                <a:latin typeface="Segoe UI" panose="020B0502040204020203" pitchFamily="34" charset="0"/>
              </a:rPr>
              <a:t>GPa</a:t>
            </a:r>
            <a:r>
              <a:rPr lang="cs-CZ" b="0" i="0" dirty="0">
                <a:solidFill>
                  <a:srgbClr val="4F4F4F"/>
                </a:solidFill>
                <a:effectLst/>
                <a:latin typeface="Segoe UI" panose="020B0502040204020203" pitchFamily="34" charset="0"/>
              </a:rPr>
              <a:t>) délky 1m, průřezu 1 cm</a:t>
            </a:r>
            <a:r>
              <a:rPr lang="cs-CZ" b="0" i="0" baseline="30000" dirty="0">
                <a:solidFill>
                  <a:srgbClr val="4F4F4F"/>
                </a:solidFill>
                <a:effectLst/>
                <a:latin typeface="Segoe UI" panose="020B0502040204020203" pitchFamily="34" charset="0"/>
              </a:rPr>
              <a:t>2</a:t>
            </a:r>
            <a:r>
              <a:rPr lang="cs-CZ" b="0" i="0" dirty="0">
                <a:solidFill>
                  <a:srgbClr val="4F4F4F"/>
                </a:solidFill>
                <a:effectLst/>
                <a:latin typeface="Segoe UI" panose="020B0502040204020203" pitchFamily="34" charset="0"/>
              </a:rPr>
              <a:t> prodloužila při pružné deformaci v tahu o 1 mm.</a:t>
            </a:r>
            <a:endParaRPr lang="cs-CZ" dirty="0"/>
          </a:p>
        </p:txBody>
      </p:sp>
      <p:sp>
        <p:nvSpPr>
          <p:cNvPr id="8" name="TextovéPole 7">
            <a:extLst>
              <a:ext uri="{FF2B5EF4-FFF2-40B4-BE49-F238E27FC236}">
                <a16:creationId xmlns:a16="http://schemas.microsoft.com/office/drawing/2014/main" id="{AFEF3775-16CA-421F-A9C8-A75208984B36}"/>
              </a:ext>
            </a:extLst>
          </p:cNvPr>
          <p:cNvSpPr txBox="1"/>
          <p:nvPr/>
        </p:nvSpPr>
        <p:spPr>
          <a:xfrm>
            <a:off x="247650" y="1950548"/>
            <a:ext cx="2324100" cy="1323439"/>
          </a:xfrm>
          <a:prstGeom prst="rect">
            <a:avLst/>
          </a:prstGeom>
          <a:noFill/>
        </p:spPr>
        <p:txBody>
          <a:bodyPr wrap="square">
            <a:spAutoFit/>
          </a:bodyPr>
          <a:lstStyle/>
          <a:p>
            <a:r>
              <a:rPr lang="pt-BR" sz="2000" b="0" i="0" dirty="0">
                <a:solidFill>
                  <a:srgbClr val="4F4F4F"/>
                </a:solidFill>
                <a:effectLst/>
              </a:rPr>
              <a:t>l</a:t>
            </a:r>
            <a:r>
              <a:rPr lang="pt-BR" sz="2000" b="0" i="0" baseline="-25000" dirty="0">
                <a:solidFill>
                  <a:srgbClr val="4F4F4F"/>
                </a:solidFill>
                <a:effectLst/>
              </a:rPr>
              <a:t>0</a:t>
            </a:r>
            <a:r>
              <a:rPr lang="pt-BR" sz="2000" b="0" i="0" dirty="0">
                <a:solidFill>
                  <a:srgbClr val="4F4F4F"/>
                </a:solidFill>
                <a:effectLst/>
              </a:rPr>
              <a:t> = 1 m</a:t>
            </a:r>
          </a:p>
          <a:p>
            <a:r>
              <a:rPr lang="pt-BR" sz="2000" b="0" i="0" dirty="0">
                <a:solidFill>
                  <a:srgbClr val="4F4F4F"/>
                </a:solidFill>
                <a:effectLst/>
              </a:rPr>
              <a:t>Δl = 1mm = 1.10</a:t>
            </a:r>
            <a:r>
              <a:rPr lang="pt-BR" sz="2000" b="0" i="0" baseline="30000" dirty="0">
                <a:solidFill>
                  <a:srgbClr val="4F4F4F"/>
                </a:solidFill>
                <a:effectLst/>
              </a:rPr>
              <a:t>-3 </a:t>
            </a:r>
            <a:r>
              <a:rPr lang="pt-BR" sz="2000" b="0" i="0" dirty="0">
                <a:solidFill>
                  <a:srgbClr val="4F4F4F"/>
                </a:solidFill>
                <a:effectLst/>
              </a:rPr>
              <a:t>m</a:t>
            </a:r>
          </a:p>
          <a:p>
            <a:r>
              <a:rPr lang="pt-BR" sz="2000" b="0" i="0" dirty="0">
                <a:solidFill>
                  <a:srgbClr val="4F4F4F"/>
                </a:solidFill>
                <a:effectLst/>
              </a:rPr>
              <a:t>S = 1cm</a:t>
            </a:r>
            <a:r>
              <a:rPr lang="pt-BR" sz="2000" b="0" i="0" baseline="30000" dirty="0">
                <a:solidFill>
                  <a:srgbClr val="4F4F4F"/>
                </a:solidFill>
                <a:effectLst/>
              </a:rPr>
              <a:t>2</a:t>
            </a:r>
            <a:r>
              <a:rPr lang="pt-BR" sz="2000" b="0" i="0" dirty="0">
                <a:solidFill>
                  <a:srgbClr val="4F4F4F"/>
                </a:solidFill>
                <a:effectLst/>
              </a:rPr>
              <a:t> = 1.10</a:t>
            </a:r>
            <a:r>
              <a:rPr lang="pt-BR" sz="2000" b="0" i="0" baseline="30000" dirty="0">
                <a:solidFill>
                  <a:srgbClr val="4F4F4F"/>
                </a:solidFill>
                <a:effectLst/>
              </a:rPr>
              <a:t>-4 </a:t>
            </a:r>
            <a:r>
              <a:rPr lang="pt-BR" sz="2000" b="0" i="0" dirty="0">
                <a:solidFill>
                  <a:srgbClr val="4F4F4F"/>
                </a:solidFill>
                <a:effectLst/>
              </a:rPr>
              <a:t>m</a:t>
            </a:r>
            <a:r>
              <a:rPr lang="pt-BR" sz="2000" b="0" i="0" baseline="30000" dirty="0">
                <a:solidFill>
                  <a:srgbClr val="4F4F4F"/>
                </a:solidFill>
                <a:effectLst/>
              </a:rPr>
              <a:t>2</a:t>
            </a:r>
            <a:endParaRPr lang="pt-BR" sz="2000" b="0" i="0" dirty="0">
              <a:solidFill>
                <a:srgbClr val="4F4F4F"/>
              </a:solidFill>
              <a:effectLst/>
            </a:endParaRPr>
          </a:p>
          <a:p>
            <a:r>
              <a:rPr lang="pt-BR" sz="2000" b="0" i="0" dirty="0">
                <a:solidFill>
                  <a:srgbClr val="4F4F4F"/>
                </a:solidFill>
                <a:effectLst/>
              </a:rPr>
              <a:t>E = 220.10</a:t>
            </a:r>
            <a:r>
              <a:rPr lang="pt-BR" sz="2000" b="0" i="0" baseline="30000" dirty="0">
                <a:solidFill>
                  <a:srgbClr val="4F4F4F"/>
                </a:solidFill>
                <a:effectLst/>
              </a:rPr>
              <a:t>9 </a:t>
            </a:r>
            <a:r>
              <a:rPr lang="pt-BR" sz="2000" b="0" i="0" dirty="0">
                <a:solidFill>
                  <a:srgbClr val="4F4F4F"/>
                </a:solidFill>
                <a:effectLst/>
              </a:rPr>
              <a:t>Pa</a:t>
            </a:r>
            <a:endParaRPr lang="cs-CZ" sz="2000" dirty="0"/>
          </a:p>
        </p:txBody>
      </p:sp>
      <p:cxnSp>
        <p:nvCxnSpPr>
          <p:cNvPr id="10" name="Přímá spojnice 9">
            <a:extLst>
              <a:ext uri="{FF2B5EF4-FFF2-40B4-BE49-F238E27FC236}">
                <a16:creationId xmlns:a16="http://schemas.microsoft.com/office/drawing/2014/main" id="{0242D44D-ACBA-4A0A-9162-BF746FEB4284}"/>
              </a:ext>
            </a:extLst>
          </p:cNvPr>
          <p:cNvCxnSpPr/>
          <p:nvPr/>
        </p:nvCxnSpPr>
        <p:spPr>
          <a:xfrm>
            <a:off x="3124200" y="6315075"/>
            <a:ext cx="48577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ovéPole 6">
            <a:extLst>
              <a:ext uri="{FF2B5EF4-FFF2-40B4-BE49-F238E27FC236}">
                <a16:creationId xmlns:a16="http://schemas.microsoft.com/office/drawing/2014/main" id="{1F0846A4-8EEB-4DF9-BB03-09D9C614C10E}"/>
              </a:ext>
            </a:extLst>
          </p:cNvPr>
          <p:cNvSpPr txBox="1"/>
          <p:nvPr/>
        </p:nvSpPr>
        <p:spPr>
          <a:xfrm>
            <a:off x="238125" y="208092"/>
            <a:ext cx="1072730" cy="461665"/>
          </a:xfrm>
          <a:prstGeom prst="rect">
            <a:avLst/>
          </a:prstGeom>
          <a:noFill/>
        </p:spPr>
        <p:txBody>
          <a:bodyPr wrap="none" rtlCol="0">
            <a:spAutoFit/>
          </a:bodyPr>
          <a:lstStyle/>
          <a:p>
            <a:r>
              <a:rPr lang="cs-CZ" sz="2400" b="1" dirty="0"/>
              <a:t>Příklad</a:t>
            </a:r>
          </a:p>
        </p:txBody>
      </p:sp>
    </p:spTree>
    <p:extLst>
      <p:ext uri="{BB962C8B-B14F-4D97-AF65-F5344CB8AC3E}">
        <p14:creationId xmlns:p14="http://schemas.microsoft.com/office/powerpoint/2010/main" val="1990198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389FD5ED-B885-4C34-AE49-C29A82D4A9DD}"/>
              </a:ext>
            </a:extLst>
          </p:cNvPr>
          <p:cNvSpPr txBox="1"/>
          <p:nvPr/>
        </p:nvSpPr>
        <p:spPr>
          <a:xfrm>
            <a:off x="204787" y="172149"/>
            <a:ext cx="3214150" cy="461665"/>
          </a:xfrm>
          <a:prstGeom prst="rect">
            <a:avLst/>
          </a:prstGeom>
          <a:noFill/>
        </p:spPr>
        <p:txBody>
          <a:bodyPr wrap="none" rtlCol="0">
            <a:spAutoFit/>
          </a:bodyPr>
          <a:lstStyle/>
          <a:p>
            <a:r>
              <a:rPr lang="cs-CZ" sz="2400" b="1" dirty="0"/>
              <a:t>Struktura pevných látek</a:t>
            </a:r>
          </a:p>
        </p:txBody>
      </p:sp>
      <p:sp>
        <p:nvSpPr>
          <p:cNvPr id="5" name="TextovéPole 4">
            <a:extLst>
              <a:ext uri="{FF2B5EF4-FFF2-40B4-BE49-F238E27FC236}">
                <a16:creationId xmlns:a16="http://schemas.microsoft.com/office/drawing/2014/main" id="{490E9837-7EB9-4382-BADD-CE956EC26B85}"/>
              </a:ext>
            </a:extLst>
          </p:cNvPr>
          <p:cNvSpPr txBox="1"/>
          <p:nvPr/>
        </p:nvSpPr>
        <p:spPr>
          <a:xfrm flipH="1">
            <a:off x="300036" y="1622258"/>
            <a:ext cx="8639176" cy="2985433"/>
          </a:xfrm>
          <a:prstGeom prst="rect">
            <a:avLst/>
          </a:prstGeom>
          <a:noFill/>
        </p:spPr>
        <p:txBody>
          <a:bodyPr wrap="square" rtlCol="0">
            <a:spAutoFit/>
          </a:bodyPr>
          <a:lstStyle/>
          <a:p>
            <a:pPr algn="just"/>
            <a:r>
              <a:rPr lang="cs-CZ" sz="2000" b="1" dirty="0"/>
              <a:t>Krystalické látky</a:t>
            </a:r>
          </a:p>
          <a:p>
            <a:pPr algn="just"/>
            <a:r>
              <a:rPr lang="cs-CZ" sz="2000" dirty="0"/>
              <a:t> mají pravidelné uspořádání částic (atomů, molekul, iontů) , z nichž jsou složeny; vyskytují se buď jako monokrystaly nebo polykrystaly.</a:t>
            </a:r>
          </a:p>
          <a:p>
            <a:pPr algn="just"/>
            <a:endParaRPr lang="cs-CZ" sz="800" dirty="0"/>
          </a:p>
          <a:p>
            <a:pPr algn="just"/>
            <a:r>
              <a:rPr lang="cs-CZ" sz="2000" b="1" i="1" dirty="0"/>
              <a:t>Monokrystaly </a:t>
            </a:r>
            <a:r>
              <a:rPr lang="cs-CZ" sz="2000" dirty="0"/>
              <a:t>mají pravidelné uspořádání částic uvnitř monokrystalu a </a:t>
            </a:r>
            <a:r>
              <a:rPr lang="cs-CZ" sz="2000" dirty="0" err="1"/>
              <a:t>dalekodosahové</a:t>
            </a:r>
            <a:r>
              <a:rPr lang="cs-CZ" sz="2000" dirty="0"/>
              <a:t> uspořádání. </a:t>
            </a:r>
            <a:r>
              <a:rPr lang="cs-CZ" sz="2000" b="0" i="0" dirty="0">
                <a:solidFill>
                  <a:srgbClr val="000000"/>
                </a:solidFill>
                <a:effectLst/>
              </a:rPr>
              <a:t>Pravidelné uspořádání částic dává monokrystalům pravidelný geometrický tvar. Typickou vlastností monokrystalů je </a:t>
            </a:r>
            <a:r>
              <a:rPr lang="cs-CZ" sz="2000" b="1" i="0" dirty="0">
                <a:solidFill>
                  <a:srgbClr val="000000"/>
                </a:solidFill>
                <a:effectLst/>
              </a:rPr>
              <a:t>anizotropie</a:t>
            </a:r>
            <a:r>
              <a:rPr lang="cs-CZ" sz="2000" b="0" i="0" dirty="0">
                <a:solidFill>
                  <a:srgbClr val="000000"/>
                </a:solidFill>
                <a:effectLst/>
              </a:rPr>
              <a:t> - tj. některé fyzikální vlastnosti látek jsou závislé na směru vzhledem ke stavbě krystalu (např. štípání slídy nebo křemene v určitých rovinách jde mnohem snáze než ve směrech jiných, …)</a:t>
            </a:r>
            <a:r>
              <a:rPr lang="cs-CZ" sz="2000" dirty="0"/>
              <a:t>. Monokrystaly tvoří např. jsou </a:t>
            </a:r>
            <a:r>
              <a:rPr lang="cs-CZ" sz="2000" dirty="0" err="1"/>
              <a:t>NaCl</a:t>
            </a:r>
            <a:r>
              <a:rPr lang="cs-CZ" sz="2000" dirty="0"/>
              <a:t>, SiO</a:t>
            </a:r>
            <a:r>
              <a:rPr lang="cs-CZ" sz="2000" baseline="-25000" dirty="0"/>
              <a:t>2</a:t>
            </a:r>
            <a:r>
              <a:rPr lang="cs-CZ" sz="2000" dirty="0"/>
              <a:t>, diamant,…</a:t>
            </a:r>
          </a:p>
        </p:txBody>
      </p:sp>
      <p:sp>
        <p:nvSpPr>
          <p:cNvPr id="6" name="TextovéPole 5">
            <a:extLst>
              <a:ext uri="{FF2B5EF4-FFF2-40B4-BE49-F238E27FC236}">
                <a16:creationId xmlns:a16="http://schemas.microsoft.com/office/drawing/2014/main" id="{37884F5D-760F-45C8-9139-7A4DF1C98EB0}"/>
              </a:ext>
            </a:extLst>
          </p:cNvPr>
          <p:cNvSpPr txBox="1"/>
          <p:nvPr/>
        </p:nvSpPr>
        <p:spPr>
          <a:xfrm>
            <a:off x="204787" y="713690"/>
            <a:ext cx="8734426" cy="707886"/>
          </a:xfrm>
          <a:prstGeom prst="rect">
            <a:avLst/>
          </a:prstGeom>
          <a:noFill/>
        </p:spPr>
        <p:txBody>
          <a:bodyPr wrap="square">
            <a:spAutoFit/>
          </a:bodyPr>
          <a:lstStyle/>
          <a:p>
            <a:pPr algn="just"/>
            <a:r>
              <a:rPr lang="cs-CZ" sz="2000" b="0" i="0" dirty="0">
                <a:effectLst/>
              </a:rPr>
              <a:t>Pevné látky jsou látky, které si zachovávají svůj tvar</a:t>
            </a:r>
            <a:r>
              <a:rPr lang="en-US" sz="2000" b="0" i="0" dirty="0">
                <a:effectLst/>
              </a:rPr>
              <a:t>, </a:t>
            </a:r>
            <a:r>
              <a:rPr lang="en-US" sz="2000" b="0" i="0" dirty="0" err="1">
                <a:effectLst/>
              </a:rPr>
              <a:t>na</a:t>
            </a:r>
            <a:r>
              <a:rPr lang="en-US" sz="2000" b="0" i="0" dirty="0">
                <a:effectLst/>
              </a:rPr>
              <a:t> </a:t>
            </a:r>
            <a:r>
              <a:rPr lang="en-US" sz="2000" b="0" i="0" dirty="0" err="1">
                <a:effectLst/>
              </a:rPr>
              <a:t>ro</a:t>
            </a:r>
            <a:r>
              <a:rPr lang="cs-CZ" sz="2000" dirty="0"/>
              <a:t>zdí</a:t>
            </a:r>
            <a:r>
              <a:rPr lang="en-US" sz="2000" b="0" i="0" dirty="0">
                <a:effectLst/>
              </a:rPr>
              <a:t>l od </a:t>
            </a:r>
            <a:r>
              <a:rPr lang="cs-CZ" sz="2000" b="0" i="0" dirty="0">
                <a:effectLst/>
              </a:rPr>
              <a:t>kapalných a plynných látek. Dělí se na krystalické a amorfní.</a:t>
            </a:r>
            <a:endParaRPr lang="cs-CZ" sz="2000" dirty="0"/>
          </a:p>
        </p:txBody>
      </p:sp>
      <p:pic>
        <p:nvPicPr>
          <p:cNvPr id="6148" name="Picture 4">
            <a:extLst>
              <a:ext uri="{FF2B5EF4-FFF2-40B4-BE49-F238E27FC236}">
                <a16:creationId xmlns:a16="http://schemas.microsoft.com/office/drawing/2014/main" id="{03590D89-7D48-444E-8C75-DFD1876D5B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6" y="4808373"/>
            <a:ext cx="1753699" cy="175369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9 Best Crystal Caves Around The World with Pictures | Styles At Life">
            <a:extLst>
              <a:ext uri="{FF2B5EF4-FFF2-40B4-BE49-F238E27FC236}">
                <a16:creationId xmlns:a16="http://schemas.microsoft.com/office/drawing/2014/main" id="{7B8D9197-5170-494B-B740-7D8444B262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0" y="4808373"/>
            <a:ext cx="2338265" cy="1753699"/>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2E47429D-8697-4727-94FE-48C0A3B4F8BB}"/>
              </a:ext>
            </a:extLst>
          </p:cNvPr>
          <p:cNvSpPr txBox="1"/>
          <p:nvPr/>
        </p:nvSpPr>
        <p:spPr>
          <a:xfrm>
            <a:off x="5444796" y="6144995"/>
            <a:ext cx="2956130" cy="338554"/>
          </a:xfrm>
          <a:prstGeom prst="rect">
            <a:avLst/>
          </a:prstGeom>
          <a:noFill/>
        </p:spPr>
        <p:txBody>
          <a:bodyPr wrap="none" rtlCol="0">
            <a:spAutoFit/>
          </a:bodyPr>
          <a:lstStyle/>
          <a:p>
            <a:r>
              <a:rPr lang="cs-CZ" sz="1600" dirty="0"/>
              <a:t>Krystaly sádrovce, </a:t>
            </a:r>
            <a:r>
              <a:rPr lang="cs-CZ" sz="1600" dirty="0" err="1"/>
              <a:t>Naica</a:t>
            </a:r>
            <a:r>
              <a:rPr lang="cs-CZ" sz="1600" dirty="0"/>
              <a:t> (Mexiko)</a:t>
            </a:r>
          </a:p>
        </p:txBody>
      </p:sp>
    </p:spTree>
    <p:extLst>
      <p:ext uri="{BB962C8B-B14F-4D97-AF65-F5344CB8AC3E}">
        <p14:creationId xmlns:p14="http://schemas.microsoft.com/office/powerpoint/2010/main" val="3395244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36FC06E-A88D-48BF-B7EC-C6191E43C1F9}"/>
              </a:ext>
            </a:extLst>
          </p:cNvPr>
          <p:cNvSpPr txBox="1"/>
          <p:nvPr/>
        </p:nvSpPr>
        <p:spPr>
          <a:xfrm>
            <a:off x="187178" y="257175"/>
            <a:ext cx="1136017" cy="461665"/>
          </a:xfrm>
          <a:prstGeom prst="rect">
            <a:avLst/>
          </a:prstGeom>
          <a:noFill/>
        </p:spPr>
        <p:txBody>
          <a:bodyPr wrap="none" rtlCol="0">
            <a:spAutoFit/>
          </a:bodyPr>
          <a:lstStyle/>
          <a:p>
            <a:r>
              <a:rPr lang="cs-CZ" sz="2400" b="1" dirty="0"/>
              <a:t>Tvrdost</a:t>
            </a:r>
          </a:p>
        </p:txBody>
      </p:sp>
      <p:pic>
        <p:nvPicPr>
          <p:cNvPr id="8196" name="Picture 4" descr="Znečišťování životního prostředí">
            <a:extLst>
              <a:ext uri="{FF2B5EF4-FFF2-40B4-BE49-F238E27FC236}">
                <a16:creationId xmlns:a16="http://schemas.microsoft.com/office/drawing/2014/main" id="{05C83C79-7F94-4F0A-9F3C-E111456582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6775" y="2155627"/>
            <a:ext cx="3929797" cy="2721749"/>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5ABCD65A-8994-4E52-997D-5346B028FAA5}"/>
              </a:ext>
            </a:extLst>
          </p:cNvPr>
          <p:cNvSpPr txBox="1"/>
          <p:nvPr/>
        </p:nvSpPr>
        <p:spPr>
          <a:xfrm>
            <a:off x="187177" y="832188"/>
            <a:ext cx="8813947" cy="1323439"/>
          </a:xfrm>
          <a:prstGeom prst="rect">
            <a:avLst/>
          </a:prstGeom>
          <a:noFill/>
        </p:spPr>
        <p:txBody>
          <a:bodyPr wrap="square">
            <a:spAutoFit/>
          </a:bodyPr>
          <a:lstStyle/>
          <a:p>
            <a:pPr algn="just"/>
            <a:r>
              <a:rPr lang="cs-CZ" sz="2000" b="1" i="0" dirty="0">
                <a:solidFill>
                  <a:srgbClr val="000000"/>
                </a:solidFill>
                <a:effectLst/>
              </a:rPr>
              <a:t>Tvrdost</a:t>
            </a:r>
            <a:r>
              <a:rPr lang="cs-CZ" sz="2000" b="0" i="0" dirty="0">
                <a:solidFill>
                  <a:srgbClr val="000000"/>
                </a:solidFill>
                <a:effectLst/>
              </a:rPr>
              <a:t> </a:t>
            </a:r>
            <a:r>
              <a:rPr lang="cs-CZ" sz="2000" b="0" i="0" dirty="0">
                <a:effectLst/>
              </a:rPr>
              <a:t>odolnost povrchových oblastí materiálu proti místnímu porušení cizím tělesem</a:t>
            </a:r>
            <a:r>
              <a:rPr lang="cs-CZ" sz="2000" b="0" i="0" dirty="0">
                <a:solidFill>
                  <a:srgbClr val="000000"/>
                </a:solidFill>
                <a:effectLst/>
              </a:rPr>
              <a:t>. Závisí na pevnosti vazby mezi částicemi v krystalové struktuře materiálu. Čím je vzdálenost částic menší, tím je vazba zpravidla pevnější a materiál tvrdší. Vazby mezi vzdálenějšími částicemi jsou slabší, a proto je materiál měkčí.</a:t>
            </a:r>
            <a:endParaRPr lang="cs-CZ" sz="2000" dirty="0"/>
          </a:p>
        </p:txBody>
      </p:sp>
      <p:sp>
        <p:nvSpPr>
          <p:cNvPr id="3" name="TextovéPole 2">
            <a:extLst>
              <a:ext uri="{FF2B5EF4-FFF2-40B4-BE49-F238E27FC236}">
                <a16:creationId xmlns:a16="http://schemas.microsoft.com/office/drawing/2014/main" id="{165A74E8-BAF0-4A29-90E4-FA7AF0F5715F}"/>
              </a:ext>
            </a:extLst>
          </p:cNvPr>
          <p:cNvSpPr txBox="1"/>
          <p:nvPr/>
        </p:nvSpPr>
        <p:spPr>
          <a:xfrm>
            <a:off x="187177" y="2350830"/>
            <a:ext cx="4280049" cy="1446550"/>
          </a:xfrm>
          <a:prstGeom prst="rect">
            <a:avLst/>
          </a:prstGeom>
          <a:noFill/>
        </p:spPr>
        <p:txBody>
          <a:bodyPr wrap="square" rtlCol="0">
            <a:spAutoFit/>
          </a:bodyPr>
          <a:lstStyle/>
          <a:p>
            <a:r>
              <a:rPr lang="cs-CZ" sz="2000" b="1" i="1" dirty="0" err="1"/>
              <a:t>Mohsova</a:t>
            </a:r>
            <a:r>
              <a:rPr lang="cs-CZ" sz="2000" b="1" i="1" dirty="0"/>
              <a:t> stupnice tvrdosti</a:t>
            </a:r>
          </a:p>
          <a:p>
            <a:endParaRPr lang="cs-CZ" sz="800" dirty="0"/>
          </a:p>
          <a:p>
            <a:pPr algn="just"/>
            <a:r>
              <a:rPr lang="cs-CZ" sz="2000" dirty="0"/>
              <a:t>používá se především v mineralogii, vyjadřuje schopnost jednoho materiálu dělat vrypy do druhého.</a:t>
            </a:r>
          </a:p>
        </p:txBody>
      </p:sp>
      <p:sp>
        <p:nvSpPr>
          <p:cNvPr id="2" name="TextovéPole 1">
            <a:extLst>
              <a:ext uri="{FF2B5EF4-FFF2-40B4-BE49-F238E27FC236}">
                <a16:creationId xmlns:a16="http://schemas.microsoft.com/office/drawing/2014/main" id="{9175B6A4-44AE-4A2C-BE8F-5E15C5B23011}"/>
              </a:ext>
            </a:extLst>
          </p:cNvPr>
          <p:cNvSpPr txBox="1"/>
          <p:nvPr/>
        </p:nvSpPr>
        <p:spPr>
          <a:xfrm>
            <a:off x="187177" y="3992583"/>
            <a:ext cx="8956823" cy="2677656"/>
          </a:xfrm>
          <a:prstGeom prst="rect">
            <a:avLst/>
          </a:prstGeom>
          <a:noFill/>
        </p:spPr>
        <p:txBody>
          <a:bodyPr wrap="square" rtlCol="0">
            <a:spAutoFit/>
          </a:bodyPr>
          <a:lstStyle/>
          <a:p>
            <a:r>
              <a:rPr lang="cs-CZ" sz="2000" dirty="0"/>
              <a:t>K měření tvrdosti technických materiálů </a:t>
            </a:r>
          </a:p>
          <a:p>
            <a:r>
              <a:rPr lang="cs-CZ" sz="2000" dirty="0"/>
              <a:t>(kovy, betony, …) se používají metody</a:t>
            </a:r>
          </a:p>
          <a:p>
            <a:endParaRPr lang="cs-CZ" sz="800" dirty="0"/>
          </a:p>
          <a:p>
            <a:r>
              <a:rPr lang="cs-CZ" sz="2000" b="1" dirty="0"/>
              <a:t>zkoušky vrypové </a:t>
            </a:r>
            <a:r>
              <a:rPr lang="cs-CZ" sz="2000" dirty="0"/>
              <a:t>(</a:t>
            </a:r>
            <a:r>
              <a:rPr lang="cs-CZ" sz="2000" dirty="0" err="1"/>
              <a:t>Martens</a:t>
            </a:r>
            <a:r>
              <a:rPr lang="cs-CZ" sz="2000" dirty="0"/>
              <a:t>)</a:t>
            </a:r>
          </a:p>
          <a:p>
            <a:r>
              <a:rPr lang="cs-CZ" sz="2000" b="1" dirty="0"/>
              <a:t>zkoušky </a:t>
            </a:r>
            <a:r>
              <a:rPr lang="cs-CZ" sz="2000" b="1" dirty="0" err="1"/>
              <a:t>vnikací</a:t>
            </a:r>
            <a:r>
              <a:rPr lang="cs-CZ" sz="2000" dirty="0"/>
              <a:t> (</a:t>
            </a:r>
            <a:r>
              <a:rPr lang="cs-CZ" sz="2000" dirty="0" err="1"/>
              <a:t>Brinell</a:t>
            </a:r>
            <a:r>
              <a:rPr lang="cs-CZ" sz="2000" dirty="0"/>
              <a:t>, </a:t>
            </a:r>
            <a:r>
              <a:rPr lang="cs-CZ" sz="2000" dirty="0" err="1"/>
              <a:t>Knoop</a:t>
            </a:r>
            <a:r>
              <a:rPr lang="cs-CZ" sz="2000" dirty="0"/>
              <a:t>, </a:t>
            </a:r>
            <a:r>
              <a:rPr lang="cs-CZ" sz="2000" dirty="0" err="1"/>
              <a:t>Rockwell</a:t>
            </a:r>
            <a:r>
              <a:rPr lang="cs-CZ" sz="2000" dirty="0"/>
              <a:t>, </a:t>
            </a:r>
            <a:r>
              <a:rPr lang="cs-CZ" sz="2000" dirty="0" err="1"/>
              <a:t>Vickers</a:t>
            </a:r>
            <a:r>
              <a:rPr lang="cs-CZ" sz="2000" dirty="0"/>
              <a:t>)</a:t>
            </a:r>
          </a:p>
          <a:p>
            <a:r>
              <a:rPr lang="cs-CZ" sz="2000" b="1" dirty="0"/>
              <a:t>zkoušky odrazové</a:t>
            </a:r>
            <a:r>
              <a:rPr lang="cs-CZ" sz="2000" dirty="0"/>
              <a:t> (</a:t>
            </a:r>
            <a:r>
              <a:rPr lang="cs-CZ" sz="2000" dirty="0" err="1"/>
              <a:t>Shore</a:t>
            </a:r>
            <a:r>
              <a:rPr lang="cs-CZ" sz="2000" dirty="0"/>
              <a:t>)</a:t>
            </a:r>
          </a:p>
          <a:p>
            <a:endParaRPr lang="cs-CZ" sz="2000" dirty="0"/>
          </a:p>
          <a:p>
            <a:pPr algn="just" fontAlgn="base"/>
            <a:r>
              <a:rPr lang="cs-CZ" sz="2000" b="1" i="1" dirty="0">
                <a:effectLst/>
              </a:rPr>
              <a:t>statické</a:t>
            </a:r>
            <a:r>
              <a:rPr lang="cs-CZ" sz="2000" b="1" i="0" dirty="0">
                <a:effectLst/>
              </a:rPr>
              <a:t> </a:t>
            </a:r>
            <a:r>
              <a:rPr lang="cs-CZ" sz="2000" i="0" dirty="0">
                <a:effectLst/>
              </a:rPr>
              <a:t>(tvrdost podle </a:t>
            </a:r>
            <a:r>
              <a:rPr lang="cs-CZ" sz="2000" i="0" dirty="0" err="1">
                <a:effectLst/>
              </a:rPr>
              <a:t>Brinella</a:t>
            </a:r>
            <a:r>
              <a:rPr lang="cs-CZ" sz="2000" i="0" dirty="0">
                <a:effectLst/>
              </a:rPr>
              <a:t>, </a:t>
            </a:r>
            <a:r>
              <a:rPr lang="cs-CZ" sz="2000" i="0" dirty="0" err="1">
                <a:effectLst/>
              </a:rPr>
              <a:t>Knoopa</a:t>
            </a:r>
            <a:r>
              <a:rPr lang="cs-CZ" sz="2000" i="0" dirty="0">
                <a:effectLst/>
              </a:rPr>
              <a:t>, </a:t>
            </a:r>
            <a:r>
              <a:rPr lang="cs-CZ" sz="2000" i="0" dirty="0" err="1">
                <a:effectLst/>
              </a:rPr>
              <a:t>Rockwella</a:t>
            </a:r>
            <a:r>
              <a:rPr lang="cs-CZ" sz="2000" i="0" dirty="0">
                <a:effectLst/>
              </a:rPr>
              <a:t>, </a:t>
            </a:r>
            <a:r>
              <a:rPr lang="cs-CZ" sz="2000" i="0" dirty="0" err="1">
                <a:effectLst/>
              </a:rPr>
              <a:t>Vickerse</a:t>
            </a:r>
            <a:r>
              <a:rPr lang="cs-CZ" sz="2000" i="0" dirty="0">
                <a:effectLst/>
              </a:rPr>
              <a:t>)</a:t>
            </a:r>
          </a:p>
          <a:p>
            <a:pPr algn="just" fontAlgn="base"/>
            <a:r>
              <a:rPr lang="cs-CZ" sz="2000" b="1" i="1" dirty="0">
                <a:effectLst/>
              </a:rPr>
              <a:t>dynamické</a:t>
            </a:r>
            <a:r>
              <a:rPr lang="cs-CZ" sz="2000" b="1" i="0" dirty="0">
                <a:effectLst/>
              </a:rPr>
              <a:t> </a:t>
            </a:r>
            <a:r>
              <a:rPr lang="cs-CZ" sz="2000" i="0" dirty="0">
                <a:effectLst/>
              </a:rPr>
              <a:t>(Poldi kladívko, </a:t>
            </a:r>
            <a:r>
              <a:rPr lang="cs-CZ" sz="2000" i="0" dirty="0" err="1">
                <a:effectLst/>
              </a:rPr>
              <a:t>Baumanovo</a:t>
            </a:r>
            <a:r>
              <a:rPr lang="cs-CZ" sz="2000" i="0" dirty="0">
                <a:effectLst/>
              </a:rPr>
              <a:t> kladívko, </a:t>
            </a:r>
            <a:r>
              <a:rPr lang="cs-CZ" sz="2000" i="0" dirty="0" err="1">
                <a:effectLst/>
              </a:rPr>
              <a:t>Shoreho</a:t>
            </a:r>
            <a:r>
              <a:rPr lang="cs-CZ" sz="2000" i="0" dirty="0">
                <a:effectLst/>
              </a:rPr>
              <a:t> skleroskop, </a:t>
            </a:r>
            <a:r>
              <a:rPr lang="cs-CZ" sz="2000" i="0" dirty="0" err="1">
                <a:effectLst/>
              </a:rPr>
              <a:t>duroskop</a:t>
            </a:r>
            <a:r>
              <a:rPr lang="cs-CZ" sz="2000" i="0" dirty="0">
                <a:effectLst/>
              </a:rPr>
              <a:t>)</a:t>
            </a:r>
          </a:p>
        </p:txBody>
      </p:sp>
    </p:spTree>
    <p:extLst>
      <p:ext uri="{BB962C8B-B14F-4D97-AF65-F5344CB8AC3E}">
        <p14:creationId xmlns:p14="http://schemas.microsoft.com/office/powerpoint/2010/main" val="473272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Pin on Mechancial Engineering">
            <a:extLst>
              <a:ext uri="{FF2B5EF4-FFF2-40B4-BE49-F238E27FC236}">
                <a16:creationId xmlns:a16="http://schemas.microsoft.com/office/drawing/2014/main" id="{CDD30978-C4C9-4899-B603-1757F697EF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1675" y="2746831"/>
            <a:ext cx="5505450" cy="399687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2014_BP_Tusla_Jan_133892 - final">
            <a:extLst>
              <a:ext uri="{FF2B5EF4-FFF2-40B4-BE49-F238E27FC236}">
                <a16:creationId xmlns:a16="http://schemas.microsoft.com/office/drawing/2014/main" id="{AA276390-9CD4-4232-8992-7122BA6D4D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1675" y="209550"/>
            <a:ext cx="5048250" cy="2370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483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EORETICKÁ ČÁST">
            <a:extLst>
              <a:ext uri="{FF2B5EF4-FFF2-40B4-BE49-F238E27FC236}">
                <a16:creationId xmlns:a16="http://schemas.microsoft.com/office/drawing/2014/main" id="{EEA8C24E-98BB-44E2-BC12-EED9BE8F94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0542" y="3614131"/>
            <a:ext cx="5108666" cy="198120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514E08BD-A18C-4FA1-92EC-9EC443B1D564}"/>
              </a:ext>
            </a:extLst>
          </p:cNvPr>
          <p:cNvSpPr>
            <a:spLocks noGrp="1"/>
          </p:cNvSpPr>
          <p:nvPr>
            <p:ph type="title"/>
          </p:nvPr>
        </p:nvSpPr>
        <p:spPr>
          <a:xfrm>
            <a:off x="219075" y="231824"/>
            <a:ext cx="7886700" cy="558799"/>
          </a:xfrm>
        </p:spPr>
        <p:txBody>
          <a:bodyPr>
            <a:normAutofit/>
          </a:bodyPr>
          <a:lstStyle/>
          <a:p>
            <a:r>
              <a:rPr lang="cs-CZ" sz="2400" b="1" dirty="0">
                <a:latin typeface="+mn-lt"/>
              </a:rPr>
              <a:t>Drcení a mletí</a:t>
            </a:r>
          </a:p>
        </p:txBody>
      </p:sp>
      <p:sp>
        <p:nvSpPr>
          <p:cNvPr id="15" name="TextovéPole 14">
            <a:extLst>
              <a:ext uri="{FF2B5EF4-FFF2-40B4-BE49-F238E27FC236}">
                <a16:creationId xmlns:a16="http://schemas.microsoft.com/office/drawing/2014/main" id="{8426D602-7224-4B78-B91B-7DE197C493E7}"/>
              </a:ext>
            </a:extLst>
          </p:cNvPr>
          <p:cNvSpPr txBox="1"/>
          <p:nvPr/>
        </p:nvSpPr>
        <p:spPr>
          <a:xfrm>
            <a:off x="219075" y="790623"/>
            <a:ext cx="8785777" cy="2985433"/>
          </a:xfrm>
          <a:prstGeom prst="rect">
            <a:avLst/>
          </a:prstGeom>
          <a:noFill/>
        </p:spPr>
        <p:txBody>
          <a:bodyPr wrap="square" rtlCol="0">
            <a:spAutoFit/>
          </a:bodyPr>
          <a:lstStyle/>
          <a:p>
            <a:pPr algn="just"/>
            <a:r>
              <a:rPr lang="cs-CZ" sz="2000" b="0" i="0" dirty="0">
                <a:effectLst/>
              </a:rPr>
              <a:t>= </a:t>
            </a:r>
            <a:r>
              <a:rPr lang="cs-CZ" sz="2000" b="0" i="0" u="sng" dirty="0">
                <a:effectLst/>
              </a:rPr>
              <a:t>přenos mechanické energie mlecích agregátů na rozmělňovaný materiál</a:t>
            </a:r>
            <a:r>
              <a:rPr lang="cs-CZ" sz="2000" b="0" i="0" dirty="0">
                <a:effectLst/>
              </a:rPr>
              <a:t>, jehož krystaly jsou pod mechanickým napětím. Přenos energie způsobuje šíření trhlin, které jsou následované lomem. Tímto mechanismem je </a:t>
            </a:r>
            <a:r>
              <a:rPr lang="cs-CZ" sz="2000" b="0" i="0" u="sng" dirty="0">
                <a:effectLst/>
              </a:rPr>
              <a:t>zvýšen měrný povrch částic </a:t>
            </a:r>
            <a:r>
              <a:rPr lang="cs-CZ" sz="2000" b="0" i="0" dirty="0">
                <a:effectLst/>
              </a:rPr>
              <a:t>(zmenšen průměr velikosti částic), což má za následek </a:t>
            </a:r>
            <a:r>
              <a:rPr lang="cs-CZ" sz="2000" b="0" i="0" u="sng" dirty="0">
                <a:effectLst/>
              </a:rPr>
              <a:t>zvýšení kapilárních sil </a:t>
            </a:r>
            <a:r>
              <a:rPr lang="cs-CZ" sz="2000" b="0" i="0" dirty="0">
                <a:effectLst/>
              </a:rPr>
              <a:t>v objemu materiálu („geometrická aktivita“ prášku). Vysoká </a:t>
            </a:r>
            <a:r>
              <a:rPr lang="cs-CZ" sz="2000" b="0" i="0" u="sng" dirty="0">
                <a:effectLst/>
              </a:rPr>
              <a:t>celková povrchová energie</a:t>
            </a:r>
            <a:r>
              <a:rPr lang="cs-CZ" sz="2000" b="0" i="0" dirty="0">
                <a:effectLst/>
              </a:rPr>
              <a:t> vzniklých částic prášku („strukturní aktivita“) zvyšuje reakční schopnost těchto částic oproti kompaktnímu materiálu.</a:t>
            </a:r>
          </a:p>
          <a:p>
            <a:pPr algn="just"/>
            <a:endParaRPr lang="cs-CZ" sz="800" dirty="0"/>
          </a:p>
          <a:p>
            <a:pPr algn="just"/>
            <a:r>
              <a:rPr lang="cs-CZ" sz="2000" b="0" i="0" dirty="0">
                <a:effectLst/>
              </a:rPr>
              <a:t>Existují čtyři základní rozmělňovací procesy: </a:t>
            </a:r>
            <a:r>
              <a:rPr lang="cs-CZ" sz="2000" b="0" i="0" u="sng" dirty="0">
                <a:effectLst/>
              </a:rPr>
              <a:t>tlak, náraz, střih a otěr</a:t>
            </a:r>
            <a:r>
              <a:rPr lang="cs-CZ" sz="2000" b="0" i="0" dirty="0">
                <a:effectLst/>
              </a:rPr>
              <a:t>, v praxi se většinou využívá kombinace těchto procesů</a:t>
            </a:r>
            <a:endParaRPr lang="cs-CZ" sz="2000" u="sng" dirty="0"/>
          </a:p>
        </p:txBody>
      </p:sp>
      <p:sp>
        <p:nvSpPr>
          <p:cNvPr id="10" name="TextovéPole 9">
            <a:extLst>
              <a:ext uri="{FF2B5EF4-FFF2-40B4-BE49-F238E27FC236}">
                <a16:creationId xmlns:a16="http://schemas.microsoft.com/office/drawing/2014/main" id="{0D9B5B54-F301-4967-ADA8-05BD07245416}"/>
              </a:ext>
            </a:extLst>
          </p:cNvPr>
          <p:cNvSpPr txBox="1"/>
          <p:nvPr/>
        </p:nvSpPr>
        <p:spPr>
          <a:xfrm>
            <a:off x="219075" y="5705583"/>
            <a:ext cx="8662987" cy="1015663"/>
          </a:xfrm>
          <a:prstGeom prst="rect">
            <a:avLst/>
          </a:prstGeom>
          <a:noFill/>
        </p:spPr>
        <p:txBody>
          <a:bodyPr wrap="square">
            <a:spAutoFit/>
          </a:bodyPr>
          <a:lstStyle/>
          <a:p>
            <a:pPr algn="just"/>
            <a:r>
              <a:rPr lang="cs-CZ" sz="2000" b="1" dirty="0"/>
              <a:t>Drcení</a:t>
            </a:r>
            <a:r>
              <a:rPr lang="cs-CZ" sz="2000" dirty="0"/>
              <a:t> je proces, při němž se základní surovina rozmělňuje na menší části a výsledným produktem  je  hrubý  prášek. Jeho </a:t>
            </a:r>
            <a:r>
              <a:rPr lang="cs-CZ" sz="2000" b="1" dirty="0"/>
              <a:t>mletím</a:t>
            </a:r>
            <a:r>
              <a:rPr lang="cs-CZ" sz="2000" dirty="0"/>
              <a:t> vzniká jemnější materiál - prach.</a:t>
            </a:r>
          </a:p>
        </p:txBody>
      </p:sp>
    </p:spTree>
    <p:extLst>
      <p:ext uri="{BB962C8B-B14F-4D97-AF65-F5344CB8AC3E}">
        <p14:creationId xmlns:p14="http://schemas.microsoft.com/office/powerpoint/2010/main" val="1769594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332C65-EC3F-4A05-BC29-1C45B308C088}"/>
              </a:ext>
            </a:extLst>
          </p:cNvPr>
          <p:cNvSpPr>
            <a:spLocks noGrp="1"/>
          </p:cNvSpPr>
          <p:nvPr>
            <p:ph type="title"/>
          </p:nvPr>
        </p:nvSpPr>
        <p:spPr>
          <a:xfrm>
            <a:off x="2352676" y="2841626"/>
            <a:ext cx="4591050" cy="882649"/>
          </a:xfrm>
        </p:spPr>
        <p:txBody>
          <a:bodyPr>
            <a:noAutofit/>
          </a:bodyPr>
          <a:lstStyle/>
          <a:p>
            <a:r>
              <a:rPr lang="cs-CZ" b="1" dirty="0">
                <a:latin typeface="+mn-lt"/>
              </a:rPr>
              <a:t>Mechanika tekutin</a:t>
            </a:r>
          </a:p>
        </p:txBody>
      </p:sp>
    </p:spTree>
    <p:extLst>
      <p:ext uri="{BB962C8B-B14F-4D97-AF65-F5344CB8AC3E}">
        <p14:creationId xmlns:p14="http://schemas.microsoft.com/office/powerpoint/2010/main" val="3066973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7EAF7806-9E30-42F4-9013-EE680742ACB5}"/>
              </a:ext>
            </a:extLst>
          </p:cNvPr>
          <p:cNvSpPr>
            <a:spLocks noChangeArrowheads="1"/>
          </p:cNvSpPr>
          <p:nvPr/>
        </p:nvSpPr>
        <p:spPr bwMode="auto">
          <a:xfrm>
            <a:off x="253890" y="632519"/>
            <a:ext cx="8636219"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defTabSz="914400"/>
            <a:r>
              <a:rPr kumimoji="0" lang="cs-CZ" altLang="cs-CZ" sz="2000" b="0" u="none" strike="noStrike" cap="none" normalizeH="0" baseline="0" dirty="0">
                <a:ln>
                  <a:noFill/>
                </a:ln>
                <a:solidFill>
                  <a:srgbClr val="000000"/>
                </a:solidFill>
                <a:effectLst/>
                <a:latin typeface="+mn-lt"/>
                <a:cs typeface="Times New Roman" panose="02020603050405020304" pitchFamily="18" charset="0"/>
              </a:rPr>
              <a:t>= společné označení </a:t>
            </a:r>
            <a:r>
              <a:rPr kumimoji="0" lang="cs-CZ" altLang="cs-CZ" sz="2000" b="0" u="sng" strike="noStrike" cap="none" normalizeH="0" baseline="0" dirty="0">
                <a:ln>
                  <a:noFill/>
                </a:ln>
                <a:solidFill>
                  <a:srgbClr val="000000"/>
                </a:solidFill>
                <a:effectLst/>
                <a:latin typeface="+mn-lt"/>
                <a:cs typeface="Times New Roman" panose="02020603050405020304" pitchFamily="18" charset="0"/>
              </a:rPr>
              <a:t>kapalin a plynů</a:t>
            </a:r>
            <a:r>
              <a:rPr kumimoji="0" lang="cs-CZ" altLang="cs-CZ" sz="2000" b="0" u="none" strike="noStrike" cap="none" normalizeH="0" baseline="0" dirty="0">
                <a:ln>
                  <a:noFill/>
                </a:ln>
                <a:solidFill>
                  <a:srgbClr val="000000"/>
                </a:solidFill>
                <a:effectLst/>
                <a:latin typeface="+mn-lt"/>
                <a:cs typeface="Times New Roman" panose="02020603050405020304" pitchFamily="18" charset="0"/>
              </a:rPr>
              <a:t>, základní vlastnost je </a:t>
            </a:r>
            <a:r>
              <a:rPr kumimoji="0" lang="cs-CZ" altLang="cs-CZ" sz="2000" b="1" u="none" strike="noStrike" cap="none" normalizeH="0" baseline="0" dirty="0">
                <a:ln>
                  <a:noFill/>
                </a:ln>
                <a:solidFill>
                  <a:srgbClr val="000000"/>
                </a:solidFill>
                <a:effectLst/>
                <a:latin typeface="+mn-lt"/>
                <a:cs typeface="Times New Roman" panose="02020603050405020304" pitchFamily="18" charset="0"/>
              </a:rPr>
              <a:t>tekutost</a:t>
            </a:r>
            <a:r>
              <a:rPr lang="cs-CZ" sz="2000" b="0" i="0" dirty="0">
                <a:solidFill>
                  <a:srgbClr val="202122"/>
                </a:solidFill>
                <a:effectLst/>
                <a:latin typeface="+mn-lt"/>
              </a:rPr>
              <a:t>, tj. neschopnost udržet svůj stálý tvar díky snadné </a:t>
            </a:r>
            <a:r>
              <a:rPr lang="cs-CZ" sz="2000" b="0" i="0" u="sng" dirty="0">
                <a:solidFill>
                  <a:srgbClr val="202122"/>
                </a:solidFill>
                <a:effectLst/>
                <a:latin typeface="+mn-lt"/>
              </a:rPr>
              <a:t>vzájemné </a:t>
            </a:r>
            <a:r>
              <a:rPr kumimoji="0" lang="cs-CZ" altLang="cs-CZ" sz="2000" u="sng" strike="noStrike" cap="none" normalizeH="0" baseline="0" dirty="0">
                <a:ln>
                  <a:noFill/>
                </a:ln>
                <a:solidFill>
                  <a:srgbClr val="000000"/>
                </a:solidFill>
                <a:effectLst/>
                <a:latin typeface="+mn-lt"/>
                <a:cs typeface="Times New Roman" panose="02020603050405020304" pitchFamily="18" charset="0"/>
              </a:rPr>
              <a:t>pohyblivosti částic</a:t>
            </a:r>
            <a:r>
              <a:rPr kumimoji="0" lang="cs-CZ" altLang="cs-CZ" sz="2000" strike="noStrike" cap="none" normalizeH="0" baseline="0" dirty="0">
                <a:ln>
                  <a:noFill/>
                </a:ln>
                <a:solidFill>
                  <a:srgbClr val="000000"/>
                </a:solidFill>
                <a:effectLst/>
                <a:latin typeface="+mn-lt"/>
                <a:cs typeface="Times New Roman" panose="02020603050405020304" pitchFamily="18" charset="0"/>
              </a:rPr>
              <a:t>. </a:t>
            </a:r>
            <a:r>
              <a:rPr kumimoji="0" lang="cs-CZ" altLang="cs-CZ" sz="2000" u="sng" strike="noStrike" cap="none" normalizeH="0" baseline="0" dirty="0">
                <a:ln>
                  <a:noFill/>
                </a:ln>
                <a:solidFill>
                  <a:srgbClr val="000000"/>
                </a:solidFill>
                <a:effectLst/>
                <a:latin typeface="+mn-lt"/>
                <a:cs typeface="Times New Roman" panose="02020603050405020304" pitchFamily="18" charset="0"/>
              </a:rPr>
              <a:t>Tekutá tělesa nemají stálý tvar, </a:t>
            </a:r>
            <a:r>
              <a:rPr kumimoji="0" lang="cs-CZ" altLang="cs-CZ" sz="2000" strike="noStrike" cap="none" normalizeH="0" baseline="0" dirty="0">
                <a:ln>
                  <a:noFill/>
                </a:ln>
                <a:solidFill>
                  <a:srgbClr val="000000"/>
                </a:solidFill>
                <a:effectLst/>
                <a:latin typeface="+mn-lt"/>
                <a:cs typeface="Times New Roman" panose="02020603050405020304" pitchFamily="18" charset="0"/>
              </a:rPr>
              <a:t>přizpůsobují se tvaru okolních pevných těles – tvaru nádoby, rozlévají se po stole, apod. </a:t>
            </a:r>
            <a:r>
              <a:rPr lang="cs-CZ" sz="2000" b="0" i="0" dirty="0">
                <a:solidFill>
                  <a:srgbClr val="202122"/>
                </a:solidFill>
                <a:effectLst/>
                <a:latin typeface="+mn-lt"/>
              </a:rPr>
              <a:t>K tekutinám se většinou řadí také sypké látky, které jsou sice pevného skupenství, ale splňují kritérium tekutosti.</a:t>
            </a:r>
            <a:endParaRPr lang="cs-CZ" sz="2000" dirty="0">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cs-CZ" altLang="cs-CZ" sz="800" strike="noStrike" cap="none" normalizeH="0" baseline="0" dirty="0">
              <a:ln>
                <a:noFill/>
              </a:ln>
              <a:solidFill>
                <a:srgbClr val="000000"/>
              </a:solidFill>
              <a:effectLst/>
              <a:latin typeface="+mn-lt"/>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1" strike="noStrike" cap="none" normalizeH="0" baseline="0" dirty="0">
                <a:ln>
                  <a:noFill/>
                </a:ln>
                <a:solidFill>
                  <a:srgbClr val="000000"/>
                </a:solidFill>
                <a:effectLst/>
                <a:latin typeface="+mn-lt"/>
                <a:cs typeface="Times New Roman" panose="02020603050405020304" pitchFamily="18" charset="0"/>
              </a:rPr>
              <a:t>Kapaliny</a:t>
            </a:r>
            <a:r>
              <a:rPr kumimoji="0" lang="cs-CZ" altLang="cs-CZ" sz="2000" strike="noStrike" cap="none" normalizeH="0" baseline="0" dirty="0">
                <a:ln>
                  <a:noFill/>
                </a:ln>
                <a:solidFill>
                  <a:srgbClr val="000000"/>
                </a:solidFill>
                <a:effectLst/>
                <a:latin typeface="+mn-lt"/>
                <a:cs typeface="Times New Roman" panose="02020603050405020304" pitchFamily="18" charset="0"/>
              </a:rPr>
              <a:t> </a:t>
            </a:r>
            <a:r>
              <a:rPr kumimoji="0" lang="cs-CZ" altLang="cs-CZ" sz="2000" u="sng" strike="noStrike" cap="none" normalizeH="0" baseline="0" dirty="0">
                <a:ln>
                  <a:noFill/>
                </a:ln>
                <a:solidFill>
                  <a:srgbClr val="000000"/>
                </a:solidFill>
                <a:effectLst/>
                <a:latin typeface="+mn-lt"/>
                <a:cs typeface="Times New Roman" panose="02020603050405020304" pitchFamily="18" charset="0"/>
              </a:rPr>
              <a:t>zachovávají stálý objem a jsou velmi málo stlačitelné</a:t>
            </a:r>
            <a:r>
              <a:rPr kumimoji="0" lang="cs-CZ" altLang="cs-CZ" sz="2000" strike="noStrike" cap="none" normalizeH="0" baseline="0" dirty="0">
                <a:ln>
                  <a:noFill/>
                </a:ln>
                <a:solidFill>
                  <a:srgbClr val="000000"/>
                </a:solidFill>
                <a:effectLst/>
                <a:latin typeface="+mn-lt"/>
                <a:cs typeface="Times New Roman" panose="02020603050405020304" pitchFamily="18" charset="0"/>
              </a:rPr>
              <a:t>. Různé kapaliny a plyny se liší svou tekutostí. Tekutější kapaliny mají menší vnitřní tření – viskozitu (tření vznikající smýkáním molekul po jiných molekulách).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cs-CZ" altLang="cs-CZ" sz="800" strike="noStrike" cap="none" normalizeH="0" baseline="0" dirty="0">
              <a:ln>
                <a:noFill/>
              </a:ln>
              <a:solidFill>
                <a:srgbClr val="000000"/>
              </a:solidFill>
              <a:effectLst/>
              <a:latin typeface="+mn-lt"/>
              <a:cs typeface="Times New Roman" panose="02020603050405020304" pitchFamily="18" charset="0"/>
            </a:endParaRPr>
          </a:p>
          <a:p>
            <a:pPr algn="just" defTabSz="914400"/>
            <a:r>
              <a:rPr kumimoji="0" lang="cs-CZ" altLang="cs-CZ" sz="2000" b="1" strike="noStrike" cap="none" normalizeH="0" baseline="0" dirty="0">
                <a:ln>
                  <a:noFill/>
                </a:ln>
                <a:solidFill>
                  <a:srgbClr val="000000"/>
                </a:solidFill>
                <a:effectLst/>
                <a:latin typeface="+mn-lt"/>
                <a:cs typeface="Times New Roman" panose="02020603050405020304" pitchFamily="18" charset="0"/>
              </a:rPr>
              <a:t>Plyny</a:t>
            </a:r>
            <a:r>
              <a:rPr kumimoji="0" lang="cs-CZ" altLang="cs-CZ" sz="2000" strike="noStrike" cap="none" normalizeH="0" baseline="0" dirty="0">
                <a:ln>
                  <a:noFill/>
                </a:ln>
                <a:solidFill>
                  <a:srgbClr val="000000"/>
                </a:solidFill>
                <a:effectLst/>
                <a:latin typeface="+mn-lt"/>
                <a:cs typeface="Times New Roman" panose="02020603050405020304" pitchFamily="18" charset="0"/>
              </a:rPr>
              <a:t> </a:t>
            </a:r>
            <a:r>
              <a:rPr kumimoji="0" lang="cs-CZ" altLang="cs-CZ" sz="2000" u="sng" strike="noStrike" cap="none" normalizeH="0" baseline="0" dirty="0">
                <a:ln>
                  <a:noFill/>
                </a:ln>
                <a:solidFill>
                  <a:srgbClr val="000000"/>
                </a:solidFill>
                <a:effectLst/>
                <a:latin typeface="+mn-lt"/>
                <a:cs typeface="Times New Roman" panose="02020603050405020304" pitchFamily="18" charset="0"/>
              </a:rPr>
              <a:t>nemají stálý tvar ani stálý objem, jsou velmi snadno stlačitelné</a:t>
            </a:r>
            <a:r>
              <a:rPr kumimoji="0" lang="cs-CZ" altLang="cs-CZ" sz="2000" strike="noStrike" cap="none" normalizeH="0" baseline="0" dirty="0">
                <a:ln>
                  <a:noFill/>
                </a:ln>
                <a:solidFill>
                  <a:srgbClr val="000000"/>
                </a:solidFill>
                <a:effectLst/>
                <a:latin typeface="+mn-lt"/>
                <a:cs typeface="Times New Roman" panose="02020603050405020304" pitchFamily="18" charset="0"/>
              </a:rPr>
              <a:t>. Vzdálenosti mezi molekulami plynu jsou mnohem větší než u kapalin, což umožňuje jejich stlačení. </a:t>
            </a:r>
            <a:r>
              <a:rPr kumimoji="0" lang="cs-CZ" altLang="cs-CZ" sz="2000" u="sng" strike="noStrike" cap="none" normalizeH="0" baseline="0" dirty="0">
                <a:ln>
                  <a:noFill/>
                </a:ln>
                <a:solidFill>
                  <a:srgbClr val="000000"/>
                </a:solidFill>
                <a:effectLst/>
                <a:latin typeface="+mn-lt"/>
                <a:cs typeface="Times New Roman" panose="02020603050405020304" pitchFamily="18" charset="0"/>
              </a:rPr>
              <a:t>Tvar a objem jsou dány tvarem a objemem nádoby</a:t>
            </a:r>
            <a:r>
              <a:rPr kumimoji="0" lang="cs-CZ" altLang="cs-CZ" sz="2000" strike="noStrike" cap="none" normalizeH="0" baseline="0" dirty="0">
                <a:ln>
                  <a:noFill/>
                </a:ln>
                <a:solidFill>
                  <a:srgbClr val="000000"/>
                </a:solidFill>
                <a:effectLst/>
                <a:latin typeface="+mn-lt"/>
                <a:cs typeface="Times New Roman" panose="02020603050405020304" pitchFamily="18" charset="0"/>
              </a:rPr>
              <a:t>, v nichž je plyn umístěn. Zvětšíme-li objem tělesa, plyn vyplní opět celý objem nádoby. Viskozita plynů je mnohem menší než viskozita kapalin.</a:t>
            </a:r>
            <a:endParaRPr kumimoji="0" lang="cs-CZ" altLang="cs-CZ" sz="2000" strike="noStrike" cap="none" normalizeH="0" baseline="0" dirty="0">
              <a:ln>
                <a:noFill/>
              </a:ln>
              <a:solidFill>
                <a:schemeClr val="tx1"/>
              </a:solidFill>
              <a:effectLst/>
              <a:latin typeface="+mn-lt"/>
            </a:endParaRPr>
          </a:p>
        </p:txBody>
      </p:sp>
      <p:pic>
        <p:nvPicPr>
          <p:cNvPr id="6" name="Obrázek 5">
            <a:extLst>
              <a:ext uri="{FF2B5EF4-FFF2-40B4-BE49-F238E27FC236}">
                <a16:creationId xmlns:a16="http://schemas.microsoft.com/office/drawing/2014/main" id="{F1C10C7B-5884-43CC-ABE8-0192483146C8}"/>
              </a:ext>
            </a:extLst>
          </p:cNvPr>
          <p:cNvPicPr>
            <a:picLocks noChangeAspect="1"/>
          </p:cNvPicPr>
          <p:nvPr/>
        </p:nvPicPr>
        <p:blipFill>
          <a:blip r:embed="rId2"/>
          <a:stretch>
            <a:fillRect/>
          </a:stretch>
        </p:blipFill>
        <p:spPr>
          <a:xfrm>
            <a:off x="2007828" y="4972169"/>
            <a:ext cx="4728294" cy="1710896"/>
          </a:xfrm>
          <a:prstGeom prst="rect">
            <a:avLst/>
          </a:prstGeom>
        </p:spPr>
      </p:pic>
      <p:sp>
        <p:nvSpPr>
          <p:cNvPr id="2" name="TextovéPole 1">
            <a:extLst>
              <a:ext uri="{FF2B5EF4-FFF2-40B4-BE49-F238E27FC236}">
                <a16:creationId xmlns:a16="http://schemas.microsoft.com/office/drawing/2014/main" id="{E7749813-E002-4351-A201-19D6E9EFF84D}"/>
              </a:ext>
            </a:extLst>
          </p:cNvPr>
          <p:cNvSpPr txBox="1"/>
          <p:nvPr/>
        </p:nvSpPr>
        <p:spPr>
          <a:xfrm>
            <a:off x="320565" y="134838"/>
            <a:ext cx="1262782" cy="461665"/>
          </a:xfrm>
          <a:prstGeom prst="rect">
            <a:avLst/>
          </a:prstGeom>
          <a:noFill/>
        </p:spPr>
        <p:txBody>
          <a:bodyPr wrap="none" rtlCol="0">
            <a:spAutoFit/>
          </a:bodyPr>
          <a:lstStyle/>
          <a:p>
            <a:r>
              <a:rPr lang="cs-CZ" sz="2400" b="1" dirty="0"/>
              <a:t>Tekutiny</a:t>
            </a:r>
          </a:p>
        </p:txBody>
      </p:sp>
    </p:spTree>
    <p:extLst>
      <p:ext uri="{BB962C8B-B14F-4D97-AF65-F5344CB8AC3E}">
        <p14:creationId xmlns:p14="http://schemas.microsoft.com/office/powerpoint/2010/main" val="2344266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84B3CB6A-B108-48C3-AD4A-F968FA92CC1E}"/>
              </a:ext>
            </a:extLst>
          </p:cNvPr>
          <p:cNvSpPr txBox="1"/>
          <p:nvPr/>
        </p:nvSpPr>
        <p:spPr>
          <a:xfrm>
            <a:off x="234185" y="1238933"/>
            <a:ext cx="8700265" cy="1569660"/>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strike="noStrike" cap="none" normalizeH="0" baseline="0" dirty="0">
                <a:ln>
                  <a:noFill/>
                </a:ln>
                <a:solidFill>
                  <a:srgbClr val="000000"/>
                </a:solidFill>
                <a:effectLst/>
                <a:latin typeface="+mn-lt"/>
                <a:cs typeface="Times New Roman" panose="02020603050405020304" pitchFamily="18" charset="0"/>
              </a:rPr>
              <a:t>Pro zjednodušení se zavedly:</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cs-CZ" altLang="cs-CZ" sz="800" strike="noStrike" cap="none" normalizeH="0" baseline="0" dirty="0">
              <a:ln>
                <a:noFill/>
              </a:ln>
              <a:solidFill>
                <a:srgbClr val="000000"/>
              </a:solidFill>
              <a:effectLst/>
              <a:latin typeface="+mn-lt"/>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cs-CZ" altLang="cs-CZ" sz="800" strike="noStrike" cap="none" normalizeH="0" baseline="0" dirty="0">
              <a:ln>
                <a:noFill/>
              </a:ln>
              <a:solidFill>
                <a:schemeClr val="tx1"/>
              </a:solidFill>
              <a:effectLst/>
              <a:latin typeface="+mn-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1" strike="noStrike" cap="none" normalizeH="0" baseline="0" dirty="0">
                <a:ln>
                  <a:noFill/>
                </a:ln>
                <a:solidFill>
                  <a:srgbClr val="000000"/>
                </a:solidFill>
                <a:effectLst/>
                <a:latin typeface="+mn-lt"/>
                <a:cs typeface="Times New Roman" panose="02020603050405020304" pitchFamily="18" charset="0"/>
              </a:rPr>
              <a:t>Ideální kapalina </a:t>
            </a:r>
            <a:r>
              <a:rPr kumimoji="0" lang="cs-CZ" altLang="cs-CZ" sz="2000" strike="noStrike" cap="none" normalizeH="0" baseline="0" dirty="0">
                <a:ln>
                  <a:noFill/>
                </a:ln>
                <a:solidFill>
                  <a:srgbClr val="000000"/>
                </a:solidFill>
                <a:effectLst/>
                <a:latin typeface="+mn-lt"/>
                <a:cs typeface="Times New Roman" panose="02020603050405020304" pitchFamily="18" charset="0"/>
              </a:rPr>
              <a:t>– dokonale tekutá, bez vnitřního tření, zcela nestlačitelná.</a:t>
            </a:r>
          </a:p>
          <a:p>
            <a:pPr marL="0" marR="0" lvl="0" indent="0" algn="just" defTabSz="914400" rtl="0" eaLnBrk="0" fontAlgn="base" latinLnBrk="0" hangingPunct="0">
              <a:lnSpc>
                <a:spcPct val="100000"/>
              </a:lnSpc>
              <a:spcBef>
                <a:spcPct val="0"/>
              </a:spcBef>
              <a:spcAft>
                <a:spcPct val="0"/>
              </a:spcAft>
              <a:buClrTx/>
              <a:buSzTx/>
              <a:buFontTx/>
              <a:buNone/>
              <a:tabLst/>
            </a:pPr>
            <a:endParaRPr lang="cs-CZ" altLang="cs-CZ" sz="2000" dirty="0">
              <a:solidFill>
                <a:srgbClr val="000000"/>
              </a:solidFill>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1" strike="noStrike" cap="none" normalizeH="0" baseline="0" dirty="0">
                <a:ln>
                  <a:noFill/>
                </a:ln>
                <a:solidFill>
                  <a:srgbClr val="000000"/>
                </a:solidFill>
                <a:effectLst/>
                <a:latin typeface="+mn-lt"/>
                <a:cs typeface="Times New Roman" panose="02020603050405020304" pitchFamily="18" charset="0"/>
              </a:rPr>
              <a:t>Ideální plyn </a:t>
            </a:r>
            <a:r>
              <a:rPr kumimoji="0" lang="cs-CZ" altLang="cs-CZ" sz="2000" strike="noStrike" cap="none" normalizeH="0" baseline="0" dirty="0">
                <a:ln>
                  <a:noFill/>
                </a:ln>
                <a:solidFill>
                  <a:srgbClr val="000000"/>
                </a:solidFill>
                <a:effectLst/>
                <a:latin typeface="+mn-lt"/>
                <a:cs typeface="Times New Roman" panose="02020603050405020304" pitchFamily="18" charset="0"/>
              </a:rPr>
              <a:t>– dokonale tekutý, bez vnitřního tření, dokonale stlačitelný.</a:t>
            </a:r>
            <a:endParaRPr kumimoji="0" lang="cs-CZ" altLang="cs-CZ" sz="2000" strike="noStrike" cap="none" normalizeH="0" baseline="0" dirty="0">
              <a:ln>
                <a:noFill/>
              </a:ln>
              <a:solidFill>
                <a:schemeClr val="tx1"/>
              </a:solidFill>
              <a:effectLst/>
              <a:latin typeface="+mn-lt"/>
            </a:endParaRPr>
          </a:p>
        </p:txBody>
      </p:sp>
      <p:sp>
        <p:nvSpPr>
          <p:cNvPr id="2" name="TextovéPole 1">
            <a:extLst>
              <a:ext uri="{FF2B5EF4-FFF2-40B4-BE49-F238E27FC236}">
                <a16:creationId xmlns:a16="http://schemas.microsoft.com/office/drawing/2014/main" id="{AB61AD1F-B5D9-4D83-9E20-3F3D618E8246}"/>
              </a:ext>
            </a:extLst>
          </p:cNvPr>
          <p:cNvSpPr txBox="1"/>
          <p:nvPr/>
        </p:nvSpPr>
        <p:spPr>
          <a:xfrm>
            <a:off x="115946" y="148888"/>
            <a:ext cx="8818504" cy="707886"/>
          </a:xfrm>
          <a:prstGeom prst="rect">
            <a:avLst/>
          </a:prstGeom>
          <a:noFill/>
        </p:spPr>
        <p:txBody>
          <a:bodyPr wrap="square">
            <a:spAutoFit/>
          </a:bodyPr>
          <a:lstStyle/>
          <a:p>
            <a:pPr algn="just"/>
            <a:r>
              <a:rPr lang="cs-CZ" sz="2000" b="1" i="0" dirty="0">
                <a:solidFill>
                  <a:srgbClr val="202122"/>
                </a:solidFill>
                <a:effectLst/>
              </a:rPr>
              <a:t>Plyny</a:t>
            </a:r>
            <a:r>
              <a:rPr lang="cs-CZ" sz="2000" b="0" i="0" dirty="0">
                <a:solidFill>
                  <a:srgbClr val="202122"/>
                </a:solidFill>
                <a:effectLst/>
              </a:rPr>
              <a:t> </a:t>
            </a:r>
            <a:r>
              <a:rPr lang="cs-CZ" sz="2000" b="0" i="0" u="sng" dirty="0">
                <a:solidFill>
                  <a:srgbClr val="202122"/>
                </a:solidFill>
                <a:effectLst/>
              </a:rPr>
              <a:t>jsou rozpínavé</a:t>
            </a:r>
            <a:r>
              <a:rPr lang="cs-CZ" sz="2000" b="0" i="0" dirty="0">
                <a:solidFill>
                  <a:srgbClr val="202122"/>
                </a:solidFill>
                <a:effectLst/>
              </a:rPr>
              <a:t>, kdežto </a:t>
            </a:r>
            <a:r>
              <a:rPr lang="cs-CZ" sz="2000" b="1" i="0" u="sng" dirty="0">
                <a:solidFill>
                  <a:srgbClr val="202122"/>
                </a:solidFill>
                <a:effectLst/>
              </a:rPr>
              <a:t>kapaliny</a:t>
            </a:r>
            <a:r>
              <a:rPr lang="cs-CZ" sz="2000" b="0" i="0" u="sng" dirty="0">
                <a:solidFill>
                  <a:srgbClr val="202122"/>
                </a:solidFill>
                <a:effectLst/>
              </a:rPr>
              <a:t> vytvářejí volnou hladinu</a:t>
            </a:r>
            <a:r>
              <a:rPr lang="cs-CZ" sz="2000" b="0" i="0" dirty="0">
                <a:solidFill>
                  <a:srgbClr val="202122"/>
                </a:solidFill>
                <a:effectLst/>
              </a:rPr>
              <a:t>. </a:t>
            </a:r>
            <a:r>
              <a:rPr lang="cs-CZ" sz="2000" b="0" i="0" u="sng" dirty="0">
                <a:solidFill>
                  <a:srgbClr val="202122"/>
                </a:solidFill>
                <a:effectLst/>
              </a:rPr>
              <a:t>Kapaliny jsou stlačitelné jen nepatrně, kdežto plyny jsou stlačitelné velmi jednoduše</a:t>
            </a:r>
            <a:r>
              <a:rPr lang="cs-CZ" sz="2000" b="0" i="0" dirty="0">
                <a:solidFill>
                  <a:srgbClr val="202122"/>
                </a:solidFill>
                <a:effectLst/>
              </a:rPr>
              <a:t>.</a:t>
            </a:r>
            <a:endParaRPr lang="cs-CZ" sz="2000" dirty="0"/>
          </a:p>
        </p:txBody>
      </p:sp>
      <p:pic>
        <p:nvPicPr>
          <p:cNvPr id="4" name="Obrázek 3">
            <a:extLst>
              <a:ext uri="{FF2B5EF4-FFF2-40B4-BE49-F238E27FC236}">
                <a16:creationId xmlns:a16="http://schemas.microsoft.com/office/drawing/2014/main" id="{88BFF0CA-DAB1-4886-8C80-CBB0820C4CC7}"/>
              </a:ext>
            </a:extLst>
          </p:cNvPr>
          <p:cNvPicPr>
            <a:picLocks noChangeAspect="1"/>
          </p:cNvPicPr>
          <p:nvPr/>
        </p:nvPicPr>
        <p:blipFill>
          <a:blip r:embed="rId2"/>
          <a:stretch>
            <a:fillRect/>
          </a:stretch>
        </p:blipFill>
        <p:spPr>
          <a:xfrm>
            <a:off x="326009" y="3190752"/>
            <a:ext cx="5169916" cy="3321127"/>
          </a:xfrm>
          <a:prstGeom prst="rect">
            <a:avLst/>
          </a:prstGeom>
        </p:spPr>
      </p:pic>
      <p:pic>
        <p:nvPicPr>
          <p:cNvPr id="6" name="Obrázek 5">
            <a:extLst>
              <a:ext uri="{FF2B5EF4-FFF2-40B4-BE49-F238E27FC236}">
                <a16:creationId xmlns:a16="http://schemas.microsoft.com/office/drawing/2014/main" id="{E642341F-6271-4819-A725-682A34037D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5025" y="4032872"/>
            <a:ext cx="2643487" cy="1869028"/>
          </a:xfrm>
          <a:prstGeom prst="rect">
            <a:avLst/>
          </a:prstGeom>
        </p:spPr>
      </p:pic>
    </p:spTree>
    <p:extLst>
      <p:ext uri="{BB962C8B-B14F-4D97-AF65-F5344CB8AC3E}">
        <p14:creationId xmlns:p14="http://schemas.microsoft.com/office/powerpoint/2010/main" val="1233030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33F3E287-06DF-41DF-9A2B-B645217BB092}"/>
              </a:ext>
            </a:extLst>
          </p:cNvPr>
          <p:cNvSpPr txBox="1"/>
          <p:nvPr/>
        </p:nvSpPr>
        <p:spPr>
          <a:xfrm>
            <a:off x="117339" y="178741"/>
            <a:ext cx="1274836" cy="461665"/>
          </a:xfrm>
          <a:prstGeom prst="rect">
            <a:avLst/>
          </a:prstGeom>
          <a:noFill/>
        </p:spPr>
        <p:txBody>
          <a:bodyPr wrap="none" rtlCol="0">
            <a:spAutoFit/>
          </a:bodyPr>
          <a:lstStyle/>
          <a:p>
            <a:r>
              <a:rPr lang="cs-CZ" sz="2400" b="1" dirty="0"/>
              <a:t>Kapaliny</a:t>
            </a:r>
          </a:p>
        </p:txBody>
      </p:sp>
      <p:pic>
        <p:nvPicPr>
          <p:cNvPr id="4" name="Picture 2">
            <a:extLst>
              <a:ext uri="{FF2B5EF4-FFF2-40B4-BE49-F238E27FC236}">
                <a16:creationId xmlns:a16="http://schemas.microsoft.com/office/drawing/2014/main" id="{5B0F160C-346B-410A-B6CF-330B21037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1176" y="3101032"/>
            <a:ext cx="2391062" cy="1591143"/>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AB7A7062-1626-4852-B476-A91864E1E712}"/>
              </a:ext>
            </a:extLst>
          </p:cNvPr>
          <p:cNvSpPr txBox="1"/>
          <p:nvPr/>
        </p:nvSpPr>
        <p:spPr>
          <a:xfrm>
            <a:off x="117338" y="5892939"/>
            <a:ext cx="8817111" cy="707886"/>
          </a:xfrm>
          <a:prstGeom prst="rect">
            <a:avLst/>
          </a:prstGeom>
          <a:noFill/>
        </p:spPr>
        <p:txBody>
          <a:bodyPr wrap="square">
            <a:spAutoFit/>
          </a:bodyPr>
          <a:lstStyle/>
          <a:p>
            <a:pPr algn="just"/>
            <a:r>
              <a:rPr kumimoji="0" lang="cs-CZ" altLang="cs-CZ" sz="2000" strike="noStrike" cap="none" normalizeH="0" baseline="0" dirty="0">
                <a:ln>
                  <a:noFill/>
                </a:ln>
                <a:solidFill>
                  <a:srgbClr val="000000"/>
                </a:solidFill>
                <a:effectLst/>
                <a:cs typeface="Times New Roman" panose="02020603050405020304" pitchFamily="18" charset="0"/>
              </a:rPr>
              <a:t>Jsou-li kapaliny v klidu, pak </a:t>
            </a:r>
            <a:r>
              <a:rPr kumimoji="0" lang="cs-CZ" altLang="cs-CZ" sz="2000" u="sng" strike="noStrike" cap="none" normalizeH="0" baseline="0" dirty="0">
                <a:ln>
                  <a:noFill/>
                </a:ln>
                <a:solidFill>
                  <a:srgbClr val="000000"/>
                </a:solidFill>
                <a:effectLst/>
                <a:cs typeface="Times New Roman" panose="02020603050405020304" pitchFamily="18" charset="0"/>
              </a:rPr>
              <a:t>v tíhovém poli Země vytvářejí vodorovný povrch – </a:t>
            </a:r>
            <a:r>
              <a:rPr kumimoji="0" lang="cs-CZ" altLang="cs-CZ" sz="2000" b="1" u="sng" strike="noStrike" cap="none" normalizeH="0" baseline="0" dirty="0">
                <a:ln>
                  <a:noFill/>
                </a:ln>
                <a:solidFill>
                  <a:srgbClr val="000000"/>
                </a:solidFill>
                <a:effectLst/>
                <a:cs typeface="Times New Roman" panose="02020603050405020304" pitchFamily="18" charset="0"/>
              </a:rPr>
              <a:t>volnou hladinu</a:t>
            </a:r>
            <a:r>
              <a:rPr kumimoji="0" lang="cs-CZ" altLang="cs-CZ" sz="2000" strike="noStrike" cap="none" normalizeH="0" baseline="0" dirty="0">
                <a:ln>
                  <a:noFill/>
                </a:ln>
                <a:solidFill>
                  <a:srgbClr val="000000"/>
                </a:solidFill>
                <a:effectLst/>
                <a:cs typeface="Times New Roman" panose="02020603050405020304" pitchFamily="18" charset="0"/>
              </a:rPr>
              <a:t>. </a:t>
            </a:r>
            <a:r>
              <a:rPr lang="cs-CZ" sz="2000" i="0" u="sng" dirty="0">
                <a:solidFill>
                  <a:srgbClr val="000000"/>
                </a:solidFill>
                <a:effectLst/>
              </a:rPr>
              <a:t>Volný povrch kapaliny se chová obdobně jako pružná blána</a:t>
            </a:r>
            <a:r>
              <a:rPr lang="cs-CZ" sz="2000" i="0" dirty="0">
                <a:solidFill>
                  <a:srgbClr val="000000"/>
                </a:solidFill>
                <a:effectLst/>
              </a:rPr>
              <a:t>.</a:t>
            </a:r>
            <a:endParaRPr lang="cs-CZ" sz="2000" dirty="0"/>
          </a:p>
        </p:txBody>
      </p:sp>
      <p:sp>
        <p:nvSpPr>
          <p:cNvPr id="12" name="TextovéPole 11">
            <a:extLst>
              <a:ext uri="{FF2B5EF4-FFF2-40B4-BE49-F238E27FC236}">
                <a16:creationId xmlns:a16="http://schemas.microsoft.com/office/drawing/2014/main" id="{A11369C0-1B68-4127-AD4A-93780566462B}"/>
              </a:ext>
            </a:extLst>
          </p:cNvPr>
          <p:cNvSpPr txBox="1"/>
          <p:nvPr/>
        </p:nvSpPr>
        <p:spPr>
          <a:xfrm>
            <a:off x="152407" y="854263"/>
            <a:ext cx="8724900" cy="2246769"/>
          </a:xfrm>
          <a:prstGeom prst="rect">
            <a:avLst/>
          </a:prstGeom>
          <a:noFill/>
        </p:spPr>
        <p:txBody>
          <a:bodyPr wrap="square">
            <a:spAutoFit/>
          </a:bodyPr>
          <a:lstStyle/>
          <a:p>
            <a:pPr algn="just"/>
            <a:r>
              <a:rPr lang="cs-CZ" sz="2000" b="0" i="0" dirty="0">
                <a:solidFill>
                  <a:srgbClr val="000000"/>
                </a:solidFill>
                <a:effectLst/>
              </a:rPr>
              <a:t>Kolem každé molekuly lze opsat kouli o poloměru </a:t>
            </a:r>
            <a:r>
              <a:rPr lang="cs-CZ" sz="2000" b="0" i="0" dirty="0" err="1">
                <a:solidFill>
                  <a:srgbClr val="000000"/>
                </a:solidFill>
                <a:effectLst/>
              </a:rPr>
              <a:t>r</a:t>
            </a:r>
            <a:r>
              <a:rPr lang="cs-CZ" sz="2000" b="0" i="0" baseline="-25000" dirty="0" err="1">
                <a:solidFill>
                  <a:srgbClr val="000000"/>
                </a:solidFill>
                <a:effectLst/>
              </a:rPr>
              <a:t>m</a:t>
            </a:r>
            <a:r>
              <a:rPr lang="cs-CZ" sz="2000" b="0" i="0" dirty="0">
                <a:solidFill>
                  <a:srgbClr val="000000"/>
                </a:solidFill>
                <a:effectLst/>
              </a:rPr>
              <a:t> ≈</a:t>
            </a:r>
            <a:r>
              <a:rPr lang="cs-CZ" sz="2000" b="0" i="0" dirty="0">
                <a:effectLst/>
              </a:rPr>
              <a:t> 10</a:t>
            </a:r>
            <a:r>
              <a:rPr lang="cs-CZ" sz="2000" b="0" i="0" baseline="30000" dirty="0">
                <a:effectLst/>
              </a:rPr>
              <a:t>-9</a:t>
            </a:r>
            <a:r>
              <a:rPr lang="cs-CZ" sz="2000" b="0" i="0" dirty="0">
                <a:effectLst/>
              </a:rPr>
              <a:t> m </a:t>
            </a:r>
            <a:r>
              <a:rPr lang="cs-CZ" sz="2000" b="0" i="0" dirty="0">
                <a:solidFill>
                  <a:srgbClr val="000000"/>
                </a:solidFill>
                <a:effectLst/>
              </a:rPr>
              <a:t>(tzv. </a:t>
            </a:r>
            <a:r>
              <a:rPr lang="cs-CZ" sz="2000" b="1" i="0" dirty="0">
                <a:solidFill>
                  <a:srgbClr val="000000"/>
                </a:solidFill>
                <a:effectLst/>
              </a:rPr>
              <a:t>sféra molekulového působení</a:t>
            </a:r>
            <a:r>
              <a:rPr lang="cs-CZ" sz="2000" b="0" i="0" dirty="0">
                <a:solidFill>
                  <a:srgbClr val="000000"/>
                </a:solidFill>
                <a:effectLst/>
              </a:rPr>
              <a:t>) tak, aby síly ležící mimo poloměr </a:t>
            </a:r>
            <a:r>
              <a:rPr lang="cs-CZ" sz="2000" b="0" i="0" dirty="0" err="1">
                <a:solidFill>
                  <a:srgbClr val="000000"/>
                </a:solidFill>
                <a:effectLst/>
              </a:rPr>
              <a:t>r</a:t>
            </a:r>
            <a:r>
              <a:rPr lang="cs-CZ" sz="2000" b="0" i="0" baseline="-25000" dirty="0" err="1">
                <a:solidFill>
                  <a:srgbClr val="000000"/>
                </a:solidFill>
                <a:effectLst/>
              </a:rPr>
              <a:t>m</a:t>
            </a:r>
            <a:r>
              <a:rPr lang="cs-CZ" sz="2000" b="0" i="0" dirty="0">
                <a:solidFill>
                  <a:srgbClr val="000000"/>
                </a:solidFill>
                <a:effectLst/>
              </a:rPr>
              <a:t>  působící na tuto molekulu byly zanedbatelné</a:t>
            </a:r>
            <a:r>
              <a:rPr lang="cs-CZ" sz="2000" i="0" dirty="0">
                <a:solidFill>
                  <a:srgbClr val="000000"/>
                </a:solidFill>
                <a:effectLst/>
              </a:rPr>
              <a:t>. </a:t>
            </a:r>
            <a:r>
              <a:rPr lang="cs-CZ" sz="2000" dirty="0">
                <a:solidFill>
                  <a:srgbClr val="000000"/>
                </a:solidFill>
              </a:rPr>
              <a:t>P</a:t>
            </a:r>
            <a:r>
              <a:rPr lang="cs-CZ" sz="2000" b="0" i="0" dirty="0">
                <a:solidFill>
                  <a:srgbClr val="000000"/>
                </a:solidFill>
                <a:effectLst/>
              </a:rPr>
              <a:t>okud je molekula uvnitř kapaliny – pak výslednice přitažlivých sil uvnitř sféry je nulová, u molekuly v menší vzdálenosti od volného povrchu než </a:t>
            </a:r>
            <a:r>
              <a:rPr lang="cs-CZ" sz="2000" b="0" i="0" dirty="0" err="1">
                <a:solidFill>
                  <a:srgbClr val="000000"/>
                </a:solidFill>
                <a:effectLst/>
              </a:rPr>
              <a:t>r</a:t>
            </a:r>
            <a:r>
              <a:rPr lang="cs-CZ" sz="2000" b="0" i="0" baseline="-25000" dirty="0" err="1">
                <a:solidFill>
                  <a:srgbClr val="000000"/>
                </a:solidFill>
                <a:effectLst/>
              </a:rPr>
              <a:t>m</a:t>
            </a:r>
            <a:r>
              <a:rPr lang="cs-CZ" sz="2000" b="0" i="0" dirty="0">
                <a:solidFill>
                  <a:srgbClr val="000000"/>
                </a:solidFill>
                <a:effectLst/>
              </a:rPr>
              <a:t> je výslednice sil nenulová a směřuje kolmo k povrchu a do kapaliny. Molekuly plynu v horních sférách působí na molekuly výslednou přitažlivou silou, většinou k malé hustotě plynů zanedbatelnou.</a:t>
            </a:r>
          </a:p>
        </p:txBody>
      </p:sp>
      <p:sp>
        <p:nvSpPr>
          <p:cNvPr id="14" name="TextovéPole 13">
            <a:extLst>
              <a:ext uri="{FF2B5EF4-FFF2-40B4-BE49-F238E27FC236}">
                <a16:creationId xmlns:a16="http://schemas.microsoft.com/office/drawing/2014/main" id="{B41C5362-AC32-4F62-9395-50CDE98DB833}"/>
              </a:ext>
            </a:extLst>
          </p:cNvPr>
          <p:cNvSpPr txBox="1"/>
          <p:nvPr/>
        </p:nvSpPr>
        <p:spPr>
          <a:xfrm>
            <a:off x="117338" y="5008600"/>
            <a:ext cx="8724900" cy="646331"/>
          </a:xfrm>
          <a:prstGeom prst="rect">
            <a:avLst/>
          </a:prstGeom>
          <a:noFill/>
        </p:spPr>
        <p:txBody>
          <a:bodyPr wrap="square">
            <a:spAutoFit/>
          </a:bodyPr>
          <a:lstStyle/>
          <a:p>
            <a:pPr algn="just"/>
            <a:r>
              <a:rPr lang="cs-CZ" b="0" i="0" dirty="0">
                <a:effectLst/>
                <a:latin typeface="Arial" panose="020B0604020202020204" pitchFamily="34" charset="0"/>
              </a:rPr>
              <a:t>Na volném povrchu kapaliny se nachází tzv. </a:t>
            </a:r>
            <a:r>
              <a:rPr lang="cs-CZ" b="1" i="0" dirty="0">
                <a:effectLst/>
                <a:latin typeface="Arial" panose="020B0604020202020204" pitchFamily="34" charset="0"/>
              </a:rPr>
              <a:t>povrchová vrstva kapaliny</a:t>
            </a:r>
            <a:r>
              <a:rPr lang="cs-CZ" b="0" i="0" dirty="0">
                <a:effectLst/>
                <a:latin typeface="Arial" panose="020B0604020202020204" pitchFamily="34" charset="0"/>
              </a:rPr>
              <a:t>, jejíž </a:t>
            </a:r>
            <a:r>
              <a:rPr lang="cs-CZ" b="0" i="0" u="sng" dirty="0">
                <a:effectLst/>
                <a:latin typeface="Arial" panose="020B0604020202020204" pitchFamily="34" charset="0"/>
              </a:rPr>
              <a:t>tloušťka je rovna poloměru sféry molekulového působení (řádově 10</a:t>
            </a:r>
            <a:r>
              <a:rPr lang="cs-CZ" b="0" i="0" u="sng" baseline="30000" dirty="0">
                <a:effectLst/>
                <a:latin typeface="Arial" panose="020B0604020202020204" pitchFamily="34" charset="0"/>
              </a:rPr>
              <a:t>-9</a:t>
            </a:r>
            <a:r>
              <a:rPr lang="cs-CZ" b="0" i="0" u="sng" dirty="0">
                <a:effectLst/>
                <a:latin typeface="Arial" panose="020B0604020202020204" pitchFamily="34" charset="0"/>
              </a:rPr>
              <a:t> m)</a:t>
            </a:r>
            <a:r>
              <a:rPr lang="cs-CZ" b="0" i="0" dirty="0">
                <a:effectLst/>
                <a:latin typeface="Arial" panose="020B0604020202020204" pitchFamily="34" charset="0"/>
              </a:rPr>
              <a:t>. </a:t>
            </a:r>
          </a:p>
        </p:txBody>
      </p:sp>
      <p:pic>
        <p:nvPicPr>
          <p:cNvPr id="16" name="Obrázek 15">
            <a:extLst>
              <a:ext uri="{FF2B5EF4-FFF2-40B4-BE49-F238E27FC236}">
                <a16:creationId xmlns:a16="http://schemas.microsoft.com/office/drawing/2014/main" id="{03954A9C-DD93-43CB-8667-E807CF62AD27}"/>
              </a:ext>
            </a:extLst>
          </p:cNvPr>
          <p:cNvPicPr>
            <a:picLocks noChangeAspect="1"/>
          </p:cNvPicPr>
          <p:nvPr/>
        </p:nvPicPr>
        <p:blipFill>
          <a:blip r:embed="rId3"/>
          <a:stretch>
            <a:fillRect/>
          </a:stretch>
        </p:blipFill>
        <p:spPr>
          <a:xfrm>
            <a:off x="3224381" y="3212903"/>
            <a:ext cx="2976179" cy="1591143"/>
          </a:xfrm>
          <a:prstGeom prst="rect">
            <a:avLst/>
          </a:prstGeom>
        </p:spPr>
      </p:pic>
      <p:pic>
        <p:nvPicPr>
          <p:cNvPr id="11266" name="Picture 2" descr="See the source image">
            <a:extLst>
              <a:ext uri="{FF2B5EF4-FFF2-40B4-BE49-F238E27FC236}">
                <a16:creationId xmlns:a16="http://schemas.microsoft.com/office/drawing/2014/main" id="{DD21BFC6-D456-4897-BE39-7731FBB6BF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008350"/>
            <a:ext cx="2381250" cy="200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444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a:extLst>
              <a:ext uri="{FF2B5EF4-FFF2-40B4-BE49-F238E27FC236}">
                <a16:creationId xmlns:a16="http://schemas.microsoft.com/office/drawing/2014/main" id="{1912E496-A845-4DC8-ADAE-DF3BCF35CB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9826" y="2115465"/>
            <a:ext cx="3226524" cy="22836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B032FC4A-B1FA-4D69-A7B3-347D13748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674" y="4810126"/>
            <a:ext cx="3561449" cy="1872044"/>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D126F751-F7E0-464C-96B2-5C2951995CE4}"/>
              </a:ext>
            </a:extLst>
          </p:cNvPr>
          <p:cNvSpPr txBox="1"/>
          <p:nvPr/>
        </p:nvSpPr>
        <p:spPr>
          <a:xfrm>
            <a:off x="133350" y="1849824"/>
            <a:ext cx="5153025" cy="1631216"/>
          </a:xfrm>
          <a:prstGeom prst="rect">
            <a:avLst/>
          </a:prstGeom>
          <a:noFill/>
        </p:spPr>
        <p:txBody>
          <a:bodyPr wrap="square">
            <a:spAutoFit/>
          </a:bodyPr>
          <a:lstStyle/>
          <a:p>
            <a:pPr algn="just"/>
            <a:r>
              <a:rPr lang="cs-CZ" sz="2000" b="0" i="0" dirty="0">
                <a:solidFill>
                  <a:srgbClr val="000000"/>
                </a:solidFill>
                <a:effectLst/>
              </a:rPr>
              <a:t>Při </a:t>
            </a:r>
            <a:r>
              <a:rPr lang="cs-CZ" sz="2000" b="1" i="0" dirty="0">
                <a:solidFill>
                  <a:srgbClr val="000000"/>
                </a:solidFill>
                <a:effectLst/>
              </a:rPr>
              <a:t>pohybu rovnoměrně zrychleném </a:t>
            </a:r>
            <a:r>
              <a:rPr lang="cs-CZ" sz="2000" b="0" i="0" dirty="0">
                <a:solidFill>
                  <a:srgbClr val="000000"/>
                </a:solidFill>
                <a:effectLst/>
              </a:rPr>
              <a:t>je kapalina rovnoměrně urychlena v daném směru</a:t>
            </a:r>
            <a:r>
              <a:rPr lang="cs-CZ" sz="2000" dirty="0">
                <a:solidFill>
                  <a:srgbClr val="000000"/>
                </a:solidFill>
              </a:rPr>
              <a:t>, tj. na každou částici kapaliny v nádrži  </a:t>
            </a:r>
            <a:r>
              <a:rPr lang="cs-CZ" sz="2000" b="0" i="0" dirty="0">
                <a:solidFill>
                  <a:srgbClr val="000000"/>
                </a:solidFill>
                <a:effectLst/>
              </a:rPr>
              <a:t>působí stejný vektor zrychlení </a:t>
            </a:r>
            <a:r>
              <a:rPr lang="cs-CZ" sz="2000" b="1" i="0" dirty="0">
                <a:solidFill>
                  <a:srgbClr val="000000"/>
                </a:solidFill>
                <a:effectLst/>
              </a:rPr>
              <a:t>G</a:t>
            </a:r>
            <a:r>
              <a:rPr lang="cs-CZ" sz="2000" b="0" i="0" dirty="0">
                <a:solidFill>
                  <a:srgbClr val="000000"/>
                </a:solidFill>
                <a:effectLst/>
              </a:rPr>
              <a:t> konstantní v čase</a:t>
            </a:r>
            <a:r>
              <a:rPr lang="en-US" sz="2000" b="0" i="0" dirty="0">
                <a:solidFill>
                  <a:srgbClr val="000000"/>
                </a:solidFill>
                <a:effectLst/>
              </a:rPr>
              <a:t>. </a:t>
            </a:r>
            <a:r>
              <a:rPr lang="cs-CZ" sz="2000" b="0" i="0" dirty="0">
                <a:solidFill>
                  <a:srgbClr val="000000"/>
                </a:solidFill>
                <a:effectLst/>
              </a:rPr>
              <a:t>Výsledná síla je výslednicí </a:t>
            </a:r>
            <a:r>
              <a:rPr lang="cs-CZ" sz="2000" dirty="0"/>
              <a:t>tíhové a setrvačné síly.</a:t>
            </a:r>
          </a:p>
        </p:txBody>
      </p:sp>
      <p:pic>
        <p:nvPicPr>
          <p:cNvPr id="9" name="Obrázek 8">
            <a:extLst>
              <a:ext uri="{FF2B5EF4-FFF2-40B4-BE49-F238E27FC236}">
                <a16:creationId xmlns:a16="http://schemas.microsoft.com/office/drawing/2014/main" id="{FED3CC45-810B-4FD0-9ED3-A64599990E5A}"/>
              </a:ext>
            </a:extLst>
          </p:cNvPr>
          <p:cNvPicPr>
            <a:picLocks noChangeAspect="1"/>
          </p:cNvPicPr>
          <p:nvPr/>
        </p:nvPicPr>
        <p:blipFill>
          <a:blip r:embed="rId4"/>
          <a:stretch>
            <a:fillRect/>
          </a:stretch>
        </p:blipFill>
        <p:spPr>
          <a:xfrm>
            <a:off x="5669826" y="540835"/>
            <a:ext cx="3168386" cy="1404456"/>
          </a:xfrm>
          <a:prstGeom prst="rect">
            <a:avLst/>
          </a:prstGeom>
        </p:spPr>
      </p:pic>
      <p:sp>
        <p:nvSpPr>
          <p:cNvPr id="10" name="TextovéPole 9">
            <a:extLst>
              <a:ext uri="{FF2B5EF4-FFF2-40B4-BE49-F238E27FC236}">
                <a16:creationId xmlns:a16="http://schemas.microsoft.com/office/drawing/2014/main" id="{06D4F308-8917-4F00-9D42-5BC4A00EC1D5}"/>
              </a:ext>
            </a:extLst>
          </p:cNvPr>
          <p:cNvSpPr txBox="1"/>
          <p:nvPr/>
        </p:nvSpPr>
        <p:spPr>
          <a:xfrm>
            <a:off x="133350" y="1076806"/>
            <a:ext cx="5153024" cy="707886"/>
          </a:xfrm>
          <a:prstGeom prst="rect">
            <a:avLst/>
          </a:prstGeom>
          <a:noFill/>
        </p:spPr>
        <p:txBody>
          <a:bodyPr wrap="square" rtlCol="0">
            <a:spAutoFit/>
          </a:bodyPr>
          <a:lstStyle/>
          <a:p>
            <a:r>
              <a:rPr lang="cs-CZ" sz="2000" dirty="0"/>
              <a:t>V </a:t>
            </a:r>
            <a:r>
              <a:rPr lang="cs-CZ" sz="2000" b="1" dirty="0"/>
              <a:t>klidu</a:t>
            </a:r>
            <a:r>
              <a:rPr lang="cs-CZ" sz="2000" dirty="0"/>
              <a:t> a v </a:t>
            </a:r>
            <a:r>
              <a:rPr lang="cs-CZ" sz="2000" b="1" dirty="0"/>
              <a:t>rovnoměrném přímočarém pohybu </a:t>
            </a:r>
            <a:r>
              <a:rPr lang="cs-CZ" sz="2000" dirty="0"/>
              <a:t>zůstává hladina kapaliny v klidu.</a:t>
            </a:r>
          </a:p>
        </p:txBody>
      </p:sp>
      <p:sp>
        <p:nvSpPr>
          <p:cNvPr id="11" name="TextovéPole 10">
            <a:extLst>
              <a:ext uri="{FF2B5EF4-FFF2-40B4-BE49-F238E27FC236}">
                <a16:creationId xmlns:a16="http://schemas.microsoft.com/office/drawing/2014/main" id="{CB1D3234-DF3B-4BA6-A69D-1BFF9612DCE0}"/>
              </a:ext>
            </a:extLst>
          </p:cNvPr>
          <p:cNvSpPr txBox="1"/>
          <p:nvPr/>
        </p:nvSpPr>
        <p:spPr>
          <a:xfrm>
            <a:off x="300062" y="4097596"/>
            <a:ext cx="1512163" cy="1015663"/>
          </a:xfrm>
          <a:prstGeom prst="rect">
            <a:avLst/>
          </a:prstGeom>
          <a:noFill/>
        </p:spPr>
        <p:txBody>
          <a:bodyPr wrap="square">
            <a:spAutoFit/>
          </a:bodyPr>
          <a:lstStyle/>
          <a:p>
            <a:r>
              <a:rPr lang="cs-CZ" sz="2000" b="1" i="0" dirty="0">
                <a:effectLst/>
              </a:rPr>
              <a:t>G</a:t>
            </a:r>
            <a:r>
              <a:rPr lang="cs-CZ" sz="2000" b="0" i="0" dirty="0">
                <a:effectLst/>
              </a:rPr>
              <a:t> = </a:t>
            </a:r>
            <a:r>
              <a:rPr lang="cs-CZ" sz="2000" b="1" i="0" dirty="0">
                <a:effectLst/>
              </a:rPr>
              <a:t>g</a:t>
            </a:r>
            <a:r>
              <a:rPr lang="cs-CZ" sz="2000" b="0" i="0" dirty="0">
                <a:effectLst/>
              </a:rPr>
              <a:t> - </a:t>
            </a:r>
            <a:r>
              <a:rPr lang="cs-CZ" sz="2000" b="1" i="0" dirty="0">
                <a:effectLst/>
              </a:rPr>
              <a:t>a</a:t>
            </a:r>
          </a:p>
          <a:p>
            <a:r>
              <a:rPr lang="cs-CZ" sz="2000" b="0" i="0" dirty="0" err="1">
                <a:effectLst/>
              </a:rPr>
              <a:t>G</a:t>
            </a:r>
            <a:r>
              <a:rPr lang="cs-CZ" sz="2000" b="0" i="0" baseline="-25000" dirty="0" err="1">
                <a:effectLst/>
              </a:rPr>
              <a:t>x</a:t>
            </a:r>
            <a:r>
              <a:rPr lang="cs-CZ" sz="2000" b="0" i="0" dirty="0">
                <a:effectLst/>
              </a:rPr>
              <a:t> = </a:t>
            </a:r>
            <a:r>
              <a:rPr lang="cs-CZ" sz="2000" b="0" i="0" dirty="0" err="1">
                <a:effectLst/>
              </a:rPr>
              <a:t>a.cos</a:t>
            </a:r>
            <a:r>
              <a:rPr lang="el-GR" sz="2000" b="0" i="0" dirty="0">
                <a:effectLst/>
              </a:rPr>
              <a:t>α </a:t>
            </a:r>
            <a:endParaRPr lang="cs-CZ" sz="2000" b="0" i="0" dirty="0">
              <a:effectLst/>
            </a:endParaRPr>
          </a:p>
          <a:p>
            <a:r>
              <a:rPr lang="cs-CZ" sz="2000" b="0" i="0" dirty="0" err="1">
                <a:effectLst/>
              </a:rPr>
              <a:t>G</a:t>
            </a:r>
            <a:r>
              <a:rPr lang="cs-CZ" sz="2000" b="0" i="0" baseline="-25000" dirty="0" err="1">
                <a:effectLst/>
              </a:rPr>
              <a:t>y</a:t>
            </a:r>
            <a:r>
              <a:rPr lang="cs-CZ" sz="2000" b="0" i="0" dirty="0">
                <a:effectLst/>
              </a:rPr>
              <a:t> = </a:t>
            </a:r>
            <a:r>
              <a:rPr lang="cs-CZ" sz="2000" b="0" i="0" dirty="0" err="1">
                <a:effectLst/>
              </a:rPr>
              <a:t>g.sin</a:t>
            </a:r>
            <a:r>
              <a:rPr lang="el-GR" sz="2000" b="0" i="0" dirty="0">
                <a:effectLst/>
              </a:rPr>
              <a:t>α</a:t>
            </a:r>
            <a:endParaRPr lang="cs-CZ" sz="2000" dirty="0"/>
          </a:p>
        </p:txBody>
      </p:sp>
      <p:sp>
        <p:nvSpPr>
          <p:cNvPr id="21" name="TextovéPole 20">
            <a:extLst>
              <a:ext uri="{FF2B5EF4-FFF2-40B4-BE49-F238E27FC236}">
                <a16:creationId xmlns:a16="http://schemas.microsoft.com/office/drawing/2014/main" id="{42933FF0-BD9A-4948-82A2-FAC3D65F418A}"/>
              </a:ext>
            </a:extLst>
          </p:cNvPr>
          <p:cNvSpPr txBox="1"/>
          <p:nvPr/>
        </p:nvSpPr>
        <p:spPr>
          <a:xfrm>
            <a:off x="133350" y="356169"/>
            <a:ext cx="4572000" cy="461665"/>
          </a:xfrm>
          <a:prstGeom prst="rect">
            <a:avLst/>
          </a:prstGeom>
          <a:noFill/>
        </p:spPr>
        <p:txBody>
          <a:bodyPr wrap="square">
            <a:spAutoFit/>
          </a:bodyPr>
          <a:lstStyle/>
          <a:p>
            <a:r>
              <a:rPr lang="pl-PL" sz="2400" b="1" dirty="0">
                <a:effectLst/>
              </a:rPr>
              <a:t>Povrch kapaliny během pohybu </a:t>
            </a:r>
            <a:endParaRPr lang="cs-CZ" sz="2400" dirty="0"/>
          </a:p>
        </p:txBody>
      </p:sp>
      <p:sp>
        <p:nvSpPr>
          <p:cNvPr id="13" name="TextovéPole 12">
            <a:extLst>
              <a:ext uri="{FF2B5EF4-FFF2-40B4-BE49-F238E27FC236}">
                <a16:creationId xmlns:a16="http://schemas.microsoft.com/office/drawing/2014/main" id="{CD3DA6AC-1993-46E5-B094-C5D271672ADC}"/>
              </a:ext>
            </a:extLst>
          </p:cNvPr>
          <p:cNvSpPr txBox="1"/>
          <p:nvPr/>
        </p:nvSpPr>
        <p:spPr>
          <a:xfrm>
            <a:off x="1724925" y="4097596"/>
            <a:ext cx="3561449" cy="923330"/>
          </a:xfrm>
          <a:prstGeom prst="rect">
            <a:avLst/>
          </a:prstGeom>
          <a:noFill/>
        </p:spPr>
        <p:txBody>
          <a:bodyPr wrap="square" rtlCol="0">
            <a:spAutoFit/>
          </a:bodyPr>
          <a:lstStyle/>
          <a:p>
            <a:pPr algn="just"/>
            <a:r>
              <a:rPr lang="cs-CZ" dirty="0"/>
              <a:t>Směr výsledného zrychlení </a:t>
            </a:r>
            <a:r>
              <a:rPr lang="cs-CZ" b="1" dirty="0"/>
              <a:t>G</a:t>
            </a:r>
            <a:r>
              <a:rPr lang="cs-CZ" dirty="0"/>
              <a:t> je kolmý na hladinu kapaliny (stejně jako příslušná síla).</a:t>
            </a:r>
          </a:p>
        </p:txBody>
      </p:sp>
      <p:sp>
        <p:nvSpPr>
          <p:cNvPr id="14" name="TextovéPole 13">
            <a:extLst>
              <a:ext uri="{FF2B5EF4-FFF2-40B4-BE49-F238E27FC236}">
                <a16:creationId xmlns:a16="http://schemas.microsoft.com/office/drawing/2014/main" id="{3F011D96-A0A4-4E88-93B6-3D73FB03068D}"/>
              </a:ext>
            </a:extLst>
          </p:cNvPr>
          <p:cNvSpPr txBox="1"/>
          <p:nvPr/>
        </p:nvSpPr>
        <p:spPr>
          <a:xfrm>
            <a:off x="153485" y="3638053"/>
            <a:ext cx="2002792" cy="369332"/>
          </a:xfrm>
          <a:prstGeom prst="rect">
            <a:avLst/>
          </a:prstGeom>
          <a:noFill/>
        </p:spPr>
        <p:txBody>
          <a:bodyPr wrap="none" rtlCol="0">
            <a:spAutoFit/>
          </a:bodyPr>
          <a:lstStyle/>
          <a:p>
            <a:r>
              <a:rPr lang="cs-CZ" b="1" i="1" dirty="0"/>
              <a:t>Horizontální pohyb</a:t>
            </a:r>
          </a:p>
        </p:txBody>
      </p:sp>
      <p:sp>
        <p:nvSpPr>
          <p:cNvPr id="15" name="TextovéPole 14">
            <a:extLst>
              <a:ext uri="{FF2B5EF4-FFF2-40B4-BE49-F238E27FC236}">
                <a16:creationId xmlns:a16="http://schemas.microsoft.com/office/drawing/2014/main" id="{C23593E0-5416-484E-8085-DCC6BE5DEE97}"/>
              </a:ext>
            </a:extLst>
          </p:cNvPr>
          <p:cNvSpPr txBox="1"/>
          <p:nvPr/>
        </p:nvSpPr>
        <p:spPr>
          <a:xfrm>
            <a:off x="181877" y="5416578"/>
            <a:ext cx="1747017" cy="369332"/>
          </a:xfrm>
          <a:prstGeom prst="rect">
            <a:avLst/>
          </a:prstGeom>
          <a:noFill/>
        </p:spPr>
        <p:txBody>
          <a:bodyPr wrap="none" rtlCol="0">
            <a:spAutoFit/>
          </a:bodyPr>
          <a:lstStyle/>
          <a:p>
            <a:r>
              <a:rPr lang="cs-CZ" b="1" i="1" dirty="0"/>
              <a:t>Vertikální pohyb</a:t>
            </a:r>
          </a:p>
        </p:txBody>
      </p:sp>
      <p:sp>
        <p:nvSpPr>
          <p:cNvPr id="27" name="TextovéPole 26">
            <a:extLst>
              <a:ext uri="{FF2B5EF4-FFF2-40B4-BE49-F238E27FC236}">
                <a16:creationId xmlns:a16="http://schemas.microsoft.com/office/drawing/2014/main" id="{52AD8A9F-5164-4466-872C-7FA00B46582F}"/>
              </a:ext>
            </a:extLst>
          </p:cNvPr>
          <p:cNvSpPr txBox="1"/>
          <p:nvPr/>
        </p:nvSpPr>
        <p:spPr>
          <a:xfrm>
            <a:off x="300062" y="5786484"/>
            <a:ext cx="4572000" cy="923330"/>
          </a:xfrm>
          <a:prstGeom prst="rect">
            <a:avLst/>
          </a:prstGeom>
          <a:noFill/>
        </p:spPr>
        <p:txBody>
          <a:bodyPr wrap="square">
            <a:spAutoFit/>
          </a:bodyPr>
          <a:lstStyle/>
          <a:p>
            <a:r>
              <a:rPr lang="cs-CZ" sz="1800" b="1" i="0" dirty="0">
                <a:effectLst/>
              </a:rPr>
              <a:t>G</a:t>
            </a:r>
            <a:r>
              <a:rPr lang="cs-CZ" sz="1800" b="0" i="0" dirty="0">
                <a:effectLst/>
              </a:rPr>
              <a:t> = </a:t>
            </a:r>
            <a:r>
              <a:rPr lang="cs-CZ" sz="1800" b="1" i="0" dirty="0">
                <a:effectLst/>
              </a:rPr>
              <a:t>g</a:t>
            </a:r>
            <a:r>
              <a:rPr lang="cs-CZ" sz="1800" b="0" i="0" dirty="0">
                <a:effectLst/>
              </a:rPr>
              <a:t> + </a:t>
            </a:r>
            <a:r>
              <a:rPr lang="cs-CZ" sz="1800" b="1" i="0" dirty="0">
                <a:effectLst/>
              </a:rPr>
              <a:t>a</a:t>
            </a:r>
            <a:r>
              <a:rPr lang="cs-CZ" sz="1800" i="0" dirty="0">
                <a:effectLst/>
              </a:rPr>
              <a:t>, resp. </a:t>
            </a:r>
            <a:r>
              <a:rPr lang="cs-CZ" sz="1800" b="1" i="0" dirty="0">
                <a:effectLst/>
              </a:rPr>
              <a:t>G</a:t>
            </a:r>
            <a:r>
              <a:rPr lang="cs-CZ" sz="1800" b="0" i="0" dirty="0">
                <a:effectLst/>
              </a:rPr>
              <a:t> = </a:t>
            </a:r>
            <a:r>
              <a:rPr lang="cs-CZ" sz="1800" b="1" i="0" dirty="0">
                <a:effectLst/>
              </a:rPr>
              <a:t>g</a:t>
            </a:r>
            <a:r>
              <a:rPr lang="cs-CZ" sz="1800" b="0" i="0" dirty="0">
                <a:effectLst/>
              </a:rPr>
              <a:t> – </a:t>
            </a:r>
            <a:r>
              <a:rPr lang="cs-CZ" sz="1800" b="1" i="0" dirty="0">
                <a:effectLst/>
              </a:rPr>
              <a:t>a</a:t>
            </a:r>
            <a:r>
              <a:rPr lang="cs-CZ" sz="1800" i="0" dirty="0">
                <a:effectLst/>
              </a:rPr>
              <a:t>, v závislosti na směru pohybu (dolů, resp. nahoru).  </a:t>
            </a:r>
          </a:p>
          <a:p>
            <a:endParaRPr lang="cs-CZ" sz="1800" b="1" i="0" dirty="0">
              <a:effectLst/>
            </a:endParaRPr>
          </a:p>
        </p:txBody>
      </p:sp>
    </p:spTree>
    <p:extLst>
      <p:ext uri="{BB962C8B-B14F-4D97-AF65-F5344CB8AC3E}">
        <p14:creationId xmlns:p14="http://schemas.microsoft.com/office/powerpoint/2010/main" val="41689415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F64AB093-6E05-4C0A-888D-6CA394614083}"/>
              </a:ext>
            </a:extLst>
          </p:cNvPr>
          <p:cNvPicPr>
            <a:picLocks noChangeAspect="1"/>
          </p:cNvPicPr>
          <p:nvPr/>
        </p:nvPicPr>
        <p:blipFill>
          <a:blip r:embed="rId2"/>
          <a:stretch>
            <a:fillRect/>
          </a:stretch>
        </p:blipFill>
        <p:spPr>
          <a:xfrm>
            <a:off x="6637187" y="142875"/>
            <a:ext cx="2323210" cy="1685925"/>
          </a:xfrm>
          <a:prstGeom prst="rect">
            <a:avLst/>
          </a:prstGeom>
        </p:spPr>
      </p:pic>
      <p:pic>
        <p:nvPicPr>
          <p:cNvPr id="7" name="Obrázek 6">
            <a:extLst>
              <a:ext uri="{FF2B5EF4-FFF2-40B4-BE49-F238E27FC236}">
                <a16:creationId xmlns:a16="http://schemas.microsoft.com/office/drawing/2014/main" id="{915FE912-0BAF-4AE1-9DE6-484F7B17F256}"/>
              </a:ext>
            </a:extLst>
          </p:cNvPr>
          <p:cNvPicPr>
            <a:picLocks noChangeAspect="1"/>
          </p:cNvPicPr>
          <p:nvPr/>
        </p:nvPicPr>
        <p:blipFill>
          <a:blip r:embed="rId3"/>
          <a:stretch>
            <a:fillRect/>
          </a:stretch>
        </p:blipFill>
        <p:spPr>
          <a:xfrm>
            <a:off x="6667896" y="1926075"/>
            <a:ext cx="2336068" cy="1883926"/>
          </a:xfrm>
          <a:prstGeom prst="rect">
            <a:avLst/>
          </a:prstGeom>
        </p:spPr>
      </p:pic>
      <p:sp>
        <p:nvSpPr>
          <p:cNvPr id="6" name="TextovéPole 5">
            <a:extLst>
              <a:ext uri="{FF2B5EF4-FFF2-40B4-BE49-F238E27FC236}">
                <a16:creationId xmlns:a16="http://schemas.microsoft.com/office/drawing/2014/main" id="{F322E479-1244-44E0-9F9E-9ECACCAA5E76}"/>
              </a:ext>
            </a:extLst>
          </p:cNvPr>
          <p:cNvSpPr txBox="1"/>
          <p:nvPr/>
        </p:nvSpPr>
        <p:spPr>
          <a:xfrm>
            <a:off x="142875" y="243959"/>
            <a:ext cx="6134100" cy="830997"/>
          </a:xfrm>
          <a:prstGeom prst="rect">
            <a:avLst/>
          </a:prstGeom>
          <a:noFill/>
        </p:spPr>
        <p:txBody>
          <a:bodyPr wrap="square">
            <a:spAutoFit/>
          </a:bodyPr>
          <a:lstStyle/>
          <a:p>
            <a:r>
              <a:rPr lang="pl-PL" sz="2400" b="1" dirty="0">
                <a:effectLst/>
              </a:rPr>
              <a:t>Povrch kapaliny během pohybu po nakloněné rovině</a:t>
            </a:r>
            <a:endParaRPr lang="cs-CZ" sz="2400" b="1" dirty="0"/>
          </a:p>
        </p:txBody>
      </p:sp>
      <p:pic>
        <p:nvPicPr>
          <p:cNvPr id="3" name="Obrázek 2">
            <a:extLst>
              <a:ext uri="{FF2B5EF4-FFF2-40B4-BE49-F238E27FC236}">
                <a16:creationId xmlns:a16="http://schemas.microsoft.com/office/drawing/2014/main" id="{EFA8373B-E0CA-4AD8-B835-2294BF1C8AD4}"/>
              </a:ext>
            </a:extLst>
          </p:cNvPr>
          <p:cNvPicPr>
            <a:picLocks noChangeAspect="1"/>
          </p:cNvPicPr>
          <p:nvPr/>
        </p:nvPicPr>
        <p:blipFill>
          <a:blip r:embed="rId4"/>
          <a:stretch>
            <a:fillRect/>
          </a:stretch>
        </p:blipFill>
        <p:spPr>
          <a:xfrm>
            <a:off x="347009" y="2139775"/>
            <a:ext cx="3711905" cy="1653485"/>
          </a:xfrm>
          <a:prstGeom prst="rect">
            <a:avLst/>
          </a:prstGeom>
        </p:spPr>
      </p:pic>
      <p:pic>
        <p:nvPicPr>
          <p:cNvPr id="8" name="Obrázek 7">
            <a:extLst>
              <a:ext uri="{FF2B5EF4-FFF2-40B4-BE49-F238E27FC236}">
                <a16:creationId xmlns:a16="http://schemas.microsoft.com/office/drawing/2014/main" id="{65E83325-6E2B-44CA-B789-A5B675D8FED9}"/>
              </a:ext>
            </a:extLst>
          </p:cNvPr>
          <p:cNvPicPr>
            <a:picLocks noChangeAspect="1"/>
          </p:cNvPicPr>
          <p:nvPr/>
        </p:nvPicPr>
        <p:blipFill>
          <a:blip r:embed="rId5"/>
          <a:stretch>
            <a:fillRect/>
          </a:stretch>
        </p:blipFill>
        <p:spPr>
          <a:xfrm>
            <a:off x="6211255" y="4068986"/>
            <a:ext cx="2749142" cy="2414222"/>
          </a:xfrm>
          <a:prstGeom prst="rect">
            <a:avLst/>
          </a:prstGeom>
        </p:spPr>
      </p:pic>
      <p:pic>
        <p:nvPicPr>
          <p:cNvPr id="11" name="Obrázek 10">
            <a:extLst>
              <a:ext uri="{FF2B5EF4-FFF2-40B4-BE49-F238E27FC236}">
                <a16:creationId xmlns:a16="http://schemas.microsoft.com/office/drawing/2014/main" id="{8D21477D-F0A1-47CC-A14D-006521E62036}"/>
              </a:ext>
            </a:extLst>
          </p:cNvPr>
          <p:cNvPicPr>
            <a:picLocks noChangeAspect="1"/>
          </p:cNvPicPr>
          <p:nvPr/>
        </p:nvPicPr>
        <p:blipFill>
          <a:blip r:embed="rId6"/>
          <a:stretch>
            <a:fillRect/>
          </a:stretch>
        </p:blipFill>
        <p:spPr>
          <a:xfrm>
            <a:off x="347009" y="4438717"/>
            <a:ext cx="2262841" cy="1771960"/>
          </a:xfrm>
          <a:prstGeom prst="rect">
            <a:avLst/>
          </a:prstGeom>
        </p:spPr>
      </p:pic>
      <p:pic>
        <p:nvPicPr>
          <p:cNvPr id="17415" name="Picture 7">
            <a:extLst>
              <a:ext uri="{FF2B5EF4-FFF2-40B4-BE49-F238E27FC236}">
                <a16:creationId xmlns:a16="http://schemas.microsoft.com/office/drawing/2014/main" id="{98CE7CAB-14FF-4C1B-BC3D-342BF3FF0F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27099" y="5526179"/>
            <a:ext cx="3249876" cy="652186"/>
          </a:xfrm>
          <a:prstGeom prst="rect">
            <a:avLst/>
          </a:prstGeom>
          <a:noFill/>
          <a:extLst>
            <a:ext uri="{909E8E84-426E-40DD-AFC4-6F175D3DCCD1}">
              <a14:hiddenFill xmlns:a14="http://schemas.microsoft.com/office/drawing/2010/main">
                <a:solidFill>
                  <a:srgbClr val="FFFFFF"/>
                </a:solidFill>
              </a14:hiddenFill>
            </a:ext>
          </a:extLst>
        </p:spPr>
      </p:pic>
      <p:sp>
        <p:nvSpPr>
          <p:cNvPr id="16" name="TextovéPole 15">
            <a:extLst>
              <a:ext uri="{FF2B5EF4-FFF2-40B4-BE49-F238E27FC236}">
                <a16:creationId xmlns:a16="http://schemas.microsoft.com/office/drawing/2014/main" id="{31CECFE1-D978-4165-B2FC-11837E42391B}"/>
              </a:ext>
            </a:extLst>
          </p:cNvPr>
          <p:cNvSpPr txBox="1"/>
          <p:nvPr/>
        </p:nvSpPr>
        <p:spPr>
          <a:xfrm>
            <a:off x="2934010" y="4135863"/>
            <a:ext cx="3249876" cy="132343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cs-CZ" altLang="cs-CZ" sz="2000" dirty="0">
                <a:solidFill>
                  <a:srgbClr val="000000"/>
                </a:solidFill>
                <a:cs typeface="Times New Roman" panose="02020603050405020304" pitchFamily="18" charset="0"/>
              </a:rPr>
              <a:t>  </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a = </a:t>
            </a: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g.sinθ</a:t>
            </a:r>
            <a:br>
              <a:rPr kumimoji="0" lang="cs-CZ" altLang="cs-CZ" sz="2000" b="0" i="0" u="none" strike="noStrike" cap="none" normalizeH="0" baseline="0" dirty="0">
                <a:ln>
                  <a:noFill/>
                </a:ln>
                <a:solidFill>
                  <a:schemeClr val="tx1"/>
                </a:solidFill>
                <a:effectLst/>
                <a:latin typeface="+mn-lt"/>
              </a:rPr>
            </a:br>
            <a:r>
              <a:rPr kumimoji="0" lang="cs-CZ" altLang="cs-CZ" sz="2000" b="0" i="0" u="none" strike="noStrike" cap="none" normalizeH="0" baseline="0" dirty="0">
                <a:ln>
                  <a:noFill/>
                </a:ln>
                <a:solidFill>
                  <a:schemeClr val="tx1"/>
                </a:solidFill>
                <a:effectLst/>
                <a:latin typeface="+mn-lt"/>
              </a:rPr>
              <a:t>   </a:t>
            </a: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a</a:t>
            </a:r>
            <a:r>
              <a:rPr kumimoji="0" lang="cs-CZ" altLang="cs-CZ" sz="2000" b="0" i="0" u="none" strike="noStrike" cap="none" normalizeH="0" baseline="-25000" dirty="0" err="1">
                <a:ln>
                  <a:noFill/>
                </a:ln>
                <a:solidFill>
                  <a:srgbClr val="000000"/>
                </a:solidFill>
                <a:effectLst/>
                <a:latin typeface="+mn-lt"/>
                <a:cs typeface="Times New Roman" panose="02020603050405020304" pitchFamily="18" charset="0"/>
              </a:rPr>
              <a:t>x</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a:t>
            </a: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a.cos</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α = (g.sinα).cosα</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a:t>
            </a: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a</a:t>
            </a:r>
            <a:r>
              <a:rPr kumimoji="0" lang="cs-CZ" altLang="cs-CZ" sz="2000" b="0" i="0" u="none" strike="noStrike" cap="none" normalizeH="0" baseline="-25000" dirty="0" err="1">
                <a:ln>
                  <a:noFill/>
                </a:ln>
                <a:solidFill>
                  <a:srgbClr val="000000"/>
                </a:solidFill>
                <a:effectLst/>
                <a:latin typeface="+mn-lt"/>
                <a:cs typeface="Times New Roman" panose="02020603050405020304" pitchFamily="18" charset="0"/>
              </a:rPr>
              <a:t>y</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 = </a:t>
            </a:r>
            <a:r>
              <a:rPr kumimoji="0" lang="cs-CZ" altLang="cs-CZ" sz="2000" b="0" i="0" u="none" strike="noStrike" cap="none" normalizeH="0" baseline="0" dirty="0" err="1">
                <a:ln>
                  <a:noFill/>
                </a:ln>
                <a:solidFill>
                  <a:srgbClr val="000000"/>
                </a:solidFill>
                <a:effectLst/>
                <a:latin typeface="+mn-lt"/>
                <a:cs typeface="Times New Roman" panose="02020603050405020304" pitchFamily="18" charset="0"/>
              </a:rPr>
              <a:t>a.sin</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α = (g.sinα).sinα = </a:t>
            </a:r>
          </a:p>
          <a:p>
            <a:pPr marL="0" marR="0" lvl="0" indent="0" algn="l" defTabSz="914400" rtl="0" eaLnBrk="0" fontAlgn="base" latinLnBrk="0" hangingPunct="0">
              <a:lnSpc>
                <a:spcPct val="100000"/>
              </a:lnSpc>
              <a:spcBef>
                <a:spcPct val="0"/>
              </a:spcBef>
              <a:spcAft>
                <a:spcPct val="0"/>
              </a:spcAft>
              <a:buClrTx/>
              <a:buSzTx/>
              <a:buFontTx/>
              <a:buNone/>
              <a:tabLst/>
            </a:pPr>
            <a:r>
              <a:rPr lang="cs-CZ" altLang="cs-CZ" sz="2000" dirty="0">
                <a:solidFill>
                  <a:srgbClr val="000000"/>
                </a:solidFill>
                <a:cs typeface="Times New Roman" panose="02020603050405020304" pitchFamily="18" charset="0"/>
              </a:rPr>
              <a:t>   = </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g.sin</a:t>
            </a:r>
            <a:r>
              <a:rPr kumimoji="0" lang="cs-CZ" altLang="cs-CZ" sz="2000" b="0" i="0" u="none" strike="noStrike" cap="none" normalizeH="0" baseline="30000" dirty="0">
                <a:ln>
                  <a:noFill/>
                </a:ln>
                <a:solidFill>
                  <a:srgbClr val="000000"/>
                </a:solidFill>
                <a:effectLst/>
                <a:latin typeface="+mn-lt"/>
                <a:cs typeface="Times New Roman" panose="02020603050405020304" pitchFamily="18" charset="0"/>
              </a:rPr>
              <a:t>2</a:t>
            </a:r>
            <a:r>
              <a:rPr kumimoji="0" lang="cs-CZ" altLang="cs-CZ" sz="2000" b="0" i="0" u="none" strike="noStrike" cap="none" normalizeH="0" baseline="0" dirty="0">
                <a:ln>
                  <a:noFill/>
                </a:ln>
                <a:solidFill>
                  <a:srgbClr val="000000"/>
                </a:solidFill>
                <a:effectLst/>
                <a:latin typeface="+mn-lt"/>
                <a:cs typeface="Times New Roman" panose="02020603050405020304" pitchFamily="18" charset="0"/>
              </a:rPr>
              <a:t>α</a:t>
            </a:r>
            <a:endParaRPr lang="cs-CZ" sz="2000" dirty="0"/>
          </a:p>
        </p:txBody>
      </p:sp>
      <p:sp>
        <p:nvSpPr>
          <p:cNvPr id="15" name="TextovéPole 14">
            <a:extLst>
              <a:ext uri="{FF2B5EF4-FFF2-40B4-BE49-F238E27FC236}">
                <a16:creationId xmlns:a16="http://schemas.microsoft.com/office/drawing/2014/main" id="{C4FD7871-AB61-4A2D-8B4B-6CC775512F70}"/>
              </a:ext>
            </a:extLst>
          </p:cNvPr>
          <p:cNvSpPr txBox="1"/>
          <p:nvPr/>
        </p:nvSpPr>
        <p:spPr>
          <a:xfrm>
            <a:off x="183603" y="1331821"/>
            <a:ext cx="6134100" cy="1015663"/>
          </a:xfrm>
          <a:prstGeom prst="rect">
            <a:avLst/>
          </a:prstGeom>
          <a:noFill/>
        </p:spPr>
        <p:txBody>
          <a:bodyPr wrap="square" rtlCol="0">
            <a:spAutoFit/>
          </a:bodyPr>
          <a:lstStyle/>
          <a:p>
            <a:r>
              <a:rPr lang="cs-CZ" sz="2000" dirty="0"/>
              <a:t>Při pohybu nádrže s kapalinou na nakloněné rovině </a:t>
            </a:r>
            <a:r>
              <a:rPr kumimoji="0" lang="cs-CZ" altLang="cs-CZ" sz="2000" b="0" i="0" u="none" strike="noStrike" cap="none" normalizeH="0" dirty="0">
                <a:ln>
                  <a:noFill/>
                </a:ln>
                <a:solidFill>
                  <a:srgbClr val="000000"/>
                </a:solidFill>
                <a:effectLst/>
                <a:latin typeface="+mn-lt"/>
                <a:cs typeface="Times New Roman" panose="02020603050405020304" pitchFamily="18" charset="0"/>
              </a:rPr>
              <a:t>s úhlem </a:t>
            </a:r>
            <a:r>
              <a:rPr lang="cs-CZ" altLang="cs-CZ" sz="2000" dirty="0">
                <a:solidFill>
                  <a:srgbClr val="000000"/>
                </a:solidFill>
                <a:latin typeface="+mn-lt"/>
                <a:cs typeface="Times New Roman" panose="02020603050405020304" pitchFamily="18" charset="0"/>
              </a:rPr>
              <a:t>α</a:t>
            </a:r>
            <a:endParaRPr kumimoji="0" lang="cs-CZ" altLang="cs-CZ" sz="2000" b="0" i="0" u="none" strike="noStrike" cap="none" normalizeH="0" dirty="0">
              <a:ln>
                <a:noFill/>
              </a:ln>
              <a:solidFill>
                <a:srgbClr val="000000"/>
              </a:solidFill>
              <a:effectLst/>
              <a:latin typeface="+mn-lt"/>
              <a:cs typeface="Times New Roman" panose="02020603050405020304" pitchFamily="18" charset="0"/>
            </a:endParaRPr>
          </a:p>
          <a:p>
            <a:endParaRPr lang="cs-CZ" sz="2000" dirty="0"/>
          </a:p>
        </p:txBody>
      </p:sp>
      <p:pic>
        <p:nvPicPr>
          <p:cNvPr id="17" name="Obrázek 16">
            <a:extLst>
              <a:ext uri="{FF2B5EF4-FFF2-40B4-BE49-F238E27FC236}">
                <a16:creationId xmlns:a16="http://schemas.microsoft.com/office/drawing/2014/main" id="{74445147-1752-409E-B8D9-EAC1D019E76E}"/>
              </a:ext>
            </a:extLst>
          </p:cNvPr>
          <p:cNvPicPr>
            <a:picLocks noChangeAspect="1"/>
          </p:cNvPicPr>
          <p:nvPr/>
        </p:nvPicPr>
        <p:blipFill>
          <a:blip r:embed="rId8"/>
          <a:stretch>
            <a:fillRect/>
          </a:stretch>
        </p:blipFill>
        <p:spPr>
          <a:xfrm>
            <a:off x="4278113" y="1926075"/>
            <a:ext cx="2258789" cy="1883926"/>
          </a:xfrm>
          <a:prstGeom prst="rect">
            <a:avLst/>
          </a:prstGeom>
        </p:spPr>
      </p:pic>
      <p:sp>
        <p:nvSpPr>
          <p:cNvPr id="2" name="Šipka: doprava 1">
            <a:extLst>
              <a:ext uri="{FF2B5EF4-FFF2-40B4-BE49-F238E27FC236}">
                <a16:creationId xmlns:a16="http://schemas.microsoft.com/office/drawing/2014/main" id="{7F3D6699-4958-4470-9B59-0A67A7A3F917}"/>
              </a:ext>
            </a:extLst>
          </p:cNvPr>
          <p:cNvSpPr/>
          <p:nvPr/>
        </p:nvSpPr>
        <p:spPr>
          <a:xfrm rot="20349208">
            <a:off x="2948093" y="2110143"/>
            <a:ext cx="291880" cy="1310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954739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AF524FC5-27CD-4A5A-84F5-896BF0EE76D7}"/>
              </a:ext>
            </a:extLst>
          </p:cNvPr>
          <p:cNvSpPr txBox="1"/>
          <p:nvPr/>
        </p:nvSpPr>
        <p:spPr>
          <a:xfrm>
            <a:off x="330991" y="979672"/>
            <a:ext cx="5943599" cy="1015663"/>
          </a:xfrm>
          <a:prstGeom prst="rect">
            <a:avLst/>
          </a:prstGeom>
          <a:noFill/>
        </p:spPr>
        <p:txBody>
          <a:bodyPr wrap="square">
            <a:spAutoFit/>
          </a:bodyPr>
          <a:lstStyle/>
          <a:p>
            <a:pPr algn="just"/>
            <a:r>
              <a:rPr lang="cs-CZ" sz="2000" dirty="0"/>
              <a:t>Hladina je v každém bodě kolmá na k výslednici působících sil - tíhové a odstředivé (v soustavě spojené s nádobou). Ve vzdálenosti </a:t>
            </a:r>
            <a:r>
              <a:rPr lang="cs-CZ" sz="2000" i="1" dirty="0"/>
              <a:t>x</a:t>
            </a:r>
            <a:r>
              <a:rPr lang="cs-CZ" sz="2000" dirty="0"/>
              <a:t> (resp. </a:t>
            </a:r>
            <a:r>
              <a:rPr lang="cs-CZ" sz="2000" i="1" dirty="0"/>
              <a:t>r</a:t>
            </a:r>
            <a:r>
              <a:rPr lang="cs-CZ" sz="2000" dirty="0"/>
              <a:t>) od osy otáčení je</a:t>
            </a:r>
          </a:p>
        </p:txBody>
      </p:sp>
      <p:pic>
        <p:nvPicPr>
          <p:cNvPr id="9218" name="Picture 2" descr="$\tan\alpha=\frac{F_o}G=\frac{m\omega^2x}{mg}=\frac{\omega^2x}g=\frac{dy}{dx}$">
            <a:extLst>
              <a:ext uri="{FF2B5EF4-FFF2-40B4-BE49-F238E27FC236}">
                <a16:creationId xmlns:a16="http://schemas.microsoft.com/office/drawing/2014/main" id="{A01EBBD1-6097-4646-BB50-0ED2235DAF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687" y="2231734"/>
            <a:ext cx="3426261" cy="55721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y= \int \frac{\omega^2x}g dx= \frac{\omega^2x^2}{2g}+y_0$">
            <a:extLst>
              <a:ext uri="{FF2B5EF4-FFF2-40B4-BE49-F238E27FC236}">
                <a16:creationId xmlns:a16="http://schemas.microsoft.com/office/drawing/2014/main" id="{B0A66211-2FB4-468E-B5CE-0B0B76B58D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8283" y="3159844"/>
            <a:ext cx="2703071" cy="557212"/>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28594CA6-ABF7-4D27-9A5C-51FAD484B6FC}"/>
              </a:ext>
            </a:extLst>
          </p:cNvPr>
          <p:cNvSpPr txBox="1"/>
          <p:nvPr/>
        </p:nvSpPr>
        <p:spPr>
          <a:xfrm>
            <a:off x="228600" y="306012"/>
            <a:ext cx="4572000" cy="461665"/>
          </a:xfrm>
          <a:prstGeom prst="rect">
            <a:avLst/>
          </a:prstGeom>
          <a:noFill/>
        </p:spPr>
        <p:txBody>
          <a:bodyPr wrap="square">
            <a:spAutoFit/>
          </a:bodyPr>
          <a:lstStyle/>
          <a:p>
            <a:r>
              <a:rPr lang="pl-PL" sz="2400" b="1" dirty="0">
                <a:effectLst/>
              </a:rPr>
              <a:t>Povrch kapaliny v rotujici nádobě</a:t>
            </a:r>
            <a:endParaRPr lang="cs-CZ" sz="2400" b="1" dirty="0"/>
          </a:p>
        </p:txBody>
      </p:sp>
      <p:pic>
        <p:nvPicPr>
          <p:cNvPr id="22530" name="Picture 2">
            <a:extLst>
              <a:ext uri="{FF2B5EF4-FFF2-40B4-BE49-F238E27FC236}">
                <a16:creationId xmlns:a16="http://schemas.microsoft.com/office/drawing/2014/main" id="{FA9221E1-A96B-4636-BA42-022A644B86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7309" y="4949951"/>
            <a:ext cx="2266460" cy="169984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Skupina 3">
            <a:extLst>
              <a:ext uri="{FF2B5EF4-FFF2-40B4-BE49-F238E27FC236}">
                <a16:creationId xmlns:a16="http://schemas.microsoft.com/office/drawing/2014/main" id="{C39E32E8-3BC1-4A04-B866-C58DC466E633}"/>
              </a:ext>
            </a:extLst>
          </p:cNvPr>
          <p:cNvGrpSpPr/>
          <p:nvPr/>
        </p:nvGrpSpPr>
        <p:grpSpPr>
          <a:xfrm>
            <a:off x="6165061" y="784136"/>
            <a:ext cx="2647948" cy="2973358"/>
            <a:chOff x="5779703" y="1757976"/>
            <a:chExt cx="2703512" cy="3021158"/>
          </a:xfrm>
        </p:grpSpPr>
        <p:pic>
          <p:nvPicPr>
            <p:cNvPr id="9222" name="Picture 6">
              <a:extLst>
                <a:ext uri="{FF2B5EF4-FFF2-40B4-BE49-F238E27FC236}">
                  <a16:creationId xmlns:a16="http://schemas.microsoft.com/office/drawing/2014/main" id="{0F0A8CF8-D1E0-45D8-BF29-C0B1449F19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9703" y="1757976"/>
              <a:ext cx="2703512" cy="3021158"/>
            </a:xfrm>
            <a:prstGeom prst="rect">
              <a:avLst/>
            </a:prstGeom>
            <a:noFill/>
            <a:extLst>
              <a:ext uri="{909E8E84-426E-40DD-AFC4-6F175D3DCCD1}">
                <a14:hiddenFill xmlns:a14="http://schemas.microsoft.com/office/drawing/2010/main">
                  <a:solidFill>
                    <a:srgbClr val="FFFFFF"/>
                  </a:solidFill>
                </a14:hiddenFill>
              </a:ext>
            </a:extLst>
          </p:spPr>
        </p:pic>
        <p:sp>
          <p:nvSpPr>
            <p:cNvPr id="2" name="Pravá složená závorka 1">
              <a:extLst>
                <a:ext uri="{FF2B5EF4-FFF2-40B4-BE49-F238E27FC236}">
                  <a16:creationId xmlns:a16="http://schemas.microsoft.com/office/drawing/2014/main" id="{249148B9-4D7C-4CFC-A53A-A11759E829F4}"/>
                </a:ext>
              </a:extLst>
            </p:cNvPr>
            <p:cNvSpPr/>
            <p:nvPr/>
          </p:nvSpPr>
          <p:spPr>
            <a:xfrm>
              <a:off x="7359029" y="3733800"/>
              <a:ext cx="165721" cy="8001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3" name="TextovéPole 2">
              <a:extLst>
                <a:ext uri="{FF2B5EF4-FFF2-40B4-BE49-F238E27FC236}">
                  <a16:creationId xmlns:a16="http://schemas.microsoft.com/office/drawing/2014/main" id="{67B6A999-4501-435C-BD8F-6F1E24E9BFAD}"/>
                </a:ext>
              </a:extLst>
            </p:cNvPr>
            <p:cNvSpPr txBox="1"/>
            <p:nvPr/>
          </p:nvSpPr>
          <p:spPr>
            <a:xfrm>
              <a:off x="7556307" y="3949184"/>
              <a:ext cx="447675" cy="369332"/>
            </a:xfrm>
            <a:prstGeom prst="rect">
              <a:avLst/>
            </a:prstGeom>
            <a:noFill/>
          </p:spPr>
          <p:txBody>
            <a:bodyPr wrap="square" rtlCol="0">
              <a:spAutoFit/>
            </a:bodyPr>
            <a:lstStyle/>
            <a:p>
              <a:r>
                <a:rPr lang="cs-CZ" i="1" dirty="0"/>
                <a:t>y</a:t>
              </a:r>
              <a:r>
                <a:rPr lang="cs-CZ" baseline="-25000" dirty="0"/>
                <a:t>0</a:t>
              </a:r>
            </a:p>
          </p:txBody>
        </p:sp>
      </p:grpSp>
      <p:sp>
        <p:nvSpPr>
          <p:cNvPr id="7" name="TextovéPole 6">
            <a:extLst>
              <a:ext uri="{FF2B5EF4-FFF2-40B4-BE49-F238E27FC236}">
                <a16:creationId xmlns:a16="http://schemas.microsoft.com/office/drawing/2014/main" id="{BA795858-12FA-417D-BF2B-62EA1F92805A}"/>
              </a:ext>
            </a:extLst>
          </p:cNvPr>
          <p:cNvSpPr txBox="1"/>
          <p:nvPr/>
        </p:nvSpPr>
        <p:spPr>
          <a:xfrm>
            <a:off x="317835" y="3996245"/>
            <a:ext cx="5956755" cy="707886"/>
          </a:xfrm>
          <a:prstGeom prst="rect">
            <a:avLst/>
          </a:prstGeom>
          <a:noFill/>
        </p:spPr>
        <p:txBody>
          <a:bodyPr wrap="square" rtlCol="0">
            <a:spAutoFit/>
          </a:bodyPr>
          <a:lstStyle/>
          <a:p>
            <a:r>
              <a:rPr lang="cs-CZ" sz="2000" dirty="0"/>
              <a:t>Povrchem rotující kapaliny je tedy </a:t>
            </a:r>
            <a:r>
              <a:rPr lang="cs-CZ" sz="2000" u="sng" dirty="0"/>
              <a:t>rotační paraboloid </a:t>
            </a:r>
            <a:r>
              <a:rPr lang="cs-CZ" sz="2000" dirty="0"/>
              <a:t>(</a:t>
            </a:r>
            <a:r>
              <a:rPr lang="cs-CZ" sz="2000" b="0" i="0" u="none" strike="noStrike" dirty="0">
                <a:effectLst/>
              </a:rPr>
              <a:t>rotační plocha</a:t>
            </a:r>
            <a:r>
              <a:rPr lang="cs-CZ" sz="2000" b="0" i="0" dirty="0">
                <a:effectLst/>
              </a:rPr>
              <a:t> vzniklá rotací </a:t>
            </a:r>
            <a:r>
              <a:rPr lang="cs-CZ" sz="2000" b="0" i="0" u="none" strike="noStrike" dirty="0">
                <a:effectLst/>
              </a:rPr>
              <a:t>paraboly</a:t>
            </a:r>
            <a:r>
              <a:rPr lang="cs-CZ" sz="2000" b="0" i="0" dirty="0">
                <a:effectLst/>
              </a:rPr>
              <a:t> kolem její osy</a:t>
            </a:r>
            <a:r>
              <a:rPr lang="cs-CZ" sz="2000" dirty="0"/>
              <a:t>).</a:t>
            </a:r>
          </a:p>
        </p:txBody>
      </p:sp>
      <p:pic>
        <p:nvPicPr>
          <p:cNvPr id="22534" name="Picture 6">
            <a:extLst>
              <a:ext uri="{FF2B5EF4-FFF2-40B4-BE49-F238E27FC236}">
                <a16:creationId xmlns:a16="http://schemas.microsoft.com/office/drawing/2014/main" id="{6045D3FD-4A41-46E0-B02A-6E3B77B273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161" y="4964011"/>
            <a:ext cx="2228969" cy="1671726"/>
          </a:xfrm>
          <a:prstGeom prst="rect">
            <a:avLst/>
          </a:prstGeom>
          <a:noFill/>
          <a:extLst>
            <a:ext uri="{909E8E84-426E-40DD-AFC4-6F175D3DCCD1}">
              <a14:hiddenFill xmlns:a14="http://schemas.microsoft.com/office/drawing/2010/main">
                <a:solidFill>
                  <a:srgbClr val="FFFFFF"/>
                </a:solidFill>
              </a14:hiddenFill>
            </a:ext>
          </a:extLst>
        </p:spPr>
      </p:pic>
      <p:pic>
        <p:nvPicPr>
          <p:cNvPr id="17" name="Grafický objekt 16">
            <a:extLst>
              <a:ext uri="{FF2B5EF4-FFF2-40B4-BE49-F238E27FC236}">
                <a16:creationId xmlns:a16="http://schemas.microsoft.com/office/drawing/2014/main" id="{BCB82AB1-EEE7-459F-BDCB-BA4C709D2B8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03673" y="4115260"/>
            <a:ext cx="2570724" cy="2418008"/>
          </a:xfrm>
          <a:prstGeom prst="rect">
            <a:avLst/>
          </a:prstGeom>
        </p:spPr>
      </p:pic>
    </p:spTree>
    <p:extLst>
      <p:ext uri="{BB962C8B-B14F-4D97-AF65-F5344CB8AC3E}">
        <p14:creationId xmlns:p14="http://schemas.microsoft.com/office/powerpoint/2010/main" val="3690809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0928B705-5775-4226-9ED8-15F9C6D3D295}"/>
              </a:ext>
            </a:extLst>
          </p:cNvPr>
          <p:cNvSpPr txBox="1"/>
          <p:nvPr/>
        </p:nvSpPr>
        <p:spPr>
          <a:xfrm>
            <a:off x="204787" y="264200"/>
            <a:ext cx="8734424" cy="1631216"/>
          </a:xfrm>
          <a:prstGeom prst="rect">
            <a:avLst/>
          </a:prstGeom>
          <a:noFill/>
        </p:spPr>
        <p:txBody>
          <a:bodyPr wrap="square">
            <a:spAutoFit/>
          </a:bodyPr>
          <a:lstStyle/>
          <a:p>
            <a:pPr algn="just"/>
            <a:r>
              <a:rPr lang="cs-CZ" sz="2000" b="1" i="1" dirty="0"/>
              <a:t>Polykrystaly </a:t>
            </a:r>
            <a:r>
              <a:rPr lang="cs-CZ" sz="2000" dirty="0"/>
              <a:t>tvoří</a:t>
            </a:r>
            <a:r>
              <a:rPr lang="cs-CZ" sz="2000" b="1" i="1" dirty="0"/>
              <a:t> </a:t>
            </a:r>
            <a:r>
              <a:rPr lang="cs-CZ" sz="2000" dirty="0"/>
              <a:t>většina pevných látek (všechny kovy, zeminy, prach,…), skládají se z velkého počtu drobných krystalů – zrn (10</a:t>
            </a:r>
            <a:r>
              <a:rPr lang="el-GR" sz="2000" dirty="0"/>
              <a:t>μ</a:t>
            </a:r>
            <a:r>
              <a:rPr lang="cs-CZ" sz="2000" dirty="0"/>
              <a:t>m - několik milimetrů), uvnitř zrn jsou částice uspořádány pravidelně, poloha zrn je však náhodná. </a:t>
            </a:r>
            <a:r>
              <a:rPr lang="cs-CZ" sz="2000" b="0" i="0" dirty="0">
                <a:solidFill>
                  <a:srgbClr val="000000"/>
                </a:solidFill>
                <a:effectLst/>
              </a:rPr>
              <a:t>Různá orientace zrn u polykrystalických látek způsobuje, že jsou </a:t>
            </a:r>
            <a:r>
              <a:rPr lang="cs-CZ" sz="2000" b="1" i="0" dirty="0">
                <a:solidFill>
                  <a:srgbClr val="000000"/>
                </a:solidFill>
                <a:effectLst/>
              </a:rPr>
              <a:t>izotropní</a:t>
            </a:r>
            <a:r>
              <a:rPr lang="cs-CZ" sz="2000" b="0" i="0" dirty="0">
                <a:solidFill>
                  <a:srgbClr val="000000"/>
                </a:solidFill>
                <a:effectLst/>
              </a:rPr>
              <a:t>, tj. polykrystaly látky mají ve všech směrech uvnitř krystalu stejné vlastnosti </a:t>
            </a:r>
            <a:r>
              <a:rPr lang="cs-CZ" sz="2000" dirty="0"/>
              <a:t>(např. roztažnost při zahřívání). </a:t>
            </a:r>
          </a:p>
        </p:txBody>
      </p:sp>
      <p:pic>
        <p:nvPicPr>
          <p:cNvPr id="7170" name="Picture 2">
            <a:extLst>
              <a:ext uri="{FF2B5EF4-FFF2-40B4-BE49-F238E27FC236}">
                <a16:creationId xmlns:a16="http://schemas.microsoft.com/office/drawing/2014/main" id="{E809DAFA-94C9-4DE8-A47B-0F243AE2A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62" y="2004193"/>
            <a:ext cx="1719263" cy="1719263"/>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663E31A6-7F54-4195-84E4-6082D49DBDB1}"/>
              </a:ext>
            </a:extLst>
          </p:cNvPr>
          <p:cNvSpPr txBox="1"/>
          <p:nvPr/>
        </p:nvSpPr>
        <p:spPr>
          <a:xfrm>
            <a:off x="204787" y="4248904"/>
            <a:ext cx="5605464" cy="2246769"/>
          </a:xfrm>
          <a:prstGeom prst="rect">
            <a:avLst/>
          </a:prstGeom>
          <a:noFill/>
        </p:spPr>
        <p:txBody>
          <a:bodyPr wrap="square">
            <a:spAutoFit/>
          </a:bodyPr>
          <a:lstStyle/>
          <a:p>
            <a:r>
              <a:rPr lang="cs-CZ" sz="2000" b="1" dirty="0"/>
              <a:t>Amorfní látky</a:t>
            </a:r>
          </a:p>
          <a:p>
            <a:pPr algn="just"/>
            <a:r>
              <a:rPr lang="cs-CZ" sz="2000" dirty="0"/>
              <a:t>  periodické uspořádání částic je omezeno na vzdálenost do zhruba 10</a:t>
            </a:r>
            <a:r>
              <a:rPr lang="cs-CZ" sz="2000" baseline="30000" dirty="0"/>
              <a:t>-8</a:t>
            </a:r>
            <a:r>
              <a:rPr lang="cs-CZ" sz="2000" dirty="0"/>
              <a:t> m, na větších vzdálenostech je pravidelnost uspořádání porušena. Amorfní látky se vyznačují </a:t>
            </a:r>
            <a:r>
              <a:rPr lang="cs-CZ" sz="2000" dirty="0" err="1"/>
              <a:t>krátkodosahovým</a:t>
            </a:r>
            <a:r>
              <a:rPr lang="cs-CZ" sz="2000" dirty="0"/>
              <a:t> uspřádáním. Patří sem sklo, pryskyřice, vosk, asfalt, pasty, … </a:t>
            </a:r>
          </a:p>
        </p:txBody>
      </p:sp>
      <p:pic>
        <p:nvPicPr>
          <p:cNvPr id="7178" name="Picture 10" descr="ŠTRUKTÚRA OCELÍ A LEDEBURITICKÝCH LIATIN - PDF Free Download">
            <a:extLst>
              <a:ext uri="{FF2B5EF4-FFF2-40B4-BE49-F238E27FC236}">
                <a16:creationId xmlns:a16="http://schemas.microsoft.com/office/drawing/2014/main" id="{4A738760-5D1A-4311-974A-59DB8FECF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900" y="2045936"/>
            <a:ext cx="2514600" cy="1781897"/>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DCCA4B34-ACDE-4A91-A9B8-B02590238903}"/>
              </a:ext>
            </a:extLst>
          </p:cNvPr>
          <p:cNvSpPr txBox="1"/>
          <p:nvPr/>
        </p:nvSpPr>
        <p:spPr>
          <a:xfrm>
            <a:off x="5353050" y="3452609"/>
            <a:ext cx="572593" cy="369332"/>
          </a:xfrm>
          <a:prstGeom prst="rect">
            <a:avLst/>
          </a:prstGeom>
          <a:noFill/>
        </p:spPr>
        <p:txBody>
          <a:bodyPr wrap="none" rtlCol="0">
            <a:spAutoFit/>
          </a:bodyPr>
          <a:lstStyle/>
          <a:p>
            <a:r>
              <a:rPr lang="cs-CZ" dirty="0"/>
              <a:t>ocel</a:t>
            </a:r>
          </a:p>
        </p:txBody>
      </p:sp>
      <p:pic>
        <p:nvPicPr>
          <p:cNvPr id="9" name="Picture 6" descr="Solid State Structure">
            <a:extLst>
              <a:ext uri="{FF2B5EF4-FFF2-40B4-BE49-F238E27FC236}">
                <a16:creationId xmlns:a16="http://schemas.microsoft.com/office/drawing/2014/main" id="{A0C4D917-FAC9-401E-B961-E03D449FB8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0693" y="4347032"/>
            <a:ext cx="3028518" cy="2344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9277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D5E2E731-D2F3-4472-B22A-746440156063}"/>
              </a:ext>
            </a:extLst>
          </p:cNvPr>
          <p:cNvSpPr txBox="1"/>
          <p:nvPr/>
        </p:nvSpPr>
        <p:spPr>
          <a:xfrm>
            <a:off x="214597" y="221703"/>
            <a:ext cx="4489242" cy="461665"/>
          </a:xfrm>
          <a:prstGeom prst="rect">
            <a:avLst/>
          </a:prstGeom>
          <a:noFill/>
        </p:spPr>
        <p:txBody>
          <a:bodyPr wrap="none" rtlCol="0">
            <a:spAutoFit/>
          </a:bodyPr>
          <a:lstStyle/>
          <a:p>
            <a:r>
              <a:rPr lang="cs-CZ" sz="2400" b="1" dirty="0"/>
              <a:t>Povrchové napětí (povrchová síla)</a:t>
            </a:r>
          </a:p>
        </p:txBody>
      </p:sp>
      <p:pic>
        <p:nvPicPr>
          <p:cNvPr id="6156" name="Picture 12">
            <a:extLst>
              <a:ext uri="{FF2B5EF4-FFF2-40B4-BE49-F238E27FC236}">
                <a16:creationId xmlns:a16="http://schemas.microsoft.com/office/drawing/2014/main" id="{712AEB1A-913C-4DB7-8589-41FC957F97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2861" y="2709856"/>
            <a:ext cx="1655117" cy="1701522"/>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Povrchové napětí - Wikiwand">
            <a:extLst>
              <a:ext uri="{FF2B5EF4-FFF2-40B4-BE49-F238E27FC236}">
                <a16:creationId xmlns:a16="http://schemas.microsoft.com/office/drawing/2014/main" id="{5B4FF4C1-C4D2-438E-8C6F-84687CC6D2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6242" y="2398684"/>
            <a:ext cx="4191000" cy="201930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9A2B95F7-E5CC-4125-8ABD-8710B69A1240}"/>
              </a:ext>
            </a:extLst>
          </p:cNvPr>
          <p:cNvSpPr txBox="1"/>
          <p:nvPr/>
        </p:nvSpPr>
        <p:spPr>
          <a:xfrm>
            <a:off x="214597" y="994741"/>
            <a:ext cx="8765637" cy="1938992"/>
          </a:xfrm>
          <a:prstGeom prst="rect">
            <a:avLst/>
          </a:prstGeom>
          <a:noFill/>
        </p:spPr>
        <p:txBody>
          <a:bodyPr wrap="square">
            <a:spAutoFit/>
          </a:bodyPr>
          <a:lstStyle/>
          <a:p>
            <a:pPr algn="just"/>
            <a:r>
              <a:rPr lang="cs-CZ" sz="2000" b="0" i="0" dirty="0">
                <a:solidFill>
                  <a:srgbClr val="000000"/>
                </a:solidFill>
                <a:effectLst/>
              </a:rPr>
              <a:t>Molekuly kapaliny na sebe působí přitažlivými silami, výslednice těchto sil je nulová, při posunutí molekuly do povrchové vrstvy má výslednice těchto sil směr do kapaliny. </a:t>
            </a:r>
            <a:r>
              <a:rPr lang="cs-CZ" sz="2000" u="sng" dirty="0"/>
              <a:t>Při posunu molekuly z vnitřku kapaliny do povrchové vrstvy nutno vykonat </a:t>
            </a:r>
            <a:r>
              <a:rPr lang="cs-CZ" sz="2000" b="1" u="sng" dirty="0"/>
              <a:t>práci.</a:t>
            </a:r>
            <a:r>
              <a:rPr lang="cs-CZ" sz="2000" dirty="0"/>
              <a:t> Proto mají molekuly z povrchové vrstvy větší </a:t>
            </a:r>
            <a:r>
              <a:rPr lang="cs-CZ" sz="2000" b="1" dirty="0"/>
              <a:t>potenciální energii </a:t>
            </a:r>
            <a:r>
              <a:rPr lang="cs-CZ" sz="2000" dirty="0"/>
              <a:t>než molekuly v této vrstvě neležící.</a:t>
            </a:r>
            <a:endParaRPr lang="cs-CZ" sz="2000" u="sng" dirty="0"/>
          </a:p>
          <a:p>
            <a:pPr algn="just"/>
            <a:endParaRPr lang="cs-CZ" sz="2000" dirty="0"/>
          </a:p>
        </p:txBody>
      </p:sp>
      <p:sp>
        <p:nvSpPr>
          <p:cNvPr id="3" name="TextovéPole 2">
            <a:extLst>
              <a:ext uri="{FF2B5EF4-FFF2-40B4-BE49-F238E27FC236}">
                <a16:creationId xmlns:a16="http://schemas.microsoft.com/office/drawing/2014/main" id="{60D725B0-E21A-42BC-A3C1-7AA9F2924610}"/>
              </a:ext>
            </a:extLst>
          </p:cNvPr>
          <p:cNvSpPr txBox="1"/>
          <p:nvPr/>
        </p:nvSpPr>
        <p:spPr>
          <a:xfrm>
            <a:off x="214597" y="4511397"/>
            <a:ext cx="8677275" cy="1938992"/>
          </a:xfrm>
          <a:prstGeom prst="rect">
            <a:avLst/>
          </a:prstGeom>
          <a:noFill/>
        </p:spPr>
        <p:txBody>
          <a:bodyPr wrap="square">
            <a:spAutoFit/>
          </a:bodyPr>
          <a:lstStyle/>
          <a:p>
            <a:pPr algn="just"/>
            <a:r>
              <a:rPr lang="cs-CZ" sz="2000" dirty="0"/>
              <a:t>Povrchová vrstva působí na otáčivou příčku délky </a:t>
            </a:r>
            <a:r>
              <a:rPr lang="cs-CZ" sz="2000" i="1" dirty="0"/>
              <a:t>l</a:t>
            </a:r>
            <a:r>
              <a:rPr lang="cs-CZ" sz="2000" dirty="0"/>
              <a:t> </a:t>
            </a:r>
            <a:r>
              <a:rPr lang="cs-CZ" sz="2000" b="1" dirty="0"/>
              <a:t>povrchovým napětím </a:t>
            </a:r>
            <a:r>
              <a:rPr lang="el-GR" sz="2000" dirty="0"/>
              <a:t>σ</a:t>
            </a:r>
            <a:r>
              <a:rPr lang="cs-CZ" sz="2000" dirty="0"/>
              <a:t>, jedna povrchová vrstva tedy působí výslednou silou </a:t>
            </a:r>
            <a:r>
              <a:rPr lang="el-GR" sz="2000" i="1" dirty="0"/>
              <a:t>σ</a:t>
            </a:r>
            <a:r>
              <a:rPr lang="cs-CZ" sz="2000" dirty="0"/>
              <a:t>.</a:t>
            </a:r>
            <a:r>
              <a:rPr lang="cs-CZ" sz="2000" i="1" dirty="0"/>
              <a:t>l</a:t>
            </a:r>
            <a:r>
              <a:rPr lang="cs-CZ" sz="2000" dirty="0"/>
              <a:t>. Vzhledem k existenci dvou povrchových vrstev udržíme příčku v rovnováze silou </a:t>
            </a:r>
            <a:r>
              <a:rPr lang="cs-CZ" sz="2000" i="1" dirty="0"/>
              <a:t>F</a:t>
            </a:r>
            <a:r>
              <a:rPr lang="cs-CZ" sz="2000" dirty="0"/>
              <a:t> = 2.</a:t>
            </a:r>
            <a:r>
              <a:rPr lang="el-GR" sz="2000" i="1" dirty="0"/>
              <a:t>σ</a:t>
            </a:r>
            <a:r>
              <a:rPr lang="cs-CZ" sz="2000" dirty="0"/>
              <a:t>.</a:t>
            </a:r>
            <a:r>
              <a:rPr lang="cs-CZ" sz="2000" i="1" dirty="0"/>
              <a:t>l</a:t>
            </a:r>
            <a:r>
              <a:rPr lang="cs-CZ" sz="2000" dirty="0"/>
              <a:t>. Při posunutí příčky o vzdálenost </a:t>
            </a:r>
            <a:r>
              <a:rPr lang="el-GR" sz="2000" dirty="0"/>
              <a:t>Δ</a:t>
            </a:r>
            <a:r>
              <a:rPr lang="cs-CZ" sz="2000" i="1" dirty="0"/>
              <a:t>s</a:t>
            </a:r>
            <a:r>
              <a:rPr lang="cs-CZ" sz="2000" dirty="0"/>
              <a:t> vykonáme práci </a:t>
            </a:r>
            <a:r>
              <a:rPr lang="cs-CZ" sz="2000" i="1" dirty="0"/>
              <a:t>W</a:t>
            </a:r>
            <a:r>
              <a:rPr lang="cs-CZ" sz="2000" dirty="0"/>
              <a:t> = 2.</a:t>
            </a:r>
            <a:r>
              <a:rPr lang="el-GR" sz="2000" i="1" dirty="0"/>
              <a:t>σ</a:t>
            </a:r>
            <a:r>
              <a:rPr lang="cs-CZ" sz="2000" dirty="0"/>
              <a:t>.</a:t>
            </a:r>
            <a:r>
              <a:rPr lang="cs-CZ" sz="2000" i="1" dirty="0"/>
              <a:t>l</a:t>
            </a:r>
            <a:r>
              <a:rPr lang="cs-CZ" sz="2000" dirty="0"/>
              <a:t>.</a:t>
            </a:r>
            <a:r>
              <a:rPr lang="el-GR" sz="2000" dirty="0"/>
              <a:t>Δ</a:t>
            </a:r>
            <a:r>
              <a:rPr lang="cs-CZ" sz="2000" i="1" dirty="0"/>
              <a:t>s</a:t>
            </a:r>
            <a:r>
              <a:rPr lang="cs-CZ" sz="2000" dirty="0"/>
              <a:t>, která se jeví jako změna </a:t>
            </a:r>
            <a:r>
              <a:rPr lang="cs-CZ" sz="2000" b="1" dirty="0"/>
              <a:t>povrchové energie</a:t>
            </a:r>
            <a:r>
              <a:rPr lang="cs-CZ" sz="2000" dirty="0"/>
              <a:t> při změně povrchu o </a:t>
            </a:r>
            <a:r>
              <a:rPr lang="el-GR" sz="2000" dirty="0"/>
              <a:t>Δ</a:t>
            </a:r>
            <a:r>
              <a:rPr lang="cs-CZ" sz="2000" i="1" dirty="0"/>
              <a:t>S</a:t>
            </a:r>
            <a:r>
              <a:rPr lang="cs-CZ" sz="2000" dirty="0"/>
              <a:t>=2.</a:t>
            </a:r>
            <a:r>
              <a:rPr lang="cs-CZ" sz="2000" i="1" dirty="0"/>
              <a:t>l</a:t>
            </a:r>
            <a:r>
              <a:rPr lang="cs-CZ" sz="2000" dirty="0"/>
              <a:t>.</a:t>
            </a:r>
            <a:r>
              <a:rPr lang="el-GR" sz="2000" dirty="0"/>
              <a:t>Δ</a:t>
            </a:r>
            <a:r>
              <a:rPr lang="cs-CZ" sz="2000" i="1" dirty="0"/>
              <a:t>S</a:t>
            </a:r>
            <a:r>
              <a:rPr lang="cs-CZ" sz="2000" dirty="0"/>
              <a:t>. Změnu povrchové energie je pak možné vyjádřit jako</a:t>
            </a:r>
          </a:p>
        </p:txBody>
      </p:sp>
      <p:pic>
        <p:nvPicPr>
          <p:cNvPr id="10" name="Grafický objekt 9">
            <a:extLst>
              <a:ext uri="{FF2B5EF4-FFF2-40B4-BE49-F238E27FC236}">
                <a16:creationId xmlns:a16="http://schemas.microsoft.com/office/drawing/2014/main" id="{7E9788D3-FA1D-4AD1-8FDA-4A59F6C04C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17608" y="6210928"/>
            <a:ext cx="1897268" cy="239461"/>
          </a:xfrm>
          <a:prstGeom prst="rect">
            <a:avLst/>
          </a:prstGeom>
        </p:spPr>
      </p:pic>
    </p:spTree>
    <p:extLst>
      <p:ext uri="{BB962C8B-B14F-4D97-AF65-F5344CB8AC3E}">
        <p14:creationId xmlns:p14="http://schemas.microsoft.com/office/powerpoint/2010/main" val="36657901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DC538994-580F-4706-AC23-1D9FDA441145}"/>
              </a:ext>
            </a:extLst>
          </p:cNvPr>
          <p:cNvSpPr txBox="1"/>
          <p:nvPr/>
        </p:nvSpPr>
        <p:spPr>
          <a:xfrm>
            <a:off x="259676" y="4646019"/>
            <a:ext cx="4503482" cy="1600438"/>
          </a:xfrm>
          <a:prstGeom prst="rect">
            <a:avLst/>
          </a:prstGeom>
          <a:noFill/>
        </p:spPr>
        <p:txBody>
          <a:bodyPr wrap="square">
            <a:spAutoFit/>
          </a:bodyPr>
          <a:lstStyle/>
          <a:p>
            <a:pPr algn="just"/>
            <a:r>
              <a:rPr lang="cs-CZ" b="0" i="0" dirty="0">
                <a:solidFill>
                  <a:srgbClr val="000000"/>
                </a:solidFill>
                <a:effectLst/>
              </a:rPr>
              <a:t>kde </a:t>
            </a:r>
            <a:r>
              <a:rPr lang="el-GR" b="0" i="0" dirty="0">
                <a:solidFill>
                  <a:srgbClr val="000000"/>
                </a:solidFill>
                <a:effectLst/>
              </a:rPr>
              <a:t>σ - </a:t>
            </a:r>
            <a:r>
              <a:rPr lang="cs-CZ" b="0" i="0" dirty="0">
                <a:solidFill>
                  <a:srgbClr val="000000"/>
                </a:solidFill>
                <a:effectLst/>
              </a:rPr>
              <a:t>povrchové napětí.</a:t>
            </a:r>
          </a:p>
          <a:p>
            <a:pPr algn="just"/>
            <a:endParaRPr lang="cs-CZ" sz="2000" b="0" i="0" dirty="0">
              <a:solidFill>
                <a:srgbClr val="000000"/>
              </a:solidFill>
              <a:effectLst/>
            </a:endParaRPr>
          </a:p>
          <a:p>
            <a:pPr algn="just"/>
            <a:r>
              <a:rPr lang="cs-CZ" sz="2000" dirty="0">
                <a:solidFill>
                  <a:srgbClr val="000000"/>
                </a:solidFill>
              </a:rPr>
              <a:t>Hodnota </a:t>
            </a:r>
            <a:r>
              <a:rPr lang="cs-CZ" sz="2000" b="0" i="0" dirty="0">
                <a:solidFill>
                  <a:srgbClr val="000000"/>
                </a:solidFill>
                <a:effectLst/>
              </a:rPr>
              <a:t>povrchového napětí </a:t>
            </a:r>
            <a:r>
              <a:rPr lang="el-GR" sz="2000" b="0" i="0" dirty="0">
                <a:solidFill>
                  <a:srgbClr val="000000"/>
                </a:solidFill>
                <a:effectLst/>
              </a:rPr>
              <a:t>σ </a:t>
            </a:r>
            <a:r>
              <a:rPr lang="cs-CZ" sz="2000" b="0" i="0" dirty="0">
                <a:solidFill>
                  <a:srgbClr val="000000"/>
                </a:solidFill>
                <a:effectLst/>
              </a:rPr>
              <a:t>závisí na druhu kapaliny, teplotě, prostředí nad kapalinou.</a:t>
            </a:r>
            <a:endParaRPr lang="cs-CZ" sz="2000" dirty="0"/>
          </a:p>
        </p:txBody>
      </p:sp>
      <p:sp>
        <p:nvSpPr>
          <p:cNvPr id="9" name="TextovéPole 8">
            <a:extLst>
              <a:ext uri="{FF2B5EF4-FFF2-40B4-BE49-F238E27FC236}">
                <a16:creationId xmlns:a16="http://schemas.microsoft.com/office/drawing/2014/main" id="{DDECE7E8-6FEA-4B35-98F8-D19339DD8A17}"/>
              </a:ext>
            </a:extLst>
          </p:cNvPr>
          <p:cNvSpPr txBox="1"/>
          <p:nvPr/>
        </p:nvSpPr>
        <p:spPr>
          <a:xfrm>
            <a:off x="234305" y="365463"/>
            <a:ext cx="8650019" cy="1446550"/>
          </a:xfrm>
          <a:prstGeom prst="rect">
            <a:avLst/>
          </a:prstGeom>
          <a:noFill/>
        </p:spPr>
        <p:txBody>
          <a:bodyPr wrap="square">
            <a:spAutoFit/>
          </a:bodyPr>
          <a:lstStyle/>
          <a:p>
            <a:pPr algn="just"/>
            <a:r>
              <a:rPr lang="cs-CZ" sz="2000" b="0" i="0" dirty="0">
                <a:solidFill>
                  <a:srgbClr val="202122"/>
                </a:solidFill>
                <a:effectLst/>
              </a:rPr>
              <a:t>Z tohoto vztahu vyplývá, že </a:t>
            </a:r>
            <a:r>
              <a:rPr lang="cs-CZ" sz="2000" b="0" i="0" u="sng" dirty="0">
                <a:solidFill>
                  <a:srgbClr val="202122"/>
                </a:solidFill>
                <a:effectLst/>
              </a:rPr>
              <a:t>snaha povrchového napětí o </a:t>
            </a:r>
            <a:r>
              <a:rPr lang="cs-CZ" sz="2000" b="0" i="0" u="sng" strike="noStrike" dirty="0">
                <a:solidFill>
                  <a:srgbClr val="0B0080"/>
                </a:solidFill>
                <a:effectLst/>
              </a:rPr>
              <a:t>minimalizaci</a:t>
            </a:r>
            <a:r>
              <a:rPr lang="cs-CZ" sz="2000" b="0" i="0" u="sng" dirty="0">
                <a:solidFill>
                  <a:srgbClr val="202122"/>
                </a:solidFill>
                <a:effectLst/>
              </a:rPr>
              <a:t> velikosti povrchu odpovídá minimalizaci povrchové energie</a:t>
            </a:r>
            <a:r>
              <a:rPr lang="cs-CZ" sz="2000" b="0" i="0" dirty="0">
                <a:solidFill>
                  <a:srgbClr val="202122"/>
                </a:solidFill>
                <a:effectLst/>
              </a:rPr>
              <a:t>. </a:t>
            </a:r>
            <a:r>
              <a:rPr lang="cs-CZ" sz="2000" b="0" i="0" u="sng" dirty="0">
                <a:solidFill>
                  <a:srgbClr val="202122"/>
                </a:solidFill>
                <a:effectLst/>
              </a:rPr>
              <a:t>Kapalina se tedy snaží zaujmout takový tvar, při které je její povrchová energie (a tedy i velikost povrchu) nejmenší.</a:t>
            </a:r>
          </a:p>
          <a:p>
            <a:pPr algn="just"/>
            <a:endParaRPr lang="cs-CZ" sz="800" u="sng" dirty="0">
              <a:solidFill>
                <a:srgbClr val="202122"/>
              </a:solidFill>
            </a:endParaRPr>
          </a:p>
        </p:txBody>
      </p:sp>
      <p:pic>
        <p:nvPicPr>
          <p:cNvPr id="11" name="Grafický objekt 10">
            <a:extLst>
              <a:ext uri="{FF2B5EF4-FFF2-40B4-BE49-F238E27FC236}">
                <a16:creationId xmlns:a16="http://schemas.microsoft.com/office/drawing/2014/main" id="{74910D02-5C3C-44C1-938D-7717698278C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1" y="3449139"/>
            <a:ext cx="990601" cy="653797"/>
          </a:xfrm>
          <a:prstGeom prst="rect">
            <a:avLst/>
          </a:prstGeom>
        </p:spPr>
      </p:pic>
      <p:sp>
        <p:nvSpPr>
          <p:cNvPr id="12" name="Rectangle 7">
            <a:extLst>
              <a:ext uri="{FF2B5EF4-FFF2-40B4-BE49-F238E27FC236}">
                <a16:creationId xmlns:a16="http://schemas.microsoft.com/office/drawing/2014/main" id="{FFE07BF1-79BA-44BF-92C9-1C115E15FEF3}"/>
              </a:ext>
            </a:extLst>
          </p:cNvPr>
          <p:cNvSpPr>
            <a:spLocks noChangeArrowheads="1"/>
          </p:cNvSpPr>
          <p:nvPr/>
        </p:nvSpPr>
        <p:spPr bwMode="auto">
          <a:xfrm>
            <a:off x="259676" y="1812013"/>
            <a:ext cx="865002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effectLst/>
                <a:latin typeface="+mn-lt"/>
                <a:cs typeface="Arial" panose="020B0604020202020204" pitchFamily="34" charset="0"/>
              </a:rPr>
              <a:t>Jako povrchové napětí lze označit sílu, která působí kolmo na délku myšleného řezu povrchem, dělenou touto délkou, a která leží v tečné rovině k povrchu v daném bodě. Pokud působí na úsečku délky d</a:t>
            </a:r>
            <a:r>
              <a:rPr kumimoji="0" lang="cs-CZ" altLang="cs-CZ" sz="2000" i="1" u="none" strike="noStrike" cap="none" normalizeH="0" baseline="0" dirty="0">
                <a:ln>
                  <a:noFill/>
                </a:ln>
                <a:effectLst/>
                <a:latin typeface="+mn-lt"/>
                <a:cs typeface="Arial" panose="020B0604020202020204" pitchFamily="34" charset="0"/>
              </a:rPr>
              <a:t>l</a:t>
            </a:r>
            <a:r>
              <a:rPr kumimoji="0" lang="cs-CZ" altLang="cs-CZ" sz="2000" b="0" i="0" u="none" strike="noStrike" cap="none" normalizeH="0" baseline="0" dirty="0">
                <a:ln>
                  <a:noFill/>
                </a:ln>
                <a:effectLst/>
                <a:latin typeface="+mn-lt"/>
                <a:cs typeface="Arial" panose="020B0604020202020204" pitchFamily="34" charset="0"/>
              </a:rPr>
              <a:t> v rovině povrchu kolmá síla </a:t>
            </a:r>
            <a:r>
              <a:rPr kumimoji="0" lang="cs-CZ" altLang="cs-CZ" sz="2000" b="0" i="0" u="none" strike="noStrike" cap="none" normalizeH="0" baseline="0" dirty="0" err="1">
                <a:ln>
                  <a:noFill/>
                </a:ln>
                <a:effectLst/>
                <a:latin typeface="+mn-lt"/>
                <a:cs typeface="Arial" panose="020B0604020202020204" pitchFamily="34" charset="0"/>
              </a:rPr>
              <a:t>d</a:t>
            </a:r>
            <a:r>
              <a:rPr kumimoji="0" lang="cs-CZ" altLang="cs-CZ" sz="2000" b="0" i="1" u="none" strike="noStrike" cap="none" normalizeH="0" baseline="0" dirty="0" err="1">
                <a:ln>
                  <a:noFill/>
                </a:ln>
                <a:effectLst/>
                <a:latin typeface="+mn-lt"/>
                <a:cs typeface="Arial" panose="020B0604020202020204" pitchFamily="34" charset="0"/>
              </a:rPr>
              <a:t>F</a:t>
            </a:r>
            <a:r>
              <a:rPr kumimoji="0" lang="cs-CZ" altLang="cs-CZ" sz="2000" b="0" i="0" u="none" strike="noStrike" cap="none" normalizeH="0" baseline="0" dirty="0">
                <a:ln>
                  <a:noFill/>
                </a:ln>
                <a:effectLst/>
                <a:latin typeface="+mn-lt"/>
                <a:cs typeface="Arial" panose="020B0604020202020204" pitchFamily="34" charset="0"/>
              </a:rPr>
              <a:t>       </a:t>
            </a:r>
            <a:r>
              <a:rPr kumimoji="0" lang="cs-CZ" altLang="cs-CZ" sz="2000" b="0" i="0" u="none" strike="noStrike" cap="none" normalizeH="0" baseline="0" dirty="0">
                <a:ln>
                  <a:noFill/>
                </a:ln>
                <a:effectLst/>
                <a:latin typeface="+mn-lt"/>
              </a:rPr>
              <a:t> </a:t>
            </a:r>
          </a:p>
        </p:txBody>
      </p:sp>
      <p:pic>
        <p:nvPicPr>
          <p:cNvPr id="57355" name="Picture 11">
            <a:extLst>
              <a:ext uri="{FF2B5EF4-FFF2-40B4-BE49-F238E27FC236}">
                <a16:creationId xmlns:a16="http://schemas.microsoft.com/office/drawing/2014/main" id="{05B8324E-3D3A-4DB4-B9CE-02B60EAA9B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2157" y="3004131"/>
            <a:ext cx="2180367" cy="165859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E8E06379-5E6F-484B-A9AE-1AF39ED9A4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9934" y="3004131"/>
            <a:ext cx="3639762" cy="2008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3065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E4A60578-7DE0-476C-AA1B-8708312E157E}"/>
              </a:ext>
            </a:extLst>
          </p:cNvPr>
          <p:cNvSpPr txBox="1"/>
          <p:nvPr/>
        </p:nvSpPr>
        <p:spPr>
          <a:xfrm>
            <a:off x="238124" y="287534"/>
            <a:ext cx="6772276" cy="1815882"/>
          </a:xfrm>
          <a:prstGeom prst="rect">
            <a:avLst/>
          </a:prstGeom>
          <a:noFill/>
        </p:spPr>
        <p:txBody>
          <a:bodyPr wrap="square">
            <a:spAutoFit/>
          </a:bodyPr>
          <a:lstStyle/>
          <a:p>
            <a:pPr algn="just"/>
            <a:r>
              <a:rPr lang="cs-CZ" sz="2400" b="1" dirty="0"/>
              <a:t>Povrchová vrstva</a:t>
            </a:r>
          </a:p>
          <a:p>
            <a:pPr algn="just"/>
            <a:endParaRPr lang="cs-CZ" sz="800" dirty="0"/>
          </a:p>
          <a:p>
            <a:pPr algn="just"/>
            <a:r>
              <a:rPr lang="cs-CZ" sz="2000" b="1" dirty="0"/>
              <a:t>Povrchová vrstva </a:t>
            </a:r>
            <a:r>
              <a:rPr lang="cs-CZ" sz="2000" dirty="0"/>
              <a:t>= vrstva molekul, jejichž vzdálenost od povrchu je menší než </a:t>
            </a:r>
            <a:r>
              <a:rPr lang="cs-CZ" sz="2000" dirty="0" err="1"/>
              <a:t>r</a:t>
            </a:r>
            <a:r>
              <a:rPr lang="cs-CZ" sz="2000" baseline="-25000" dirty="0" err="1"/>
              <a:t>m</a:t>
            </a:r>
            <a:r>
              <a:rPr lang="cs-CZ" sz="2000" dirty="0"/>
              <a:t>. Na každou molekulu ležící v povrchové vrstvě kapaliny působí sousední molekuly výslednou přitažlivou silou, která má směr dovnitř kapaliny. </a:t>
            </a:r>
          </a:p>
        </p:txBody>
      </p:sp>
      <p:pic>
        <p:nvPicPr>
          <p:cNvPr id="37894" name="Picture 6">
            <a:extLst>
              <a:ext uri="{FF2B5EF4-FFF2-40B4-BE49-F238E27FC236}">
                <a16:creationId xmlns:a16="http://schemas.microsoft.com/office/drawing/2014/main" id="{EB0C7DAD-9525-481C-A220-55FB39947F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8871" y="332058"/>
            <a:ext cx="1677005" cy="1699364"/>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a:extLst>
              <a:ext uri="{FF2B5EF4-FFF2-40B4-BE49-F238E27FC236}">
                <a16:creationId xmlns:a16="http://schemas.microsoft.com/office/drawing/2014/main" id="{860E8A70-1237-4884-BA2A-1BDD49649EB8}"/>
              </a:ext>
            </a:extLst>
          </p:cNvPr>
          <p:cNvSpPr txBox="1"/>
          <p:nvPr/>
        </p:nvSpPr>
        <p:spPr>
          <a:xfrm>
            <a:off x="238124" y="2975290"/>
            <a:ext cx="8696326" cy="1015663"/>
          </a:xfrm>
          <a:prstGeom prst="rect">
            <a:avLst/>
          </a:prstGeom>
          <a:noFill/>
        </p:spPr>
        <p:txBody>
          <a:bodyPr wrap="square">
            <a:spAutoFit/>
          </a:bodyPr>
          <a:lstStyle/>
          <a:p>
            <a:pPr algn="just"/>
            <a:r>
              <a:rPr lang="cs-CZ" sz="2000" b="0" i="0" u="sng" dirty="0">
                <a:solidFill>
                  <a:srgbClr val="000000"/>
                </a:solidFill>
                <a:effectLst/>
              </a:rPr>
              <a:t>Kapalina</a:t>
            </a:r>
            <a:r>
              <a:rPr lang="cs-CZ" sz="2000" b="0" i="0" dirty="0">
                <a:solidFill>
                  <a:srgbClr val="000000"/>
                </a:solidFill>
                <a:effectLst/>
              </a:rPr>
              <a:t> daného objemu </a:t>
            </a:r>
            <a:r>
              <a:rPr lang="cs-CZ" sz="2000" b="0" i="0" u="sng" dirty="0">
                <a:solidFill>
                  <a:srgbClr val="000000"/>
                </a:solidFill>
                <a:effectLst/>
              </a:rPr>
              <a:t>má snahu nabývat takového tvaru, aby obsah jejího povrchu byl co nejmenší</a:t>
            </a:r>
            <a:r>
              <a:rPr lang="cs-CZ" sz="2000" b="0" i="0" dirty="0">
                <a:solidFill>
                  <a:srgbClr val="000000"/>
                </a:solidFill>
                <a:effectLst/>
              </a:rPr>
              <a:t>, a tím byla </a:t>
            </a:r>
            <a:r>
              <a:rPr lang="cs-CZ" sz="2000" b="0" i="0" u="sng" dirty="0">
                <a:solidFill>
                  <a:srgbClr val="000000"/>
                </a:solidFill>
                <a:effectLst/>
              </a:rPr>
              <a:t>minimální i povrchová energie</a:t>
            </a:r>
            <a:r>
              <a:rPr lang="cs-CZ" sz="2000" b="0" i="0" dirty="0">
                <a:solidFill>
                  <a:srgbClr val="000000"/>
                </a:solidFill>
                <a:effectLst/>
              </a:rPr>
              <a:t>. </a:t>
            </a:r>
            <a:r>
              <a:rPr lang="cs-CZ" sz="2000" b="0" i="0" u="sng" dirty="0">
                <a:solidFill>
                  <a:srgbClr val="000000"/>
                </a:solidFill>
                <a:effectLst/>
              </a:rPr>
              <a:t>Při daném objemu má ze všech geometrických těles nejmenší obsah povrchu </a:t>
            </a:r>
            <a:r>
              <a:rPr lang="cs-CZ" sz="2000" b="1" i="0" u="sng" dirty="0">
                <a:solidFill>
                  <a:srgbClr val="000000"/>
                </a:solidFill>
                <a:effectLst/>
              </a:rPr>
              <a:t>koule</a:t>
            </a:r>
            <a:r>
              <a:rPr lang="cs-CZ" sz="2000" b="0" i="0" u="sng" dirty="0">
                <a:solidFill>
                  <a:srgbClr val="000000"/>
                </a:solidFill>
                <a:effectLst/>
              </a:rPr>
              <a:t>. </a:t>
            </a:r>
            <a:endParaRPr lang="cs-CZ" sz="2000" u="sng" dirty="0"/>
          </a:p>
        </p:txBody>
      </p:sp>
      <p:sp>
        <p:nvSpPr>
          <p:cNvPr id="12" name="TextovéPole 11">
            <a:extLst>
              <a:ext uri="{FF2B5EF4-FFF2-40B4-BE49-F238E27FC236}">
                <a16:creationId xmlns:a16="http://schemas.microsoft.com/office/drawing/2014/main" id="{B78BB66F-D24B-4CF0-BF43-4254217056F4}"/>
              </a:ext>
            </a:extLst>
          </p:cNvPr>
          <p:cNvSpPr txBox="1"/>
          <p:nvPr/>
        </p:nvSpPr>
        <p:spPr>
          <a:xfrm>
            <a:off x="302419" y="2470729"/>
            <a:ext cx="4572000" cy="461665"/>
          </a:xfrm>
          <a:prstGeom prst="rect">
            <a:avLst/>
          </a:prstGeom>
          <a:noFill/>
        </p:spPr>
        <p:txBody>
          <a:bodyPr wrap="square">
            <a:spAutoFit/>
          </a:bodyPr>
          <a:lstStyle/>
          <a:p>
            <a:r>
              <a:rPr lang="cs-CZ" sz="2400" b="1" dirty="0">
                <a:solidFill>
                  <a:srgbClr val="000000"/>
                </a:solidFill>
                <a:effectLst/>
              </a:rPr>
              <a:t>Tvar kapek</a:t>
            </a:r>
            <a:endParaRPr lang="cs-CZ" sz="2400" dirty="0"/>
          </a:p>
        </p:txBody>
      </p:sp>
      <p:pic>
        <p:nvPicPr>
          <p:cNvPr id="14" name="Obrázek 13">
            <a:extLst>
              <a:ext uri="{FF2B5EF4-FFF2-40B4-BE49-F238E27FC236}">
                <a16:creationId xmlns:a16="http://schemas.microsoft.com/office/drawing/2014/main" id="{9986B7E5-7E49-4684-9012-57B8F7F77AEC}"/>
              </a:ext>
            </a:extLst>
          </p:cNvPr>
          <p:cNvPicPr>
            <a:picLocks noChangeAspect="1"/>
          </p:cNvPicPr>
          <p:nvPr/>
        </p:nvPicPr>
        <p:blipFill>
          <a:blip r:embed="rId3"/>
          <a:stretch>
            <a:fillRect/>
          </a:stretch>
        </p:blipFill>
        <p:spPr>
          <a:xfrm>
            <a:off x="3581399" y="4213095"/>
            <a:ext cx="2243138" cy="1443452"/>
          </a:xfrm>
          <a:prstGeom prst="rect">
            <a:avLst/>
          </a:prstGeom>
        </p:spPr>
      </p:pic>
      <p:pic>
        <p:nvPicPr>
          <p:cNvPr id="16" name="Obrázek 15">
            <a:extLst>
              <a:ext uri="{FF2B5EF4-FFF2-40B4-BE49-F238E27FC236}">
                <a16:creationId xmlns:a16="http://schemas.microsoft.com/office/drawing/2014/main" id="{AF4DF1E6-F0B7-4410-B5AE-19A0227A1E81}"/>
              </a:ext>
            </a:extLst>
          </p:cNvPr>
          <p:cNvPicPr>
            <a:picLocks noChangeAspect="1"/>
          </p:cNvPicPr>
          <p:nvPr/>
        </p:nvPicPr>
        <p:blipFill>
          <a:blip r:embed="rId4"/>
          <a:stretch>
            <a:fillRect/>
          </a:stretch>
        </p:blipFill>
        <p:spPr>
          <a:xfrm>
            <a:off x="1064867" y="4188698"/>
            <a:ext cx="1979829" cy="1443452"/>
          </a:xfrm>
          <a:prstGeom prst="rect">
            <a:avLst/>
          </a:prstGeom>
        </p:spPr>
      </p:pic>
      <p:sp>
        <p:nvSpPr>
          <p:cNvPr id="19" name="TextovéPole 18">
            <a:extLst>
              <a:ext uri="{FF2B5EF4-FFF2-40B4-BE49-F238E27FC236}">
                <a16:creationId xmlns:a16="http://schemas.microsoft.com/office/drawing/2014/main" id="{A1341816-8FCF-4D35-BF32-3A74FE9B300C}"/>
              </a:ext>
            </a:extLst>
          </p:cNvPr>
          <p:cNvSpPr txBox="1"/>
          <p:nvPr/>
        </p:nvSpPr>
        <p:spPr>
          <a:xfrm>
            <a:off x="152399" y="5893335"/>
            <a:ext cx="8867776" cy="837152"/>
          </a:xfrm>
          <a:prstGeom prst="rect">
            <a:avLst/>
          </a:prstGeom>
          <a:noFill/>
        </p:spPr>
        <p:txBody>
          <a:bodyPr wrap="square">
            <a:spAutoFit/>
          </a:bodyPr>
          <a:lstStyle/>
          <a:p>
            <a:pPr algn="just" eaLnBrk="1" hangingPunct="1">
              <a:lnSpc>
                <a:spcPct val="80000"/>
              </a:lnSpc>
            </a:pPr>
            <a:r>
              <a:rPr lang="cs-CZ" sz="2000" b="0" i="0" u="sng" dirty="0">
                <a:solidFill>
                  <a:srgbClr val="000000"/>
                </a:solidFill>
                <a:effectLst/>
              </a:rPr>
              <a:t>Kapky se deformují se účinkem </a:t>
            </a:r>
            <a:r>
              <a:rPr lang="cs-CZ" sz="2000" b="1" i="0" u="sng" dirty="0">
                <a:solidFill>
                  <a:srgbClr val="000000"/>
                </a:solidFill>
                <a:effectLst/>
              </a:rPr>
              <a:t>tíhové síly</a:t>
            </a:r>
            <a:r>
              <a:rPr lang="cs-CZ" sz="2000" b="0" i="0" dirty="0">
                <a:solidFill>
                  <a:srgbClr val="000000"/>
                </a:solidFill>
                <a:effectLst/>
              </a:rPr>
              <a:t>. </a:t>
            </a:r>
            <a:r>
              <a:rPr lang="cs-CZ" altLang="cs-CZ" sz="2000" dirty="0"/>
              <a:t>Ve </a:t>
            </a:r>
            <a:r>
              <a:rPr lang="cs-CZ" altLang="cs-CZ" sz="2000" b="1" dirty="0"/>
              <a:t>stavu beztíže </a:t>
            </a:r>
            <a:r>
              <a:rPr lang="cs-CZ" altLang="cs-CZ" sz="2000" dirty="0"/>
              <a:t>se kapalina vznáší volně v prostoru a vlivem povrchového napětí udržuje svůj povrch kolmý na výslednice všech sil. </a:t>
            </a:r>
          </a:p>
        </p:txBody>
      </p:sp>
      <p:pic>
        <p:nvPicPr>
          <p:cNvPr id="21" name="Obrázek 20">
            <a:extLst>
              <a:ext uri="{FF2B5EF4-FFF2-40B4-BE49-F238E27FC236}">
                <a16:creationId xmlns:a16="http://schemas.microsoft.com/office/drawing/2014/main" id="{23F215B3-245C-4DA4-BA3B-8F56A072639D}"/>
              </a:ext>
            </a:extLst>
          </p:cNvPr>
          <p:cNvPicPr>
            <a:picLocks noChangeAspect="1"/>
          </p:cNvPicPr>
          <p:nvPr/>
        </p:nvPicPr>
        <p:blipFill>
          <a:blip r:embed="rId5"/>
          <a:stretch>
            <a:fillRect/>
          </a:stretch>
        </p:blipFill>
        <p:spPr>
          <a:xfrm>
            <a:off x="6537455" y="4098142"/>
            <a:ext cx="1881724" cy="1529369"/>
          </a:xfrm>
          <a:prstGeom prst="rect">
            <a:avLst/>
          </a:prstGeom>
        </p:spPr>
      </p:pic>
    </p:spTree>
    <p:extLst>
      <p:ext uri="{BB962C8B-B14F-4D97-AF65-F5344CB8AC3E}">
        <p14:creationId xmlns:p14="http://schemas.microsoft.com/office/powerpoint/2010/main" val="22241820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a:extLst>
              <a:ext uri="{FF2B5EF4-FFF2-40B4-BE49-F238E27FC236}">
                <a16:creationId xmlns:a16="http://schemas.microsoft.com/office/drawing/2014/main" id="{A37BDD49-A61A-45D2-BAF8-26E7FDA18314}"/>
              </a:ext>
            </a:extLst>
          </p:cNvPr>
          <p:cNvSpPr txBox="1"/>
          <p:nvPr/>
        </p:nvSpPr>
        <p:spPr>
          <a:xfrm>
            <a:off x="276225" y="4638675"/>
            <a:ext cx="5229225" cy="1323439"/>
          </a:xfrm>
          <a:prstGeom prst="rect">
            <a:avLst/>
          </a:prstGeom>
          <a:noFill/>
        </p:spPr>
        <p:txBody>
          <a:bodyPr wrap="square">
            <a:spAutoFit/>
          </a:bodyPr>
          <a:lstStyle/>
          <a:p>
            <a:pPr algn="just"/>
            <a:r>
              <a:rPr lang="cs-CZ" sz="2000" b="0" i="0" dirty="0">
                <a:solidFill>
                  <a:srgbClr val="333333"/>
                </a:solidFill>
                <a:effectLst/>
              </a:rPr>
              <a:t>Kulový tvar mají také olověné </a:t>
            </a:r>
            <a:r>
              <a:rPr lang="cs-CZ" sz="2000" b="1" i="0" dirty="0">
                <a:solidFill>
                  <a:srgbClr val="333333"/>
                </a:solidFill>
                <a:effectLst/>
              </a:rPr>
              <a:t>broky</a:t>
            </a:r>
            <a:r>
              <a:rPr lang="cs-CZ" sz="2000" b="0" i="0" dirty="0">
                <a:solidFill>
                  <a:srgbClr val="333333"/>
                </a:solidFill>
                <a:effectLst/>
              </a:rPr>
              <a:t>. Odlévají se tak, že se nechávají odkapávat z velké výšky do studené vody, kde ztuhnou v podobě zcela pravidelných kuliček. </a:t>
            </a:r>
            <a:endParaRPr lang="cs-CZ" sz="2000" dirty="0"/>
          </a:p>
        </p:txBody>
      </p:sp>
      <p:pic>
        <p:nvPicPr>
          <p:cNvPr id="11" name="Picture 6" descr="Další regulace Bruselu, ten chce omezit používání olověných broků">
            <a:extLst>
              <a:ext uri="{FF2B5EF4-FFF2-40B4-BE49-F238E27FC236}">
                <a16:creationId xmlns:a16="http://schemas.microsoft.com/office/drawing/2014/main" id="{B5A28240-0E68-4B06-9001-099A7FC0E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0911" y="4638675"/>
            <a:ext cx="2810477" cy="1757363"/>
          </a:xfrm>
          <a:prstGeom prst="rect">
            <a:avLst/>
          </a:prstGeom>
          <a:noFill/>
          <a:extLst>
            <a:ext uri="{909E8E84-426E-40DD-AFC4-6F175D3DCCD1}">
              <a14:hiddenFill xmlns:a14="http://schemas.microsoft.com/office/drawing/2010/main">
                <a:solidFill>
                  <a:srgbClr val="FFFFFF"/>
                </a:solidFill>
              </a14:hiddenFill>
            </a:ext>
          </a:extLst>
        </p:spPr>
      </p:pic>
      <p:pic>
        <p:nvPicPr>
          <p:cNvPr id="13" name="Obrázek 12">
            <a:extLst>
              <a:ext uri="{FF2B5EF4-FFF2-40B4-BE49-F238E27FC236}">
                <a16:creationId xmlns:a16="http://schemas.microsoft.com/office/drawing/2014/main" id="{034E007C-789A-4BE1-88D9-CEE0563ECC15}"/>
              </a:ext>
            </a:extLst>
          </p:cNvPr>
          <p:cNvPicPr>
            <a:picLocks noChangeAspect="1"/>
          </p:cNvPicPr>
          <p:nvPr/>
        </p:nvPicPr>
        <p:blipFill>
          <a:blip r:embed="rId3"/>
          <a:stretch>
            <a:fillRect/>
          </a:stretch>
        </p:blipFill>
        <p:spPr>
          <a:xfrm>
            <a:off x="7296150" y="214311"/>
            <a:ext cx="1649637" cy="3349467"/>
          </a:xfrm>
          <a:prstGeom prst="rect">
            <a:avLst/>
          </a:prstGeom>
        </p:spPr>
      </p:pic>
      <p:sp>
        <p:nvSpPr>
          <p:cNvPr id="14" name="TextovéPole 13">
            <a:extLst>
              <a:ext uri="{FF2B5EF4-FFF2-40B4-BE49-F238E27FC236}">
                <a16:creationId xmlns:a16="http://schemas.microsoft.com/office/drawing/2014/main" id="{D42DC449-99C2-473B-AFC6-E04288B09953}"/>
              </a:ext>
            </a:extLst>
          </p:cNvPr>
          <p:cNvSpPr txBox="1"/>
          <p:nvPr/>
        </p:nvSpPr>
        <p:spPr>
          <a:xfrm>
            <a:off x="276225" y="409575"/>
            <a:ext cx="6819900" cy="1015663"/>
          </a:xfrm>
          <a:prstGeom prst="rect">
            <a:avLst/>
          </a:prstGeom>
          <a:noFill/>
        </p:spPr>
        <p:txBody>
          <a:bodyPr wrap="square" rtlCol="0">
            <a:spAutoFit/>
          </a:bodyPr>
          <a:lstStyle/>
          <a:p>
            <a:pPr algn="just"/>
            <a:r>
              <a:rPr lang="cs-CZ" sz="2000" dirty="0"/>
              <a:t>Kapky kulovitého tvaru vznikají nejen na rozhraní kapalina - vzduch, ale také v případě emulzí </a:t>
            </a:r>
            <a:r>
              <a:rPr lang="cs-CZ" sz="2000" u="sng" dirty="0"/>
              <a:t>dvou nemísitelných kapalin </a:t>
            </a:r>
            <a:r>
              <a:rPr lang="cs-CZ" sz="2000" dirty="0"/>
              <a:t>(např. voda-olej)</a:t>
            </a:r>
          </a:p>
        </p:txBody>
      </p:sp>
      <p:pic>
        <p:nvPicPr>
          <p:cNvPr id="12290" name="Picture 2" descr="See the source image">
            <a:extLst>
              <a:ext uri="{FF2B5EF4-FFF2-40B4-BE49-F238E27FC236}">
                <a16:creationId xmlns:a16="http://schemas.microsoft.com/office/drawing/2014/main" id="{957F4B14-A65B-4801-AAE5-34398EB83E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0150" y="1347788"/>
            <a:ext cx="5715000" cy="2847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117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a:extLst>
              <a:ext uri="{FF2B5EF4-FFF2-40B4-BE49-F238E27FC236}">
                <a16:creationId xmlns:a16="http://schemas.microsoft.com/office/drawing/2014/main" id="{7978A495-B53D-4104-9225-4798523CB98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247624" y="307360"/>
            <a:ext cx="1485902" cy="1981201"/>
          </a:xfrm>
          <a:prstGeom prst="rect">
            <a:avLst/>
          </a:prstGeom>
          <a:noFill/>
          <a:extLst>
            <a:ext uri="{909E8E84-426E-40DD-AFC4-6F175D3DCCD1}">
              <a14:hiddenFill xmlns:a14="http://schemas.microsoft.com/office/drawing/2010/main">
                <a:solidFill>
                  <a:srgbClr val="FFFFFF"/>
                </a:solidFill>
              </a14:hiddenFill>
            </a:ext>
          </a:extLst>
        </p:spPr>
      </p:pic>
      <p:pic>
        <p:nvPicPr>
          <p:cNvPr id="41990" name="Picture 6">
            <a:extLst>
              <a:ext uri="{FF2B5EF4-FFF2-40B4-BE49-F238E27FC236}">
                <a16:creationId xmlns:a16="http://schemas.microsoft.com/office/drawing/2014/main" id="{142755EB-597D-49B3-893F-A250100E3A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186" y="5020600"/>
            <a:ext cx="3438930" cy="1493220"/>
          </a:xfrm>
          <a:prstGeom prst="rect">
            <a:avLst/>
          </a:prstGeom>
          <a:noFill/>
          <a:extLst>
            <a:ext uri="{909E8E84-426E-40DD-AFC4-6F175D3DCCD1}">
              <a14:hiddenFill xmlns:a14="http://schemas.microsoft.com/office/drawing/2010/main">
                <a:solidFill>
                  <a:srgbClr val="FFFFFF"/>
                </a:solidFill>
              </a14:hiddenFill>
            </a:ext>
          </a:extLst>
        </p:spPr>
      </p:pic>
      <p:pic>
        <p:nvPicPr>
          <p:cNvPr id="41992" name="Picture 8">
            <a:extLst>
              <a:ext uri="{FF2B5EF4-FFF2-40B4-BE49-F238E27FC236}">
                <a16:creationId xmlns:a16="http://schemas.microsoft.com/office/drawing/2014/main" id="{50E0E069-E363-44A4-876E-133AF7A78C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3156" y="267399"/>
            <a:ext cx="4572000" cy="18573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ovéPole 15">
            <a:extLst>
              <a:ext uri="{FF2B5EF4-FFF2-40B4-BE49-F238E27FC236}">
                <a16:creationId xmlns:a16="http://schemas.microsoft.com/office/drawing/2014/main" id="{9FF88852-A27E-4730-8D38-7CABEF95D568}"/>
              </a:ext>
            </a:extLst>
          </p:cNvPr>
          <p:cNvSpPr txBox="1"/>
          <p:nvPr/>
        </p:nvSpPr>
        <p:spPr>
          <a:xfrm>
            <a:off x="272403" y="2371904"/>
            <a:ext cx="8576322" cy="1446550"/>
          </a:xfrm>
          <a:prstGeom prst="rect">
            <a:avLst/>
          </a:prstGeom>
          <a:noFill/>
        </p:spPr>
        <p:txBody>
          <a:bodyPr wrap="square">
            <a:spAutoFit/>
          </a:bodyPr>
          <a:lstStyle/>
          <a:p>
            <a:pPr algn="just"/>
            <a:r>
              <a:rPr lang="cs-CZ" sz="2000" b="0" i="0" dirty="0">
                <a:solidFill>
                  <a:srgbClr val="000000"/>
                </a:solidFill>
                <a:effectLst/>
              </a:rPr>
              <a:t>Kapka na konci kapiláry</a:t>
            </a:r>
            <a:r>
              <a:rPr lang="en-US" sz="2000" b="0" i="0" dirty="0">
                <a:solidFill>
                  <a:srgbClr val="000000"/>
                </a:solidFill>
                <a:effectLst/>
              </a:rPr>
              <a:t> </a:t>
            </a:r>
            <a:r>
              <a:rPr lang="cs-CZ" sz="2000" b="0" i="0" dirty="0">
                <a:solidFill>
                  <a:srgbClr val="000000"/>
                </a:solidFill>
                <a:effectLst/>
              </a:rPr>
              <a:t>pomalu roste, vytvoří se krček o průměru d‘. </a:t>
            </a:r>
            <a:r>
              <a:rPr lang="cs-CZ" sz="2000" u="sng" dirty="0">
                <a:solidFill>
                  <a:srgbClr val="000000"/>
                </a:solidFill>
              </a:rPr>
              <a:t>D</a:t>
            </a:r>
            <a:r>
              <a:rPr lang="cs-CZ" sz="2000" b="0" i="0" u="sng" dirty="0">
                <a:solidFill>
                  <a:srgbClr val="000000"/>
                </a:solidFill>
                <a:effectLst/>
              </a:rPr>
              <a:t>osáhne-li tíha kapky větší hodnotu než povrchová síla</a:t>
            </a:r>
            <a:r>
              <a:rPr lang="cs-CZ" sz="2000" b="0" i="0" dirty="0">
                <a:solidFill>
                  <a:srgbClr val="000000"/>
                </a:solidFill>
                <a:effectLst/>
              </a:rPr>
              <a:t>, </a:t>
            </a:r>
            <a:r>
              <a:rPr lang="cs-CZ" sz="2000" b="0" i="0" u="sng" dirty="0">
                <a:solidFill>
                  <a:srgbClr val="000000"/>
                </a:solidFill>
                <a:effectLst/>
              </a:rPr>
              <a:t>kapka se oddělí za vytvoření kulového tvaru</a:t>
            </a:r>
            <a:r>
              <a:rPr lang="cs-CZ" sz="2000" b="0" i="0" dirty="0">
                <a:solidFill>
                  <a:srgbClr val="000000"/>
                </a:solidFill>
                <a:effectLst/>
              </a:rPr>
              <a:t> a padá k zemi. </a:t>
            </a:r>
          </a:p>
          <a:p>
            <a:pPr algn="just"/>
            <a:endParaRPr lang="cs-CZ" sz="800" u="sng" dirty="0">
              <a:solidFill>
                <a:srgbClr val="000000"/>
              </a:solidFill>
            </a:endParaRPr>
          </a:p>
          <a:p>
            <a:pPr algn="ctr"/>
            <a:r>
              <a:rPr lang="cs-CZ" sz="2000" b="1" dirty="0" err="1">
                <a:solidFill>
                  <a:srgbClr val="000000"/>
                </a:solidFill>
              </a:rPr>
              <a:t>m.g</a:t>
            </a:r>
            <a:r>
              <a:rPr lang="cs-CZ" sz="2000" b="1" dirty="0">
                <a:solidFill>
                  <a:srgbClr val="000000"/>
                </a:solidFill>
              </a:rPr>
              <a:t> = 2.</a:t>
            </a:r>
            <a:r>
              <a:rPr lang="el-GR" sz="2000" b="1" dirty="0">
                <a:solidFill>
                  <a:srgbClr val="000000"/>
                </a:solidFill>
              </a:rPr>
              <a:t>π</a:t>
            </a:r>
            <a:r>
              <a:rPr lang="cs-CZ" sz="2000" b="1" dirty="0">
                <a:solidFill>
                  <a:srgbClr val="000000"/>
                </a:solidFill>
              </a:rPr>
              <a:t>.r.</a:t>
            </a:r>
            <a:r>
              <a:rPr lang="el-GR" sz="2000" b="1" dirty="0">
                <a:solidFill>
                  <a:srgbClr val="000000"/>
                </a:solidFill>
              </a:rPr>
              <a:t>σ</a:t>
            </a:r>
            <a:endParaRPr lang="cs-CZ" sz="2000" b="1" dirty="0">
              <a:solidFill>
                <a:srgbClr val="000000"/>
              </a:solidFill>
            </a:endParaRPr>
          </a:p>
        </p:txBody>
      </p:sp>
      <p:sp>
        <p:nvSpPr>
          <p:cNvPr id="2" name="TextovéPole 1">
            <a:extLst>
              <a:ext uri="{FF2B5EF4-FFF2-40B4-BE49-F238E27FC236}">
                <a16:creationId xmlns:a16="http://schemas.microsoft.com/office/drawing/2014/main" id="{9012A1A3-940B-4FCD-A6C4-029A66FF0A1E}"/>
              </a:ext>
            </a:extLst>
          </p:cNvPr>
          <p:cNvSpPr txBox="1"/>
          <p:nvPr/>
        </p:nvSpPr>
        <p:spPr>
          <a:xfrm>
            <a:off x="272403" y="344180"/>
            <a:ext cx="2047516" cy="461665"/>
          </a:xfrm>
          <a:prstGeom prst="rect">
            <a:avLst/>
          </a:prstGeom>
          <a:noFill/>
        </p:spPr>
        <p:txBody>
          <a:bodyPr wrap="square" rtlCol="0">
            <a:spAutoFit/>
          </a:bodyPr>
          <a:lstStyle/>
          <a:p>
            <a:r>
              <a:rPr lang="en-US" sz="2400" b="1" dirty="0" err="1"/>
              <a:t>Tvorba</a:t>
            </a:r>
            <a:r>
              <a:rPr lang="en-US" sz="2400" b="1" dirty="0"/>
              <a:t> </a:t>
            </a:r>
            <a:r>
              <a:rPr lang="en-US" sz="2400" b="1" dirty="0" err="1"/>
              <a:t>kapek</a:t>
            </a:r>
            <a:endParaRPr lang="cs-CZ" sz="2400" b="1" dirty="0"/>
          </a:p>
        </p:txBody>
      </p:sp>
      <p:sp>
        <p:nvSpPr>
          <p:cNvPr id="12" name="TextovéPole 11">
            <a:extLst>
              <a:ext uri="{FF2B5EF4-FFF2-40B4-BE49-F238E27FC236}">
                <a16:creationId xmlns:a16="http://schemas.microsoft.com/office/drawing/2014/main" id="{F012DEC7-25C1-4362-BE93-C7326BB39EB7}"/>
              </a:ext>
            </a:extLst>
          </p:cNvPr>
          <p:cNvSpPr txBox="1"/>
          <p:nvPr/>
        </p:nvSpPr>
        <p:spPr>
          <a:xfrm>
            <a:off x="254793" y="4065584"/>
            <a:ext cx="4060032" cy="707886"/>
          </a:xfrm>
          <a:prstGeom prst="rect">
            <a:avLst/>
          </a:prstGeom>
          <a:noFill/>
        </p:spPr>
        <p:txBody>
          <a:bodyPr wrap="square">
            <a:spAutoFit/>
          </a:bodyPr>
          <a:lstStyle/>
          <a:p>
            <a:pPr algn="just"/>
            <a:r>
              <a:rPr lang="cs-CZ" sz="2000" b="0" i="0" u="sng" dirty="0">
                <a:solidFill>
                  <a:srgbClr val="000000"/>
                </a:solidFill>
                <a:effectLst/>
              </a:rPr>
              <a:t>Vlivem odporu vzduchu se kulový tvar mění na kapkový.</a:t>
            </a:r>
          </a:p>
        </p:txBody>
      </p:sp>
      <p:pic>
        <p:nvPicPr>
          <p:cNvPr id="12292" name="Picture 4" descr="Slo Mo Cu Focusing Studio Shot Of Water Drops Falling ...">
            <a:extLst>
              <a:ext uri="{FF2B5EF4-FFF2-40B4-BE49-F238E27FC236}">
                <a16:creationId xmlns:a16="http://schemas.microsoft.com/office/drawing/2014/main" id="{F99D9F1A-4DD8-40D5-84F0-F877B82B32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8724" y="4229100"/>
            <a:ext cx="4461618" cy="2509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7379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1992A789-8FDF-422C-A41D-61F75656E90D}"/>
              </a:ext>
            </a:extLst>
          </p:cNvPr>
          <p:cNvSpPr txBox="1"/>
          <p:nvPr/>
        </p:nvSpPr>
        <p:spPr>
          <a:xfrm>
            <a:off x="190499" y="205859"/>
            <a:ext cx="2333625" cy="461665"/>
          </a:xfrm>
          <a:prstGeom prst="rect">
            <a:avLst/>
          </a:prstGeom>
          <a:noFill/>
        </p:spPr>
        <p:txBody>
          <a:bodyPr wrap="square">
            <a:spAutoFit/>
          </a:bodyPr>
          <a:lstStyle/>
          <a:p>
            <a:pPr algn="l"/>
            <a:r>
              <a:rPr lang="cs-CZ" sz="2400" b="1" i="0" dirty="0" err="1">
                <a:solidFill>
                  <a:srgbClr val="000000"/>
                </a:solidFill>
                <a:effectLst/>
              </a:rPr>
              <a:t>Stalagmometr</a:t>
            </a:r>
            <a:endParaRPr lang="cs-CZ" sz="2400" b="1" i="0" dirty="0">
              <a:solidFill>
                <a:srgbClr val="000000"/>
              </a:solidFill>
              <a:effectLst/>
            </a:endParaRPr>
          </a:p>
        </p:txBody>
      </p:sp>
      <p:pic>
        <p:nvPicPr>
          <p:cNvPr id="56322" name="Picture 2">
            <a:extLst>
              <a:ext uri="{FF2B5EF4-FFF2-40B4-BE49-F238E27FC236}">
                <a16:creationId xmlns:a16="http://schemas.microsoft.com/office/drawing/2014/main" id="{30345FAD-C9EC-471F-ACC9-E327D6FB35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25" y="2281624"/>
            <a:ext cx="2497667" cy="2294751"/>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5C52BAAB-34CD-43B6-9B0E-8C246A1EE6E4}"/>
              </a:ext>
            </a:extLst>
          </p:cNvPr>
          <p:cNvSpPr txBox="1"/>
          <p:nvPr/>
        </p:nvSpPr>
        <p:spPr>
          <a:xfrm>
            <a:off x="276225" y="844540"/>
            <a:ext cx="7620002" cy="1323439"/>
          </a:xfrm>
          <a:prstGeom prst="rect">
            <a:avLst/>
          </a:prstGeom>
          <a:noFill/>
        </p:spPr>
        <p:txBody>
          <a:bodyPr wrap="square">
            <a:spAutoFit/>
          </a:bodyPr>
          <a:lstStyle/>
          <a:p>
            <a:pPr algn="just"/>
            <a:r>
              <a:rPr lang="cs-CZ" sz="2000" b="1" i="0" dirty="0" err="1">
                <a:effectLst/>
              </a:rPr>
              <a:t>Stalagmometr</a:t>
            </a:r>
            <a:r>
              <a:rPr lang="cs-CZ" sz="2000" b="0" i="0" dirty="0">
                <a:effectLst/>
              </a:rPr>
              <a:t> je tlustostěnná dole zabroušená </a:t>
            </a:r>
            <a:r>
              <a:rPr lang="cs-CZ" sz="2000" b="0" i="0" u="none" strike="noStrike" dirty="0">
                <a:effectLst/>
              </a:rPr>
              <a:t>kapilára </a:t>
            </a:r>
            <a:r>
              <a:rPr lang="cs-CZ" sz="2000" b="0" i="0" dirty="0">
                <a:effectLst/>
              </a:rPr>
              <a:t>sloužící k </a:t>
            </a:r>
            <a:r>
              <a:rPr lang="cs-CZ" sz="2000" b="0" i="0" u="sng" dirty="0">
                <a:effectLst/>
              </a:rPr>
              <a:t>měření </a:t>
            </a:r>
            <a:r>
              <a:rPr lang="cs-CZ" sz="2000" b="0" i="0" u="sng" strike="noStrike" dirty="0">
                <a:effectLst/>
              </a:rPr>
              <a:t>povrchového napětí</a:t>
            </a:r>
            <a:r>
              <a:rPr lang="cs-CZ" sz="2000" b="0" i="0" dirty="0">
                <a:effectLst/>
              </a:rPr>
              <a:t>. Měření spočívá ve zjištění hmotnosti kapky, která se na konci kapiláry utvoří. </a:t>
            </a:r>
            <a:r>
              <a:rPr lang="cs-CZ" sz="2000" b="0" i="0" u="sng" dirty="0">
                <a:effectLst/>
              </a:rPr>
              <a:t>V okamžiku odtržení kapky od ústí </a:t>
            </a:r>
            <a:r>
              <a:rPr lang="cs-CZ" sz="2000" b="0" i="0" u="sng" dirty="0" err="1">
                <a:effectLst/>
              </a:rPr>
              <a:t>stalagmometru</a:t>
            </a:r>
            <a:r>
              <a:rPr lang="cs-CZ" sz="2000" b="0" i="0" u="sng" dirty="0">
                <a:effectLst/>
              </a:rPr>
              <a:t> je síla povrchového napětí rovná tíhové síle kapky</a:t>
            </a:r>
            <a:r>
              <a:rPr lang="cs-CZ" sz="2000" b="0" i="0" dirty="0">
                <a:effectLst/>
              </a:rPr>
              <a:t>. </a:t>
            </a:r>
            <a:endParaRPr lang="cs-CZ" sz="2000" dirty="0"/>
          </a:p>
        </p:txBody>
      </p:sp>
      <p:sp>
        <p:nvSpPr>
          <p:cNvPr id="7" name="AutoShape 4" descr="\ mg=2\pi r \sigma">
            <a:extLst>
              <a:ext uri="{FF2B5EF4-FFF2-40B4-BE49-F238E27FC236}">
                <a16:creationId xmlns:a16="http://schemas.microsoft.com/office/drawing/2014/main" id="{6DD79DD3-9CFD-4B72-8EFC-0B4E24D8320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56326" name="Picture 6" descr="4. Měření některých fyzikálně-chemických charakteristik fázového rozhraní  Equation Section 4 R">
            <a:extLst>
              <a:ext uri="{FF2B5EF4-FFF2-40B4-BE49-F238E27FC236}">
                <a16:creationId xmlns:a16="http://schemas.microsoft.com/office/drawing/2014/main" id="{47CD4B08-7EF6-4BC6-8C41-D2133052F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6226" y="205859"/>
            <a:ext cx="9525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cký objekt 9">
            <a:extLst>
              <a:ext uri="{FF2B5EF4-FFF2-40B4-BE49-F238E27FC236}">
                <a16:creationId xmlns:a16="http://schemas.microsoft.com/office/drawing/2014/main" id="{5045315F-6D7D-4AC1-A42D-D769B5EA5B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86226" y="2294363"/>
            <a:ext cx="1422400" cy="304800"/>
          </a:xfrm>
          <a:prstGeom prst="rect">
            <a:avLst/>
          </a:prstGeom>
        </p:spPr>
      </p:pic>
      <p:pic>
        <p:nvPicPr>
          <p:cNvPr id="11" name="Picture 4">
            <a:extLst>
              <a:ext uri="{FF2B5EF4-FFF2-40B4-BE49-F238E27FC236}">
                <a16:creationId xmlns:a16="http://schemas.microsoft.com/office/drawing/2014/main" id="{4C7E0AF4-465E-445A-9E7A-8BF9616916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6575" y="4225129"/>
            <a:ext cx="1682462" cy="549824"/>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a:extLst>
              <a:ext uri="{FF2B5EF4-FFF2-40B4-BE49-F238E27FC236}">
                <a16:creationId xmlns:a16="http://schemas.microsoft.com/office/drawing/2014/main" id="{569B63B0-549D-4C86-B8BF-C3B7B96C5AE6}"/>
              </a:ext>
            </a:extLst>
          </p:cNvPr>
          <p:cNvSpPr txBox="1"/>
          <p:nvPr/>
        </p:nvSpPr>
        <p:spPr>
          <a:xfrm>
            <a:off x="2924175" y="2815530"/>
            <a:ext cx="4695826" cy="1323439"/>
          </a:xfrm>
          <a:prstGeom prst="rect">
            <a:avLst/>
          </a:prstGeom>
          <a:noFill/>
        </p:spPr>
        <p:txBody>
          <a:bodyPr wrap="square">
            <a:spAutoFit/>
          </a:bodyPr>
          <a:lstStyle/>
          <a:p>
            <a:pPr algn="just"/>
            <a:r>
              <a:rPr lang="cs-CZ" sz="2000" b="0" i="0" dirty="0">
                <a:effectLst/>
              </a:rPr>
              <a:t>V praxi se nejčastěji nechá odkapat přesně stanovený počet kapek do váženky a je přepočítána hmotnost jedné kapky, z které pak lze vypočítat povrchové napětí.</a:t>
            </a:r>
            <a:endParaRPr lang="cs-CZ" sz="2000" dirty="0"/>
          </a:p>
        </p:txBody>
      </p:sp>
      <p:pic>
        <p:nvPicPr>
          <p:cNvPr id="15" name="Grafický objekt 14">
            <a:extLst>
              <a:ext uri="{FF2B5EF4-FFF2-40B4-BE49-F238E27FC236}">
                <a16:creationId xmlns:a16="http://schemas.microsoft.com/office/drawing/2014/main" id="{9882F121-B7AB-4E35-A7C0-1F8F5C7FFB9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91000" y="5292186"/>
            <a:ext cx="1941566" cy="549824"/>
          </a:xfrm>
          <a:prstGeom prst="rect">
            <a:avLst/>
          </a:prstGeom>
        </p:spPr>
      </p:pic>
      <p:sp>
        <p:nvSpPr>
          <p:cNvPr id="16" name="TextovéPole 15">
            <a:extLst>
              <a:ext uri="{FF2B5EF4-FFF2-40B4-BE49-F238E27FC236}">
                <a16:creationId xmlns:a16="http://schemas.microsoft.com/office/drawing/2014/main" id="{B388DA58-A9CF-444C-8E4D-18D444A33970}"/>
              </a:ext>
            </a:extLst>
          </p:cNvPr>
          <p:cNvSpPr txBox="1"/>
          <p:nvPr/>
        </p:nvSpPr>
        <p:spPr>
          <a:xfrm>
            <a:off x="270086" y="4783651"/>
            <a:ext cx="8749896" cy="400110"/>
          </a:xfrm>
          <a:prstGeom prst="rect">
            <a:avLst/>
          </a:prstGeom>
          <a:noFill/>
        </p:spPr>
        <p:txBody>
          <a:bodyPr wrap="none" rtlCol="0">
            <a:spAutoFit/>
          </a:bodyPr>
          <a:lstStyle/>
          <a:p>
            <a:r>
              <a:rPr lang="cs-CZ" sz="2000" dirty="0"/>
              <a:t>Stanovení povrchového napětí se provádí vůči referenční kapalině, nejčastěji vodě.</a:t>
            </a:r>
          </a:p>
        </p:txBody>
      </p:sp>
    </p:spTree>
    <p:extLst>
      <p:ext uri="{BB962C8B-B14F-4D97-AF65-F5344CB8AC3E}">
        <p14:creationId xmlns:p14="http://schemas.microsoft.com/office/powerpoint/2010/main" val="37574966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See the source image">
            <a:extLst>
              <a:ext uri="{FF2B5EF4-FFF2-40B4-BE49-F238E27FC236}">
                <a16:creationId xmlns:a16="http://schemas.microsoft.com/office/drawing/2014/main" id="{86F3A9D7-0853-44F6-820C-9A2523AAA8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636" y="2003642"/>
            <a:ext cx="6928358" cy="2596932"/>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B38A6E95-0F34-4A75-9042-58A9C03046B0}"/>
              </a:ext>
            </a:extLst>
          </p:cNvPr>
          <p:cNvSpPr>
            <a:spLocks noGrp="1"/>
          </p:cNvSpPr>
          <p:nvPr>
            <p:ph type="title"/>
          </p:nvPr>
        </p:nvSpPr>
        <p:spPr>
          <a:xfrm>
            <a:off x="439465" y="365126"/>
            <a:ext cx="7886700" cy="539749"/>
          </a:xfrm>
        </p:spPr>
        <p:txBody>
          <a:bodyPr>
            <a:normAutofit/>
          </a:bodyPr>
          <a:lstStyle/>
          <a:p>
            <a:r>
              <a:rPr lang="cs-CZ" sz="2400" b="1" dirty="0">
                <a:latin typeface="+mn-lt"/>
              </a:rPr>
              <a:t>Povrchově aktivní látky</a:t>
            </a:r>
          </a:p>
        </p:txBody>
      </p:sp>
      <p:sp>
        <p:nvSpPr>
          <p:cNvPr id="6" name="TextovéPole 5">
            <a:extLst>
              <a:ext uri="{FF2B5EF4-FFF2-40B4-BE49-F238E27FC236}">
                <a16:creationId xmlns:a16="http://schemas.microsoft.com/office/drawing/2014/main" id="{F0551210-DD9F-4B4A-AF50-62C3155525A6}"/>
              </a:ext>
            </a:extLst>
          </p:cNvPr>
          <p:cNvSpPr txBox="1"/>
          <p:nvPr/>
        </p:nvSpPr>
        <p:spPr>
          <a:xfrm>
            <a:off x="295276" y="987980"/>
            <a:ext cx="8486116" cy="1015663"/>
          </a:xfrm>
          <a:prstGeom prst="rect">
            <a:avLst/>
          </a:prstGeom>
          <a:noFill/>
        </p:spPr>
        <p:txBody>
          <a:bodyPr wrap="square" rtlCol="0">
            <a:spAutoFit/>
          </a:bodyPr>
          <a:lstStyle/>
          <a:p>
            <a:pPr algn="just"/>
            <a:r>
              <a:rPr lang="en-US" sz="2000" dirty="0" err="1"/>
              <a:t>Hodnotu</a:t>
            </a:r>
            <a:r>
              <a:rPr lang="en-US" sz="2000" dirty="0"/>
              <a:t> </a:t>
            </a:r>
            <a:r>
              <a:rPr lang="en-US" sz="2000" dirty="0" err="1"/>
              <a:t>povrchov</a:t>
            </a:r>
            <a:r>
              <a:rPr lang="cs-CZ" sz="2000" dirty="0"/>
              <a:t>é</a:t>
            </a:r>
            <a:r>
              <a:rPr lang="en-US" sz="2000" dirty="0"/>
              <a:t>ho nap</a:t>
            </a:r>
            <a:r>
              <a:rPr lang="cs-CZ" sz="2000" dirty="0" err="1"/>
              <a:t>ětí</a:t>
            </a:r>
            <a:r>
              <a:rPr lang="cs-CZ" sz="2000" dirty="0"/>
              <a:t> lze ovlivnit i přidáním </a:t>
            </a:r>
            <a:r>
              <a:rPr lang="cs-CZ" sz="2000" b="1" dirty="0"/>
              <a:t>povrchově aktivních látek</a:t>
            </a:r>
            <a:r>
              <a:rPr lang="cs-CZ" sz="2000" dirty="0"/>
              <a:t> (tenzidy, surfaktanty). </a:t>
            </a:r>
            <a:r>
              <a:rPr lang="cs-CZ" sz="2000" b="0" i="0" dirty="0">
                <a:effectLst/>
              </a:rPr>
              <a:t>Tyto látky působí na rozhraní nebo kontaktním povrchu mezi dvěma fázemi, například vodou nebo vzduchem.</a:t>
            </a:r>
            <a:r>
              <a:rPr lang="en-US" sz="2000" dirty="0"/>
              <a:t> </a:t>
            </a:r>
            <a:endParaRPr lang="cs-CZ" sz="2000" dirty="0"/>
          </a:p>
        </p:txBody>
      </p:sp>
      <p:pic>
        <p:nvPicPr>
          <p:cNvPr id="3" name="Picture 2" descr="http://wpcontent.answcdn.com/wikipedia/commons/thumb/d/d1/TensideHyrophilHydrophob.png/400px-TensideHyrophilHydrophob.png">
            <a:extLst>
              <a:ext uri="{FF2B5EF4-FFF2-40B4-BE49-F238E27FC236}">
                <a16:creationId xmlns:a16="http://schemas.microsoft.com/office/drawing/2014/main" id="{D43554FB-3D0A-4251-BF1D-00DDE54C4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9965" y="4695092"/>
            <a:ext cx="2721427" cy="1714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ovéPole 12">
            <a:extLst>
              <a:ext uri="{FF2B5EF4-FFF2-40B4-BE49-F238E27FC236}">
                <a16:creationId xmlns:a16="http://schemas.microsoft.com/office/drawing/2014/main" id="{40F3C496-5FAE-4727-AD38-3929FC6BA760}"/>
              </a:ext>
            </a:extLst>
          </p:cNvPr>
          <p:cNvSpPr txBox="1"/>
          <p:nvPr/>
        </p:nvSpPr>
        <p:spPr>
          <a:xfrm>
            <a:off x="190501" y="4854358"/>
            <a:ext cx="5543549" cy="1631216"/>
          </a:xfrm>
          <a:prstGeom prst="rect">
            <a:avLst/>
          </a:prstGeom>
          <a:noFill/>
        </p:spPr>
        <p:txBody>
          <a:bodyPr wrap="square">
            <a:spAutoFit/>
          </a:bodyPr>
          <a:lstStyle/>
          <a:p>
            <a:pPr algn="just"/>
            <a:r>
              <a:rPr lang="cs-CZ" sz="2000" dirty="0"/>
              <a:t>Tenzidy jsou sloučeniny s asymetrickou molekulární strukturou. Jejich molekula obsahuje jednu nebo i více skupin rozpustných ve vodě a jednu nebo více skupin rozpustných v nepolárním rozpouštědle (hydrofilní a hydrofobní (lipofilní) skupina).</a:t>
            </a:r>
          </a:p>
        </p:txBody>
      </p:sp>
    </p:spTree>
    <p:extLst>
      <p:ext uri="{BB962C8B-B14F-4D97-AF65-F5344CB8AC3E}">
        <p14:creationId xmlns:p14="http://schemas.microsoft.com/office/powerpoint/2010/main" val="39964399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436" name="Picture 4" descr="myti">
            <a:extLst>
              <a:ext uri="{FF2B5EF4-FFF2-40B4-BE49-F238E27FC236}">
                <a16:creationId xmlns:a16="http://schemas.microsoft.com/office/drawing/2014/main" id="{6A8E2CFE-A86D-4255-B962-EEF31657907E}"/>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197084" y="4600714"/>
            <a:ext cx="2656933" cy="1868487"/>
          </a:xfrm>
          <a:noFill/>
        </p:spPr>
      </p:pic>
      <p:sp>
        <p:nvSpPr>
          <p:cNvPr id="2" name="TextovéPole 1">
            <a:extLst>
              <a:ext uri="{FF2B5EF4-FFF2-40B4-BE49-F238E27FC236}">
                <a16:creationId xmlns:a16="http://schemas.microsoft.com/office/drawing/2014/main" id="{F43FBC3E-7CA1-4607-BBAE-3ABEF9D1862E}"/>
              </a:ext>
            </a:extLst>
          </p:cNvPr>
          <p:cNvSpPr txBox="1"/>
          <p:nvPr/>
        </p:nvSpPr>
        <p:spPr>
          <a:xfrm>
            <a:off x="207961" y="4714875"/>
            <a:ext cx="5821364" cy="1938992"/>
          </a:xfrm>
          <a:prstGeom prst="rect">
            <a:avLst/>
          </a:prstGeom>
          <a:noFill/>
        </p:spPr>
        <p:txBody>
          <a:bodyPr wrap="square">
            <a:spAutoFit/>
          </a:bodyPr>
          <a:lstStyle/>
          <a:p>
            <a:pPr algn="just"/>
            <a:r>
              <a:rPr lang="cs-CZ" sz="2000" b="0" i="0" dirty="0">
                <a:solidFill>
                  <a:srgbClr val="333333"/>
                </a:solidFill>
                <a:effectLst/>
              </a:rPr>
              <a:t>Mytí </a:t>
            </a:r>
            <a:r>
              <a:rPr lang="cs-CZ" sz="2000" dirty="0">
                <a:solidFill>
                  <a:srgbClr val="333333"/>
                </a:solidFill>
              </a:rPr>
              <a:t>nebo</a:t>
            </a:r>
            <a:r>
              <a:rPr lang="cs-CZ" sz="2000" b="0" i="0" dirty="0">
                <a:solidFill>
                  <a:srgbClr val="333333"/>
                </a:solidFill>
                <a:effectLst/>
              </a:rPr>
              <a:t> praní jde velmi těžko ve studené vodě. Studená voda má vysoké povrchové napětí a špatně smáčí nečistoty. Ohřátím a/nebo přidáním látek, snižujících povrchové napětí – mýdla, saponátů apod. se povrchové napětí sníží, nečistoty se lépe smáčí a tím i odstraní.</a:t>
            </a:r>
            <a:endParaRPr lang="cs-CZ" sz="2000" dirty="0"/>
          </a:p>
        </p:txBody>
      </p:sp>
      <p:pic>
        <p:nvPicPr>
          <p:cNvPr id="3" name="Picture 2" descr="Surface and Interfacial Tension - Nanoscience Instruments">
            <a:extLst>
              <a:ext uri="{FF2B5EF4-FFF2-40B4-BE49-F238E27FC236}">
                <a16:creationId xmlns:a16="http://schemas.microsoft.com/office/drawing/2014/main" id="{82847C71-CCCD-416E-A456-F69C33B36B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1320" y="327463"/>
            <a:ext cx="4607430" cy="35272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2BDB3C1D-F641-42AA-915F-2639F8D24F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519" y="1851129"/>
            <a:ext cx="4069315" cy="1525993"/>
          </a:xfrm>
          <a:prstGeom prst="rect">
            <a:avLst/>
          </a:prstGeom>
          <a:noFill/>
          <a:extLst>
            <a:ext uri="{909E8E84-426E-40DD-AFC4-6F175D3DCCD1}">
              <a14:hiddenFill xmlns:a14="http://schemas.microsoft.com/office/drawing/2010/main">
                <a:solidFill>
                  <a:srgbClr val="FFFFFF"/>
                </a:solidFill>
              </a14:hiddenFill>
            </a:ext>
          </a:extLst>
        </p:spPr>
      </p:pic>
      <p:sp>
        <p:nvSpPr>
          <p:cNvPr id="16" name="TextovéPole 15">
            <a:extLst>
              <a:ext uri="{FF2B5EF4-FFF2-40B4-BE49-F238E27FC236}">
                <a16:creationId xmlns:a16="http://schemas.microsoft.com/office/drawing/2014/main" id="{8002C19D-232C-4D1D-9F49-740ACC825A11}"/>
              </a:ext>
            </a:extLst>
          </p:cNvPr>
          <p:cNvSpPr txBox="1"/>
          <p:nvPr/>
        </p:nvSpPr>
        <p:spPr>
          <a:xfrm>
            <a:off x="207961" y="513376"/>
            <a:ext cx="4097098" cy="1200329"/>
          </a:xfrm>
          <a:prstGeom prst="rect">
            <a:avLst/>
          </a:prstGeom>
          <a:noFill/>
        </p:spPr>
        <p:txBody>
          <a:bodyPr wrap="square">
            <a:spAutoFit/>
          </a:bodyPr>
          <a:lstStyle/>
          <a:p>
            <a:pPr algn="just"/>
            <a:r>
              <a:rPr lang="cs-CZ" altLang="cs-CZ" sz="1800" b="1" dirty="0">
                <a:solidFill>
                  <a:srgbClr val="000000"/>
                </a:solidFill>
                <a:latin typeface="Arial Unicode MS" pitchFamily="34" charset="-128"/>
                <a:ea typeface="Arial Unicode MS" pitchFamily="34" charset="-128"/>
              </a:rPr>
              <a:t>Micely </a:t>
            </a:r>
            <a:r>
              <a:rPr lang="cs-CZ" altLang="cs-CZ" sz="1800" dirty="0">
                <a:solidFill>
                  <a:srgbClr val="000000"/>
                </a:solidFill>
                <a:latin typeface="Arial Unicode MS" pitchFamily="34" charset="-128"/>
                <a:ea typeface="Arial Unicode MS" pitchFamily="34" charset="-128"/>
              </a:rPr>
              <a:t>jsou shluky molekul tenzidů dispergované v kapalném médiu. Nejčastěji mají micely přibližně kulovitý tvar, </a:t>
            </a:r>
            <a:endParaRPr lang="cs-CZ" dirty="0"/>
          </a:p>
        </p:txBody>
      </p:sp>
      <p:sp>
        <p:nvSpPr>
          <p:cNvPr id="27" name="Rectangle 2">
            <a:extLst>
              <a:ext uri="{FF2B5EF4-FFF2-40B4-BE49-F238E27FC236}">
                <a16:creationId xmlns:a16="http://schemas.microsoft.com/office/drawing/2014/main" id="{8A0FBB1F-2CDE-44B3-8130-08C258BDDF8A}"/>
              </a:ext>
            </a:extLst>
          </p:cNvPr>
          <p:cNvSpPr>
            <a:spLocks noGrp="1" noChangeArrowheads="1"/>
          </p:cNvSpPr>
          <p:nvPr>
            <p:ph type="title"/>
          </p:nvPr>
        </p:nvSpPr>
        <p:spPr>
          <a:xfrm>
            <a:off x="289983" y="4155905"/>
            <a:ext cx="4200525" cy="479724"/>
          </a:xfrm>
        </p:spPr>
        <p:txBody>
          <a:bodyPr>
            <a:normAutofit fontScale="90000"/>
          </a:bodyPr>
          <a:lstStyle/>
          <a:p>
            <a:pPr eaLnBrk="1" hangingPunct="1">
              <a:defRPr/>
            </a:pPr>
            <a:r>
              <a:rPr lang="cs-CZ" sz="2000" b="1" dirty="0">
                <a:latin typeface="+mn-lt"/>
              </a:rPr>
              <a:t>Důsledky změny povrchového napětí vody</a:t>
            </a:r>
          </a:p>
        </p:txBody>
      </p:sp>
    </p:spTree>
    <p:extLst>
      <p:ext uri="{BB962C8B-B14F-4D97-AF65-F5344CB8AC3E}">
        <p14:creationId xmlns:p14="http://schemas.microsoft.com/office/powerpoint/2010/main" val="11266404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5">
            <a:extLst>
              <a:ext uri="{FF2B5EF4-FFF2-40B4-BE49-F238E27FC236}">
                <a16:creationId xmlns:a16="http://schemas.microsoft.com/office/drawing/2014/main" id="{23A7E15B-7474-4D31-8004-67145F16911F}"/>
              </a:ext>
            </a:extLst>
          </p:cNvPr>
          <p:cNvSpPr>
            <a:spLocks noGrp="1" noChangeArrowheads="1"/>
          </p:cNvSpPr>
          <p:nvPr>
            <p:ph type="title"/>
          </p:nvPr>
        </p:nvSpPr>
        <p:spPr>
          <a:xfrm>
            <a:off x="457200" y="274638"/>
            <a:ext cx="8229600" cy="366712"/>
          </a:xfrm>
        </p:spPr>
        <p:txBody>
          <a:bodyPr>
            <a:noAutofit/>
          </a:bodyPr>
          <a:lstStyle/>
          <a:p>
            <a:pPr eaLnBrk="1" hangingPunct="1"/>
            <a:r>
              <a:rPr lang="cs-CZ" altLang="cs-CZ" sz="2400" b="1" dirty="0" err="1">
                <a:latin typeface="+mn-lt"/>
              </a:rPr>
              <a:t>Solubilizace</a:t>
            </a:r>
            <a:r>
              <a:rPr lang="cs-CZ" altLang="cs-CZ" sz="2400" b="1" dirty="0">
                <a:latin typeface="+mn-lt"/>
              </a:rPr>
              <a:t> a prací účinky</a:t>
            </a:r>
          </a:p>
        </p:txBody>
      </p:sp>
      <p:sp>
        <p:nvSpPr>
          <p:cNvPr id="39940" name="Text Box 7">
            <a:extLst>
              <a:ext uri="{FF2B5EF4-FFF2-40B4-BE49-F238E27FC236}">
                <a16:creationId xmlns:a16="http://schemas.microsoft.com/office/drawing/2014/main" id="{FF0C3749-F162-4C21-8312-A273F4DE4E62}"/>
              </a:ext>
            </a:extLst>
          </p:cNvPr>
          <p:cNvSpPr txBox="1">
            <a:spLocks noChangeArrowheads="1"/>
          </p:cNvSpPr>
          <p:nvPr/>
        </p:nvSpPr>
        <p:spPr bwMode="auto">
          <a:xfrm>
            <a:off x="323850" y="814894"/>
            <a:ext cx="85344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dirty="0">
                <a:latin typeface="+mn-lt"/>
              </a:rPr>
              <a:t>Nečistota není k substrátu poutaná přímo, je od něj oddělena tenkou vrstvou často složité směsi nepolárního charakteru („mastnoty“, „oleje“). V této vrstvě jsou zakotveny jednotlivé částice látky znečišťující uvažovaný materiál. </a:t>
            </a:r>
          </a:p>
        </p:txBody>
      </p:sp>
      <p:sp>
        <p:nvSpPr>
          <p:cNvPr id="39941" name="Text Box 8">
            <a:extLst>
              <a:ext uri="{FF2B5EF4-FFF2-40B4-BE49-F238E27FC236}">
                <a16:creationId xmlns:a16="http://schemas.microsoft.com/office/drawing/2014/main" id="{A4CC6691-6278-4B11-BFBC-609132DE4597}"/>
              </a:ext>
            </a:extLst>
          </p:cNvPr>
          <p:cNvSpPr txBox="1">
            <a:spLocks noChangeArrowheads="1"/>
          </p:cNvSpPr>
          <p:nvPr/>
        </p:nvSpPr>
        <p:spPr bwMode="auto">
          <a:xfrm>
            <a:off x="438923" y="2015656"/>
            <a:ext cx="662386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dirty="0">
                <a:latin typeface="+mn-lt"/>
              </a:rPr>
              <a:t>Detergence má 2 fáze:	1. uvolnění nečistoty</a:t>
            </a:r>
          </a:p>
          <a:p>
            <a:pPr eaLnBrk="1" hangingPunct="1"/>
            <a:r>
              <a:rPr lang="cs-CZ" altLang="cs-CZ" sz="2000" dirty="0">
                <a:latin typeface="+mn-lt"/>
              </a:rPr>
              <a:t>						2. stabilizace nečistoty v prací lázni </a:t>
            </a:r>
          </a:p>
        </p:txBody>
      </p:sp>
      <p:grpSp>
        <p:nvGrpSpPr>
          <p:cNvPr id="39942" name="Group 12">
            <a:extLst>
              <a:ext uri="{FF2B5EF4-FFF2-40B4-BE49-F238E27FC236}">
                <a16:creationId xmlns:a16="http://schemas.microsoft.com/office/drawing/2014/main" id="{22465A3A-E0EF-439F-9D6A-B0295BDA56AA}"/>
              </a:ext>
            </a:extLst>
          </p:cNvPr>
          <p:cNvGrpSpPr>
            <a:grpSpLocks/>
          </p:cNvGrpSpPr>
          <p:nvPr/>
        </p:nvGrpSpPr>
        <p:grpSpPr bwMode="auto">
          <a:xfrm>
            <a:off x="42862" y="2908641"/>
            <a:ext cx="8643938" cy="366712"/>
            <a:chOff x="599" y="2127"/>
            <a:chExt cx="5360" cy="231"/>
          </a:xfrm>
        </p:grpSpPr>
        <p:sp>
          <p:nvSpPr>
            <p:cNvPr id="39943" name="Text Box 9">
              <a:extLst>
                <a:ext uri="{FF2B5EF4-FFF2-40B4-BE49-F238E27FC236}">
                  <a16:creationId xmlns:a16="http://schemas.microsoft.com/office/drawing/2014/main" id="{2A17D544-088F-4BAE-82DB-67743FB66705}"/>
                </a:ext>
              </a:extLst>
            </p:cNvPr>
            <p:cNvSpPr txBox="1">
              <a:spLocks noChangeArrowheads="1"/>
            </p:cNvSpPr>
            <p:nvPr/>
          </p:nvSpPr>
          <p:spPr bwMode="auto">
            <a:xfrm>
              <a:off x="599" y="2127"/>
              <a:ext cx="205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dirty="0"/>
                <a:t>substrát-nečistota + detergent  </a:t>
              </a:r>
            </a:p>
          </p:txBody>
        </p:sp>
        <p:sp>
          <p:nvSpPr>
            <p:cNvPr id="39944" name="Line 10">
              <a:extLst>
                <a:ext uri="{FF2B5EF4-FFF2-40B4-BE49-F238E27FC236}">
                  <a16:creationId xmlns:a16="http://schemas.microsoft.com/office/drawing/2014/main" id="{86C55009-5068-470C-95F9-0A5A0757C95A}"/>
                </a:ext>
              </a:extLst>
            </p:cNvPr>
            <p:cNvSpPr>
              <a:spLocks noChangeShapeType="1"/>
            </p:cNvSpPr>
            <p:nvPr/>
          </p:nvSpPr>
          <p:spPr bwMode="auto">
            <a:xfrm>
              <a:off x="2744" y="2251"/>
              <a:ext cx="499" cy="0"/>
            </a:xfrm>
            <a:prstGeom prst="line">
              <a:avLst/>
            </a:prstGeom>
            <a:noFill/>
            <a:ln w="158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9945" name="Text Box 11">
              <a:extLst>
                <a:ext uri="{FF2B5EF4-FFF2-40B4-BE49-F238E27FC236}">
                  <a16:creationId xmlns:a16="http://schemas.microsoft.com/office/drawing/2014/main" id="{10C395A5-A7A4-4CEF-8C05-C3DC28EC3AA9}"/>
                </a:ext>
              </a:extLst>
            </p:cNvPr>
            <p:cNvSpPr txBox="1">
              <a:spLocks noChangeArrowheads="1"/>
            </p:cNvSpPr>
            <p:nvPr/>
          </p:nvSpPr>
          <p:spPr bwMode="auto">
            <a:xfrm>
              <a:off x="3321" y="2127"/>
              <a:ext cx="263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a:t>substrát-detergent + nečistota-detergent</a:t>
              </a:r>
            </a:p>
          </p:txBody>
        </p:sp>
      </p:grpSp>
      <p:pic>
        <p:nvPicPr>
          <p:cNvPr id="17410" name="Picture 2" descr="detergence">
            <a:extLst>
              <a:ext uri="{FF2B5EF4-FFF2-40B4-BE49-F238E27FC236}">
                <a16:creationId xmlns:a16="http://schemas.microsoft.com/office/drawing/2014/main" id="{2EB0186D-FE0B-4EA8-B1EA-9B6F07C8AE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894" y="5068388"/>
            <a:ext cx="7904212" cy="1514974"/>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08A912FA-1615-4661-9C57-C244C2604EA8}"/>
              </a:ext>
            </a:extLst>
          </p:cNvPr>
          <p:cNvPicPr>
            <a:picLocks noChangeAspect="1"/>
          </p:cNvPicPr>
          <p:nvPr/>
        </p:nvPicPr>
        <p:blipFill>
          <a:blip r:embed="rId3"/>
          <a:stretch>
            <a:fillRect/>
          </a:stretch>
        </p:blipFill>
        <p:spPr>
          <a:xfrm>
            <a:off x="2539469" y="3519354"/>
            <a:ext cx="3786188" cy="128359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a:extLst>
              <a:ext uri="{FF2B5EF4-FFF2-40B4-BE49-F238E27FC236}">
                <a16:creationId xmlns:a16="http://schemas.microsoft.com/office/drawing/2014/main" id="{925B5E5D-448A-45D7-8D84-043659C9194A}"/>
              </a:ext>
            </a:extLst>
          </p:cNvPr>
          <p:cNvGrpSpPr/>
          <p:nvPr/>
        </p:nvGrpSpPr>
        <p:grpSpPr>
          <a:xfrm>
            <a:off x="5534651" y="2867026"/>
            <a:ext cx="3609349" cy="3901743"/>
            <a:chOff x="5534652" y="2838451"/>
            <a:chExt cx="3609348" cy="3901743"/>
          </a:xfrm>
        </p:grpSpPr>
        <p:pic>
          <p:nvPicPr>
            <p:cNvPr id="6146" name="Picture 2">
              <a:extLst>
                <a:ext uri="{FF2B5EF4-FFF2-40B4-BE49-F238E27FC236}">
                  <a16:creationId xmlns:a16="http://schemas.microsoft.com/office/drawing/2014/main" id="{73D6B02E-F34B-4E4B-860F-9BD356B87B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3741" y="2838451"/>
              <a:ext cx="2671684" cy="7756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4028C795-6D4C-4FDC-B434-00AFF833FD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2903" y="4195964"/>
              <a:ext cx="2577684" cy="92978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EDF6F55E-36CC-49E8-B5DA-293E055EE2A6}"/>
                </a:ext>
              </a:extLst>
            </p:cNvPr>
            <p:cNvSpPr txBox="1"/>
            <p:nvPr/>
          </p:nvSpPr>
          <p:spPr>
            <a:xfrm>
              <a:off x="5648325" y="3609449"/>
              <a:ext cx="3495675" cy="307777"/>
            </a:xfrm>
            <a:prstGeom prst="rect">
              <a:avLst/>
            </a:prstGeom>
            <a:noFill/>
          </p:spPr>
          <p:txBody>
            <a:bodyPr wrap="square">
              <a:spAutoFit/>
            </a:bodyPr>
            <a:lstStyle/>
            <a:p>
              <a:r>
                <a:rPr lang="cs-CZ" sz="1400" b="1" i="1" dirty="0">
                  <a:solidFill>
                    <a:srgbClr val="000000"/>
                  </a:solidFill>
                  <a:effectLst/>
                </a:rPr>
                <a:t>Kapka smáčecí kapaliny málo smáčí materiál</a:t>
              </a:r>
              <a:endParaRPr lang="cs-CZ" sz="1400" dirty="0"/>
            </a:p>
          </p:txBody>
        </p:sp>
        <p:pic>
          <p:nvPicPr>
            <p:cNvPr id="6150" name="Picture 6">
              <a:extLst>
                <a:ext uri="{FF2B5EF4-FFF2-40B4-BE49-F238E27FC236}">
                  <a16:creationId xmlns:a16="http://schemas.microsoft.com/office/drawing/2014/main" id="{F3CDEA31-9265-4CAA-B20A-0DD72F0D33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2903" y="5850554"/>
              <a:ext cx="2511583" cy="5818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DD4E5987-B95F-499E-A789-5376DBDC92BF}"/>
                </a:ext>
              </a:extLst>
            </p:cNvPr>
            <p:cNvSpPr txBox="1"/>
            <p:nvPr/>
          </p:nvSpPr>
          <p:spPr>
            <a:xfrm>
              <a:off x="5534652" y="6432417"/>
              <a:ext cx="3609348" cy="307777"/>
            </a:xfrm>
            <a:prstGeom prst="rect">
              <a:avLst/>
            </a:prstGeom>
            <a:noFill/>
          </p:spPr>
          <p:txBody>
            <a:bodyPr wrap="square">
              <a:spAutoFit/>
            </a:bodyPr>
            <a:lstStyle/>
            <a:p>
              <a:r>
                <a:rPr lang="cs-CZ" sz="1400" b="1" i="1" dirty="0">
                  <a:solidFill>
                    <a:srgbClr val="000000"/>
                  </a:solidFill>
                  <a:effectLst/>
                </a:rPr>
                <a:t>Kapka smáčecí kapaliny hodně smáčí materiál</a:t>
              </a:r>
              <a:endParaRPr lang="cs-CZ" sz="1400" dirty="0"/>
            </a:p>
          </p:txBody>
        </p:sp>
        <p:sp>
          <p:nvSpPr>
            <p:cNvPr id="13" name="TextovéPole 12">
              <a:extLst>
                <a:ext uri="{FF2B5EF4-FFF2-40B4-BE49-F238E27FC236}">
                  <a16:creationId xmlns:a16="http://schemas.microsoft.com/office/drawing/2014/main" id="{DB8E580B-00FE-4B68-8AE6-41DA42F47AAC}"/>
                </a:ext>
              </a:extLst>
            </p:cNvPr>
            <p:cNvSpPr txBox="1"/>
            <p:nvPr/>
          </p:nvSpPr>
          <p:spPr>
            <a:xfrm>
              <a:off x="5648324" y="5125744"/>
              <a:ext cx="3495675" cy="307777"/>
            </a:xfrm>
            <a:prstGeom prst="rect">
              <a:avLst/>
            </a:prstGeom>
            <a:noFill/>
          </p:spPr>
          <p:txBody>
            <a:bodyPr wrap="square">
              <a:spAutoFit/>
            </a:bodyPr>
            <a:lstStyle/>
            <a:p>
              <a:r>
                <a:rPr lang="cs-CZ" sz="1400" b="1" i="1" dirty="0">
                  <a:solidFill>
                    <a:srgbClr val="000000"/>
                  </a:solidFill>
                  <a:effectLst/>
                </a:rPr>
                <a:t>Kapka smáčecí kapaliny více smáčí materiál</a:t>
              </a:r>
              <a:endParaRPr lang="cs-CZ" sz="1400" dirty="0"/>
            </a:p>
          </p:txBody>
        </p:sp>
      </p:grpSp>
      <p:sp>
        <p:nvSpPr>
          <p:cNvPr id="15" name="TextovéPole 14">
            <a:extLst>
              <a:ext uri="{FF2B5EF4-FFF2-40B4-BE49-F238E27FC236}">
                <a16:creationId xmlns:a16="http://schemas.microsoft.com/office/drawing/2014/main" id="{53E42B47-8A7E-4FFF-8815-CDB4DC9154AF}"/>
              </a:ext>
            </a:extLst>
          </p:cNvPr>
          <p:cNvSpPr txBox="1"/>
          <p:nvPr/>
        </p:nvSpPr>
        <p:spPr>
          <a:xfrm>
            <a:off x="111253" y="1817411"/>
            <a:ext cx="8724172" cy="707886"/>
          </a:xfrm>
          <a:prstGeom prst="rect">
            <a:avLst/>
          </a:prstGeom>
          <a:noFill/>
        </p:spPr>
        <p:txBody>
          <a:bodyPr wrap="square">
            <a:spAutoFit/>
          </a:bodyPr>
          <a:lstStyle/>
          <a:p>
            <a:pPr algn="just"/>
            <a:r>
              <a:rPr lang="cs-CZ" sz="2000" b="0" i="0" dirty="0">
                <a:effectLst/>
              </a:rPr>
              <a:t>Vysoká hodnota kontaktního úhlu odpovídá povrchu s nedostatečnou smáčivostí, nízká hodnota kontaktního úhlu vypovídá o povrchu dobře smáčeném.</a:t>
            </a:r>
            <a:endParaRPr lang="cs-CZ" sz="2000" dirty="0"/>
          </a:p>
        </p:txBody>
      </p:sp>
      <p:sp>
        <p:nvSpPr>
          <p:cNvPr id="17" name="TextovéPole 16">
            <a:extLst>
              <a:ext uri="{FF2B5EF4-FFF2-40B4-BE49-F238E27FC236}">
                <a16:creationId xmlns:a16="http://schemas.microsoft.com/office/drawing/2014/main" id="{398187C9-0C28-4CA9-B6DB-5C6EA1864E5A}"/>
              </a:ext>
            </a:extLst>
          </p:cNvPr>
          <p:cNvSpPr txBox="1"/>
          <p:nvPr/>
        </p:nvSpPr>
        <p:spPr>
          <a:xfrm>
            <a:off x="111253" y="765550"/>
            <a:ext cx="6994397" cy="1015663"/>
          </a:xfrm>
          <a:prstGeom prst="rect">
            <a:avLst/>
          </a:prstGeom>
          <a:noFill/>
        </p:spPr>
        <p:txBody>
          <a:bodyPr wrap="square">
            <a:spAutoFit/>
          </a:bodyPr>
          <a:lstStyle/>
          <a:p>
            <a:pPr algn="just"/>
            <a:r>
              <a:rPr lang="cs-CZ" sz="2000" b="0" i="0" dirty="0">
                <a:solidFill>
                  <a:srgbClr val="000000"/>
                </a:solidFill>
                <a:effectLst/>
              </a:rPr>
              <a:t>Povrch kapky svírá s plochou materiálu tzv.  </a:t>
            </a:r>
            <a:r>
              <a:rPr lang="cs-CZ" sz="2000" b="1" dirty="0">
                <a:solidFill>
                  <a:srgbClr val="000000"/>
                </a:solidFill>
                <a:effectLst/>
              </a:rPr>
              <a:t>kontaktní úhel</a:t>
            </a:r>
            <a:r>
              <a:rPr lang="cs-CZ" sz="2000" b="0" i="0" dirty="0">
                <a:solidFill>
                  <a:srgbClr val="000000"/>
                </a:solidFill>
                <a:effectLst/>
              </a:rPr>
              <a:t>. </a:t>
            </a:r>
            <a:r>
              <a:rPr lang="cs-CZ" sz="2000" b="0" i="0" dirty="0">
                <a:effectLst/>
              </a:rPr>
              <a:t>Kontaktní úhel udává kvantitativní vyjádření rozsahu smáčivosti pevných látek kapalinami.</a:t>
            </a:r>
            <a:endParaRPr lang="cs-CZ" sz="2000" dirty="0"/>
          </a:p>
        </p:txBody>
      </p:sp>
      <p:sp>
        <p:nvSpPr>
          <p:cNvPr id="3" name="TextovéPole 2">
            <a:extLst>
              <a:ext uri="{FF2B5EF4-FFF2-40B4-BE49-F238E27FC236}">
                <a16:creationId xmlns:a16="http://schemas.microsoft.com/office/drawing/2014/main" id="{0E2FDFBC-2FD2-4DCD-A9CA-7E53667D1F17}"/>
              </a:ext>
            </a:extLst>
          </p:cNvPr>
          <p:cNvSpPr txBox="1"/>
          <p:nvPr/>
        </p:nvSpPr>
        <p:spPr>
          <a:xfrm>
            <a:off x="248378" y="2747019"/>
            <a:ext cx="4971322" cy="1015663"/>
          </a:xfrm>
          <a:prstGeom prst="rect">
            <a:avLst/>
          </a:prstGeom>
          <a:noFill/>
        </p:spPr>
        <p:txBody>
          <a:bodyPr wrap="square">
            <a:spAutoFit/>
          </a:bodyPr>
          <a:lstStyle/>
          <a:p>
            <a:pPr algn="just"/>
            <a:r>
              <a:rPr lang="cs-CZ" sz="2000" b="0" i="0" dirty="0">
                <a:solidFill>
                  <a:srgbClr val="000000"/>
                </a:solidFill>
                <a:effectLst/>
              </a:rPr>
              <a:t>Vztah mezi úhlem smáčení </a:t>
            </a:r>
            <a:r>
              <a:rPr lang="el-GR" sz="2000" b="0" i="1" dirty="0">
                <a:solidFill>
                  <a:srgbClr val="000000"/>
                </a:solidFill>
                <a:effectLst/>
              </a:rPr>
              <a:t>θ</a:t>
            </a:r>
            <a:r>
              <a:rPr lang="el-GR" sz="2000" b="0" i="0" dirty="0">
                <a:solidFill>
                  <a:srgbClr val="000000"/>
                </a:solidFill>
                <a:effectLst/>
              </a:rPr>
              <a:t> </a:t>
            </a:r>
            <a:r>
              <a:rPr lang="cs-CZ" sz="2000" b="0" i="0" dirty="0">
                <a:solidFill>
                  <a:srgbClr val="000000"/>
                </a:solidFill>
                <a:effectLst/>
              </a:rPr>
              <a:t>a jednotlivými mezifázovými energiemi je dán </a:t>
            </a:r>
            <a:r>
              <a:rPr lang="cs-CZ" sz="2000" b="1" i="0" dirty="0">
                <a:effectLst/>
              </a:rPr>
              <a:t>Youngovou rovnicí</a:t>
            </a:r>
            <a:endParaRPr lang="cs-CZ" sz="2000" b="1" dirty="0"/>
          </a:p>
        </p:txBody>
      </p:sp>
      <p:sp>
        <p:nvSpPr>
          <p:cNvPr id="16" name="TextovéPole 15">
            <a:extLst>
              <a:ext uri="{FF2B5EF4-FFF2-40B4-BE49-F238E27FC236}">
                <a16:creationId xmlns:a16="http://schemas.microsoft.com/office/drawing/2014/main" id="{24EA4A4E-B044-439F-A9FF-5F58404DDA54}"/>
              </a:ext>
            </a:extLst>
          </p:cNvPr>
          <p:cNvSpPr txBox="1"/>
          <p:nvPr/>
        </p:nvSpPr>
        <p:spPr>
          <a:xfrm>
            <a:off x="248378" y="274655"/>
            <a:ext cx="4572000" cy="461665"/>
          </a:xfrm>
          <a:prstGeom prst="rect">
            <a:avLst/>
          </a:prstGeom>
          <a:noFill/>
        </p:spPr>
        <p:txBody>
          <a:bodyPr wrap="square">
            <a:spAutoFit/>
          </a:bodyPr>
          <a:lstStyle/>
          <a:p>
            <a:r>
              <a:rPr lang="cs-CZ" sz="2400" b="1" dirty="0">
                <a:solidFill>
                  <a:srgbClr val="000000"/>
                </a:solidFill>
                <a:effectLst/>
              </a:rPr>
              <a:t>Kontaktní úhel</a:t>
            </a:r>
            <a:endParaRPr lang="cs-CZ" sz="2400" dirty="0"/>
          </a:p>
        </p:txBody>
      </p:sp>
      <p:pic>
        <p:nvPicPr>
          <p:cNvPr id="14338" name="Picture 2">
            <a:extLst>
              <a:ext uri="{FF2B5EF4-FFF2-40B4-BE49-F238E27FC236}">
                <a16:creationId xmlns:a16="http://schemas.microsoft.com/office/drawing/2014/main" id="{5F78B140-9A19-4762-A856-F74E7DE610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128" y="4567005"/>
            <a:ext cx="3810000" cy="2047875"/>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cký objekt 6">
            <a:extLst>
              <a:ext uri="{FF2B5EF4-FFF2-40B4-BE49-F238E27FC236}">
                <a16:creationId xmlns:a16="http://schemas.microsoft.com/office/drawing/2014/main" id="{780D22E2-2E9C-4EFB-8F87-0BB7F6A9ECC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60239" y="3791912"/>
            <a:ext cx="3173956" cy="307777"/>
          </a:xfrm>
          <a:prstGeom prst="rect">
            <a:avLst/>
          </a:prstGeom>
        </p:spPr>
      </p:pic>
      <p:pic>
        <p:nvPicPr>
          <p:cNvPr id="10" name="Obrázek 9">
            <a:extLst>
              <a:ext uri="{FF2B5EF4-FFF2-40B4-BE49-F238E27FC236}">
                <a16:creationId xmlns:a16="http://schemas.microsoft.com/office/drawing/2014/main" id="{F65325F4-CB40-4BA4-8827-2738F403ACE2}"/>
              </a:ext>
            </a:extLst>
          </p:cNvPr>
          <p:cNvPicPr>
            <a:picLocks noChangeAspect="1"/>
          </p:cNvPicPr>
          <p:nvPr/>
        </p:nvPicPr>
        <p:blipFill>
          <a:blip r:embed="rId8"/>
          <a:stretch>
            <a:fillRect/>
          </a:stretch>
        </p:blipFill>
        <p:spPr>
          <a:xfrm>
            <a:off x="7339325" y="603983"/>
            <a:ext cx="1588264" cy="1124088"/>
          </a:xfrm>
          <a:prstGeom prst="rect">
            <a:avLst/>
          </a:prstGeom>
        </p:spPr>
      </p:pic>
    </p:spTree>
    <p:extLst>
      <p:ext uri="{BB962C8B-B14F-4D97-AF65-F5344CB8AC3E}">
        <p14:creationId xmlns:p14="http://schemas.microsoft.com/office/powerpoint/2010/main" val="2031420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20D18F61-9CC2-4C03-A666-B7239F64CE1A}"/>
              </a:ext>
            </a:extLst>
          </p:cNvPr>
          <p:cNvSpPr txBox="1"/>
          <p:nvPr/>
        </p:nvSpPr>
        <p:spPr>
          <a:xfrm>
            <a:off x="176212" y="3199028"/>
            <a:ext cx="8582025" cy="1015663"/>
          </a:xfrm>
          <a:prstGeom prst="rect">
            <a:avLst/>
          </a:prstGeom>
          <a:noFill/>
        </p:spPr>
        <p:txBody>
          <a:bodyPr wrap="square">
            <a:spAutoFit/>
          </a:bodyPr>
          <a:lstStyle/>
          <a:p>
            <a:pPr algn="just"/>
            <a:r>
              <a:rPr lang="cs-CZ" sz="2000" b="1" dirty="0"/>
              <a:t>Polymery</a:t>
            </a:r>
            <a:r>
              <a:rPr lang="cs-CZ" sz="2000" dirty="0"/>
              <a:t> - tvoří zvláštní skupinu amorfních látek organického původu (kaučuk, bavlna, celulóza, bílkoviny, termoplasty, …). Jejich dlouhé makromolekuly jsou často navzájem propleteny, stočeny do klubíček nebo vytvářejí sítě.</a:t>
            </a:r>
          </a:p>
        </p:txBody>
      </p:sp>
      <p:pic>
        <p:nvPicPr>
          <p:cNvPr id="8" name="Obrázek 7">
            <a:extLst>
              <a:ext uri="{FF2B5EF4-FFF2-40B4-BE49-F238E27FC236}">
                <a16:creationId xmlns:a16="http://schemas.microsoft.com/office/drawing/2014/main" id="{3EC24CC9-397C-4A08-A72D-6C5F01E5F953}"/>
              </a:ext>
            </a:extLst>
          </p:cNvPr>
          <p:cNvPicPr>
            <a:picLocks noChangeAspect="1"/>
          </p:cNvPicPr>
          <p:nvPr/>
        </p:nvPicPr>
        <p:blipFill>
          <a:blip r:embed="rId2"/>
          <a:stretch>
            <a:fillRect/>
          </a:stretch>
        </p:blipFill>
        <p:spPr>
          <a:xfrm>
            <a:off x="1066799" y="555194"/>
            <a:ext cx="6596223" cy="2300699"/>
          </a:xfrm>
          <a:prstGeom prst="rect">
            <a:avLst/>
          </a:prstGeom>
        </p:spPr>
      </p:pic>
      <p:pic>
        <p:nvPicPr>
          <p:cNvPr id="8200" name="Picture 8">
            <a:extLst>
              <a:ext uri="{FF2B5EF4-FFF2-40B4-BE49-F238E27FC236}">
                <a16:creationId xmlns:a16="http://schemas.microsoft.com/office/drawing/2014/main" id="{2EF72F77-3166-48C0-A6E8-F2B9E88FAF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1751" y="4393581"/>
            <a:ext cx="4689836" cy="189059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Crystallinity and Filaments - Filaments.directory">
            <a:extLst>
              <a:ext uri="{FF2B5EF4-FFF2-40B4-BE49-F238E27FC236}">
                <a16:creationId xmlns:a16="http://schemas.microsoft.com/office/drawing/2014/main" id="{7D9E6994-C41B-49F4-90D1-3BE994ECDD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2" y="4681172"/>
            <a:ext cx="3776663" cy="1756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3985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D5F1B413-B1D4-4D42-B312-45D87B779771}"/>
              </a:ext>
            </a:extLst>
          </p:cNvPr>
          <p:cNvSpPr txBox="1"/>
          <p:nvPr/>
        </p:nvSpPr>
        <p:spPr>
          <a:xfrm>
            <a:off x="200840" y="287880"/>
            <a:ext cx="8724900" cy="1508105"/>
          </a:xfrm>
          <a:prstGeom prst="rect">
            <a:avLst/>
          </a:prstGeom>
          <a:noFill/>
        </p:spPr>
        <p:txBody>
          <a:bodyPr wrap="square">
            <a:spAutoFit/>
          </a:bodyPr>
          <a:lstStyle/>
          <a:p>
            <a:pPr algn="just"/>
            <a:r>
              <a:rPr lang="cs-CZ" sz="2400" b="1" i="0" dirty="0">
                <a:solidFill>
                  <a:srgbClr val="333333"/>
                </a:solidFill>
                <a:effectLst/>
              </a:rPr>
              <a:t>Mobilní rozhraní tří fází </a:t>
            </a:r>
            <a:r>
              <a:rPr lang="cs-CZ" sz="2000" i="0" dirty="0">
                <a:solidFill>
                  <a:srgbClr val="333333"/>
                </a:solidFill>
                <a:effectLst/>
              </a:rPr>
              <a:t>(např. vzduch, voda a olej)</a:t>
            </a:r>
          </a:p>
          <a:p>
            <a:pPr algn="just"/>
            <a:endParaRPr lang="cs-CZ" sz="800" dirty="0">
              <a:solidFill>
                <a:srgbClr val="333333"/>
              </a:solidFill>
            </a:endParaRPr>
          </a:p>
          <a:p>
            <a:pPr algn="just"/>
            <a:r>
              <a:rPr lang="cs-CZ" sz="2000" b="0" i="0" dirty="0">
                <a:solidFill>
                  <a:srgbClr val="333333"/>
                </a:solidFill>
                <a:effectLst/>
              </a:rPr>
              <a:t>V bodě M působí tři povrchová napětí vždy na rozhraní dvou prostředí. Tato napětí odpovídají příslušným silám, jejichž rovnováha závisí nejen na velikosti, ale také na směrech. </a:t>
            </a:r>
            <a:endParaRPr lang="cs-CZ" sz="2000" dirty="0"/>
          </a:p>
        </p:txBody>
      </p:sp>
      <p:sp>
        <p:nvSpPr>
          <p:cNvPr id="7" name="TextovéPole 6">
            <a:extLst>
              <a:ext uri="{FF2B5EF4-FFF2-40B4-BE49-F238E27FC236}">
                <a16:creationId xmlns:a16="http://schemas.microsoft.com/office/drawing/2014/main" id="{C4A9A512-02AF-4C9D-8841-902DCD53B193}"/>
              </a:ext>
            </a:extLst>
          </p:cNvPr>
          <p:cNvSpPr txBox="1"/>
          <p:nvPr/>
        </p:nvSpPr>
        <p:spPr>
          <a:xfrm>
            <a:off x="3089330" y="3108141"/>
            <a:ext cx="6073720" cy="369332"/>
          </a:xfrm>
          <a:prstGeom prst="rect">
            <a:avLst/>
          </a:prstGeom>
          <a:noFill/>
        </p:spPr>
        <p:txBody>
          <a:bodyPr wrap="square">
            <a:spAutoFit/>
          </a:bodyPr>
          <a:lstStyle/>
          <a:p>
            <a:r>
              <a:rPr lang="cs-CZ" b="0" i="0" dirty="0">
                <a:solidFill>
                  <a:srgbClr val="333333"/>
                </a:solidFill>
                <a:effectLst/>
                <a:latin typeface="Open Sans"/>
              </a:rPr>
              <a:t>Síly můžeme poskládat tzv. </a:t>
            </a:r>
            <a:r>
              <a:rPr lang="cs-CZ" b="0" i="1" dirty="0">
                <a:solidFill>
                  <a:srgbClr val="333333"/>
                </a:solidFill>
                <a:effectLst/>
                <a:latin typeface="Open Sans"/>
              </a:rPr>
              <a:t>Neumannovým trojúhelníkem</a:t>
            </a:r>
            <a:r>
              <a:rPr lang="cs-CZ" b="0" i="0" dirty="0">
                <a:solidFill>
                  <a:srgbClr val="333333"/>
                </a:solidFill>
                <a:effectLst/>
                <a:latin typeface="Open Sans"/>
              </a:rPr>
              <a:t>.</a:t>
            </a:r>
            <a:endParaRPr lang="cs-CZ" dirty="0"/>
          </a:p>
        </p:txBody>
      </p:sp>
      <p:pic>
        <p:nvPicPr>
          <p:cNvPr id="21508" name="Picture 4">
            <a:extLst>
              <a:ext uri="{FF2B5EF4-FFF2-40B4-BE49-F238E27FC236}">
                <a16:creationId xmlns:a16="http://schemas.microsoft.com/office/drawing/2014/main" id="{B00BED74-7249-422B-ADEA-CD8496F4B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7339" y="1603652"/>
            <a:ext cx="4999602" cy="14748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A2EA18DD-255C-4D0D-ACFB-0B959D524E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1995" y="3882912"/>
            <a:ext cx="2185035" cy="352425"/>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Přímá spojnice se šipkou 14">
            <a:extLst>
              <a:ext uri="{FF2B5EF4-FFF2-40B4-BE49-F238E27FC236}">
                <a16:creationId xmlns:a16="http://schemas.microsoft.com/office/drawing/2014/main" id="{04529BD3-45ED-454C-8524-3E23481C1E23}"/>
              </a:ext>
            </a:extLst>
          </p:cNvPr>
          <p:cNvCxnSpPr>
            <a:cxnSpLocks/>
          </p:cNvCxnSpPr>
          <p:nvPr/>
        </p:nvCxnSpPr>
        <p:spPr>
          <a:xfrm flipV="1">
            <a:off x="3387835" y="2426110"/>
            <a:ext cx="784789" cy="200232"/>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ovéPole 19">
            <a:extLst>
              <a:ext uri="{FF2B5EF4-FFF2-40B4-BE49-F238E27FC236}">
                <a16:creationId xmlns:a16="http://schemas.microsoft.com/office/drawing/2014/main" id="{6610500B-10AA-48FB-A771-872D7674CD50}"/>
              </a:ext>
            </a:extLst>
          </p:cNvPr>
          <p:cNvSpPr txBox="1"/>
          <p:nvPr/>
        </p:nvSpPr>
        <p:spPr>
          <a:xfrm>
            <a:off x="3001191" y="2472508"/>
            <a:ext cx="386644" cy="369332"/>
          </a:xfrm>
          <a:prstGeom prst="rect">
            <a:avLst/>
          </a:prstGeom>
          <a:noFill/>
        </p:spPr>
        <p:txBody>
          <a:bodyPr wrap="none" rtlCol="0">
            <a:spAutoFit/>
          </a:bodyPr>
          <a:lstStyle/>
          <a:p>
            <a:r>
              <a:rPr lang="cs-CZ" b="1" dirty="0">
                <a:solidFill>
                  <a:srgbClr val="FFC000"/>
                </a:solidFill>
              </a:rPr>
              <a:t>M</a:t>
            </a:r>
          </a:p>
        </p:txBody>
      </p:sp>
      <p:pic>
        <p:nvPicPr>
          <p:cNvPr id="21512" name="Picture 8" descr="See the source image">
            <a:extLst>
              <a:ext uri="{FF2B5EF4-FFF2-40B4-BE49-F238E27FC236}">
                <a16:creationId xmlns:a16="http://schemas.microsoft.com/office/drawing/2014/main" id="{E4E211BA-F078-44FC-8D3D-6E3F8354D0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634" y="1812149"/>
            <a:ext cx="2427805" cy="1616851"/>
          </a:xfrm>
          <a:prstGeom prst="rect">
            <a:avLst/>
          </a:prstGeom>
          <a:noFill/>
          <a:extLst>
            <a:ext uri="{909E8E84-426E-40DD-AFC4-6F175D3DCCD1}">
              <a14:hiddenFill xmlns:a14="http://schemas.microsoft.com/office/drawing/2010/main">
                <a:solidFill>
                  <a:srgbClr val="FFFFFF"/>
                </a:solidFill>
              </a14:hiddenFill>
            </a:ext>
          </a:extLst>
        </p:spPr>
      </p:pic>
      <p:sp>
        <p:nvSpPr>
          <p:cNvPr id="28" name="TextovéPole 27">
            <a:extLst>
              <a:ext uri="{FF2B5EF4-FFF2-40B4-BE49-F238E27FC236}">
                <a16:creationId xmlns:a16="http://schemas.microsoft.com/office/drawing/2014/main" id="{097686FD-CEE5-43BF-96AF-2B9CD62F1FF2}"/>
              </a:ext>
            </a:extLst>
          </p:cNvPr>
          <p:cNvSpPr txBox="1"/>
          <p:nvPr/>
        </p:nvSpPr>
        <p:spPr>
          <a:xfrm>
            <a:off x="200840" y="4383840"/>
            <a:ext cx="6199959" cy="2246769"/>
          </a:xfrm>
          <a:prstGeom prst="rect">
            <a:avLst/>
          </a:prstGeom>
          <a:noFill/>
        </p:spPr>
        <p:txBody>
          <a:bodyPr wrap="square">
            <a:spAutoFit/>
          </a:bodyPr>
          <a:lstStyle/>
          <a:p>
            <a:pPr algn="just"/>
            <a:r>
              <a:rPr lang="cs-CZ" sz="2000" b="0" i="0" dirty="0">
                <a:solidFill>
                  <a:srgbClr val="333333"/>
                </a:solidFill>
                <a:effectLst/>
              </a:rPr>
              <a:t>Aby mohly kachny plavat na vodě, mají na svých pírkách vrstvičku tuku. Voda se kvůli velkému povrchovému napětí nedostane do malých mezer mezi horní vrstvu pírek. </a:t>
            </a:r>
            <a:r>
              <a:rPr lang="pt-BR" sz="2000" b="0" i="0" dirty="0">
                <a:solidFill>
                  <a:srgbClr val="333333"/>
                </a:solidFill>
                <a:effectLst/>
              </a:rPr>
              <a:t>Na obdobném principu fungují membrány typu </a:t>
            </a:r>
            <a:r>
              <a:rPr lang="pt-BR" sz="2000" b="0" i="1" dirty="0">
                <a:solidFill>
                  <a:srgbClr val="333333"/>
                </a:solidFill>
                <a:effectLst/>
              </a:rPr>
              <a:t>Goretex</a:t>
            </a:r>
            <a:r>
              <a:rPr lang="pt-BR" sz="2000" b="0" i="0" dirty="0">
                <a:solidFill>
                  <a:srgbClr val="333333"/>
                </a:solidFill>
                <a:effectLst/>
              </a:rPr>
              <a:t>.</a:t>
            </a:r>
            <a:r>
              <a:rPr lang="cs-CZ" sz="2000" b="0" i="0" dirty="0">
                <a:solidFill>
                  <a:srgbClr val="333333"/>
                </a:solidFill>
                <a:effectLst/>
              </a:rPr>
              <a:t> Voda tak nepronikne peřím vodních ptáků a ti mohou snadno plavat po vodní hladině nebo se i potápět. Ptáci se utopí, když je zasáhne ropná skvrna na hladině.</a:t>
            </a:r>
            <a:endParaRPr lang="cs-CZ" sz="2000" dirty="0"/>
          </a:p>
        </p:txBody>
      </p:sp>
      <p:pic>
        <p:nvPicPr>
          <p:cNvPr id="21514" name="Picture 10">
            <a:extLst>
              <a:ext uri="{FF2B5EF4-FFF2-40B4-BE49-F238E27FC236}">
                <a16:creationId xmlns:a16="http://schemas.microsoft.com/office/drawing/2014/main" id="{7BA16275-0C52-48CF-8D91-B98CB275E2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5784" y="3547620"/>
            <a:ext cx="2314575" cy="1536036"/>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See the source image">
            <a:extLst>
              <a:ext uri="{FF2B5EF4-FFF2-40B4-BE49-F238E27FC236}">
                <a16:creationId xmlns:a16="http://schemas.microsoft.com/office/drawing/2014/main" id="{6BB0B594-6F3A-4915-A1D8-687DF260F4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9203" y="5254348"/>
            <a:ext cx="1867738" cy="1403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4695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3177ABF6-2E62-44F3-AD80-7361112A4415}"/>
              </a:ext>
            </a:extLst>
          </p:cNvPr>
          <p:cNvSpPr txBox="1"/>
          <p:nvPr/>
        </p:nvSpPr>
        <p:spPr>
          <a:xfrm>
            <a:off x="161925" y="709136"/>
            <a:ext cx="8820150" cy="1015663"/>
          </a:xfrm>
          <a:prstGeom prst="rect">
            <a:avLst/>
          </a:prstGeom>
          <a:noFill/>
        </p:spPr>
        <p:txBody>
          <a:bodyPr wrap="square">
            <a:spAutoFit/>
          </a:bodyPr>
          <a:lstStyle/>
          <a:p>
            <a:pPr algn="just"/>
            <a:r>
              <a:rPr lang="cs-CZ" sz="2000" b="0" i="0" dirty="0">
                <a:solidFill>
                  <a:srgbClr val="000000"/>
                </a:solidFill>
                <a:effectLst/>
              </a:rPr>
              <a:t>Tlustostěnnou kapilárou vnějšího průměru 3,41 mm odkapalo 100 kapek vody teploty 15 °C o celkové hmotnosti 8,11 g. Určete povrchové napětí vody ve styku se vzduchem při dané teplotě.</a:t>
            </a:r>
            <a:endParaRPr lang="cs-CZ" sz="2000" dirty="0"/>
          </a:p>
        </p:txBody>
      </p:sp>
      <p:sp>
        <p:nvSpPr>
          <p:cNvPr id="6" name="TextovéPole 5">
            <a:extLst>
              <a:ext uri="{FF2B5EF4-FFF2-40B4-BE49-F238E27FC236}">
                <a16:creationId xmlns:a16="http://schemas.microsoft.com/office/drawing/2014/main" id="{5EE91D65-67E8-4DA5-9FCA-95A264172D65}"/>
              </a:ext>
            </a:extLst>
          </p:cNvPr>
          <p:cNvSpPr txBox="1"/>
          <p:nvPr/>
        </p:nvSpPr>
        <p:spPr>
          <a:xfrm>
            <a:off x="228599" y="1790521"/>
            <a:ext cx="1981201" cy="1631216"/>
          </a:xfrm>
          <a:prstGeom prst="rect">
            <a:avLst/>
          </a:prstGeom>
          <a:noFill/>
        </p:spPr>
        <p:txBody>
          <a:bodyPr wrap="square">
            <a:spAutoFit/>
          </a:bodyPr>
          <a:lstStyle/>
          <a:p>
            <a:pPr algn="just"/>
            <a:r>
              <a:rPr lang="cs-CZ" sz="2000" b="0" i="0" dirty="0">
                <a:solidFill>
                  <a:srgbClr val="000000"/>
                </a:solidFill>
                <a:effectLst/>
              </a:rPr>
              <a:t>d = 3,41∙10</a:t>
            </a:r>
            <a:r>
              <a:rPr lang="cs-CZ" sz="2000" b="0" i="0" baseline="30000" dirty="0">
                <a:solidFill>
                  <a:srgbClr val="000000"/>
                </a:solidFill>
                <a:effectLst/>
              </a:rPr>
              <a:t>-3</a:t>
            </a:r>
            <a:r>
              <a:rPr lang="cs-CZ" sz="2000" b="0" i="0" dirty="0">
                <a:solidFill>
                  <a:srgbClr val="000000"/>
                </a:solidFill>
                <a:effectLst/>
              </a:rPr>
              <a:t> m</a:t>
            </a:r>
          </a:p>
          <a:p>
            <a:pPr algn="just"/>
            <a:r>
              <a:rPr lang="cs-CZ" sz="2000" dirty="0">
                <a:solidFill>
                  <a:srgbClr val="000000"/>
                </a:solidFill>
              </a:rPr>
              <a:t>k</a:t>
            </a:r>
            <a:r>
              <a:rPr lang="cs-CZ" sz="2000" b="0" i="0" dirty="0">
                <a:solidFill>
                  <a:srgbClr val="000000"/>
                </a:solidFill>
                <a:effectLst/>
              </a:rPr>
              <a:t> = 100</a:t>
            </a:r>
          </a:p>
          <a:p>
            <a:pPr algn="just"/>
            <a:r>
              <a:rPr lang="cs-CZ" sz="2000" b="0" i="0" dirty="0">
                <a:solidFill>
                  <a:srgbClr val="000000"/>
                </a:solidFill>
                <a:effectLst/>
              </a:rPr>
              <a:t>t = 15 °C</a:t>
            </a:r>
          </a:p>
          <a:p>
            <a:pPr algn="just"/>
            <a:r>
              <a:rPr lang="cs-CZ" sz="2000" b="0" i="0" dirty="0">
                <a:solidFill>
                  <a:srgbClr val="000000"/>
                </a:solidFill>
                <a:effectLst/>
              </a:rPr>
              <a:t>m = 8,11∙10</a:t>
            </a:r>
            <a:r>
              <a:rPr lang="cs-CZ" sz="2000" b="0" i="0" baseline="30000" dirty="0">
                <a:solidFill>
                  <a:srgbClr val="000000"/>
                </a:solidFill>
                <a:effectLst/>
              </a:rPr>
              <a:t>-3</a:t>
            </a:r>
            <a:r>
              <a:rPr lang="cs-CZ" sz="2000" b="0" i="0" dirty="0">
                <a:solidFill>
                  <a:srgbClr val="000000"/>
                </a:solidFill>
                <a:effectLst/>
              </a:rPr>
              <a:t> kg</a:t>
            </a:r>
          </a:p>
          <a:p>
            <a:pPr algn="just"/>
            <a:r>
              <a:rPr lang="el-GR" sz="2000" b="0" i="0" dirty="0">
                <a:solidFill>
                  <a:srgbClr val="000000"/>
                </a:solidFill>
                <a:effectLst/>
              </a:rPr>
              <a:t>σ = ? </a:t>
            </a:r>
            <a:r>
              <a:rPr lang="cs-CZ" sz="2000" b="0" i="0" dirty="0">
                <a:solidFill>
                  <a:srgbClr val="000000"/>
                </a:solidFill>
                <a:effectLst/>
              </a:rPr>
              <a:t> </a:t>
            </a:r>
          </a:p>
        </p:txBody>
      </p:sp>
      <p:sp>
        <p:nvSpPr>
          <p:cNvPr id="8" name="TextovéPole 7">
            <a:extLst>
              <a:ext uri="{FF2B5EF4-FFF2-40B4-BE49-F238E27FC236}">
                <a16:creationId xmlns:a16="http://schemas.microsoft.com/office/drawing/2014/main" id="{AB51E112-FD6B-4C48-8F89-939402A9B929}"/>
              </a:ext>
            </a:extLst>
          </p:cNvPr>
          <p:cNvSpPr txBox="1"/>
          <p:nvPr/>
        </p:nvSpPr>
        <p:spPr>
          <a:xfrm>
            <a:off x="2409825" y="1790521"/>
            <a:ext cx="6505576" cy="1200329"/>
          </a:xfrm>
          <a:prstGeom prst="rect">
            <a:avLst/>
          </a:prstGeom>
          <a:noFill/>
        </p:spPr>
        <p:txBody>
          <a:bodyPr wrap="square">
            <a:spAutoFit/>
          </a:bodyPr>
          <a:lstStyle/>
          <a:p>
            <a:pPr algn="just"/>
            <a:r>
              <a:rPr lang="cs-CZ" b="0" i="0" dirty="0">
                <a:solidFill>
                  <a:srgbClr val="000000"/>
                </a:solidFill>
                <a:effectLst/>
              </a:rPr>
              <a:t>Vodní kapka o hmotnosti </a:t>
            </a:r>
            <a:r>
              <a:rPr lang="cs-CZ" b="1" i="0" dirty="0">
                <a:solidFill>
                  <a:srgbClr val="000000"/>
                </a:solidFill>
                <a:effectLst/>
              </a:rPr>
              <a:t>m</a:t>
            </a:r>
            <a:r>
              <a:rPr lang="cs-CZ" b="0" i="0" dirty="0">
                <a:solidFill>
                  <a:srgbClr val="000000"/>
                </a:solidFill>
                <a:effectLst/>
              </a:rPr>
              <a:t> se oddělí od kapiláry v okamžiku, kdy povrchová síla velikosti </a:t>
            </a:r>
            <a:r>
              <a:rPr lang="cs-CZ" b="1" i="0" dirty="0">
                <a:solidFill>
                  <a:srgbClr val="000000"/>
                </a:solidFill>
                <a:effectLst/>
              </a:rPr>
              <a:t>F = </a:t>
            </a:r>
            <a:r>
              <a:rPr lang="el-GR" b="1" i="0" dirty="0">
                <a:solidFill>
                  <a:srgbClr val="000000"/>
                </a:solidFill>
                <a:effectLst/>
              </a:rPr>
              <a:t>π</a:t>
            </a:r>
            <a:r>
              <a:rPr lang="cs-CZ" b="1" dirty="0">
                <a:solidFill>
                  <a:srgbClr val="000000"/>
                </a:solidFill>
              </a:rPr>
              <a:t>.</a:t>
            </a:r>
            <a:r>
              <a:rPr lang="cs-CZ" b="1" i="0" dirty="0">
                <a:solidFill>
                  <a:srgbClr val="000000"/>
                </a:solidFill>
                <a:effectLst/>
              </a:rPr>
              <a:t>d.</a:t>
            </a:r>
            <a:r>
              <a:rPr lang="el-GR" b="1" i="0" dirty="0">
                <a:solidFill>
                  <a:srgbClr val="000000"/>
                </a:solidFill>
                <a:effectLst/>
              </a:rPr>
              <a:t>σ</a:t>
            </a:r>
            <a:r>
              <a:rPr lang="el-GR" b="0" i="0" dirty="0">
                <a:solidFill>
                  <a:srgbClr val="000000"/>
                </a:solidFill>
                <a:effectLst/>
              </a:rPr>
              <a:t> </a:t>
            </a:r>
            <a:r>
              <a:rPr lang="cs-CZ" b="0" i="0" dirty="0">
                <a:solidFill>
                  <a:srgbClr val="000000"/>
                </a:solidFill>
                <a:effectLst/>
              </a:rPr>
              <a:t>působící na kapku po vnějším obvodu kapiláry dosáhne rovnováhy s přibývající tíhovou silou velikosti</a:t>
            </a:r>
          </a:p>
        </p:txBody>
      </p:sp>
      <p:pic>
        <p:nvPicPr>
          <p:cNvPr id="55298" name="Picture 2">
            <a:extLst>
              <a:ext uri="{FF2B5EF4-FFF2-40B4-BE49-F238E27FC236}">
                <a16:creationId xmlns:a16="http://schemas.microsoft.com/office/drawing/2014/main" id="{D5DE6530-DDB2-43B3-8F6F-D3A345AA38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4" y="3586163"/>
            <a:ext cx="1875849" cy="461962"/>
          </a:xfrm>
          <a:prstGeom prst="rect">
            <a:avLst/>
          </a:prstGeom>
          <a:noFill/>
          <a:extLst>
            <a:ext uri="{909E8E84-426E-40DD-AFC4-6F175D3DCCD1}">
              <a14:hiddenFill xmlns:a14="http://schemas.microsoft.com/office/drawing/2010/main">
                <a:solidFill>
                  <a:srgbClr val="FFFFFF"/>
                </a:solidFill>
              </a14:hiddenFill>
            </a:ext>
          </a:extLst>
        </p:spPr>
      </p:pic>
      <p:pic>
        <p:nvPicPr>
          <p:cNvPr id="55300" name="Picture 4">
            <a:extLst>
              <a:ext uri="{FF2B5EF4-FFF2-40B4-BE49-F238E27FC236}">
                <a16:creationId xmlns:a16="http://schemas.microsoft.com/office/drawing/2014/main" id="{17296A93-52ED-4266-8F27-1A26A76B4E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4241251"/>
            <a:ext cx="1682462" cy="549824"/>
          </a:xfrm>
          <a:prstGeom prst="rect">
            <a:avLst/>
          </a:prstGeom>
          <a:noFill/>
          <a:extLst>
            <a:ext uri="{909E8E84-426E-40DD-AFC4-6F175D3DCCD1}">
              <a14:hiddenFill xmlns:a14="http://schemas.microsoft.com/office/drawing/2010/main">
                <a:solidFill>
                  <a:srgbClr val="FFFFFF"/>
                </a:solidFill>
              </a14:hiddenFill>
            </a:ext>
          </a:extLst>
        </p:spPr>
      </p:pic>
      <p:pic>
        <p:nvPicPr>
          <p:cNvPr id="55302" name="Picture 6">
            <a:extLst>
              <a:ext uri="{FF2B5EF4-FFF2-40B4-BE49-F238E27FC236}">
                <a16:creationId xmlns:a16="http://schemas.microsoft.com/office/drawing/2014/main" id="{8DD040C5-6BD0-430A-8425-11EECD0FD5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3005" y="3393037"/>
            <a:ext cx="5738571" cy="655088"/>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Přímá spojnice 9">
            <a:extLst>
              <a:ext uri="{FF2B5EF4-FFF2-40B4-BE49-F238E27FC236}">
                <a16:creationId xmlns:a16="http://schemas.microsoft.com/office/drawing/2014/main" id="{A188AB9A-EA25-430F-9FD3-364DD18A4F4B}"/>
              </a:ext>
            </a:extLst>
          </p:cNvPr>
          <p:cNvCxnSpPr/>
          <p:nvPr/>
        </p:nvCxnSpPr>
        <p:spPr>
          <a:xfrm>
            <a:off x="7239000" y="3895725"/>
            <a:ext cx="143827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ovéPole 10">
            <a:extLst>
              <a:ext uri="{FF2B5EF4-FFF2-40B4-BE49-F238E27FC236}">
                <a16:creationId xmlns:a16="http://schemas.microsoft.com/office/drawing/2014/main" id="{0954713A-2963-4D31-9653-D1D1666A7264}"/>
              </a:ext>
            </a:extLst>
          </p:cNvPr>
          <p:cNvSpPr txBox="1"/>
          <p:nvPr/>
        </p:nvSpPr>
        <p:spPr>
          <a:xfrm>
            <a:off x="238125" y="208092"/>
            <a:ext cx="1072730" cy="461665"/>
          </a:xfrm>
          <a:prstGeom prst="rect">
            <a:avLst/>
          </a:prstGeom>
          <a:noFill/>
        </p:spPr>
        <p:txBody>
          <a:bodyPr wrap="none" rtlCol="0">
            <a:spAutoFit/>
          </a:bodyPr>
          <a:lstStyle/>
          <a:p>
            <a:r>
              <a:rPr lang="cs-CZ" sz="2400" b="1" dirty="0"/>
              <a:t>Příklad</a:t>
            </a:r>
          </a:p>
        </p:txBody>
      </p:sp>
    </p:spTree>
    <p:extLst>
      <p:ext uri="{BB962C8B-B14F-4D97-AF65-F5344CB8AC3E}">
        <p14:creationId xmlns:p14="http://schemas.microsoft.com/office/powerpoint/2010/main" val="19676859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14D7B1D4-C7CC-4D69-AEB1-3283E7A24F60}"/>
              </a:ext>
            </a:extLst>
          </p:cNvPr>
          <p:cNvSpPr txBox="1"/>
          <p:nvPr/>
        </p:nvSpPr>
        <p:spPr>
          <a:xfrm>
            <a:off x="171448" y="1718533"/>
            <a:ext cx="8801101" cy="1631216"/>
          </a:xfrm>
          <a:prstGeom prst="rect">
            <a:avLst/>
          </a:prstGeom>
          <a:noFill/>
        </p:spPr>
        <p:txBody>
          <a:bodyPr wrap="square">
            <a:spAutoFit/>
          </a:bodyPr>
          <a:lstStyle/>
          <a:p>
            <a:pPr algn="just"/>
            <a:r>
              <a:rPr lang="cs-CZ" sz="2000" dirty="0">
                <a:solidFill>
                  <a:srgbClr val="000000"/>
                </a:solidFill>
              </a:rPr>
              <a:t>Č</a:t>
            </a:r>
            <a:r>
              <a:rPr lang="cs-CZ" sz="2000" b="0" i="0" dirty="0">
                <a:solidFill>
                  <a:srgbClr val="000000"/>
                </a:solidFill>
                <a:effectLst/>
              </a:rPr>
              <a:t>ástice stěny působí na molekulu v levé polovině sféry silou </a:t>
            </a:r>
            <a:r>
              <a:rPr lang="cs-CZ" sz="2000" b="1" i="0" dirty="0">
                <a:solidFill>
                  <a:srgbClr val="000000"/>
                </a:solidFill>
                <a:effectLst/>
              </a:rPr>
              <a:t>F</a:t>
            </a:r>
            <a:r>
              <a:rPr lang="cs-CZ" sz="2000" b="0" i="0" baseline="-25000" dirty="0">
                <a:solidFill>
                  <a:srgbClr val="000000"/>
                </a:solidFill>
                <a:effectLst/>
              </a:rPr>
              <a:t>1</a:t>
            </a:r>
            <a:r>
              <a:rPr lang="cs-CZ" sz="2000" b="0" i="0" dirty="0">
                <a:solidFill>
                  <a:srgbClr val="000000"/>
                </a:solidFill>
                <a:effectLst/>
              </a:rPr>
              <a:t>, molekuly kapaliny v pravé dolní čtvrtině sféry působí na molekulu silou </a:t>
            </a:r>
            <a:r>
              <a:rPr lang="cs-CZ" sz="2000" b="1" i="0" dirty="0">
                <a:solidFill>
                  <a:srgbClr val="000000"/>
                </a:solidFill>
                <a:effectLst/>
              </a:rPr>
              <a:t>F</a:t>
            </a:r>
            <a:r>
              <a:rPr lang="cs-CZ" sz="2000" b="0" i="0" baseline="-25000" dirty="0">
                <a:solidFill>
                  <a:srgbClr val="000000"/>
                </a:solidFill>
                <a:effectLst/>
              </a:rPr>
              <a:t>2</a:t>
            </a:r>
            <a:r>
              <a:rPr lang="cs-CZ" sz="2000" b="0" i="0" dirty="0">
                <a:solidFill>
                  <a:srgbClr val="000000"/>
                </a:solidFill>
                <a:effectLst/>
              </a:rPr>
              <a:t>, molekuly plynu v pravé horní čtvrtině sféry působí na molekulu výslednou silou </a:t>
            </a:r>
            <a:r>
              <a:rPr lang="cs-CZ" sz="2000" b="1" i="0" dirty="0">
                <a:solidFill>
                  <a:srgbClr val="000000"/>
                </a:solidFill>
                <a:effectLst/>
              </a:rPr>
              <a:t>F</a:t>
            </a:r>
            <a:r>
              <a:rPr lang="cs-CZ" sz="2000" b="0" i="0" baseline="-25000" dirty="0">
                <a:solidFill>
                  <a:srgbClr val="000000"/>
                </a:solidFill>
                <a:effectLst/>
              </a:rPr>
              <a:t>3</a:t>
            </a:r>
            <a:r>
              <a:rPr lang="cs-CZ" sz="2000" b="0" i="0" dirty="0">
                <a:solidFill>
                  <a:srgbClr val="000000"/>
                </a:solidFill>
                <a:effectLst/>
              </a:rPr>
              <a:t> (zanedbatelná, nezakreslena) a na molekulu také působí tíhová síla </a:t>
            </a:r>
            <a:r>
              <a:rPr lang="cs-CZ" sz="2000" b="1" i="0" dirty="0">
                <a:solidFill>
                  <a:srgbClr val="000000"/>
                </a:solidFill>
                <a:effectLst/>
              </a:rPr>
              <a:t>F</a:t>
            </a:r>
            <a:r>
              <a:rPr lang="cs-CZ" sz="2000" b="0" i="0" baseline="-25000" dirty="0">
                <a:solidFill>
                  <a:srgbClr val="000000"/>
                </a:solidFill>
                <a:effectLst/>
              </a:rPr>
              <a:t>G </a:t>
            </a:r>
            <a:r>
              <a:rPr lang="cs-CZ" sz="2000" b="0" i="0" dirty="0">
                <a:solidFill>
                  <a:srgbClr val="000000"/>
                </a:solidFill>
                <a:effectLst/>
              </a:rPr>
              <a:t>(</a:t>
            </a:r>
            <a:r>
              <a:rPr lang="cs-CZ" sz="2000" dirty="0">
                <a:solidFill>
                  <a:srgbClr val="000000"/>
                </a:solidFill>
              </a:rPr>
              <a:t>oproti </a:t>
            </a:r>
            <a:r>
              <a:rPr lang="cs-CZ" sz="2000" b="1" dirty="0">
                <a:solidFill>
                  <a:srgbClr val="000000"/>
                </a:solidFill>
              </a:rPr>
              <a:t>F</a:t>
            </a:r>
            <a:r>
              <a:rPr lang="cs-CZ" sz="2000" baseline="-25000" dirty="0">
                <a:solidFill>
                  <a:srgbClr val="000000"/>
                </a:solidFill>
              </a:rPr>
              <a:t>1</a:t>
            </a:r>
            <a:r>
              <a:rPr lang="cs-CZ" sz="2000" dirty="0">
                <a:solidFill>
                  <a:srgbClr val="000000"/>
                </a:solidFill>
              </a:rPr>
              <a:t> a </a:t>
            </a:r>
            <a:r>
              <a:rPr lang="cs-CZ" sz="2000" b="1" dirty="0">
                <a:solidFill>
                  <a:srgbClr val="000000"/>
                </a:solidFill>
              </a:rPr>
              <a:t>F</a:t>
            </a:r>
            <a:r>
              <a:rPr lang="cs-CZ" sz="2000" baseline="-25000" dirty="0">
                <a:solidFill>
                  <a:srgbClr val="000000"/>
                </a:solidFill>
              </a:rPr>
              <a:t>2</a:t>
            </a:r>
            <a:r>
              <a:rPr lang="cs-CZ" sz="2000" dirty="0">
                <a:solidFill>
                  <a:srgbClr val="000000"/>
                </a:solidFill>
              </a:rPr>
              <a:t> </a:t>
            </a:r>
            <a:r>
              <a:rPr lang="cs-CZ" sz="2000" b="0" i="0" dirty="0">
                <a:solidFill>
                  <a:srgbClr val="000000"/>
                </a:solidFill>
                <a:effectLst/>
              </a:rPr>
              <a:t>zanedbatelná, nezakreslena). Výsledná síla pak je:</a:t>
            </a:r>
            <a:endParaRPr lang="cs-CZ" sz="2000" dirty="0"/>
          </a:p>
        </p:txBody>
      </p:sp>
      <p:sp>
        <p:nvSpPr>
          <p:cNvPr id="9" name="TextovéPole 8">
            <a:extLst>
              <a:ext uri="{FF2B5EF4-FFF2-40B4-BE49-F238E27FC236}">
                <a16:creationId xmlns:a16="http://schemas.microsoft.com/office/drawing/2014/main" id="{23629486-776F-423A-AC8A-4DA4718A0152}"/>
              </a:ext>
            </a:extLst>
          </p:cNvPr>
          <p:cNvSpPr txBox="1"/>
          <p:nvPr/>
        </p:nvSpPr>
        <p:spPr>
          <a:xfrm>
            <a:off x="214311" y="3159249"/>
            <a:ext cx="8801102" cy="1877437"/>
          </a:xfrm>
          <a:prstGeom prst="rect">
            <a:avLst/>
          </a:prstGeom>
          <a:noFill/>
        </p:spPr>
        <p:txBody>
          <a:bodyPr wrap="square">
            <a:spAutoFit/>
          </a:bodyPr>
          <a:lstStyle/>
          <a:p>
            <a:pPr algn="ctr"/>
            <a:r>
              <a:rPr lang="cs-CZ" sz="2000" b="1" dirty="0"/>
              <a:t>F = F</a:t>
            </a:r>
            <a:r>
              <a:rPr lang="cs-CZ" sz="2000" b="1" baseline="-25000" dirty="0"/>
              <a:t>1</a:t>
            </a:r>
            <a:r>
              <a:rPr lang="cs-CZ" sz="2000" b="1" dirty="0"/>
              <a:t> + F</a:t>
            </a:r>
            <a:r>
              <a:rPr lang="cs-CZ" sz="2000" b="1" baseline="-25000" dirty="0"/>
              <a:t>2</a:t>
            </a:r>
          </a:p>
          <a:p>
            <a:pPr algn="ctr"/>
            <a:endParaRPr lang="cs-CZ" sz="800" dirty="0"/>
          </a:p>
          <a:p>
            <a:pPr>
              <a:buFont typeface="Arial" panose="020B0604020202020204" pitchFamily="34" charset="0"/>
              <a:buChar char="•"/>
            </a:pPr>
            <a:r>
              <a:rPr lang="cs-CZ" sz="2000" b="0" i="0" dirty="0">
                <a:solidFill>
                  <a:srgbClr val="000000"/>
                </a:solidFill>
                <a:effectLst/>
              </a:rPr>
              <a:t> pokud síla </a:t>
            </a:r>
            <a:r>
              <a:rPr lang="cs-CZ" sz="2000" b="1" i="0" dirty="0">
                <a:solidFill>
                  <a:srgbClr val="000000"/>
                </a:solidFill>
                <a:effectLst/>
              </a:rPr>
              <a:t>F</a:t>
            </a:r>
            <a:r>
              <a:rPr lang="cs-CZ" sz="2000" b="0" i="0" dirty="0">
                <a:solidFill>
                  <a:srgbClr val="000000"/>
                </a:solidFill>
                <a:effectLst/>
              </a:rPr>
              <a:t> působí ven z kapaliny – </a:t>
            </a:r>
            <a:r>
              <a:rPr lang="cs-CZ" sz="2000" b="1" i="0" dirty="0">
                <a:solidFill>
                  <a:srgbClr val="000000"/>
                </a:solidFill>
                <a:effectLst/>
              </a:rPr>
              <a:t>volný povrch je dutý</a:t>
            </a:r>
            <a:endParaRPr lang="cs-CZ" sz="2000" b="0" i="0" dirty="0">
              <a:solidFill>
                <a:srgbClr val="000000"/>
              </a:solidFill>
              <a:effectLst/>
            </a:endParaRPr>
          </a:p>
          <a:p>
            <a:pPr>
              <a:buFont typeface="Arial" panose="020B0604020202020204" pitchFamily="34" charset="0"/>
              <a:buChar char="•"/>
            </a:pPr>
            <a:r>
              <a:rPr lang="cs-CZ" sz="2000" b="0" i="0" dirty="0">
                <a:solidFill>
                  <a:srgbClr val="000000"/>
                </a:solidFill>
                <a:effectLst/>
              </a:rPr>
              <a:t> pokud síla </a:t>
            </a:r>
            <a:r>
              <a:rPr lang="cs-CZ" sz="2000" b="1" i="0" dirty="0">
                <a:solidFill>
                  <a:srgbClr val="000000"/>
                </a:solidFill>
                <a:effectLst/>
              </a:rPr>
              <a:t>F</a:t>
            </a:r>
            <a:r>
              <a:rPr lang="cs-CZ" sz="2000" b="0" i="0" dirty="0">
                <a:solidFill>
                  <a:srgbClr val="000000"/>
                </a:solidFill>
                <a:effectLst/>
              </a:rPr>
              <a:t> působí dovnitř kapaliny – </a:t>
            </a:r>
            <a:r>
              <a:rPr lang="cs-CZ" sz="2000" b="1" i="0" dirty="0">
                <a:solidFill>
                  <a:srgbClr val="000000"/>
                </a:solidFill>
                <a:effectLst/>
              </a:rPr>
              <a:t>volný povrch je vypuklý</a:t>
            </a:r>
          </a:p>
          <a:p>
            <a:endParaRPr lang="cs-CZ" sz="800" dirty="0">
              <a:solidFill>
                <a:srgbClr val="000000"/>
              </a:solidFill>
            </a:endParaRPr>
          </a:p>
          <a:p>
            <a:pPr algn="just"/>
            <a:r>
              <a:rPr lang="cs-CZ" sz="2000" i="0" u="sng" dirty="0">
                <a:solidFill>
                  <a:srgbClr val="000000"/>
                </a:solidFill>
                <a:effectLst/>
              </a:rPr>
              <a:t>Hladina kapaliny se vždy zakřiví tak, aby byl její povrch kolmý k výsledné síle </a:t>
            </a:r>
            <a:r>
              <a:rPr lang="cs-CZ" sz="2000" i="0" dirty="0">
                <a:solidFill>
                  <a:srgbClr val="000000"/>
                </a:solidFill>
                <a:effectLst/>
              </a:rPr>
              <a:t>a nenastal tak pohyb v povrchové vrstvě.</a:t>
            </a:r>
          </a:p>
        </p:txBody>
      </p:sp>
      <p:pic>
        <p:nvPicPr>
          <p:cNvPr id="17" name="Obrázek 16">
            <a:extLst>
              <a:ext uri="{FF2B5EF4-FFF2-40B4-BE49-F238E27FC236}">
                <a16:creationId xmlns:a16="http://schemas.microsoft.com/office/drawing/2014/main" id="{24766F1E-705E-498C-B702-E02E841443BC}"/>
              </a:ext>
            </a:extLst>
          </p:cNvPr>
          <p:cNvPicPr>
            <a:picLocks noChangeAspect="1"/>
          </p:cNvPicPr>
          <p:nvPr/>
        </p:nvPicPr>
        <p:blipFill>
          <a:blip r:embed="rId2"/>
          <a:stretch>
            <a:fillRect/>
          </a:stretch>
        </p:blipFill>
        <p:spPr>
          <a:xfrm>
            <a:off x="1685924" y="5116279"/>
            <a:ext cx="5581650" cy="1514475"/>
          </a:xfrm>
          <a:prstGeom prst="rect">
            <a:avLst/>
          </a:prstGeom>
        </p:spPr>
      </p:pic>
      <p:sp>
        <p:nvSpPr>
          <p:cNvPr id="18" name="TextovéPole 17">
            <a:extLst>
              <a:ext uri="{FF2B5EF4-FFF2-40B4-BE49-F238E27FC236}">
                <a16:creationId xmlns:a16="http://schemas.microsoft.com/office/drawing/2014/main" id="{6CEBF20D-C7A0-4817-B71E-C5754659521E}"/>
              </a:ext>
            </a:extLst>
          </p:cNvPr>
          <p:cNvSpPr txBox="1"/>
          <p:nvPr/>
        </p:nvSpPr>
        <p:spPr>
          <a:xfrm>
            <a:off x="171449" y="984483"/>
            <a:ext cx="8886826" cy="707886"/>
          </a:xfrm>
          <a:prstGeom prst="rect">
            <a:avLst/>
          </a:prstGeom>
          <a:noFill/>
        </p:spPr>
        <p:txBody>
          <a:bodyPr wrap="square">
            <a:spAutoFit/>
          </a:bodyPr>
          <a:lstStyle/>
          <a:p>
            <a:pPr algn="just"/>
            <a:r>
              <a:rPr lang="cs-CZ" sz="2000" u="sng" dirty="0">
                <a:solidFill>
                  <a:srgbClr val="000000"/>
                </a:solidFill>
              </a:rPr>
              <a:t>Kapalina která </a:t>
            </a:r>
            <a:r>
              <a:rPr lang="cs-CZ" sz="2000" b="0" i="0" u="sng" dirty="0">
                <a:solidFill>
                  <a:srgbClr val="000000"/>
                </a:solidFill>
                <a:effectLst/>
              </a:rPr>
              <a:t>smáčí povrch stěny (voda) vytvoří dutý povrch, kapalina která nesmáčí povrch stěny (rtuť) vytvoří vypuklý povrch.</a:t>
            </a:r>
          </a:p>
        </p:txBody>
      </p:sp>
      <p:sp>
        <p:nvSpPr>
          <p:cNvPr id="23" name="TextovéPole 22">
            <a:extLst>
              <a:ext uri="{FF2B5EF4-FFF2-40B4-BE49-F238E27FC236}">
                <a16:creationId xmlns:a16="http://schemas.microsoft.com/office/drawing/2014/main" id="{3AB5AB39-FF60-48C7-AEFE-A0C5FC13DAC7}"/>
              </a:ext>
            </a:extLst>
          </p:cNvPr>
          <p:cNvSpPr txBox="1"/>
          <p:nvPr/>
        </p:nvSpPr>
        <p:spPr>
          <a:xfrm>
            <a:off x="257175" y="227246"/>
            <a:ext cx="8886825" cy="461665"/>
          </a:xfrm>
          <a:prstGeom prst="rect">
            <a:avLst/>
          </a:prstGeom>
          <a:noFill/>
        </p:spPr>
        <p:txBody>
          <a:bodyPr wrap="square">
            <a:spAutoFit/>
          </a:bodyPr>
          <a:lstStyle/>
          <a:p>
            <a:r>
              <a:rPr lang="cs-CZ" sz="2400" b="1" i="0" u="none" strike="noStrike" baseline="0" dirty="0">
                <a:solidFill>
                  <a:srgbClr val="000000"/>
                </a:solidFill>
              </a:rPr>
              <a:t>Povrch kapaliny na rozhraní kapalina/pevná fáze v gravitačním poli </a:t>
            </a:r>
            <a:endParaRPr lang="cs-CZ" sz="2400" b="1" dirty="0"/>
          </a:p>
        </p:txBody>
      </p:sp>
    </p:spTree>
    <p:extLst>
      <p:ext uri="{BB962C8B-B14F-4D97-AF65-F5344CB8AC3E}">
        <p14:creationId xmlns:p14="http://schemas.microsoft.com/office/powerpoint/2010/main" val="20089080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EB7C6B05-066C-487E-A454-0C4E6E443961}"/>
              </a:ext>
            </a:extLst>
          </p:cNvPr>
          <p:cNvSpPr txBox="1"/>
          <p:nvPr/>
        </p:nvSpPr>
        <p:spPr>
          <a:xfrm>
            <a:off x="5325066" y="4303234"/>
            <a:ext cx="3628434" cy="369332"/>
          </a:xfrm>
          <a:prstGeom prst="rect">
            <a:avLst/>
          </a:prstGeom>
          <a:noFill/>
        </p:spPr>
        <p:txBody>
          <a:bodyPr wrap="square">
            <a:spAutoFit/>
          </a:bodyPr>
          <a:lstStyle/>
          <a:p>
            <a:pPr algn="l">
              <a:buFont typeface="Arial" panose="020B0604020202020204" pitchFamily="34" charset="0"/>
              <a:buChar char="•"/>
            </a:pPr>
            <a:r>
              <a:rPr lang="cs-CZ" b="0" i="0" dirty="0">
                <a:solidFill>
                  <a:srgbClr val="000000"/>
                </a:solidFill>
                <a:effectLst/>
                <a:latin typeface="Times New Roman" panose="02020603050405020304" pitchFamily="18" charset="0"/>
              </a:rPr>
              <a:t> </a:t>
            </a:r>
          </a:p>
        </p:txBody>
      </p:sp>
      <p:sp>
        <p:nvSpPr>
          <p:cNvPr id="3" name="TextovéPole 2">
            <a:extLst>
              <a:ext uri="{FF2B5EF4-FFF2-40B4-BE49-F238E27FC236}">
                <a16:creationId xmlns:a16="http://schemas.microsoft.com/office/drawing/2014/main" id="{09A9AA15-D8F3-497F-8220-BD6310FD6485}"/>
              </a:ext>
            </a:extLst>
          </p:cNvPr>
          <p:cNvSpPr txBox="1"/>
          <p:nvPr/>
        </p:nvSpPr>
        <p:spPr>
          <a:xfrm>
            <a:off x="175620" y="297993"/>
            <a:ext cx="7496175" cy="1323439"/>
          </a:xfrm>
          <a:prstGeom prst="rect">
            <a:avLst/>
          </a:prstGeom>
          <a:noFill/>
        </p:spPr>
        <p:txBody>
          <a:bodyPr wrap="square">
            <a:spAutoFit/>
          </a:bodyPr>
          <a:lstStyle/>
          <a:p>
            <a:r>
              <a:rPr lang="cs-CZ" sz="2000" b="0" i="0" dirty="0">
                <a:solidFill>
                  <a:srgbClr val="000000"/>
                </a:solidFill>
                <a:effectLst/>
              </a:rPr>
              <a:t>Síla </a:t>
            </a:r>
            <a:r>
              <a:rPr lang="cs-CZ" sz="2000" b="1" i="0" dirty="0">
                <a:solidFill>
                  <a:srgbClr val="000000"/>
                </a:solidFill>
                <a:effectLst/>
              </a:rPr>
              <a:t>F</a:t>
            </a:r>
            <a:r>
              <a:rPr lang="cs-CZ" sz="2000" b="0" i="0" dirty="0">
                <a:solidFill>
                  <a:srgbClr val="000000"/>
                </a:solidFill>
                <a:effectLst/>
              </a:rPr>
              <a:t> svírá se stěnou nádoby úhel u - tzv. </a:t>
            </a:r>
            <a:r>
              <a:rPr lang="cs-CZ" sz="2000" b="1" i="0" dirty="0">
                <a:solidFill>
                  <a:srgbClr val="000000"/>
                </a:solidFill>
                <a:effectLst/>
              </a:rPr>
              <a:t>kontaktní úhel </a:t>
            </a:r>
            <a:r>
              <a:rPr lang="el-GR" sz="2000" b="0" i="0" dirty="0">
                <a:solidFill>
                  <a:srgbClr val="000000"/>
                </a:solidFill>
                <a:effectLst/>
              </a:rPr>
              <a:t>υ</a:t>
            </a:r>
            <a:endParaRPr lang="cs-CZ" sz="2000" b="0" i="0" dirty="0">
              <a:solidFill>
                <a:srgbClr val="000000"/>
              </a:solidFill>
              <a:effectLst/>
            </a:endParaRPr>
          </a:p>
          <a:p>
            <a:pPr marL="742950" lvl="1" indent="-285750">
              <a:buFont typeface="Arial" panose="020B0604020202020204" pitchFamily="34" charset="0"/>
              <a:buChar char="•"/>
            </a:pPr>
            <a:r>
              <a:rPr lang="el-GR" sz="2000" b="1" i="0" dirty="0">
                <a:solidFill>
                  <a:srgbClr val="000000"/>
                </a:solidFill>
                <a:effectLst/>
              </a:rPr>
              <a:t>υ = 0 </a:t>
            </a:r>
            <a:r>
              <a:rPr lang="el-GR" sz="2000" b="0" i="0" dirty="0">
                <a:solidFill>
                  <a:srgbClr val="000000"/>
                </a:solidFill>
                <a:effectLst/>
              </a:rPr>
              <a:t>– </a:t>
            </a:r>
            <a:r>
              <a:rPr lang="cs-CZ" sz="2000" b="0" i="0" dirty="0">
                <a:solidFill>
                  <a:srgbClr val="000000"/>
                </a:solidFill>
                <a:effectLst/>
              </a:rPr>
              <a:t>dokonale smáčí stěny (elevace)</a:t>
            </a:r>
          </a:p>
          <a:p>
            <a:pPr marL="742950" lvl="1" indent="-285750">
              <a:buFont typeface="Arial" panose="020B0604020202020204" pitchFamily="34" charset="0"/>
              <a:buChar char="•"/>
            </a:pPr>
            <a:r>
              <a:rPr lang="el-GR" sz="2000" b="1" i="0" dirty="0">
                <a:solidFill>
                  <a:srgbClr val="000000"/>
                </a:solidFill>
                <a:effectLst/>
              </a:rPr>
              <a:t>υ = π</a:t>
            </a:r>
            <a:r>
              <a:rPr lang="el-GR" sz="2000" b="0" i="0" dirty="0">
                <a:solidFill>
                  <a:srgbClr val="000000"/>
                </a:solidFill>
                <a:effectLst/>
              </a:rPr>
              <a:t> – </a:t>
            </a:r>
            <a:r>
              <a:rPr lang="cs-CZ" sz="2000" b="0" i="0" dirty="0">
                <a:solidFill>
                  <a:srgbClr val="000000"/>
                </a:solidFill>
                <a:effectLst/>
              </a:rPr>
              <a:t>dokonale nesmáčí stěny (deprese)</a:t>
            </a:r>
          </a:p>
          <a:p>
            <a:pPr marL="742950" lvl="1" indent="-285750">
              <a:buFont typeface="Arial" panose="020B0604020202020204" pitchFamily="34" charset="0"/>
              <a:buChar char="•"/>
            </a:pPr>
            <a:r>
              <a:rPr lang="el-GR" sz="2000" b="1" i="0" dirty="0">
                <a:solidFill>
                  <a:srgbClr val="000000"/>
                </a:solidFill>
                <a:effectLst/>
              </a:rPr>
              <a:t>υ = π/2</a:t>
            </a:r>
            <a:r>
              <a:rPr lang="el-GR" sz="2000" b="0" i="0" dirty="0">
                <a:solidFill>
                  <a:srgbClr val="000000"/>
                </a:solidFill>
                <a:effectLst/>
              </a:rPr>
              <a:t> – </a:t>
            </a:r>
            <a:r>
              <a:rPr lang="cs-CZ" sz="2000" b="0" i="0" dirty="0">
                <a:solidFill>
                  <a:srgbClr val="000000"/>
                </a:solidFill>
                <a:effectLst/>
              </a:rPr>
              <a:t>povrch nezakřivený</a:t>
            </a:r>
          </a:p>
        </p:txBody>
      </p:sp>
      <p:pic>
        <p:nvPicPr>
          <p:cNvPr id="6" name="Obrázek 5">
            <a:extLst>
              <a:ext uri="{FF2B5EF4-FFF2-40B4-BE49-F238E27FC236}">
                <a16:creationId xmlns:a16="http://schemas.microsoft.com/office/drawing/2014/main" id="{8F9FCFB3-5C7F-4939-8323-252C61F66916}"/>
              </a:ext>
            </a:extLst>
          </p:cNvPr>
          <p:cNvPicPr>
            <a:picLocks noChangeAspect="1"/>
          </p:cNvPicPr>
          <p:nvPr/>
        </p:nvPicPr>
        <p:blipFill>
          <a:blip r:embed="rId2"/>
          <a:stretch>
            <a:fillRect/>
          </a:stretch>
        </p:blipFill>
        <p:spPr>
          <a:xfrm>
            <a:off x="2176462" y="1702278"/>
            <a:ext cx="5210175" cy="1704975"/>
          </a:xfrm>
          <a:prstGeom prst="rect">
            <a:avLst/>
          </a:prstGeom>
        </p:spPr>
      </p:pic>
      <p:sp>
        <p:nvSpPr>
          <p:cNvPr id="15" name="TextovéPole 14">
            <a:extLst>
              <a:ext uri="{FF2B5EF4-FFF2-40B4-BE49-F238E27FC236}">
                <a16:creationId xmlns:a16="http://schemas.microsoft.com/office/drawing/2014/main" id="{FC63B075-1B81-4667-A3BA-D20F1641C890}"/>
              </a:ext>
            </a:extLst>
          </p:cNvPr>
          <p:cNvSpPr txBox="1"/>
          <p:nvPr/>
        </p:nvSpPr>
        <p:spPr>
          <a:xfrm>
            <a:off x="216397" y="3841569"/>
            <a:ext cx="8711205" cy="830997"/>
          </a:xfrm>
          <a:prstGeom prst="rect">
            <a:avLst/>
          </a:prstGeom>
          <a:noFill/>
        </p:spPr>
        <p:txBody>
          <a:bodyPr wrap="square">
            <a:spAutoFit/>
          </a:bodyPr>
          <a:lstStyle/>
          <a:p>
            <a:r>
              <a:rPr lang="cs-CZ" sz="2400" b="1" i="0" u="none" strike="noStrike" baseline="0" dirty="0">
                <a:solidFill>
                  <a:srgbClr val="000000"/>
                </a:solidFill>
              </a:rPr>
              <a:t>Malé pevné částice na rozhraní kapalina/pevná fáze v gravitačním poli </a:t>
            </a:r>
            <a:endParaRPr lang="cs-CZ" sz="2400" b="1" dirty="0"/>
          </a:p>
        </p:txBody>
      </p:sp>
      <p:pic>
        <p:nvPicPr>
          <p:cNvPr id="13" name="Obrázek 12">
            <a:extLst>
              <a:ext uri="{FF2B5EF4-FFF2-40B4-BE49-F238E27FC236}">
                <a16:creationId xmlns:a16="http://schemas.microsoft.com/office/drawing/2014/main" id="{58163439-5E81-48BA-909C-E2DDDBAF2F82}"/>
              </a:ext>
            </a:extLst>
          </p:cNvPr>
          <p:cNvPicPr>
            <a:picLocks noChangeAspect="1"/>
          </p:cNvPicPr>
          <p:nvPr/>
        </p:nvPicPr>
        <p:blipFill>
          <a:blip r:embed="rId3"/>
          <a:stretch>
            <a:fillRect/>
          </a:stretch>
        </p:blipFill>
        <p:spPr>
          <a:xfrm>
            <a:off x="3695700" y="4487900"/>
            <a:ext cx="5231902" cy="1556550"/>
          </a:xfrm>
          <a:prstGeom prst="rect">
            <a:avLst/>
          </a:prstGeom>
        </p:spPr>
      </p:pic>
      <p:sp>
        <p:nvSpPr>
          <p:cNvPr id="14" name="TextovéPole 13">
            <a:extLst>
              <a:ext uri="{FF2B5EF4-FFF2-40B4-BE49-F238E27FC236}">
                <a16:creationId xmlns:a16="http://schemas.microsoft.com/office/drawing/2014/main" id="{9B2715C3-E546-4A7D-B503-66741CC18E9B}"/>
              </a:ext>
            </a:extLst>
          </p:cNvPr>
          <p:cNvSpPr txBox="1"/>
          <p:nvPr/>
        </p:nvSpPr>
        <p:spPr>
          <a:xfrm>
            <a:off x="175620" y="5106882"/>
            <a:ext cx="3226890" cy="1446550"/>
          </a:xfrm>
          <a:prstGeom prst="rect">
            <a:avLst/>
          </a:prstGeom>
          <a:noFill/>
        </p:spPr>
        <p:txBody>
          <a:bodyPr wrap="square">
            <a:spAutoFit/>
          </a:bodyPr>
          <a:lstStyle/>
          <a:p>
            <a:pPr algn="just"/>
            <a:r>
              <a:rPr lang="cs-CZ" sz="2000" b="1" i="0" u="none" strike="noStrike" baseline="0" dirty="0">
                <a:solidFill>
                  <a:srgbClr val="000000"/>
                </a:solidFill>
              </a:rPr>
              <a:t>90</a:t>
            </a:r>
            <a:r>
              <a:rPr lang="cs-CZ" sz="2000" b="1" dirty="0">
                <a:solidFill>
                  <a:srgbClr val="000000"/>
                </a:solidFill>
              </a:rPr>
              <a:t> </a:t>
            </a:r>
            <a:r>
              <a:rPr lang="cs-CZ" sz="2000" b="1" i="0" u="none" strike="noStrike" baseline="0" dirty="0">
                <a:solidFill>
                  <a:srgbClr val="000000"/>
                </a:solidFill>
              </a:rPr>
              <a:t>&lt; </a:t>
            </a:r>
            <a:r>
              <a:rPr lang="el-GR" sz="2000" b="0" i="0" u="none" strike="noStrike" baseline="0" dirty="0">
                <a:solidFill>
                  <a:srgbClr val="000000"/>
                </a:solidFill>
              </a:rPr>
              <a:t>θ</a:t>
            </a:r>
            <a:r>
              <a:rPr lang="cs-CZ" sz="2000" b="0" i="0" u="none" strike="noStrike" baseline="0" dirty="0">
                <a:solidFill>
                  <a:srgbClr val="000000"/>
                </a:solidFill>
              </a:rPr>
              <a:t> </a:t>
            </a:r>
            <a:r>
              <a:rPr lang="cs-CZ" sz="2000" b="1" i="0" u="none" strike="noStrike" baseline="0" dirty="0">
                <a:solidFill>
                  <a:srgbClr val="000000"/>
                </a:solidFill>
              </a:rPr>
              <a:t>&lt; 180</a:t>
            </a:r>
            <a:r>
              <a:rPr lang="cs-CZ" sz="2000" i="0" u="none" strike="noStrike" baseline="0" dirty="0">
                <a:solidFill>
                  <a:srgbClr val="000000"/>
                </a:solidFill>
              </a:rPr>
              <a:t>:</a:t>
            </a:r>
            <a:r>
              <a:rPr lang="cs-CZ" sz="2000" b="1" i="0" u="none" strike="noStrike" baseline="0" dirty="0">
                <a:solidFill>
                  <a:srgbClr val="000000"/>
                </a:solidFill>
              </a:rPr>
              <a:t> </a:t>
            </a:r>
            <a:r>
              <a:rPr lang="cs-CZ" sz="2000" b="0" i="0" u="none" strike="noStrike" baseline="0" dirty="0">
                <a:solidFill>
                  <a:srgbClr val="000000"/>
                </a:solidFill>
              </a:rPr>
              <a:t>kapalina špatně smáčí pevnou částici</a:t>
            </a:r>
          </a:p>
          <a:p>
            <a:pPr algn="just"/>
            <a:endParaRPr lang="cs-CZ" sz="800" b="1" i="0" u="none" strike="noStrike" baseline="0" dirty="0">
              <a:solidFill>
                <a:srgbClr val="000000"/>
              </a:solidFill>
            </a:endParaRPr>
          </a:p>
          <a:p>
            <a:pPr algn="just"/>
            <a:r>
              <a:rPr lang="cs-CZ" sz="2000" b="1" i="0" u="none" strike="noStrike" baseline="0" dirty="0">
                <a:solidFill>
                  <a:srgbClr val="000000"/>
                </a:solidFill>
              </a:rPr>
              <a:t>0 &lt; </a:t>
            </a:r>
            <a:r>
              <a:rPr lang="el-GR" sz="2000" b="0" i="0" u="none" strike="noStrike" baseline="0" dirty="0">
                <a:solidFill>
                  <a:srgbClr val="000000"/>
                </a:solidFill>
              </a:rPr>
              <a:t>θ</a:t>
            </a:r>
            <a:r>
              <a:rPr lang="cs-CZ" sz="2000" b="0" i="0" u="none" strike="noStrike" baseline="0" dirty="0">
                <a:solidFill>
                  <a:srgbClr val="000000"/>
                </a:solidFill>
              </a:rPr>
              <a:t> </a:t>
            </a:r>
            <a:r>
              <a:rPr lang="cs-CZ" sz="2000" b="1" i="0" u="none" strike="noStrike" baseline="0" dirty="0">
                <a:solidFill>
                  <a:srgbClr val="000000"/>
                </a:solidFill>
              </a:rPr>
              <a:t>&lt; 90</a:t>
            </a:r>
            <a:r>
              <a:rPr lang="cs-CZ" sz="2000" i="0" u="none" strike="noStrike" baseline="0" dirty="0">
                <a:solidFill>
                  <a:srgbClr val="000000"/>
                </a:solidFill>
              </a:rPr>
              <a:t>: </a:t>
            </a:r>
            <a:r>
              <a:rPr lang="cs-CZ" sz="2000" b="0" i="0" u="none" strike="noStrike" baseline="0" dirty="0">
                <a:solidFill>
                  <a:srgbClr val="000000"/>
                </a:solidFill>
              </a:rPr>
              <a:t>kapalina dobře smáčí pevnou částici </a:t>
            </a:r>
            <a:endParaRPr lang="cs-CZ" sz="2000" dirty="0"/>
          </a:p>
        </p:txBody>
      </p:sp>
      <p:sp>
        <p:nvSpPr>
          <p:cNvPr id="2" name="TextovéPole 1">
            <a:extLst>
              <a:ext uri="{FF2B5EF4-FFF2-40B4-BE49-F238E27FC236}">
                <a16:creationId xmlns:a16="http://schemas.microsoft.com/office/drawing/2014/main" id="{8E027B4E-7198-450B-877D-0C1E46EE361A}"/>
              </a:ext>
            </a:extLst>
          </p:cNvPr>
          <p:cNvSpPr txBox="1"/>
          <p:nvPr/>
        </p:nvSpPr>
        <p:spPr>
          <a:xfrm>
            <a:off x="5425449" y="6387890"/>
            <a:ext cx="2580835" cy="369332"/>
          </a:xfrm>
          <a:prstGeom prst="rect">
            <a:avLst/>
          </a:prstGeom>
          <a:noFill/>
          <a:ln w="25400">
            <a:solidFill>
              <a:schemeClr val="accent2"/>
            </a:solidFill>
          </a:ln>
        </p:spPr>
        <p:txBody>
          <a:bodyPr wrap="none" rtlCol="0">
            <a:spAutoFit/>
          </a:bodyPr>
          <a:lstStyle/>
          <a:p>
            <a:r>
              <a:rPr lang="cs-CZ" dirty="0"/>
              <a:t>síla tíhová - síla vztlaková</a:t>
            </a:r>
          </a:p>
        </p:txBody>
      </p:sp>
      <p:cxnSp>
        <p:nvCxnSpPr>
          <p:cNvPr id="7" name="Přímá spojnice se šipkou 6">
            <a:extLst>
              <a:ext uri="{FF2B5EF4-FFF2-40B4-BE49-F238E27FC236}">
                <a16:creationId xmlns:a16="http://schemas.microsoft.com/office/drawing/2014/main" id="{994DFEA9-3914-4AF3-ADCD-8E64ADA3654B}"/>
              </a:ext>
            </a:extLst>
          </p:cNvPr>
          <p:cNvCxnSpPr>
            <a:cxnSpLocks/>
          </p:cNvCxnSpPr>
          <p:nvPr/>
        </p:nvCxnSpPr>
        <p:spPr>
          <a:xfrm flipH="1" flipV="1">
            <a:off x="5057776" y="6044450"/>
            <a:ext cx="362540" cy="343440"/>
          </a:xfrm>
          <a:prstGeom prst="straightConnector1">
            <a:avLst/>
          </a:prstGeom>
          <a:ln w="254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77415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FB33C28C-2EEA-46DD-9053-50EF569B50D1}"/>
              </a:ext>
            </a:extLst>
          </p:cNvPr>
          <p:cNvPicPr>
            <a:picLocks noChangeAspect="1"/>
          </p:cNvPicPr>
          <p:nvPr/>
        </p:nvPicPr>
        <p:blipFill>
          <a:blip r:embed="rId2"/>
          <a:stretch>
            <a:fillRect/>
          </a:stretch>
        </p:blipFill>
        <p:spPr>
          <a:xfrm>
            <a:off x="5039284" y="381000"/>
            <a:ext cx="3509088" cy="1915511"/>
          </a:xfrm>
          <a:prstGeom prst="rect">
            <a:avLst/>
          </a:prstGeom>
        </p:spPr>
      </p:pic>
      <p:pic>
        <p:nvPicPr>
          <p:cNvPr id="11" name="Obrázek 10">
            <a:extLst>
              <a:ext uri="{FF2B5EF4-FFF2-40B4-BE49-F238E27FC236}">
                <a16:creationId xmlns:a16="http://schemas.microsoft.com/office/drawing/2014/main" id="{E149258D-A312-4774-9C0C-0F6453F1A9BE}"/>
              </a:ext>
            </a:extLst>
          </p:cNvPr>
          <p:cNvPicPr>
            <a:picLocks noChangeAspect="1"/>
          </p:cNvPicPr>
          <p:nvPr/>
        </p:nvPicPr>
        <p:blipFill>
          <a:blip r:embed="rId3"/>
          <a:stretch>
            <a:fillRect/>
          </a:stretch>
        </p:blipFill>
        <p:spPr>
          <a:xfrm>
            <a:off x="4936453" y="4259315"/>
            <a:ext cx="3714750" cy="2217685"/>
          </a:xfrm>
          <a:prstGeom prst="rect">
            <a:avLst/>
          </a:prstGeom>
        </p:spPr>
      </p:pic>
      <p:sp>
        <p:nvSpPr>
          <p:cNvPr id="13" name="TextovéPole 12">
            <a:extLst>
              <a:ext uri="{FF2B5EF4-FFF2-40B4-BE49-F238E27FC236}">
                <a16:creationId xmlns:a16="http://schemas.microsoft.com/office/drawing/2014/main" id="{0678076E-B4E4-43DC-801C-1E1812A45384}"/>
              </a:ext>
            </a:extLst>
          </p:cNvPr>
          <p:cNvSpPr txBox="1"/>
          <p:nvPr/>
        </p:nvSpPr>
        <p:spPr>
          <a:xfrm>
            <a:off x="172595" y="2338241"/>
            <a:ext cx="8798810" cy="2123658"/>
          </a:xfrm>
          <a:prstGeom prst="rect">
            <a:avLst/>
          </a:prstGeom>
          <a:noFill/>
        </p:spPr>
        <p:txBody>
          <a:bodyPr wrap="square">
            <a:spAutoFit/>
          </a:bodyPr>
          <a:lstStyle/>
          <a:p>
            <a:pPr algn="just"/>
            <a:r>
              <a:rPr lang="cs-CZ" sz="2400" b="1" i="0" u="none" strike="noStrike" baseline="0" dirty="0">
                <a:solidFill>
                  <a:srgbClr val="000000"/>
                </a:solidFill>
              </a:rPr>
              <a:t>Flotace</a:t>
            </a:r>
          </a:p>
          <a:p>
            <a:pPr algn="just"/>
            <a:endParaRPr lang="cs-CZ" sz="800" b="1" i="0" u="none" strike="noStrike" baseline="0" dirty="0">
              <a:solidFill>
                <a:srgbClr val="000000"/>
              </a:solidFill>
            </a:endParaRPr>
          </a:p>
          <a:p>
            <a:pPr algn="just"/>
            <a:r>
              <a:rPr lang="cs-CZ" sz="2000" b="1" i="0" u="none" strike="noStrike" baseline="0" dirty="0">
                <a:solidFill>
                  <a:srgbClr val="000000"/>
                </a:solidFill>
              </a:rPr>
              <a:t>Flotace </a:t>
            </a:r>
            <a:r>
              <a:rPr lang="cs-CZ" sz="2000" i="0" u="none" strike="noStrike" baseline="0" dirty="0">
                <a:solidFill>
                  <a:srgbClr val="000000"/>
                </a:solidFill>
              </a:rPr>
              <a:t>slouž</a:t>
            </a:r>
            <a:r>
              <a:rPr lang="cs-CZ" sz="2000" dirty="0">
                <a:solidFill>
                  <a:srgbClr val="000000"/>
                </a:solidFill>
              </a:rPr>
              <a:t>í</a:t>
            </a:r>
            <a:r>
              <a:rPr lang="cs-CZ" sz="2000" b="1" dirty="0">
                <a:solidFill>
                  <a:srgbClr val="000000"/>
                </a:solidFill>
              </a:rPr>
              <a:t> </a:t>
            </a:r>
            <a:r>
              <a:rPr lang="cs-CZ" sz="2000" b="0" i="0" u="none" strike="noStrike" baseline="0" dirty="0">
                <a:solidFill>
                  <a:srgbClr val="000000"/>
                </a:solidFill>
              </a:rPr>
              <a:t>k oddělování rudy od hlušiny. Hlušina je smáčena vodou, zatímco rudy mají poměrně velký smáčecí úhel, který lze ještě zvětšit přídavkem tzv. kolektorů (= tenzidy). Při probublávání suspenze obou složek vzduchem se na po-vrchu bublin zachycují hydrofobní částice rudy; hlušina zůstává ve vodné fázi a klesá ke dnu. </a:t>
            </a:r>
            <a:endParaRPr lang="cs-CZ" sz="2000" dirty="0"/>
          </a:p>
        </p:txBody>
      </p:sp>
      <p:pic>
        <p:nvPicPr>
          <p:cNvPr id="15362" name="Picture 2" descr="See the source image">
            <a:extLst>
              <a:ext uri="{FF2B5EF4-FFF2-40B4-BE49-F238E27FC236}">
                <a16:creationId xmlns:a16="http://schemas.microsoft.com/office/drawing/2014/main" id="{9AA94469-5B6F-491A-9BE8-06B8E237BD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3398" y="4503629"/>
            <a:ext cx="2724150" cy="2043113"/>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280C87CC-B819-40EF-965E-3BACE7BBFC76}"/>
              </a:ext>
            </a:extLst>
          </p:cNvPr>
          <p:cNvSpPr txBox="1"/>
          <p:nvPr/>
        </p:nvSpPr>
        <p:spPr>
          <a:xfrm>
            <a:off x="323851" y="323139"/>
            <a:ext cx="4381500" cy="646331"/>
          </a:xfrm>
          <a:prstGeom prst="rect">
            <a:avLst/>
          </a:prstGeom>
          <a:noFill/>
        </p:spPr>
        <p:txBody>
          <a:bodyPr wrap="square" rtlCol="0">
            <a:spAutoFit/>
          </a:bodyPr>
          <a:lstStyle/>
          <a:p>
            <a:r>
              <a:rPr lang="cs-CZ" dirty="0"/>
              <a:t>Vodní hmyz se dotýká vodní hladiny pouze malou plochou končetin</a:t>
            </a:r>
          </a:p>
        </p:txBody>
      </p:sp>
    </p:spTree>
    <p:extLst>
      <p:ext uri="{BB962C8B-B14F-4D97-AF65-F5344CB8AC3E}">
        <p14:creationId xmlns:p14="http://schemas.microsoft.com/office/powerpoint/2010/main" val="25500867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FAA3C61-C5FE-465B-AF46-448E17C869D1}"/>
              </a:ext>
            </a:extLst>
          </p:cNvPr>
          <p:cNvSpPr>
            <a:spLocks noGrp="1"/>
          </p:cNvSpPr>
          <p:nvPr>
            <p:ph type="title"/>
          </p:nvPr>
        </p:nvSpPr>
        <p:spPr>
          <a:xfrm>
            <a:off x="200025" y="164389"/>
            <a:ext cx="2057400" cy="673099"/>
          </a:xfrm>
        </p:spPr>
        <p:txBody>
          <a:bodyPr>
            <a:normAutofit/>
          </a:bodyPr>
          <a:lstStyle/>
          <a:p>
            <a:r>
              <a:rPr lang="cs-CZ" sz="2400" b="1" dirty="0">
                <a:latin typeface="+mn-lt"/>
              </a:rPr>
              <a:t>Kapilární jevy</a:t>
            </a:r>
          </a:p>
        </p:txBody>
      </p:sp>
      <p:sp>
        <p:nvSpPr>
          <p:cNvPr id="14" name="TextovéPole 13">
            <a:extLst>
              <a:ext uri="{FF2B5EF4-FFF2-40B4-BE49-F238E27FC236}">
                <a16:creationId xmlns:a16="http://schemas.microsoft.com/office/drawing/2014/main" id="{277817CC-AA47-4774-859E-0E9653680EAA}"/>
              </a:ext>
            </a:extLst>
          </p:cNvPr>
          <p:cNvSpPr txBox="1"/>
          <p:nvPr/>
        </p:nvSpPr>
        <p:spPr>
          <a:xfrm>
            <a:off x="239162" y="841362"/>
            <a:ext cx="8665676" cy="1323439"/>
          </a:xfrm>
          <a:prstGeom prst="rect">
            <a:avLst/>
          </a:prstGeom>
          <a:noFill/>
        </p:spPr>
        <p:txBody>
          <a:bodyPr wrap="square">
            <a:spAutoFit/>
          </a:bodyPr>
          <a:lstStyle/>
          <a:p>
            <a:r>
              <a:rPr lang="cs-CZ" sz="2000" dirty="0"/>
              <a:t>Pokud je dostatečně nádoba malá, dojde k plynulému napojení zakřivené části v levé a  v pravé části nádoby. Tento jev nastává v úzkých trubičkách tzv. kapilárách a je doprovázen vyvýšením nebo snížením hladiny kapaliny v kapiláře oproti hladině kapaliny v nádobě – hovoříme o </a:t>
            </a:r>
            <a:r>
              <a:rPr lang="cs-CZ" sz="2000" b="1" dirty="0"/>
              <a:t>kapilární elevaci </a:t>
            </a:r>
            <a:r>
              <a:rPr lang="cs-CZ" sz="2000" dirty="0"/>
              <a:t>a o </a:t>
            </a:r>
            <a:r>
              <a:rPr lang="cs-CZ" sz="2000" b="1" dirty="0"/>
              <a:t>kapilární depresi</a:t>
            </a:r>
            <a:r>
              <a:rPr lang="cs-CZ" sz="2000" dirty="0"/>
              <a:t>.</a:t>
            </a:r>
          </a:p>
        </p:txBody>
      </p:sp>
      <p:pic>
        <p:nvPicPr>
          <p:cNvPr id="13" name="Picture 6">
            <a:extLst>
              <a:ext uri="{FF2B5EF4-FFF2-40B4-BE49-F238E27FC236}">
                <a16:creationId xmlns:a16="http://schemas.microsoft.com/office/drawing/2014/main" id="{2090E691-FA10-4260-9601-870D0A83BE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3012" y="4196828"/>
            <a:ext cx="3955564" cy="24669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D41F2EC6-892F-4CCC-9FE3-80D071EC71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7338" y="2504193"/>
            <a:ext cx="1214437" cy="157050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a:extLst>
              <a:ext uri="{FF2B5EF4-FFF2-40B4-BE49-F238E27FC236}">
                <a16:creationId xmlns:a16="http://schemas.microsoft.com/office/drawing/2014/main" id="{39A5F0E7-B40B-44B5-B700-C04F71E307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0794" y="2465126"/>
            <a:ext cx="1751144" cy="1599135"/>
          </a:xfrm>
          <a:prstGeom prst="rect">
            <a:avLst/>
          </a:prstGeom>
          <a:noFill/>
          <a:extLst>
            <a:ext uri="{909E8E84-426E-40DD-AFC4-6F175D3DCCD1}">
              <a14:hiddenFill xmlns:a14="http://schemas.microsoft.com/office/drawing/2010/main">
                <a:solidFill>
                  <a:srgbClr val="FFFFFF"/>
                </a:solidFill>
              </a14:hiddenFill>
            </a:ext>
          </a:extLst>
        </p:spPr>
      </p:pic>
      <p:pic>
        <p:nvPicPr>
          <p:cNvPr id="20" name="Obrázek 19">
            <a:extLst>
              <a:ext uri="{FF2B5EF4-FFF2-40B4-BE49-F238E27FC236}">
                <a16:creationId xmlns:a16="http://schemas.microsoft.com/office/drawing/2014/main" id="{C458AAE5-ED27-4F60-9D28-DCF9952DF207}"/>
              </a:ext>
            </a:extLst>
          </p:cNvPr>
          <p:cNvPicPr>
            <a:picLocks noChangeAspect="1"/>
          </p:cNvPicPr>
          <p:nvPr/>
        </p:nvPicPr>
        <p:blipFill>
          <a:blip r:embed="rId5"/>
          <a:stretch>
            <a:fillRect/>
          </a:stretch>
        </p:blipFill>
        <p:spPr>
          <a:xfrm>
            <a:off x="2336173" y="4673345"/>
            <a:ext cx="2235827" cy="1508380"/>
          </a:xfrm>
          <a:prstGeom prst="rect">
            <a:avLst/>
          </a:prstGeom>
        </p:spPr>
      </p:pic>
      <p:sp>
        <p:nvSpPr>
          <p:cNvPr id="26" name="TextovéPole 25">
            <a:extLst>
              <a:ext uri="{FF2B5EF4-FFF2-40B4-BE49-F238E27FC236}">
                <a16:creationId xmlns:a16="http://schemas.microsoft.com/office/drawing/2014/main" id="{9748A5A4-9B1E-453E-8B1E-D881F8FF4AD9}"/>
              </a:ext>
            </a:extLst>
          </p:cNvPr>
          <p:cNvSpPr txBox="1"/>
          <p:nvPr/>
        </p:nvSpPr>
        <p:spPr>
          <a:xfrm>
            <a:off x="200025" y="2182820"/>
            <a:ext cx="4988051" cy="2246769"/>
          </a:xfrm>
          <a:prstGeom prst="rect">
            <a:avLst/>
          </a:prstGeom>
          <a:noFill/>
        </p:spPr>
        <p:txBody>
          <a:bodyPr wrap="square">
            <a:spAutoFit/>
          </a:bodyPr>
          <a:lstStyle/>
          <a:p>
            <a:pPr algn="just"/>
            <a:r>
              <a:rPr lang="cs-CZ" sz="2000" dirty="0"/>
              <a:t>U zakřiveného povrchu kapaliny je výslednicí povrchových sil nenulová síla F, působící kolmo k volnému povrchu kapaliny. </a:t>
            </a:r>
            <a:r>
              <a:rPr lang="cs-CZ" sz="2000" u="sng" dirty="0"/>
              <a:t>V případě kapilární elevace míří nahoru a vyvolá vyvýšení kapaliny v kapiláře</a:t>
            </a:r>
            <a:r>
              <a:rPr lang="cs-CZ" sz="2000" dirty="0"/>
              <a:t>. </a:t>
            </a:r>
            <a:r>
              <a:rPr lang="cs-CZ" sz="2000" u="sng" dirty="0"/>
              <a:t>V případě kapilární deprese míří dolů a vyvolá pokles kapaliny v kapiláře</a:t>
            </a:r>
            <a:r>
              <a:rPr lang="cs-CZ" sz="2000" dirty="0"/>
              <a:t>. </a:t>
            </a:r>
          </a:p>
        </p:txBody>
      </p:sp>
      <p:pic>
        <p:nvPicPr>
          <p:cNvPr id="25" name="Picture 2">
            <a:extLst>
              <a:ext uri="{FF2B5EF4-FFF2-40B4-BE49-F238E27FC236}">
                <a16:creationId xmlns:a16="http://schemas.microsoft.com/office/drawing/2014/main" id="{D7334991-529D-47EB-A59B-FFF5C7AC6F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473" y="4873586"/>
            <a:ext cx="1736732" cy="1761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8821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07BC5F23-D653-4E26-94C7-6A1794C3FF2B}"/>
              </a:ext>
            </a:extLst>
          </p:cNvPr>
          <p:cNvPicPr>
            <a:picLocks noChangeAspect="1"/>
          </p:cNvPicPr>
          <p:nvPr/>
        </p:nvPicPr>
        <p:blipFill>
          <a:blip r:embed="rId2"/>
          <a:stretch>
            <a:fillRect/>
          </a:stretch>
        </p:blipFill>
        <p:spPr>
          <a:xfrm>
            <a:off x="5721617" y="3071647"/>
            <a:ext cx="3090876" cy="1909762"/>
          </a:xfrm>
          <a:prstGeom prst="rect">
            <a:avLst/>
          </a:prstGeom>
        </p:spPr>
      </p:pic>
      <p:sp>
        <p:nvSpPr>
          <p:cNvPr id="7" name="TextovéPole 6">
            <a:extLst>
              <a:ext uri="{FF2B5EF4-FFF2-40B4-BE49-F238E27FC236}">
                <a16:creationId xmlns:a16="http://schemas.microsoft.com/office/drawing/2014/main" id="{1962D5D8-6806-421D-9854-8920532A5DB8}"/>
              </a:ext>
            </a:extLst>
          </p:cNvPr>
          <p:cNvSpPr txBox="1"/>
          <p:nvPr/>
        </p:nvSpPr>
        <p:spPr>
          <a:xfrm>
            <a:off x="176213" y="2269763"/>
            <a:ext cx="8791574" cy="707886"/>
          </a:xfrm>
          <a:prstGeom prst="rect">
            <a:avLst/>
          </a:prstGeom>
          <a:noFill/>
        </p:spPr>
        <p:txBody>
          <a:bodyPr wrap="square">
            <a:spAutoFit/>
          </a:bodyPr>
          <a:lstStyle/>
          <a:p>
            <a:r>
              <a:rPr lang="cs-CZ" sz="2000" b="1" i="0" dirty="0">
                <a:solidFill>
                  <a:srgbClr val="000000"/>
                </a:solidFill>
                <a:effectLst/>
              </a:rPr>
              <a:t>Kapilární tlak </a:t>
            </a:r>
            <a:r>
              <a:rPr lang="cs-CZ" sz="2000" i="0" dirty="0">
                <a:solidFill>
                  <a:srgbClr val="000000"/>
                </a:solidFill>
                <a:effectLst/>
              </a:rPr>
              <a:t>je přídavný tlak, který je způsoben zakřivením povrchu kapaliny při stěnách nádoby, v kapilárách, u kapek a bublin.</a:t>
            </a:r>
            <a:endParaRPr lang="cs-CZ" sz="2000" dirty="0"/>
          </a:p>
        </p:txBody>
      </p:sp>
      <p:sp>
        <p:nvSpPr>
          <p:cNvPr id="8" name="TextovéPole 7">
            <a:extLst>
              <a:ext uri="{FF2B5EF4-FFF2-40B4-BE49-F238E27FC236}">
                <a16:creationId xmlns:a16="http://schemas.microsoft.com/office/drawing/2014/main" id="{68BB853C-890E-4F4A-9001-B9AA059CF621}"/>
              </a:ext>
            </a:extLst>
          </p:cNvPr>
          <p:cNvSpPr txBox="1"/>
          <p:nvPr/>
        </p:nvSpPr>
        <p:spPr>
          <a:xfrm>
            <a:off x="5644233" y="1250439"/>
            <a:ext cx="3245644" cy="646331"/>
          </a:xfrm>
          <a:prstGeom prst="rect">
            <a:avLst/>
          </a:prstGeom>
          <a:noFill/>
        </p:spPr>
        <p:txBody>
          <a:bodyPr wrap="square">
            <a:spAutoFit/>
          </a:bodyPr>
          <a:lstStyle/>
          <a:p>
            <a:pPr algn="l"/>
            <a:r>
              <a:rPr lang="el-GR" b="0" i="0" dirty="0">
                <a:solidFill>
                  <a:srgbClr val="000000"/>
                </a:solidFill>
                <a:effectLst/>
              </a:rPr>
              <a:t>σ</a:t>
            </a:r>
            <a:r>
              <a:rPr lang="cs-CZ" b="0" i="0" dirty="0">
                <a:solidFill>
                  <a:srgbClr val="000000"/>
                </a:solidFill>
                <a:effectLst/>
              </a:rPr>
              <a:t> - povrchové napětí kapaliny</a:t>
            </a:r>
            <a:br>
              <a:rPr lang="cs-CZ" b="0" i="0" dirty="0">
                <a:solidFill>
                  <a:srgbClr val="000000"/>
                </a:solidFill>
                <a:effectLst/>
              </a:rPr>
            </a:br>
            <a:r>
              <a:rPr lang="cs-CZ" b="0" i="0" dirty="0">
                <a:solidFill>
                  <a:srgbClr val="000000"/>
                </a:solidFill>
                <a:effectLst/>
              </a:rPr>
              <a:t>R – poloměr kulového povrchu</a:t>
            </a:r>
          </a:p>
        </p:txBody>
      </p:sp>
      <p:sp>
        <p:nvSpPr>
          <p:cNvPr id="10" name="TextovéPole 9">
            <a:extLst>
              <a:ext uri="{FF2B5EF4-FFF2-40B4-BE49-F238E27FC236}">
                <a16:creationId xmlns:a16="http://schemas.microsoft.com/office/drawing/2014/main" id="{195E8FB4-5E6C-4375-B39F-94A61E96770C}"/>
              </a:ext>
            </a:extLst>
          </p:cNvPr>
          <p:cNvSpPr txBox="1"/>
          <p:nvPr/>
        </p:nvSpPr>
        <p:spPr>
          <a:xfrm>
            <a:off x="141087" y="3297793"/>
            <a:ext cx="5364957" cy="1323439"/>
          </a:xfrm>
          <a:prstGeom prst="rect">
            <a:avLst/>
          </a:prstGeom>
          <a:noFill/>
        </p:spPr>
        <p:txBody>
          <a:bodyPr wrap="square">
            <a:spAutoFit/>
          </a:bodyPr>
          <a:lstStyle/>
          <a:p>
            <a:pPr algn="just"/>
            <a:r>
              <a:rPr lang="cs-CZ" sz="2000" dirty="0">
                <a:solidFill>
                  <a:srgbClr val="000000"/>
                </a:solidFill>
              </a:rPr>
              <a:t>P</a:t>
            </a:r>
            <a:r>
              <a:rPr lang="cs-CZ" sz="2000" b="0" i="0" dirty="0">
                <a:solidFill>
                  <a:srgbClr val="000000"/>
                </a:solidFill>
                <a:effectLst/>
              </a:rPr>
              <a:t>od </a:t>
            </a:r>
            <a:r>
              <a:rPr lang="cs-CZ" sz="2000" b="0" i="0" u="sng" dirty="0">
                <a:solidFill>
                  <a:srgbClr val="000000"/>
                </a:solidFill>
                <a:effectLst/>
              </a:rPr>
              <a:t>vypuklým povrchem</a:t>
            </a:r>
            <a:r>
              <a:rPr lang="cs-CZ" sz="2000" b="0" i="0" dirty="0">
                <a:solidFill>
                  <a:srgbClr val="000000"/>
                </a:solidFill>
                <a:effectLst/>
              </a:rPr>
              <a:t> je </a:t>
            </a:r>
            <a:r>
              <a:rPr lang="cs-CZ" sz="2000" b="0" i="0" u="sng" dirty="0">
                <a:solidFill>
                  <a:srgbClr val="000000"/>
                </a:solidFill>
                <a:effectLst/>
              </a:rPr>
              <a:t>vnitřní tlak větší o kapilární tlak </a:t>
            </a:r>
            <a:r>
              <a:rPr lang="cs-CZ" sz="2000" b="0" i="0" dirty="0">
                <a:solidFill>
                  <a:srgbClr val="000000"/>
                </a:solidFill>
                <a:effectLst/>
              </a:rPr>
              <a:t>než pod vodorovným povrchem. Pod </a:t>
            </a:r>
            <a:r>
              <a:rPr lang="cs-CZ" sz="2000" b="0" i="0" u="sng" dirty="0">
                <a:solidFill>
                  <a:srgbClr val="000000"/>
                </a:solidFill>
                <a:effectLst/>
              </a:rPr>
              <a:t>dutým povrchem</a:t>
            </a:r>
            <a:r>
              <a:rPr lang="cs-CZ" sz="2000" b="0" i="0" dirty="0">
                <a:solidFill>
                  <a:srgbClr val="000000"/>
                </a:solidFill>
                <a:effectLst/>
              </a:rPr>
              <a:t> je </a:t>
            </a:r>
            <a:r>
              <a:rPr lang="cs-CZ" sz="2000" b="0" i="0" u="sng" dirty="0">
                <a:solidFill>
                  <a:srgbClr val="000000"/>
                </a:solidFill>
                <a:effectLst/>
              </a:rPr>
              <a:t>vnitřní tlak menší o kapilární tlak</a:t>
            </a:r>
            <a:r>
              <a:rPr lang="cs-CZ" sz="2000" b="0" i="0" dirty="0">
                <a:solidFill>
                  <a:srgbClr val="000000"/>
                </a:solidFill>
                <a:effectLst/>
              </a:rPr>
              <a:t> než pod vodorovným povrchem.</a:t>
            </a:r>
          </a:p>
        </p:txBody>
      </p:sp>
      <p:sp>
        <p:nvSpPr>
          <p:cNvPr id="13" name="TextovéPole 12">
            <a:extLst>
              <a:ext uri="{FF2B5EF4-FFF2-40B4-BE49-F238E27FC236}">
                <a16:creationId xmlns:a16="http://schemas.microsoft.com/office/drawing/2014/main" id="{936D0C51-CEAC-4A04-A132-3A0B54D3AC7D}"/>
              </a:ext>
            </a:extLst>
          </p:cNvPr>
          <p:cNvSpPr txBox="1"/>
          <p:nvPr/>
        </p:nvSpPr>
        <p:spPr>
          <a:xfrm>
            <a:off x="271463" y="234049"/>
            <a:ext cx="4572000" cy="461665"/>
          </a:xfrm>
          <a:prstGeom prst="rect">
            <a:avLst/>
          </a:prstGeom>
          <a:noFill/>
        </p:spPr>
        <p:txBody>
          <a:bodyPr wrap="square">
            <a:spAutoFit/>
          </a:bodyPr>
          <a:lstStyle/>
          <a:p>
            <a:r>
              <a:rPr lang="cs-CZ" sz="2400" b="1" i="0" dirty="0">
                <a:solidFill>
                  <a:srgbClr val="000000"/>
                </a:solidFill>
                <a:effectLst/>
              </a:rPr>
              <a:t>Kapilární tlak </a:t>
            </a:r>
            <a:endParaRPr lang="cs-CZ" sz="2400" dirty="0"/>
          </a:p>
        </p:txBody>
      </p:sp>
      <p:pic>
        <p:nvPicPr>
          <p:cNvPr id="11" name="Picture 2">
            <a:extLst>
              <a:ext uri="{FF2B5EF4-FFF2-40B4-BE49-F238E27FC236}">
                <a16:creationId xmlns:a16="http://schemas.microsoft.com/office/drawing/2014/main" id="{C569FB49-8F99-43E8-9D94-8F6521014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974" y="1250439"/>
            <a:ext cx="3174657" cy="699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8778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F7C28D7B-90C1-4217-A1B0-10E92979CE9E}"/>
              </a:ext>
            </a:extLst>
          </p:cNvPr>
          <p:cNvPicPr>
            <a:picLocks noChangeAspect="1"/>
          </p:cNvPicPr>
          <p:nvPr/>
        </p:nvPicPr>
        <p:blipFill>
          <a:blip r:embed="rId2"/>
          <a:stretch>
            <a:fillRect/>
          </a:stretch>
        </p:blipFill>
        <p:spPr>
          <a:xfrm>
            <a:off x="4733758" y="238124"/>
            <a:ext cx="2262554" cy="2133600"/>
          </a:xfrm>
          <a:prstGeom prst="rect">
            <a:avLst/>
          </a:prstGeom>
        </p:spPr>
      </p:pic>
      <p:pic>
        <p:nvPicPr>
          <p:cNvPr id="10" name="Obrázek 9">
            <a:extLst>
              <a:ext uri="{FF2B5EF4-FFF2-40B4-BE49-F238E27FC236}">
                <a16:creationId xmlns:a16="http://schemas.microsoft.com/office/drawing/2014/main" id="{82D5AC14-6E1B-4F26-88D4-92381433BA6E}"/>
              </a:ext>
            </a:extLst>
          </p:cNvPr>
          <p:cNvPicPr>
            <a:picLocks noChangeAspect="1"/>
          </p:cNvPicPr>
          <p:nvPr/>
        </p:nvPicPr>
        <p:blipFill>
          <a:blip r:embed="rId3"/>
          <a:stretch>
            <a:fillRect/>
          </a:stretch>
        </p:blipFill>
        <p:spPr>
          <a:xfrm>
            <a:off x="7182696" y="238124"/>
            <a:ext cx="1770803" cy="2543175"/>
          </a:xfrm>
          <a:prstGeom prst="rect">
            <a:avLst/>
          </a:prstGeom>
        </p:spPr>
      </p:pic>
      <p:sp>
        <p:nvSpPr>
          <p:cNvPr id="12" name="TextovéPole 11">
            <a:extLst>
              <a:ext uri="{FF2B5EF4-FFF2-40B4-BE49-F238E27FC236}">
                <a16:creationId xmlns:a16="http://schemas.microsoft.com/office/drawing/2014/main" id="{9D0A43D6-99E9-4903-AED4-5E2A27BC1457}"/>
              </a:ext>
            </a:extLst>
          </p:cNvPr>
          <p:cNvSpPr txBox="1"/>
          <p:nvPr/>
        </p:nvSpPr>
        <p:spPr>
          <a:xfrm>
            <a:off x="257176" y="428625"/>
            <a:ext cx="4290198" cy="1323439"/>
          </a:xfrm>
          <a:prstGeom prst="rect">
            <a:avLst/>
          </a:prstGeom>
          <a:noFill/>
        </p:spPr>
        <p:txBody>
          <a:bodyPr wrap="square" rtlCol="0">
            <a:spAutoFit/>
          </a:bodyPr>
          <a:lstStyle/>
          <a:p>
            <a:pPr algn="just"/>
            <a:r>
              <a:rPr lang="cs-CZ" sz="2000" dirty="0"/>
              <a:t>Zakřivený tvar hladiny, tzv. </a:t>
            </a:r>
            <a:r>
              <a:rPr lang="cs-CZ" sz="2000" b="1" dirty="0"/>
              <a:t>meniskus</a:t>
            </a:r>
            <a:r>
              <a:rPr lang="cs-CZ" sz="2000" dirty="0"/>
              <a:t>, lze pozorovat u laboratorního nádobí jako jsou pipety, byrety, odměrné baňky a válce.</a:t>
            </a:r>
          </a:p>
        </p:txBody>
      </p:sp>
      <p:pic>
        <p:nvPicPr>
          <p:cNvPr id="13" name="Obrázek 12">
            <a:extLst>
              <a:ext uri="{FF2B5EF4-FFF2-40B4-BE49-F238E27FC236}">
                <a16:creationId xmlns:a16="http://schemas.microsoft.com/office/drawing/2014/main" id="{F22E2F79-7AA8-4372-A10C-279C315A4653}"/>
              </a:ext>
            </a:extLst>
          </p:cNvPr>
          <p:cNvPicPr>
            <a:picLocks noChangeAspect="1"/>
          </p:cNvPicPr>
          <p:nvPr/>
        </p:nvPicPr>
        <p:blipFill>
          <a:blip r:embed="rId4"/>
          <a:stretch>
            <a:fillRect/>
          </a:stretch>
        </p:blipFill>
        <p:spPr>
          <a:xfrm>
            <a:off x="5563242" y="5145474"/>
            <a:ext cx="2722615" cy="1524000"/>
          </a:xfrm>
          <a:prstGeom prst="rect">
            <a:avLst/>
          </a:prstGeom>
        </p:spPr>
      </p:pic>
      <p:pic>
        <p:nvPicPr>
          <p:cNvPr id="14" name="Picture 4" descr="wick | meaning of wick in Longman Dictionary of Contemporary English | LDOCE">
            <a:extLst>
              <a:ext uri="{FF2B5EF4-FFF2-40B4-BE49-F238E27FC236}">
                <a16:creationId xmlns:a16="http://schemas.microsoft.com/office/drawing/2014/main" id="{BF45A192-91CD-44CB-AF1B-906AD2E70E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6050" y="3429000"/>
            <a:ext cx="2034656" cy="2034656"/>
          </a:xfrm>
          <a:prstGeom prst="rect">
            <a:avLst/>
          </a:prstGeom>
          <a:noFill/>
          <a:extLst>
            <a:ext uri="{909E8E84-426E-40DD-AFC4-6F175D3DCCD1}">
              <a14:hiddenFill xmlns:a14="http://schemas.microsoft.com/office/drawing/2010/main">
                <a:solidFill>
                  <a:srgbClr val="FFFFFF"/>
                </a:solidFill>
              </a14:hiddenFill>
            </a:ext>
          </a:extLst>
        </p:spPr>
      </p:pic>
      <p:pic>
        <p:nvPicPr>
          <p:cNvPr id="17" name="Obrázek 16">
            <a:extLst>
              <a:ext uri="{FF2B5EF4-FFF2-40B4-BE49-F238E27FC236}">
                <a16:creationId xmlns:a16="http://schemas.microsoft.com/office/drawing/2014/main" id="{3216B9AB-226D-4541-ACE4-0A9259330E58}"/>
              </a:ext>
            </a:extLst>
          </p:cNvPr>
          <p:cNvPicPr>
            <a:picLocks noChangeAspect="1"/>
          </p:cNvPicPr>
          <p:nvPr/>
        </p:nvPicPr>
        <p:blipFill>
          <a:blip r:embed="rId6"/>
          <a:stretch>
            <a:fillRect/>
          </a:stretch>
        </p:blipFill>
        <p:spPr>
          <a:xfrm>
            <a:off x="349584" y="4388816"/>
            <a:ext cx="2847093" cy="2187013"/>
          </a:xfrm>
          <a:prstGeom prst="rect">
            <a:avLst/>
          </a:prstGeom>
        </p:spPr>
      </p:pic>
      <p:sp>
        <p:nvSpPr>
          <p:cNvPr id="19" name="TextovéPole 18">
            <a:extLst>
              <a:ext uri="{FF2B5EF4-FFF2-40B4-BE49-F238E27FC236}">
                <a16:creationId xmlns:a16="http://schemas.microsoft.com/office/drawing/2014/main" id="{8F952012-5EA8-4B71-A076-048E4BEF6798}"/>
              </a:ext>
            </a:extLst>
          </p:cNvPr>
          <p:cNvSpPr txBox="1"/>
          <p:nvPr/>
        </p:nvSpPr>
        <p:spPr>
          <a:xfrm>
            <a:off x="266700" y="3072525"/>
            <a:ext cx="6729612" cy="1631216"/>
          </a:xfrm>
          <a:prstGeom prst="rect">
            <a:avLst/>
          </a:prstGeom>
          <a:noFill/>
        </p:spPr>
        <p:txBody>
          <a:bodyPr wrap="square" rtlCol="0">
            <a:spAutoFit/>
          </a:bodyPr>
          <a:lstStyle/>
          <a:p>
            <a:pPr algn="just"/>
            <a:r>
              <a:rPr lang="cs-CZ" sz="2000" dirty="0"/>
              <a:t>P</a:t>
            </a:r>
            <a:r>
              <a:rPr lang="cs-CZ" sz="2000" b="0" i="0" dirty="0">
                <a:effectLst/>
              </a:rPr>
              <a:t>řenos kapaliny vzlínáním materiálem nebo po materiálu tvořeném částicemi nebo vlákny. Schopnost látek vést kapalinu vzhůru (proti směru </a:t>
            </a:r>
            <a:r>
              <a:rPr lang="cs-CZ" sz="2000" b="0" i="0" u="none" strike="noStrike" dirty="0">
                <a:effectLst/>
              </a:rPr>
              <a:t>gravitačních sil</a:t>
            </a:r>
            <a:r>
              <a:rPr lang="cs-CZ" sz="2000" b="0" i="0" dirty="0">
                <a:effectLst/>
              </a:rPr>
              <a:t>) působením kapilárních sil se označuje jako </a:t>
            </a:r>
            <a:r>
              <a:rPr lang="cs-CZ" sz="2000" b="1" i="0" dirty="0">
                <a:effectLst/>
              </a:rPr>
              <a:t>vzlínavost</a:t>
            </a:r>
            <a:r>
              <a:rPr lang="cs-CZ" sz="2000" b="0" i="0" dirty="0">
                <a:effectLst/>
              </a:rPr>
              <a:t>.</a:t>
            </a:r>
            <a:endParaRPr lang="cs-CZ" sz="2000" dirty="0"/>
          </a:p>
          <a:p>
            <a:pPr algn="just"/>
            <a:endParaRPr lang="cs-CZ" sz="2000" dirty="0"/>
          </a:p>
        </p:txBody>
      </p:sp>
      <p:sp>
        <p:nvSpPr>
          <p:cNvPr id="23" name="TextovéPole 22">
            <a:extLst>
              <a:ext uri="{FF2B5EF4-FFF2-40B4-BE49-F238E27FC236}">
                <a16:creationId xmlns:a16="http://schemas.microsoft.com/office/drawing/2014/main" id="{9BE8609D-C6CA-418C-8769-186C09BEB95E}"/>
              </a:ext>
            </a:extLst>
          </p:cNvPr>
          <p:cNvSpPr txBox="1"/>
          <p:nvPr/>
        </p:nvSpPr>
        <p:spPr>
          <a:xfrm>
            <a:off x="333375" y="2581244"/>
            <a:ext cx="1670073" cy="400110"/>
          </a:xfrm>
          <a:prstGeom prst="rect">
            <a:avLst/>
          </a:prstGeom>
          <a:noFill/>
        </p:spPr>
        <p:txBody>
          <a:bodyPr wrap="none" rtlCol="0">
            <a:spAutoFit/>
          </a:bodyPr>
          <a:lstStyle/>
          <a:p>
            <a:r>
              <a:rPr lang="cs-CZ" sz="2000" b="1" dirty="0"/>
              <a:t>Knotový efekt</a:t>
            </a:r>
          </a:p>
        </p:txBody>
      </p:sp>
      <p:pic>
        <p:nvPicPr>
          <p:cNvPr id="17410" name="Picture 2" descr="Image result for bunsenův kahan">
            <a:extLst>
              <a:ext uri="{FF2B5EF4-FFF2-40B4-BE49-F238E27FC236}">
                <a16:creationId xmlns:a16="http://schemas.microsoft.com/office/drawing/2014/main" id="{DD82FC32-DDAD-417F-9624-5C612995F5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6677" y="4079210"/>
            <a:ext cx="1848626" cy="246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9021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a:extLst>
              <a:ext uri="{FF2B5EF4-FFF2-40B4-BE49-F238E27FC236}">
                <a16:creationId xmlns:a16="http://schemas.microsoft.com/office/drawing/2014/main" id="{1BF3D8C0-A420-4544-A19E-874D1AFDFB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1207" y="1516289"/>
            <a:ext cx="1701368" cy="1716433"/>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a:extLst>
              <a:ext uri="{FF2B5EF4-FFF2-40B4-BE49-F238E27FC236}">
                <a16:creationId xmlns:a16="http://schemas.microsoft.com/office/drawing/2014/main" id="{071E65DF-A807-4859-99FF-C39F6029E2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0181" y="2129552"/>
            <a:ext cx="1245396" cy="1015663"/>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a:extLst>
              <a:ext uri="{FF2B5EF4-FFF2-40B4-BE49-F238E27FC236}">
                <a16:creationId xmlns:a16="http://schemas.microsoft.com/office/drawing/2014/main" id="{1F06304B-D58A-4E55-BC3C-A94F7344E8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4834" y="1300696"/>
            <a:ext cx="1381992" cy="1538326"/>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60CD6943-13B2-4EEC-B28C-CC72B748F8CA}"/>
              </a:ext>
            </a:extLst>
          </p:cNvPr>
          <p:cNvPicPr>
            <a:picLocks noChangeAspect="1"/>
          </p:cNvPicPr>
          <p:nvPr/>
        </p:nvPicPr>
        <p:blipFill>
          <a:blip r:embed="rId5"/>
          <a:stretch>
            <a:fillRect/>
          </a:stretch>
        </p:blipFill>
        <p:spPr>
          <a:xfrm>
            <a:off x="3167396" y="1634284"/>
            <a:ext cx="1733420" cy="1676733"/>
          </a:xfrm>
          <a:prstGeom prst="rect">
            <a:avLst/>
          </a:prstGeom>
        </p:spPr>
      </p:pic>
      <p:sp>
        <p:nvSpPr>
          <p:cNvPr id="3" name="TextovéPole 2">
            <a:extLst>
              <a:ext uri="{FF2B5EF4-FFF2-40B4-BE49-F238E27FC236}">
                <a16:creationId xmlns:a16="http://schemas.microsoft.com/office/drawing/2014/main" id="{78C1A12B-FA1D-456F-BA36-639AD1F24E21}"/>
              </a:ext>
            </a:extLst>
          </p:cNvPr>
          <p:cNvSpPr txBox="1"/>
          <p:nvPr/>
        </p:nvSpPr>
        <p:spPr>
          <a:xfrm>
            <a:off x="93424" y="2839022"/>
            <a:ext cx="3125984" cy="646331"/>
          </a:xfrm>
          <a:prstGeom prst="rect">
            <a:avLst/>
          </a:prstGeom>
          <a:noFill/>
        </p:spPr>
        <p:txBody>
          <a:bodyPr wrap="square">
            <a:spAutoFit/>
          </a:bodyPr>
          <a:lstStyle/>
          <a:p>
            <a:pPr algn="l"/>
            <a:r>
              <a:rPr lang="cs-CZ" b="0" i="0" dirty="0">
                <a:solidFill>
                  <a:srgbClr val="000000"/>
                </a:solidFill>
                <a:effectLst/>
              </a:rPr>
              <a:t>s - povrchové napětí kapaliny</a:t>
            </a:r>
            <a:br>
              <a:rPr lang="cs-CZ" b="0" i="0" dirty="0">
                <a:solidFill>
                  <a:srgbClr val="000000"/>
                </a:solidFill>
                <a:effectLst/>
              </a:rPr>
            </a:br>
            <a:r>
              <a:rPr lang="cs-CZ" b="0" i="0" dirty="0">
                <a:solidFill>
                  <a:srgbClr val="000000"/>
                </a:solidFill>
                <a:effectLst/>
              </a:rPr>
              <a:t>R – poloměr kulového povrchu</a:t>
            </a:r>
          </a:p>
        </p:txBody>
      </p:sp>
      <p:pic>
        <p:nvPicPr>
          <p:cNvPr id="4" name="Picture 4">
            <a:extLst>
              <a:ext uri="{FF2B5EF4-FFF2-40B4-BE49-F238E27FC236}">
                <a16:creationId xmlns:a16="http://schemas.microsoft.com/office/drawing/2014/main" id="{62B58EC2-C7C8-421D-93B3-FB9C263D84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3821" y="1891862"/>
            <a:ext cx="992326" cy="689583"/>
          </a:xfrm>
          <a:prstGeom prst="rect">
            <a:avLst/>
          </a:prstGeom>
          <a:noFill/>
          <a:extLst>
            <a:ext uri="{909E8E84-426E-40DD-AFC4-6F175D3DCCD1}">
              <a14:hiddenFill xmlns:a14="http://schemas.microsoft.com/office/drawing/2010/main">
                <a:solidFill>
                  <a:srgbClr val="FFFFFF"/>
                </a:solidFill>
              </a14:hiddenFill>
            </a:ext>
          </a:extLst>
        </p:spPr>
      </p:pic>
      <p:sp>
        <p:nvSpPr>
          <p:cNvPr id="22" name="TextovéPole 21">
            <a:extLst>
              <a:ext uri="{FF2B5EF4-FFF2-40B4-BE49-F238E27FC236}">
                <a16:creationId xmlns:a16="http://schemas.microsoft.com/office/drawing/2014/main" id="{D56A5584-6BF3-46A1-B24F-85F63F566CE4}"/>
              </a:ext>
            </a:extLst>
          </p:cNvPr>
          <p:cNvSpPr txBox="1"/>
          <p:nvPr/>
        </p:nvSpPr>
        <p:spPr>
          <a:xfrm>
            <a:off x="222466" y="308781"/>
            <a:ext cx="5248275" cy="461665"/>
          </a:xfrm>
          <a:prstGeom prst="rect">
            <a:avLst/>
          </a:prstGeom>
          <a:noFill/>
        </p:spPr>
        <p:txBody>
          <a:bodyPr wrap="square">
            <a:spAutoFit/>
          </a:bodyPr>
          <a:lstStyle/>
          <a:p>
            <a:pPr algn="l"/>
            <a:r>
              <a:rPr lang="cs-CZ" sz="2400" b="1" dirty="0">
                <a:solidFill>
                  <a:srgbClr val="000000"/>
                </a:solidFill>
              </a:rPr>
              <a:t>T</a:t>
            </a:r>
            <a:r>
              <a:rPr lang="cs-CZ" sz="2400" b="1" i="0" dirty="0">
                <a:solidFill>
                  <a:srgbClr val="000000"/>
                </a:solidFill>
                <a:effectLst/>
              </a:rPr>
              <a:t>lak v kulové vrstvě se dvěma povrchy </a:t>
            </a:r>
          </a:p>
        </p:txBody>
      </p:sp>
      <p:sp>
        <p:nvSpPr>
          <p:cNvPr id="25" name="TextovéPole 24">
            <a:extLst>
              <a:ext uri="{FF2B5EF4-FFF2-40B4-BE49-F238E27FC236}">
                <a16:creationId xmlns:a16="http://schemas.microsoft.com/office/drawing/2014/main" id="{6EE224FB-2517-49ED-AF2B-A0F76E071008}"/>
              </a:ext>
            </a:extLst>
          </p:cNvPr>
          <p:cNvSpPr txBox="1"/>
          <p:nvPr/>
        </p:nvSpPr>
        <p:spPr>
          <a:xfrm>
            <a:off x="135703" y="828572"/>
            <a:ext cx="8646296" cy="707886"/>
          </a:xfrm>
          <a:prstGeom prst="rect">
            <a:avLst/>
          </a:prstGeom>
          <a:noFill/>
        </p:spPr>
        <p:txBody>
          <a:bodyPr wrap="square">
            <a:spAutoFit/>
          </a:bodyPr>
          <a:lstStyle/>
          <a:p>
            <a:r>
              <a:rPr lang="cs-CZ" sz="2000" i="0" dirty="0">
                <a:solidFill>
                  <a:srgbClr val="000000"/>
                </a:solidFill>
                <a:effectLst/>
              </a:rPr>
              <a:t>Kapilární tlak </a:t>
            </a:r>
            <a:r>
              <a:rPr lang="cs-CZ" sz="2000" b="1" i="0" dirty="0">
                <a:solidFill>
                  <a:srgbClr val="000000"/>
                </a:solidFill>
                <a:effectLst/>
              </a:rPr>
              <a:t>kulové mydlinové bubliny </a:t>
            </a:r>
            <a:r>
              <a:rPr lang="cs-CZ" sz="2000" i="0" dirty="0">
                <a:solidFill>
                  <a:srgbClr val="000000"/>
                </a:solidFill>
                <a:effectLst/>
              </a:rPr>
              <a:t>je větší u bubliny s menším poloměrem. Kapilární tlak je nepřímo úměrný poloměru bubliny.</a:t>
            </a:r>
            <a:endParaRPr lang="cs-CZ" sz="2000" dirty="0"/>
          </a:p>
        </p:txBody>
      </p:sp>
      <p:pic>
        <p:nvPicPr>
          <p:cNvPr id="5" name="Obrázek 4">
            <a:extLst>
              <a:ext uri="{FF2B5EF4-FFF2-40B4-BE49-F238E27FC236}">
                <a16:creationId xmlns:a16="http://schemas.microsoft.com/office/drawing/2014/main" id="{CFA63E17-6E51-4390-8BDC-49B9409FFE16}"/>
              </a:ext>
            </a:extLst>
          </p:cNvPr>
          <p:cNvPicPr>
            <a:picLocks noChangeAspect="1"/>
          </p:cNvPicPr>
          <p:nvPr/>
        </p:nvPicPr>
        <p:blipFill>
          <a:blip r:embed="rId7"/>
          <a:stretch>
            <a:fillRect/>
          </a:stretch>
        </p:blipFill>
        <p:spPr>
          <a:xfrm>
            <a:off x="222466" y="4019713"/>
            <a:ext cx="2073125" cy="2529506"/>
          </a:xfrm>
          <a:prstGeom prst="rect">
            <a:avLst/>
          </a:prstGeom>
        </p:spPr>
      </p:pic>
      <p:sp>
        <p:nvSpPr>
          <p:cNvPr id="13" name="TextovéPole 12">
            <a:extLst>
              <a:ext uri="{FF2B5EF4-FFF2-40B4-BE49-F238E27FC236}">
                <a16:creationId xmlns:a16="http://schemas.microsoft.com/office/drawing/2014/main" id="{95914488-ACF0-4DCD-8D3C-BF014FB0FBC0}"/>
              </a:ext>
            </a:extLst>
          </p:cNvPr>
          <p:cNvSpPr txBox="1"/>
          <p:nvPr/>
        </p:nvSpPr>
        <p:spPr>
          <a:xfrm>
            <a:off x="2524126" y="3432116"/>
            <a:ext cx="6362700" cy="3170099"/>
          </a:xfrm>
          <a:prstGeom prst="rect">
            <a:avLst/>
          </a:prstGeom>
          <a:noFill/>
        </p:spPr>
        <p:txBody>
          <a:bodyPr wrap="square">
            <a:spAutoFit/>
          </a:bodyPr>
          <a:lstStyle/>
          <a:p>
            <a:pPr algn="just"/>
            <a:r>
              <a:rPr lang="cs-CZ" sz="2000" u="sng" dirty="0"/>
              <a:t>Povrchové síly působící na okraje malé části zakřiveného povrchu</a:t>
            </a:r>
            <a:r>
              <a:rPr lang="cs-CZ" sz="2000" dirty="0"/>
              <a:t> kvůli zakřivení povrchu nemají obě síly přesně opačný směr ⇒ </a:t>
            </a:r>
            <a:r>
              <a:rPr lang="cs-CZ" sz="2000" u="sng" dirty="0"/>
              <a:t>mají nenulovou výslednici</a:t>
            </a:r>
            <a:r>
              <a:rPr lang="cs-CZ" sz="2000" dirty="0"/>
              <a:t>, která </a:t>
            </a:r>
            <a:r>
              <a:rPr lang="cs-CZ" sz="2000" u="sng" dirty="0"/>
              <a:t>směřuje kolmo do středu zakřivení </a:t>
            </a:r>
            <a:r>
              <a:rPr lang="cs-CZ" sz="2000" dirty="0"/>
              <a:t>a způsobuje tak tlak na vzduch uvnitř bubliny.</a:t>
            </a:r>
          </a:p>
          <a:p>
            <a:pPr algn="just"/>
            <a:endParaRPr lang="cs-CZ" sz="2000" dirty="0"/>
          </a:p>
          <a:p>
            <a:pPr algn="just"/>
            <a:r>
              <a:rPr lang="cs-CZ" sz="2000" b="0" i="0" u="sng" strike="noStrike" baseline="0" dirty="0"/>
              <a:t>Povrch větší bubliny má menší zakřivení </a:t>
            </a:r>
            <a:r>
              <a:rPr lang="cs-CZ" sz="2000" dirty="0"/>
              <a:t>⇒</a:t>
            </a:r>
            <a:r>
              <a:rPr lang="cs-CZ" sz="2000" b="0" i="0" u="none" strike="noStrike" baseline="0" dirty="0"/>
              <a:t> směry obou povrchových sil jsou více opačné, velikosti sil se nemění (povrchové napětí je stejné) </a:t>
            </a:r>
            <a:r>
              <a:rPr lang="cs-CZ" sz="2000" dirty="0"/>
              <a:t>⇒  </a:t>
            </a:r>
            <a:r>
              <a:rPr lang="cs-CZ" sz="2000" b="0" i="0" u="none" strike="noStrike" baseline="0" dirty="0"/>
              <a:t>jejich výslednice je menší a </a:t>
            </a:r>
            <a:r>
              <a:rPr lang="cs-CZ" sz="2000" b="0" i="0" u="sng" strike="noStrike" baseline="0" dirty="0"/>
              <a:t>menší je </a:t>
            </a:r>
            <a:r>
              <a:rPr lang="cs-CZ" sz="2000" b="0" i="0" u="none" strike="noStrike" baseline="0" dirty="0"/>
              <a:t>také </a:t>
            </a:r>
            <a:r>
              <a:rPr lang="cs-CZ" sz="2000" b="0" i="0" u="sng" strike="noStrike" baseline="0" dirty="0"/>
              <a:t>tlak uvnitř bubliny</a:t>
            </a:r>
            <a:r>
              <a:rPr lang="cs-CZ" sz="2000" b="0" i="0" u="none" strike="noStrike" baseline="0" dirty="0"/>
              <a:t>.</a:t>
            </a:r>
            <a:endParaRPr lang="cs-CZ" sz="2000" dirty="0"/>
          </a:p>
        </p:txBody>
      </p:sp>
    </p:spTree>
    <p:extLst>
      <p:ext uri="{BB962C8B-B14F-4D97-AF65-F5344CB8AC3E}">
        <p14:creationId xmlns:p14="http://schemas.microsoft.com/office/powerpoint/2010/main" val="4290629187"/>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CE604B15-6C01-4295-B9C9-96586C630511}"/>
              </a:ext>
            </a:extLst>
          </p:cNvPr>
          <p:cNvSpPr txBox="1"/>
          <p:nvPr/>
        </p:nvSpPr>
        <p:spPr>
          <a:xfrm>
            <a:off x="274342" y="993427"/>
            <a:ext cx="8595311" cy="1015663"/>
          </a:xfrm>
          <a:prstGeom prst="rect">
            <a:avLst/>
          </a:prstGeom>
          <a:noFill/>
        </p:spPr>
        <p:txBody>
          <a:bodyPr wrap="square">
            <a:spAutoFit/>
          </a:bodyPr>
          <a:lstStyle/>
          <a:p>
            <a:pPr algn="l"/>
            <a:r>
              <a:rPr lang="cs-CZ" sz="2000" b="0" i="0" u="none" strike="noStrike" baseline="0" dirty="0"/>
              <a:t>Urči tlak uvnitř mýdlové bubliny o průměru 8 cm. Předpokládej, že mýdlo zmenšilo povrchové napětí vody na třetinu normální hodnoty. Jaký tlak bude uvnitř bubliny o průměru 2 cm?</a:t>
            </a:r>
            <a:endParaRPr lang="cs-CZ" sz="2000" dirty="0"/>
          </a:p>
        </p:txBody>
      </p:sp>
      <p:pic>
        <p:nvPicPr>
          <p:cNvPr id="11" name="Obrázek 10">
            <a:extLst>
              <a:ext uri="{FF2B5EF4-FFF2-40B4-BE49-F238E27FC236}">
                <a16:creationId xmlns:a16="http://schemas.microsoft.com/office/drawing/2014/main" id="{DA0F3041-A0D9-49EE-A788-E2FEF968AC12}"/>
              </a:ext>
            </a:extLst>
          </p:cNvPr>
          <p:cNvPicPr>
            <a:picLocks noChangeAspect="1"/>
          </p:cNvPicPr>
          <p:nvPr/>
        </p:nvPicPr>
        <p:blipFill>
          <a:blip r:embed="rId2"/>
          <a:stretch>
            <a:fillRect/>
          </a:stretch>
        </p:blipFill>
        <p:spPr>
          <a:xfrm>
            <a:off x="320089" y="2220099"/>
            <a:ext cx="8503819" cy="4520138"/>
          </a:xfrm>
          <a:prstGeom prst="rect">
            <a:avLst/>
          </a:prstGeom>
        </p:spPr>
      </p:pic>
      <p:sp>
        <p:nvSpPr>
          <p:cNvPr id="12" name="TextovéPole 11">
            <a:extLst>
              <a:ext uri="{FF2B5EF4-FFF2-40B4-BE49-F238E27FC236}">
                <a16:creationId xmlns:a16="http://schemas.microsoft.com/office/drawing/2014/main" id="{99C8DC40-C74E-4328-9C20-3C70E79A03B2}"/>
              </a:ext>
            </a:extLst>
          </p:cNvPr>
          <p:cNvSpPr txBox="1"/>
          <p:nvPr/>
        </p:nvSpPr>
        <p:spPr>
          <a:xfrm>
            <a:off x="320089" y="320754"/>
            <a:ext cx="1141659" cy="461665"/>
          </a:xfrm>
          <a:prstGeom prst="rect">
            <a:avLst/>
          </a:prstGeom>
          <a:noFill/>
        </p:spPr>
        <p:txBody>
          <a:bodyPr wrap="none" rtlCol="0">
            <a:spAutoFit/>
          </a:bodyPr>
          <a:lstStyle/>
          <a:p>
            <a:r>
              <a:rPr lang="cs-CZ" sz="2400" b="1" dirty="0"/>
              <a:t>Příklad </a:t>
            </a:r>
          </a:p>
        </p:txBody>
      </p:sp>
    </p:spTree>
    <p:extLst>
      <p:ext uri="{BB962C8B-B14F-4D97-AF65-F5344CB8AC3E}">
        <p14:creationId xmlns:p14="http://schemas.microsoft.com/office/powerpoint/2010/main" val="262367087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9E4CCF3C-5008-40B8-B0D3-3B33F67CA827}"/>
              </a:ext>
            </a:extLst>
          </p:cNvPr>
          <p:cNvSpPr txBox="1"/>
          <p:nvPr/>
        </p:nvSpPr>
        <p:spPr>
          <a:xfrm>
            <a:off x="452436" y="581025"/>
            <a:ext cx="3648075" cy="2123658"/>
          </a:xfrm>
          <a:prstGeom prst="rect">
            <a:avLst/>
          </a:prstGeom>
          <a:noFill/>
        </p:spPr>
        <p:txBody>
          <a:bodyPr wrap="square">
            <a:spAutoFit/>
          </a:bodyPr>
          <a:lstStyle/>
          <a:p>
            <a:r>
              <a:rPr lang="cs-CZ" sz="2400" b="1" dirty="0"/>
              <a:t>Vazby</a:t>
            </a:r>
          </a:p>
          <a:p>
            <a:endParaRPr lang="cs-CZ" sz="800" dirty="0"/>
          </a:p>
          <a:p>
            <a:r>
              <a:rPr lang="cs-CZ" sz="2000" dirty="0"/>
              <a:t>Iontová</a:t>
            </a:r>
          </a:p>
          <a:p>
            <a:r>
              <a:rPr lang="cs-CZ" sz="2000" dirty="0"/>
              <a:t>Kovalentní</a:t>
            </a:r>
          </a:p>
          <a:p>
            <a:r>
              <a:rPr lang="cs-CZ" sz="2000" dirty="0"/>
              <a:t>Kovová</a:t>
            </a:r>
          </a:p>
          <a:p>
            <a:r>
              <a:rPr lang="cs-CZ" sz="2000" dirty="0"/>
              <a:t>Vodíková</a:t>
            </a:r>
          </a:p>
          <a:p>
            <a:r>
              <a:rPr lang="cs-CZ" sz="2000" dirty="0"/>
              <a:t> van der </a:t>
            </a:r>
            <a:r>
              <a:rPr lang="cs-CZ" sz="2000" dirty="0" err="1"/>
              <a:t>Waalsova</a:t>
            </a:r>
            <a:endParaRPr lang="cs-CZ" sz="2000" dirty="0"/>
          </a:p>
        </p:txBody>
      </p:sp>
      <p:pic>
        <p:nvPicPr>
          <p:cNvPr id="9218" name="Picture 2" descr="Crystallinity and Filaments - Filaments.directory">
            <a:extLst>
              <a:ext uri="{FF2B5EF4-FFF2-40B4-BE49-F238E27FC236}">
                <a16:creationId xmlns:a16="http://schemas.microsoft.com/office/drawing/2014/main" id="{9BC4F51C-9C25-40F5-B79A-5A42E7F3CE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12" y="4308872"/>
            <a:ext cx="3771900" cy="2291953"/>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8BF8F177-4D53-44F8-95BD-E325423E72E9}"/>
              </a:ext>
            </a:extLst>
          </p:cNvPr>
          <p:cNvSpPr txBox="1"/>
          <p:nvPr/>
        </p:nvSpPr>
        <p:spPr>
          <a:xfrm>
            <a:off x="1082559" y="3648075"/>
            <a:ext cx="1087670" cy="369332"/>
          </a:xfrm>
          <a:prstGeom prst="rect">
            <a:avLst/>
          </a:prstGeom>
          <a:noFill/>
        </p:spPr>
        <p:txBody>
          <a:bodyPr wrap="none" rtlCol="0">
            <a:spAutoFit/>
          </a:bodyPr>
          <a:lstStyle/>
          <a:p>
            <a:r>
              <a:rPr lang="cs-CZ" b="1" dirty="0"/>
              <a:t>Polymery</a:t>
            </a:r>
          </a:p>
        </p:txBody>
      </p:sp>
      <p:pic>
        <p:nvPicPr>
          <p:cNvPr id="8" name="Obrázek 7">
            <a:extLst>
              <a:ext uri="{FF2B5EF4-FFF2-40B4-BE49-F238E27FC236}">
                <a16:creationId xmlns:a16="http://schemas.microsoft.com/office/drawing/2014/main" id="{B1A5D6F7-810D-4982-A78C-7819A21E0DD0}"/>
              </a:ext>
            </a:extLst>
          </p:cNvPr>
          <p:cNvPicPr>
            <a:picLocks noChangeAspect="1"/>
          </p:cNvPicPr>
          <p:nvPr/>
        </p:nvPicPr>
        <p:blipFill>
          <a:blip r:embed="rId3"/>
          <a:stretch>
            <a:fillRect/>
          </a:stretch>
        </p:blipFill>
        <p:spPr>
          <a:xfrm>
            <a:off x="4937803" y="457200"/>
            <a:ext cx="3838575" cy="2781300"/>
          </a:xfrm>
          <a:prstGeom prst="rect">
            <a:avLst/>
          </a:prstGeom>
        </p:spPr>
      </p:pic>
      <p:pic>
        <p:nvPicPr>
          <p:cNvPr id="10" name="Obrázek 9">
            <a:extLst>
              <a:ext uri="{FF2B5EF4-FFF2-40B4-BE49-F238E27FC236}">
                <a16:creationId xmlns:a16="http://schemas.microsoft.com/office/drawing/2014/main" id="{5D90617B-23A6-4215-9F23-3EF3509756B3}"/>
              </a:ext>
            </a:extLst>
          </p:cNvPr>
          <p:cNvPicPr>
            <a:picLocks noChangeAspect="1"/>
          </p:cNvPicPr>
          <p:nvPr/>
        </p:nvPicPr>
        <p:blipFill>
          <a:blip r:embed="rId4"/>
          <a:stretch>
            <a:fillRect/>
          </a:stretch>
        </p:blipFill>
        <p:spPr>
          <a:xfrm>
            <a:off x="4937803" y="3648075"/>
            <a:ext cx="3918586" cy="2428875"/>
          </a:xfrm>
          <a:prstGeom prst="rect">
            <a:avLst/>
          </a:prstGeom>
        </p:spPr>
      </p:pic>
    </p:spTree>
    <p:extLst>
      <p:ext uri="{BB962C8B-B14F-4D97-AF65-F5344CB8AC3E}">
        <p14:creationId xmlns:p14="http://schemas.microsoft.com/office/powerpoint/2010/main" val="35064872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ovéPole 11">
            <a:extLst>
              <a:ext uri="{FF2B5EF4-FFF2-40B4-BE49-F238E27FC236}">
                <a16:creationId xmlns:a16="http://schemas.microsoft.com/office/drawing/2014/main" id="{240070E5-0DD7-416D-BC10-3E410911006B}"/>
              </a:ext>
            </a:extLst>
          </p:cNvPr>
          <p:cNvSpPr txBox="1"/>
          <p:nvPr/>
        </p:nvSpPr>
        <p:spPr>
          <a:xfrm>
            <a:off x="142875" y="264956"/>
            <a:ext cx="6496209" cy="3231654"/>
          </a:xfrm>
          <a:prstGeom prst="rect">
            <a:avLst/>
          </a:prstGeom>
          <a:noFill/>
        </p:spPr>
        <p:txBody>
          <a:bodyPr wrap="square">
            <a:spAutoFit/>
          </a:bodyPr>
          <a:lstStyle/>
          <a:p>
            <a:pPr algn="just"/>
            <a:r>
              <a:rPr lang="cs-CZ" sz="2400" b="1" i="0" dirty="0" err="1">
                <a:effectLst/>
              </a:rPr>
              <a:t>Laplaceův</a:t>
            </a:r>
            <a:r>
              <a:rPr lang="cs-CZ" sz="2400" b="1" i="0" dirty="0">
                <a:effectLst/>
              </a:rPr>
              <a:t> zákon</a:t>
            </a:r>
          </a:p>
          <a:p>
            <a:pPr algn="just"/>
            <a:endParaRPr lang="cs-CZ" sz="800" b="0" i="0" dirty="0">
              <a:effectLst/>
            </a:endParaRPr>
          </a:p>
          <a:p>
            <a:pPr algn="just"/>
            <a:endParaRPr lang="cs-CZ" sz="800" b="0" i="0" dirty="0">
              <a:effectLst/>
            </a:endParaRPr>
          </a:p>
          <a:p>
            <a:pPr algn="just"/>
            <a:r>
              <a:rPr lang="cs-CZ" sz="2000" b="0" i="0" dirty="0">
                <a:effectLst/>
              </a:rPr>
              <a:t>napětí stěny roztaženého dutého tělesa je přímo úměrné součinu tlaku uvnitř tělesa a poloměru křivosti tělesa a nepřímo úměrné tloušťce stěny. </a:t>
            </a:r>
          </a:p>
          <a:p>
            <a:pPr algn="just"/>
            <a:r>
              <a:rPr lang="cs-CZ" sz="2000" b="0" i="0" dirty="0">
                <a:effectLst/>
              </a:rPr>
              <a:t>Pro </a:t>
            </a:r>
            <a:r>
              <a:rPr lang="cs-CZ" sz="2000" b="1" i="0" dirty="0">
                <a:effectLst/>
              </a:rPr>
              <a:t>kulovou vrstvu </a:t>
            </a:r>
            <a:r>
              <a:rPr lang="cs-CZ" sz="2000" b="0" i="0" dirty="0">
                <a:effectLst/>
              </a:rPr>
              <a:t>má tvar </a:t>
            </a:r>
          </a:p>
          <a:p>
            <a:pPr algn="just"/>
            <a:endParaRPr lang="cs-CZ" sz="2000" b="0" i="0" dirty="0">
              <a:effectLst/>
            </a:endParaRPr>
          </a:p>
          <a:p>
            <a:pPr algn="ctr"/>
            <a:r>
              <a:rPr lang="cs-CZ" sz="2000" b="1" i="0" dirty="0">
                <a:effectLst/>
              </a:rPr>
              <a:t>T</a:t>
            </a:r>
            <a:r>
              <a:rPr lang="pt-BR" sz="2000" b="1" i="0" dirty="0">
                <a:effectLst/>
              </a:rPr>
              <a:t> = p</a:t>
            </a:r>
            <a:r>
              <a:rPr lang="cs-CZ" sz="2000" b="1" i="0" dirty="0">
                <a:effectLst/>
              </a:rPr>
              <a:t>.</a:t>
            </a:r>
            <a:r>
              <a:rPr lang="pt-BR" sz="2000" b="1" i="0" dirty="0">
                <a:effectLst/>
              </a:rPr>
              <a:t>r/(2</a:t>
            </a:r>
            <a:r>
              <a:rPr lang="cs-CZ" sz="2000" b="1" i="0" dirty="0">
                <a:effectLst/>
              </a:rPr>
              <a:t>.</a:t>
            </a:r>
            <a:r>
              <a:rPr lang="pt-BR" sz="2000" b="1" i="0" dirty="0">
                <a:effectLst/>
              </a:rPr>
              <a:t>h)</a:t>
            </a:r>
            <a:endParaRPr lang="cs-CZ" sz="2000" b="1" i="0" dirty="0">
              <a:effectLst/>
            </a:endParaRPr>
          </a:p>
          <a:p>
            <a:pPr algn="ctr"/>
            <a:endParaRPr lang="cs-CZ" sz="800" b="1" dirty="0"/>
          </a:p>
          <a:p>
            <a:pPr algn="just"/>
            <a:r>
              <a:rPr lang="cs-CZ" b="0" i="0" dirty="0">
                <a:effectLst/>
              </a:rPr>
              <a:t>kde </a:t>
            </a:r>
            <a:r>
              <a:rPr lang="cs-CZ" sz="1800" b="0" i="0" dirty="0">
                <a:effectLst/>
              </a:rPr>
              <a:t>T</a:t>
            </a:r>
            <a:r>
              <a:rPr lang="cs-CZ" b="0" i="0" dirty="0">
                <a:effectLst/>
              </a:rPr>
              <a:t> je napětí v materiálu kulové plochy, p je tlak uvnitř dutiny, r je poloměr dutiny a h je tloušťka stěny.</a:t>
            </a:r>
          </a:p>
        </p:txBody>
      </p:sp>
      <p:grpSp>
        <p:nvGrpSpPr>
          <p:cNvPr id="13" name="Group 2">
            <a:extLst>
              <a:ext uri="{FF2B5EF4-FFF2-40B4-BE49-F238E27FC236}">
                <a16:creationId xmlns:a16="http://schemas.microsoft.com/office/drawing/2014/main" id="{640B164D-1EAF-481E-88A8-79301ECCD3CD}"/>
              </a:ext>
            </a:extLst>
          </p:cNvPr>
          <p:cNvGrpSpPr>
            <a:grpSpLocks/>
          </p:cNvGrpSpPr>
          <p:nvPr/>
        </p:nvGrpSpPr>
        <p:grpSpPr bwMode="auto">
          <a:xfrm>
            <a:off x="6833148" y="648634"/>
            <a:ext cx="2100262" cy="2847976"/>
            <a:chOff x="340" y="1479"/>
            <a:chExt cx="1588" cy="2223"/>
          </a:xfrm>
        </p:grpSpPr>
        <p:grpSp>
          <p:nvGrpSpPr>
            <p:cNvPr id="14" name="Group 3">
              <a:extLst>
                <a:ext uri="{FF2B5EF4-FFF2-40B4-BE49-F238E27FC236}">
                  <a16:creationId xmlns:a16="http://schemas.microsoft.com/office/drawing/2014/main" id="{6916ED4D-968A-45F3-935D-5A52EBC13211}"/>
                </a:ext>
              </a:extLst>
            </p:cNvPr>
            <p:cNvGrpSpPr>
              <a:grpSpLocks/>
            </p:cNvGrpSpPr>
            <p:nvPr/>
          </p:nvGrpSpPr>
          <p:grpSpPr bwMode="auto">
            <a:xfrm>
              <a:off x="340" y="1479"/>
              <a:ext cx="1588" cy="2223"/>
              <a:chOff x="703" y="980"/>
              <a:chExt cx="1588" cy="2223"/>
            </a:xfrm>
          </p:grpSpPr>
          <p:sp>
            <p:nvSpPr>
              <p:cNvPr id="16" name="Rectangle 4">
                <a:extLst>
                  <a:ext uri="{FF2B5EF4-FFF2-40B4-BE49-F238E27FC236}">
                    <a16:creationId xmlns:a16="http://schemas.microsoft.com/office/drawing/2014/main" id="{51A29AE4-E89C-426A-8E1B-3BA86895D6F5}"/>
                  </a:ext>
                </a:extLst>
              </p:cNvPr>
              <p:cNvSpPr>
                <a:spLocks noChangeArrowheads="1"/>
              </p:cNvSpPr>
              <p:nvPr/>
            </p:nvSpPr>
            <p:spPr bwMode="auto">
              <a:xfrm>
                <a:off x="703" y="980"/>
                <a:ext cx="1588" cy="222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nvGrpSpPr>
              <p:cNvPr id="17" name="Group 5">
                <a:extLst>
                  <a:ext uri="{FF2B5EF4-FFF2-40B4-BE49-F238E27FC236}">
                    <a16:creationId xmlns:a16="http://schemas.microsoft.com/office/drawing/2014/main" id="{6554F84E-3F45-4ABA-A22B-26C54B7A3D7C}"/>
                  </a:ext>
                </a:extLst>
              </p:cNvPr>
              <p:cNvGrpSpPr>
                <a:grpSpLocks/>
              </p:cNvGrpSpPr>
              <p:nvPr/>
            </p:nvGrpSpPr>
            <p:grpSpPr bwMode="auto">
              <a:xfrm>
                <a:off x="930" y="1797"/>
                <a:ext cx="1088" cy="1088"/>
                <a:chOff x="930" y="1797"/>
                <a:chExt cx="1088" cy="1088"/>
              </a:xfrm>
            </p:grpSpPr>
            <p:grpSp>
              <p:nvGrpSpPr>
                <p:cNvPr id="20" name="Group 6">
                  <a:extLst>
                    <a:ext uri="{FF2B5EF4-FFF2-40B4-BE49-F238E27FC236}">
                      <a16:creationId xmlns:a16="http://schemas.microsoft.com/office/drawing/2014/main" id="{1CBE026D-4E94-43EE-81E4-E43B4FF2DDBF}"/>
                    </a:ext>
                  </a:extLst>
                </p:cNvPr>
                <p:cNvGrpSpPr>
                  <a:grpSpLocks noChangeAspect="1"/>
                </p:cNvGrpSpPr>
                <p:nvPr/>
              </p:nvGrpSpPr>
              <p:grpSpPr bwMode="auto">
                <a:xfrm rot="-1901076">
                  <a:off x="930" y="1797"/>
                  <a:ext cx="1088" cy="1088"/>
                  <a:chOff x="340" y="906"/>
                  <a:chExt cx="680" cy="680"/>
                </a:xfrm>
              </p:grpSpPr>
              <p:sp>
                <p:nvSpPr>
                  <p:cNvPr id="22" name="Oval 7">
                    <a:extLst>
                      <a:ext uri="{FF2B5EF4-FFF2-40B4-BE49-F238E27FC236}">
                        <a16:creationId xmlns:a16="http://schemas.microsoft.com/office/drawing/2014/main" id="{48CEFB08-9C36-40C2-B295-BC750277A927}"/>
                      </a:ext>
                    </a:extLst>
                  </p:cNvPr>
                  <p:cNvSpPr>
                    <a:spLocks noChangeAspect="1" noChangeArrowheads="1"/>
                  </p:cNvSpPr>
                  <p:nvPr/>
                </p:nvSpPr>
                <p:spPr bwMode="auto">
                  <a:xfrm>
                    <a:off x="340" y="906"/>
                    <a:ext cx="680" cy="680"/>
                  </a:xfrm>
                  <a:prstGeom prst="ellipse">
                    <a:avLst/>
                  </a:prstGeom>
                  <a:gradFill rotWithShape="1">
                    <a:gsLst>
                      <a:gs pos="0">
                        <a:schemeClr val="bg1"/>
                      </a:gs>
                      <a:gs pos="100000">
                        <a:schemeClr val="bg1">
                          <a:gamma/>
                          <a:shade val="46275"/>
                          <a:invGamma/>
                        </a:schemeClr>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cs-CZ"/>
                  </a:p>
                </p:txBody>
              </p:sp>
              <p:sp>
                <p:nvSpPr>
                  <p:cNvPr id="23" name="Line 8">
                    <a:extLst>
                      <a:ext uri="{FF2B5EF4-FFF2-40B4-BE49-F238E27FC236}">
                        <a16:creationId xmlns:a16="http://schemas.microsoft.com/office/drawing/2014/main" id="{7E84C29B-ED48-408E-AAF7-BA1A0B5C4205}"/>
                      </a:ext>
                    </a:extLst>
                  </p:cNvPr>
                  <p:cNvSpPr>
                    <a:spLocks noChangeAspect="1" noChangeShapeType="1"/>
                  </p:cNvSpPr>
                  <p:nvPr/>
                </p:nvSpPr>
                <p:spPr bwMode="auto">
                  <a:xfrm>
                    <a:off x="680" y="1246"/>
                    <a:ext cx="340" cy="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grpSp>
            <p:sp>
              <p:nvSpPr>
                <p:cNvPr id="21" name="Oval 9">
                  <a:extLst>
                    <a:ext uri="{FF2B5EF4-FFF2-40B4-BE49-F238E27FC236}">
                      <a16:creationId xmlns:a16="http://schemas.microsoft.com/office/drawing/2014/main" id="{D58CBFAC-6509-4163-A657-36A123CB542F}"/>
                    </a:ext>
                  </a:extLst>
                </p:cNvPr>
                <p:cNvSpPr>
                  <a:spLocks noChangeArrowheads="1"/>
                </p:cNvSpPr>
                <p:nvPr/>
              </p:nvSpPr>
              <p:spPr bwMode="auto">
                <a:xfrm>
                  <a:off x="1435" y="2303"/>
                  <a:ext cx="68" cy="68"/>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sp>
            <p:nvSpPr>
              <p:cNvPr id="18" name="Text Box 10">
                <a:extLst>
                  <a:ext uri="{FF2B5EF4-FFF2-40B4-BE49-F238E27FC236}">
                    <a16:creationId xmlns:a16="http://schemas.microsoft.com/office/drawing/2014/main" id="{FBDFAB14-54F7-4374-9C84-3F0B0C9B734C}"/>
                  </a:ext>
                </a:extLst>
              </p:cNvPr>
              <p:cNvSpPr txBox="1">
                <a:spLocks noChangeArrowheads="1"/>
              </p:cNvSpPr>
              <p:nvPr/>
            </p:nvSpPr>
            <p:spPr bwMode="auto">
              <a:xfrm>
                <a:off x="1066" y="2507"/>
                <a:ext cx="872"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en-US" sz="2000" b="1" i="1" noProof="1">
                    <a:latin typeface="Times New Roman" panose="02020603050405020304" pitchFamily="18" charset="0"/>
                  </a:rPr>
                  <a:t>V</a:t>
                </a:r>
                <a:r>
                  <a:rPr lang="el-GR" altLang="en-US" sz="2000" b="1" baseline="30000" dirty="0">
                    <a:latin typeface="Times New Roman" panose="02020603050405020304" pitchFamily="18" charset="0"/>
                    <a:cs typeface="Times New Roman" panose="02020603050405020304" pitchFamily="18" charset="0"/>
                  </a:rPr>
                  <a:t>α</a:t>
                </a:r>
                <a:r>
                  <a:rPr lang="el-GR" altLang="en-US" sz="2000" b="1" i="1" noProof="1">
                    <a:latin typeface="Times New Roman" panose="02020603050405020304" pitchFamily="18" charset="0"/>
                    <a:cs typeface="Arial" panose="020B0604020202020204" pitchFamily="34" charset="0"/>
                  </a:rPr>
                  <a:t>, </a:t>
                </a:r>
                <a:r>
                  <a:rPr lang="cs-CZ" altLang="en-US" sz="2000" b="1" i="1" noProof="1">
                    <a:latin typeface="Times New Roman" panose="02020603050405020304" pitchFamily="18" charset="0"/>
                  </a:rPr>
                  <a:t>p</a:t>
                </a:r>
                <a:r>
                  <a:rPr lang="el-GR" altLang="en-US" sz="2000" b="1" baseline="30000" noProof="1">
                    <a:latin typeface="Times New Roman" panose="02020603050405020304" pitchFamily="18" charset="0"/>
                  </a:rPr>
                  <a:t>α</a:t>
                </a:r>
                <a:r>
                  <a:rPr lang="cs-CZ" altLang="en-US" sz="2000" b="1" dirty="0">
                    <a:latin typeface="Times New Roman" panose="02020603050405020304" pitchFamily="18" charset="0"/>
                  </a:rPr>
                  <a:t>, </a:t>
                </a:r>
                <a:r>
                  <a:rPr lang="cs-CZ" altLang="en-US" sz="2000" b="1" i="1" dirty="0">
                    <a:latin typeface="Times New Roman" panose="02020603050405020304" pitchFamily="18" charset="0"/>
                  </a:rPr>
                  <a:t>T</a:t>
                </a:r>
                <a:endParaRPr lang="cs-CZ" altLang="en-US" sz="2000" b="1" baseline="30000" noProof="1">
                  <a:latin typeface="Times New Roman" panose="02020603050405020304" pitchFamily="18" charset="0"/>
                </a:endParaRPr>
              </a:p>
            </p:txBody>
          </p:sp>
          <p:sp>
            <p:nvSpPr>
              <p:cNvPr id="19" name="Text Box 11">
                <a:extLst>
                  <a:ext uri="{FF2B5EF4-FFF2-40B4-BE49-F238E27FC236}">
                    <a16:creationId xmlns:a16="http://schemas.microsoft.com/office/drawing/2014/main" id="{DF456EE3-35A2-4D47-BFEB-023187AF5BC9}"/>
                  </a:ext>
                </a:extLst>
              </p:cNvPr>
              <p:cNvSpPr txBox="1">
                <a:spLocks noChangeArrowheads="1"/>
              </p:cNvSpPr>
              <p:nvPr/>
            </p:nvSpPr>
            <p:spPr bwMode="auto">
              <a:xfrm>
                <a:off x="1066" y="1207"/>
                <a:ext cx="679"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en-US" sz="2000" b="1" i="1" noProof="1">
                    <a:latin typeface="Times New Roman" panose="02020603050405020304" pitchFamily="18" charset="0"/>
                  </a:rPr>
                  <a:t>V</a:t>
                </a:r>
                <a:r>
                  <a:rPr lang="el-GR" altLang="en-US" sz="2000" b="1" baseline="30000" dirty="0">
                    <a:latin typeface="Times New Roman" panose="02020603050405020304" pitchFamily="18" charset="0"/>
                    <a:cs typeface="Times New Roman" panose="02020603050405020304" pitchFamily="18" charset="0"/>
                  </a:rPr>
                  <a:t>β</a:t>
                </a:r>
                <a:r>
                  <a:rPr lang="el-GR" altLang="en-US" sz="2000" b="1" i="1" noProof="1">
                    <a:latin typeface="Times New Roman" panose="02020603050405020304" pitchFamily="18" charset="0"/>
                    <a:cs typeface="Arial" panose="020B0604020202020204" pitchFamily="34" charset="0"/>
                  </a:rPr>
                  <a:t>, </a:t>
                </a:r>
                <a:r>
                  <a:rPr lang="cs-CZ" altLang="en-US" sz="2000" b="1" i="1" noProof="1">
                    <a:latin typeface="Times New Roman" panose="02020603050405020304" pitchFamily="18" charset="0"/>
                  </a:rPr>
                  <a:t>p</a:t>
                </a:r>
                <a:r>
                  <a:rPr lang="el-GR" altLang="en-US" sz="2000" b="1" baseline="30000" dirty="0">
                    <a:latin typeface="Times New Roman" panose="02020603050405020304" pitchFamily="18" charset="0"/>
                    <a:cs typeface="Times New Roman" panose="02020603050405020304" pitchFamily="18" charset="0"/>
                  </a:rPr>
                  <a:t>β</a:t>
                </a:r>
                <a:r>
                  <a:rPr lang="cs-CZ" altLang="en-US" sz="2000" b="1" dirty="0">
                    <a:latin typeface="Times New Roman" panose="02020603050405020304" pitchFamily="18" charset="0"/>
                    <a:cs typeface="Times New Roman" panose="02020603050405020304" pitchFamily="18" charset="0"/>
                  </a:rPr>
                  <a:t>, </a:t>
                </a:r>
                <a:r>
                  <a:rPr lang="cs-CZ" altLang="en-US" sz="2000" b="1" i="1" dirty="0">
                    <a:latin typeface="Times New Roman" panose="02020603050405020304" pitchFamily="18" charset="0"/>
                    <a:cs typeface="Times New Roman" panose="02020603050405020304" pitchFamily="18" charset="0"/>
                  </a:rPr>
                  <a:t>T</a:t>
                </a:r>
                <a:endParaRPr lang="el-GR" altLang="en-US" sz="2000" b="1" baseline="30000" dirty="0">
                  <a:latin typeface="Times New Roman" panose="02020603050405020304" pitchFamily="18" charset="0"/>
                  <a:cs typeface="Times New Roman" panose="02020603050405020304" pitchFamily="18" charset="0"/>
                </a:endParaRPr>
              </a:p>
            </p:txBody>
          </p:sp>
        </p:grpSp>
        <p:sp>
          <p:nvSpPr>
            <p:cNvPr id="15" name="Text Box 12">
              <a:extLst>
                <a:ext uri="{FF2B5EF4-FFF2-40B4-BE49-F238E27FC236}">
                  <a16:creationId xmlns:a16="http://schemas.microsoft.com/office/drawing/2014/main" id="{D9943FF5-E937-4C3B-B30A-00ACDF84DBCE}"/>
                </a:ext>
              </a:extLst>
            </p:cNvPr>
            <p:cNvSpPr txBox="1">
              <a:spLocks noChangeAspect="1" noChangeArrowheads="1"/>
            </p:cNvSpPr>
            <p:nvPr/>
          </p:nvSpPr>
          <p:spPr bwMode="auto">
            <a:xfrm>
              <a:off x="1188" y="2414"/>
              <a:ext cx="17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s-CZ" altLang="en-US" sz="2000" b="1" i="1" dirty="0">
                  <a:latin typeface="Times New Roman" panose="02020603050405020304" pitchFamily="18" charset="0"/>
                </a:rPr>
                <a:t>r</a:t>
              </a:r>
              <a:endParaRPr lang="cs-CZ" altLang="en-US" sz="2000" b="1" i="1" noProof="1">
                <a:latin typeface="Times New Roman" panose="02020603050405020304" pitchFamily="18" charset="0"/>
              </a:endParaRPr>
            </a:p>
          </p:txBody>
        </p:sp>
      </p:grpSp>
      <p:sp>
        <p:nvSpPr>
          <p:cNvPr id="25" name="TextovéPole 24">
            <a:extLst>
              <a:ext uri="{FF2B5EF4-FFF2-40B4-BE49-F238E27FC236}">
                <a16:creationId xmlns:a16="http://schemas.microsoft.com/office/drawing/2014/main" id="{9CF0A036-C9EB-4501-8644-8B91715B4749}"/>
              </a:ext>
            </a:extLst>
          </p:cNvPr>
          <p:cNvSpPr txBox="1"/>
          <p:nvPr/>
        </p:nvSpPr>
        <p:spPr>
          <a:xfrm>
            <a:off x="236387" y="3825831"/>
            <a:ext cx="8779025" cy="1323439"/>
          </a:xfrm>
          <a:prstGeom prst="rect">
            <a:avLst/>
          </a:prstGeom>
          <a:noFill/>
        </p:spPr>
        <p:txBody>
          <a:bodyPr wrap="square">
            <a:spAutoFit/>
          </a:bodyPr>
          <a:lstStyle/>
          <a:p>
            <a:r>
              <a:rPr lang="cs-CZ" sz="2000" b="0" i="0" u="sng" dirty="0">
                <a:solidFill>
                  <a:srgbClr val="333333"/>
                </a:solidFill>
                <a:effectLst/>
              </a:rPr>
              <a:t>Předměty s vysokým povrchovým napětím a malým poloměrem mají tendenci ke kolapsu.</a:t>
            </a:r>
            <a:r>
              <a:rPr lang="cs-CZ" sz="2000" b="0" i="0" dirty="0">
                <a:solidFill>
                  <a:srgbClr val="333333"/>
                </a:solidFill>
                <a:effectLst/>
              </a:rPr>
              <a:t> </a:t>
            </a:r>
          </a:p>
          <a:p>
            <a:pPr algn="just"/>
            <a:r>
              <a:rPr lang="cs-CZ" sz="2000" b="0" i="0" dirty="0">
                <a:solidFill>
                  <a:srgbClr val="333333"/>
                </a:solidFill>
                <a:effectLst/>
              </a:rPr>
              <a:t>U </a:t>
            </a:r>
            <a:r>
              <a:rPr lang="cs-CZ" sz="2000" b="1" i="1" dirty="0">
                <a:solidFill>
                  <a:srgbClr val="333333"/>
                </a:solidFill>
                <a:effectLst/>
              </a:rPr>
              <a:t>plicních alveolů</a:t>
            </a:r>
            <a:r>
              <a:rPr lang="cs-CZ" sz="2000" b="0" i="0" dirty="0">
                <a:solidFill>
                  <a:srgbClr val="333333"/>
                </a:solidFill>
                <a:effectLst/>
              </a:rPr>
              <a:t>, které se zmenšují výdechem, brání kolapsu surfaktant, který povrchové napětí snižuje.</a:t>
            </a:r>
            <a:endParaRPr lang="cs-CZ" sz="2000" dirty="0"/>
          </a:p>
        </p:txBody>
      </p:sp>
      <p:pic>
        <p:nvPicPr>
          <p:cNvPr id="26" name="Picture 4">
            <a:extLst>
              <a:ext uri="{FF2B5EF4-FFF2-40B4-BE49-F238E27FC236}">
                <a16:creationId xmlns:a16="http://schemas.microsoft.com/office/drawing/2014/main" id="{18DBBE91-462E-418E-B5D0-9AD2FB0750A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773262" y="4770018"/>
            <a:ext cx="2220035" cy="1936867"/>
          </a:xfrm>
          <a:noFill/>
        </p:spPr>
      </p:pic>
      <p:sp>
        <p:nvSpPr>
          <p:cNvPr id="27" name="TextovéPole 26">
            <a:extLst>
              <a:ext uri="{FF2B5EF4-FFF2-40B4-BE49-F238E27FC236}">
                <a16:creationId xmlns:a16="http://schemas.microsoft.com/office/drawing/2014/main" id="{C5C2F8FE-1E3E-4F02-B23E-24153ED1A782}"/>
              </a:ext>
            </a:extLst>
          </p:cNvPr>
          <p:cNvSpPr txBox="1"/>
          <p:nvPr/>
        </p:nvSpPr>
        <p:spPr>
          <a:xfrm>
            <a:off x="284881" y="5526392"/>
            <a:ext cx="6134100" cy="707886"/>
          </a:xfrm>
          <a:prstGeom prst="rect">
            <a:avLst/>
          </a:prstGeom>
          <a:noFill/>
        </p:spPr>
        <p:txBody>
          <a:bodyPr wrap="square">
            <a:spAutoFit/>
          </a:bodyPr>
          <a:lstStyle/>
          <a:p>
            <a:r>
              <a:rPr lang="cs-CZ" sz="2000" dirty="0"/>
              <a:t>Mechanické namáhání </a:t>
            </a:r>
            <a:r>
              <a:rPr lang="cs-CZ" sz="2000" b="1" i="1" dirty="0"/>
              <a:t>stěn cév </a:t>
            </a:r>
            <a:r>
              <a:rPr lang="cs-CZ" sz="2000" dirty="0"/>
              <a:t>je přímo úměrné tlaku a poloměru cévy.</a:t>
            </a:r>
          </a:p>
        </p:txBody>
      </p:sp>
    </p:spTree>
    <p:extLst>
      <p:ext uri="{BB962C8B-B14F-4D97-AF65-F5344CB8AC3E}">
        <p14:creationId xmlns:p14="http://schemas.microsoft.com/office/powerpoint/2010/main" val="42426590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A0A05E14-AC5A-4A0A-ADC5-8D80090B34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6128" y="1916943"/>
            <a:ext cx="2546936" cy="2759180"/>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Living creature&gt; Nontoxic puffer fish in hot spring water | Vomiting Water  Puffer Fish | Know Your Meme">
            <a:extLst>
              <a:ext uri="{FF2B5EF4-FFF2-40B4-BE49-F238E27FC236}">
                <a16:creationId xmlns:a16="http://schemas.microsoft.com/office/drawing/2014/main" id="{0196F330-1D91-4611-B651-1724070D60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5198" y="1863875"/>
            <a:ext cx="2597213" cy="2020055"/>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6CA1947D-260F-4EC6-A38C-E6B4E4E7D20D}"/>
              </a:ext>
            </a:extLst>
          </p:cNvPr>
          <p:cNvPicPr>
            <a:picLocks noChangeAspect="1"/>
          </p:cNvPicPr>
          <p:nvPr/>
        </p:nvPicPr>
        <p:blipFill>
          <a:blip r:embed="rId4"/>
          <a:stretch>
            <a:fillRect/>
          </a:stretch>
        </p:blipFill>
        <p:spPr>
          <a:xfrm>
            <a:off x="256298" y="2099391"/>
            <a:ext cx="2546936" cy="2446775"/>
          </a:xfrm>
          <a:prstGeom prst="rect">
            <a:avLst/>
          </a:prstGeom>
        </p:spPr>
      </p:pic>
      <p:sp>
        <p:nvSpPr>
          <p:cNvPr id="9" name="TextovéPole 8">
            <a:extLst>
              <a:ext uri="{FF2B5EF4-FFF2-40B4-BE49-F238E27FC236}">
                <a16:creationId xmlns:a16="http://schemas.microsoft.com/office/drawing/2014/main" id="{93F655B9-92B2-436D-9CF9-43D6D82EA0C8}"/>
              </a:ext>
            </a:extLst>
          </p:cNvPr>
          <p:cNvSpPr txBox="1"/>
          <p:nvPr/>
        </p:nvSpPr>
        <p:spPr>
          <a:xfrm>
            <a:off x="206658" y="1026032"/>
            <a:ext cx="8730684" cy="707886"/>
          </a:xfrm>
          <a:prstGeom prst="rect">
            <a:avLst/>
          </a:prstGeom>
          <a:noFill/>
        </p:spPr>
        <p:txBody>
          <a:bodyPr wrap="square">
            <a:spAutoFit/>
          </a:bodyPr>
          <a:lstStyle/>
          <a:p>
            <a:pPr algn="just"/>
            <a:r>
              <a:rPr lang="cs-CZ" sz="2000" b="0" i="0" dirty="0">
                <a:effectLst/>
              </a:rPr>
              <a:t>Ryby </a:t>
            </a:r>
            <a:r>
              <a:rPr lang="cs-CZ" sz="2000" b="1" i="0" dirty="0">
                <a:effectLst/>
              </a:rPr>
              <a:t>fugu</a:t>
            </a:r>
            <a:r>
              <a:rPr lang="cs-CZ" sz="2000" b="0" i="0" dirty="0">
                <a:effectLst/>
              </a:rPr>
              <a:t> (</a:t>
            </a:r>
            <a:r>
              <a:rPr lang="cs-CZ" sz="2000" b="0" i="0" dirty="0" err="1">
                <a:effectLst/>
              </a:rPr>
              <a:t>Tetraodontidae</a:t>
            </a:r>
            <a:r>
              <a:rPr lang="cs-CZ" sz="2000" b="0" i="0" dirty="0">
                <a:effectLst/>
              </a:rPr>
              <a:t>) v případě ohrožení zvětšují svůj objem naplněním svého žaludku vodou nebo vzduchem (v závislosti na prostředí)</a:t>
            </a:r>
            <a:r>
              <a:rPr lang="en-US" sz="2000" b="0" i="0" dirty="0">
                <a:effectLst/>
              </a:rPr>
              <a:t>. </a:t>
            </a:r>
            <a:endParaRPr lang="cs-CZ" sz="2000" dirty="0"/>
          </a:p>
        </p:txBody>
      </p:sp>
      <p:sp>
        <p:nvSpPr>
          <p:cNvPr id="2" name="TextovéPole 1">
            <a:extLst>
              <a:ext uri="{FF2B5EF4-FFF2-40B4-BE49-F238E27FC236}">
                <a16:creationId xmlns:a16="http://schemas.microsoft.com/office/drawing/2014/main" id="{380F09A6-DC48-4228-96F2-02D3A890F7C3}"/>
              </a:ext>
            </a:extLst>
          </p:cNvPr>
          <p:cNvSpPr txBox="1"/>
          <p:nvPr/>
        </p:nvSpPr>
        <p:spPr>
          <a:xfrm>
            <a:off x="243889" y="202178"/>
            <a:ext cx="1141659" cy="461665"/>
          </a:xfrm>
          <a:prstGeom prst="rect">
            <a:avLst/>
          </a:prstGeom>
          <a:noFill/>
        </p:spPr>
        <p:txBody>
          <a:bodyPr wrap="none" rtlCol="0">
            <a:spAutoFit/>
          </a:bodyPr>
          <a:lstStyle/>
          <a:p>
            <a:r>
              <a:rPr lang="cs-CZ" sz="2400" b="1" dirty="0"/>
              <a:t>Příklad </a:t>
            </a:r>
          </a:p>
        </p:txBody>
      </p:sp>
      <p:pic>
        <p:nvPicPr>
          <p:cNvPr id="14338" name="Picture 2" descr="Fugu (blowfish) is poisonous, yet it is considered a ...">
            <a:extLst>
              <a:ext uri="{FF2B5EF4-FFF2-40B4-BE49-F238E27FC236}">
                <a16:creationId xmlns:a16="http://schemas.microsoft.com/office/drawing/2014/main" id="{DC998FD4-D662-47B5-BDF1-D40714CF5F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4438" y="4300188"/>
            <a:ext cx="2298732" cy="2298732"/>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Tetrodotoxin - Wikipedia">
            <a:extLst>
              <a:ext uri="{FF2B5EF4-FFF2-40B4-BE49-F238E27FC236}">
                <a16:creationId xmlns:a16="http://schemas.microsoft.com/office/drawing/2014/main" id="{5BCDA787-B63B-4193-A38F-5254764CDB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4872" y="4806080"/>
            <a:ext cx="2599433" cy="1446837"/>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F6A917AA-7BD0-4D28-8C05-6C3AA9A57D72}"/>
              </a:ext>
            </a:extLst>
          </p:cNvPr>
          <p:cNvSpPr txBox="1"/>
          <p:nvPr/>
        </p:nvSpPr>
        <p:spPr>
          <a:xfrm>
            <a:off x="1943100" y="6252917"/>
            <a:ext cx="1101776" cy="307777"/>
          </a:xfrm>
          <a:prstGeom prst="rect">
            <a:avLst/>
          </a:prstGeom>
          <a:noFill/>
        </p:spPr>
        <p:txBody>
          <a:bodyPr wrap="none" rtlCol="0">
            <a:spAutoFit/>
          </a:bodyPr>
          <a:lstStyle/>
          <a:p>
            <a:r>
              <a:rPr lang="cs-CZ" sz="1400" dirty="0" err="1"/>
              <a:t>tetrodotoxin</a:t>
            </a:r>
            <a:endParaRPr lang="cs-CZ" sz="1400" dirty="0"/>
          </a:p>
        </p:txBody>
      </p:sp>
      <p:sp>
        <p:nvSpPr>
          <p:cNvPr id="4" name="Šipka: doprava 3">
            <a:extLst>
              <a:ext uri="{FF2B5EF4-FFF2-40B4-BE49-F238E27FC236}">
                <a16:creationId xmlns:a16="http://schemas.microsoft.com/office/drawing/2014/main" id="{130BD14E-6F45-4D17-AA4C-28F0E1C67AC4}"/>
              </a:ext>
            </a:extLst>
          </p:cNvPr>
          <p:cNvSpPr/>
          <p:nvPr/>
        </p:nvSpPr>
        <p:spPr>
          <a:xfrm>
            <a:off x="4130726" y="5705475"/>
            <a:ext cx="895350" cy="190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0650770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0" name="Picture 8" descr="Multi-layered cocktail. Bottom-up: Syrup, fruit juice, water, alcohol. Higher density for what is further down, lower density for further up.">
            <a:extLst>
              <a:ext uri="{FF2B5EF4-FFF2-40B4-BE49-F238E27FC236}">
                <a16:creationId xmlns:a16="http://schemas.microsoft.com/office/drawing/2014/main" id="{9DF9B069-5976-49B9-B93C-B25D7A8DE7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6045" y="1739006"/>
            <a:ext cx="3497643" cy="184300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D5E2E731-D2F3-4472-B22A-746440156063}"/>
              </a:ext>
            </a:extLst>
          </p:cNvPr>
          <p:cNvSpPr txBox="1"/>
          <p:nvPr/>
        </p:nvSpPr>
        <p:spPr>
          <a:xfrm>
            <a:off x="271955" y="305743"/>
            <a:ext cx="2187971" cy="461665"/>
          </a:xfrm>
          <a:prstGeom prst="rect">
            <a:avLst/>
          </a:prstGeom>
          <a:noFill/>
        </p:spPr>
        <p:txBody>
          <a:bodyPr wrap="none" rtlCol="0">
            <a:spAutoFit/>
          </a:bodyPr>
          <a:lstStyle/>
          <a:p>
            <a:r>
              <a:rPr lang="cs-CZ" sz="2400" b="1" dirty="0"/>
              <a:t>Hustota kapalin</a:t>
            </a:r>
          </a:p>
        </p:txBody>
      </p:sp>
      <p:sp>
        <p:nvSpPr>
          <p:cNvPr id="5" name="TextovéPole 4">
            <a:extLst>
              <a:ext uri="{FF2B5EF4-FFF2-40B4-BE49-F238E27FC236}">
                <a16:creationId xmlns:a16="http://schemas.microsoft.com/office/drawing/2014/main" id="{03D277AA-801E-4D60-8844-E26FB1B31A99}"/>
              </a:ext>
            </a:extLst>
          </p:cNvPr>
          <p:cNvSpPr txBox="1"/>
          <p:nvPr/>
        </p:nvSpPr>
        <p:spPr>
          <a:xfrm>
            <a:off x="154208" y="4367043"/>
            <a:ext cx="6656496" cy="2185214"/>
          </a:xfrm>
          <a:prstGeom prst="rect">
            <a:avLst/>
          </a:prstGeom>
          <a:noFill/>
        </p:spPr>
        <p:txBody>
          <a:bodyPr wrap="square">
            <a:spAutoFit/>
          </a:bodyPr>
          <a:lstStyle/>
          <a:p>
            <a:pPr algn="just"/>
            <a:r>
              <a:rPr lang="cs-CZ" sz="2000" b="1" i="0" dirty="0">
                <a:solidFill>
                  <a:srgbClr val="34373B"/>
                </a:solidFill>
                <a:effectLst/>
              </a:rPr>
              <a:t>Měření hustoty kapalin pyknometrem </a:t>
            </a:r>
            <a:r>
              <a:rPr lang="cs-CZ" sz="2000" b="0" i="0" dirty="0">
                <a:solidFill>
                  <a:srgbClr val="34373B"/>
                </a:solidFill>
                <a:effectLst/>
              </a:rPr>
              <a:t>je založené na </a:t>
            </a:r>
            <a:r>
              <a:rPr lang="cs-CZ" sz="2000" b="0" i="0" u="sng" dirty="0">
                <a:solidFill>
                  <a:srgbClr val="34373B"/>
                </a:solidFill>
                <a:effectLst/>
              </a:rPr>
              <a:t>vážení hmotnosti kapaliny o známém objemu</a:t>
            </a:r>
            <a:r>
              <a:rPr lang="cs-CZ" sz="2000" b="0" i="0" dirty="0">
                <a:solidFill>
                  <a:srgbClr val="34373B"/>
                </a:solidFill>
                <a:effectLst/>
              </a:rPr>
              <a:t>. </a:t>
            </a:r>
          </a:p>
          <a:p>
            <a:pPr algn="just"/>
            <a:endParaRPr lang="cs-CZ" sz="800" b="0" i="0" dirty="0">
              <a:solidFill>
                <a:srgbClr val="34373B"/>
              </a:solidFill>
              <a:effectLst/>
            </a:endParaRPr>
          </a:p>
          <a:p>
            <a:pPr algn="ctr"/>
            <a:r>
              <a:rPr lang="el-GR" sz="2000" b="1" i="0" dirty="0">
                <a:solidFill>
                  <a:srgbClr val="34373B"/>
                </a:solidFill>
                <a:effectLst/>
              </a:rPr>
              <a:t>ρ = (</a:t>
            </a:r>
            <a:r>
              <a:rPr lang="cs-CZ" sz="2000" b="1" i="0" dirty="0">
                <a:solidFill>
                  <a:srgbClr val="34373B"/>
                </a:solidFill>
                <a:effectLst/>
              </a:rPr>
              <a:t>m</a:t>
            </a:r>
            <a:r>
              <a:rPr lang="cs-CZ" sz="2000" b="1" i="0" baseline="-25000" dirty="0">
                <a:solidFill>
                  <a:srgbClr val="34373B"/>
                </a:solidFill>
                <a:effectLst/>
              </a:rPr>
              <a:t>2</a:t>
            </a:r>
            <a:r>
              <a:rPr lang="cs-CZ" sz="2000" b="1" i="0" dirty="0">
                <a:solidFill>
                  <a:srgbClr val="34373B"/>
                </a:solidFill>
                <a:effectLst/>
              </a:rPr>
              <a:t> – m</a:t>
            </a:r>
            <a:r>
              <a:rPr lang="cs-CZ" sz="2000" b="1" i="0" baseline="-25000" dirty="0">
                <a:solidFill>
                  <a:srgbClr val="34373B"/>
                </a:solidFill>
                <a:effectLst/>
              </a:rPr>
              <a:t>1</a:t>
            </a:r>
            <a:r>
              <a:rPr lang="cs-CZ" sz="2000" b="1" i="0" dirty="0">
                <a:solidFill>
                  <a:srgbClr val="34373B"/>
                </a:solidFill>
                <a:effectLst/>
              </a:rPr>
              <a:t>)/V</a:t>
            </a:r>
            <a:endParaRPr lang="cs-CZ" sz="2000" b="0" i="0" dirty="0">
              <a:solidFill>
                <a:srgbClr val="34373B"/>
              </a:solidFill>
              <a:effectLst/>
            </a:endParaRPr>
          </a:p>
          <a:p>
            <a:pPr algn="just"/>
            <a:endParaRPr lang="cs-CZ" sz="800" dirty="0">
              <a:solidFill>
                <a:srgbClr val="34373B"/>
              </a:solidFill>
            </a:endParaRPr>
          </a:p>
          <a:p>
            <a:pPr algn="just"/>
            <a:r>
              <a:rPr lang="cs-CZ" sz="2000" dirty="0">
                <a:solidFill>
                  <a:srgbClr val="34373B"/>
                </a:solidFill>
              </a:rPr>
              <a:t>kde </a:t>
            </a:r>
            <a:r>
              <a:rPr lang="cs-CZ" sz="2000" b="0" i="0" dirty="0">
                <a:solidFill>
                  <a:srgbClr val="34373B"/>
                </a:solidFill>
                <a:effectLst/>
              </a:rPr>
              <a:t>m</a:t>
            </a:r>
            <a:r>
              <a:rPr lang="cs-CZ" sz="2000" b="0" i="0" baseline="-25000" dirty="0">
                <a:solidFill>
                  <a:srgbClr val="34373B"/>
                </a:solidFill>
                <a:effectLst/>
              </a:rPr>
              <a:t>1</a:t>
            </a:r>
            <a:r>
              <a:rPr lang="cs-CZ" sz="2000" b="0" i="0" dirty="0">
                <a:solidFill>
                  <a:srgbClr val="34373B"/>
                </a:solidFill>
                <a:effectLst/>
              </a:rPr>
              <a:t> je hmotnost dokonale suchého pyknometru, m</a:t>
            </a:r>
            <a:r>
              <a:rPr lang="cs-CZ" sz="2000" b="0" i="0" baseline="-25000" dirty="0">
                <a:solidFill>
                  <a:srgbClr val="34373B"/>
                </a:solidFill>
                <a:effectLst/>
              </a:rPr>
              <a:t>2</a:t>
            </a:r>
            <a:r>
              <a:rPr lang="cs-CZ" sz="2000" b="0" i="0" dirty="0">
                <a:solidFill>
                  <a:srgbClr val="34373B"/>
                </a:solidFill>
                <a:effectLst/>
              </a:rPr>
              <a:t> hmotnost osušeného pyknometru naplněného zkoumanou kapalinou. Objem pyknometru (V) je uveden na nádobce.</a:t>
            </a:r>
          </a:p>
        </p:txBody>
      </p:sp>
      <p:pic>
        <p:nvPicPr>
          <p:cNvPr id="13314" name="Picture 2" descr="See the source image">
            <a:extLst>
              <a:ext uri="{FF2B5EF4-FFF2-40B4-BE49-F238E27FC236}">
                <a16:creationId xmlns:a16="http://schemas.microsoft.com/office/drawing/2014/main" id="{FE11AE2C-D3D5-4FDA-A4A3-2631276E46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0208" y="4190711"/>
            <a:ext cx="1683460" cy="2537879"/>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A9BBC405-FA1E-4477-BFD5-65B7023EC420}"/>
              </a:ext>
            </a:extLst>
          </p:cNvPr>
          <p:cNvSpPr txBox="1"/>
          <p:nvPr/>
        </p:nvSpPr>
        <p:spPr>
          <a:xfrm>
            <a:off x="232028" y="876122"/>
            <a:ext cx="6044948" cy="1015663"/>
          </a:xfrm>
          <a:prstGeom prst="rect">
            <a:avLst/>
          </a:prstGeom>
          <a:noFill/>
        </p:spPr>
        <p:txBody>
          <a:bodyPr wrap="square">
            <a:spAutoFit/>
          </a:bodyPr>
          <a:lstStyle/>
          <a:p>
            <a:r>
              <a:rPr lang="cs-CZ" sz="2000" b="1" dirty="0"/>
              <a:t>Hustota</a:t>
            </a:r>
            <a:r>
              <a:rPr lang="cs-CZ" sz="2000" dirty="0"/>
              <a:t> (objemová hmotnost, měrná hmotnost) je fyzikální veličina určená podílem hmotnosti a objemu kapaliny.</a:t>
            </a:r>
          </a:p>
        </p:txBody>
      </p:sp>
      <p:graphicFrame>
        <p:nvGraphicFramePr>
          <p:cNvPr id="17" name="Zástupný obsah 3">
            <a:extLst>
              <a:ext uri="{FF2B5EF4-FFF2-40B4-BE49-F238E27FC236}">
                <a16:creationId xmlns:a16="http://schemas.microsoft.com/office/drawing/2014/main" id="{50C1A47A-018A-47CE-9F15-DF7CC939705B}"/>
              </a:ext>
            </a:extLst>
          </p:cNvPr>
          <p:cNvGraphicFramePr>
            <a:graphicFrameLocks noGrp="1"/>
          </p:cNvGraphicFramePr>
          <p:nvPr>
            <p:ph idx="1"/>
          </p:nvPr>
        </p:nvGraphicFramePr>
        <p:xfrm>
          <a:off x="6580951" y="318199"/>
          <a:ext cx="2282717" cy="2349090"/>
        </p:xfrm>
        <a:graphic>
          <a:graphicData uri="http://schemas.openxmlformats.org/drawingml/2006/table">
            <a:tbl>
              <a:tblPr/>
              <a:tblGrid>
                <a:gridCol w="1470364">
                  <a:extLst>
                    <a:ext uri="{9D8B030D-6E8A-4147-A177-3AD203B41FA5}">
                      <a16:colId xmlns:a16="http://schemas.microsoft.com/office/drawing/2014/main" val="1766800549"/>
                    </a:ext>
                  </a:extLst>
                </a:gridCol>
                <a:gridCol w="812353">
                  <a:extLst>
                    <a:ext uri="{9D8B030D-6E8A-4147-A177-3AD203B41FA5}">
                      <a16:colId xmlns:a16="http://schemas.microsoft.com/office/drawing/2014/main" val="117284396"/>
                    </a:ext>
                  </a:extLst>
                </a:gridCol>
              </a:tblGrid>
              <a:tr h="568110">
                <a:tc>
                  <a:txBody>
                    <a:bodyPr/>
                    <a:lstStyle/>
                    <a:p>
                      <a:pPr algn="l"/>
                      <a:endParaRPr lang="cs-CZ" sz="1400" dirty="0">
                        <a:effectLst/>
                      </a:endParaRPr>
                    </a:p>
                  </a:txBody>
                  <a:tcPr marL="63500" marR="635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400" dirty="0">
                          <a:effectLst/>
                        </a:rPr>
                        <a:t>ρ [</a:t>
                      </a:r>
                      <a:r>
                        <a:rPr lang="cs-CZ" sz="1400" dirty="0">
                          <a:effectLst/>
                        </a:rPr>
                        <a:t>g/cm³]</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0861220"/>
                  </a:ext>
                </a:extLst>
              </a:tr>
              <a:tr h="356196">
                <a:tc>
                  <a:txBody>
                    <a:bodyPr/>
                    <a:lstStyle/>
                    <a:p>
                      <a:r>
                        <a:rPr lang="cs-CZ" sz="1400">
                          <a:effectLst/>
                        </a:rPr>
                        <a:t>Air</a:t>
                      </a:r>
                    </a:p>
                  </a:txBody>
                  <a:tcPr marL="50800" marR="508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cs-CZ" sz="1400">
                          <a:effectLst/>
                        </a:rPr>
                        <a:t>0.00120</a:t>
                      </a:r>
                    </a:p>
                  </a:txBody>
                  <a:tcPr marL="50800" marR="508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79477829"/>
                  </a:ext>
                </a:extLst>
              </a:tr>
              <a:tr h="356196">
                <a:tc>
                  <a:txBody>
                    <a:bodyPr/>
                    <a:lstStyle/>
                    <a:p>
                      <a:r>
                        <a:rPr lang="cs-CZ" sz="1400" u="none" strike="noStrike" dirty="0">
                          <a:solidFill>
                            <a:schemeClr val="tx1"/>
                          </a:solidFill>
                          <a:effectLst/>
                        </a:rPr>
                        <a:t>Ethanol</a:t>
                      </a:r>
                      <a:r>
                        <a:rPr lang="cs-CZ" sz="1400" dirty="0">
                          <a:solidFill>
                            <a:schemeClr val="tx1"/>
                          </a:solidFill>
                          <a:effectLst/>
                        </a:rPr>
                        <a:t> (</a:t>
                      </a:r>
                      <a:r>
                        <a:rPr lang="cs-CZ" sz="1400" dirty="0" err="1">
                          <a:solidFill>
                            <a:schemeClr val="tx1"/>
                          </a:solidFill>
                          <a:effectLst/>
                        </a:rPr>
                        <a:t>alcohol</a:t>
                      </a:r>
                      <a:r>
                        <a:rPr lang="cs-CZ" sz="1400" dirty="0">
                          <a:solidFill>
                            <a:schemeClr val="tx1"/>
                          </a:solidFill>
                          <a:effectLst/>
                        </a:rPr>
                        <a:t>)</a:t>
                      </a:r>
                    </a:p>
                  </a:txBody>
                  <a:tcPr marL="50800" marR="508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cs-CZ" sz="1400">
                          <a:effectLst/>
                        </a:rPr>
                        <a:t>0.79</a:t>
                      </a:r>
                    </a:p>
                  </a:txBody>
                  <a:tcPr marL="50800" marR="508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33121139"/>
                  </a:ext>
                </a:extLst>
              </a:tr>
              <a:tr h="356196">
                <a:tc>
                  <a:txBody>
                    <a:bodyPr/>
                    <a:lstStyle/>
                    <a:p>
                      <a:r>
                        <a:rPr lang="cs-CZ" sz="1400">
                          <a:effectLst/>
                        </a:rPr>
                        <a:t>Water</a:t>
                      </a:r>
                    </a:p>
                  </a:txBody>
                  <a:tcPr marL="50800" marR="508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cs-CZ" sz="1400">
                          <a:effectLst/>
                        </a:rPr>
                        <a:t>0.99820</a:t>
                      </a:r>
                    </a:p>
                  </a:txBody>
                  <a:tcPr marL="50800" marR="508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035958055"/>
                  </a:ext>
                </a:extLst>
              </a:tr>
              <a:tr h="356196">
                <a:tc>
                  <a:txBody>
                    <a:bodyPr/>
                    <a:lstStyle/>
                    <a:p>
                      <a:r>
                        <a:rPr lang="cs-CZ" sz="1400">
                          <a:effectLst/>
                        </a:rPr>
                        <a:t>Fruit juice</a:t>
                      </a:r>
                    </a:p>
                  </a:txBody>
                  <a:tcPr marL="50800" marR="508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cs-CZ" sz="1400">
                          <a:effectLst/>
                        </a:rPr>
                        <a:t>1.042</a:t>
                      </a:r>
                    </a:p>
                  </a:txBody>
                  <a:tcPr marL="50800" marR="508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12694766"/>
                  </a:ext>
                </a:extLst>
              </a:tr>
              <a:tr h="356196">
                <a:tc>
                  <a:txBody>
                    <a:bodyPr/>
                    <a:lstStyle/>
                    <a:p>
                      <a:r>
                        <a:rPr lang="cs-CZ" sz="1400" dirty="0" err="1">
                          <a:effectLst/>
                        </a:rPr>
                        <a:t>Syrup</a:t>
                      </a:r>
                      <a:endParaRPr lang="cs-CZ" sz="1400" dirty="0">
                        <a:effectLst/>
                      </a:endParaRPr>
                    </a:p>
                  </a:txBody>
                  <a:tcPr marL="50800" marR="508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cs-CZ" sz="1400" dirty="0">
                          <a:effectLst/>
                        </a:rPr>
                        <a:t>1.40</a:t>
                      </a:r>
                    </a:p>
                  </a:txBody>
                  <a:tcPr marL="50800" marR="5080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50723307"/>
                  </a:ext>
                </a:extLst>
              </a:tr>
            </a:tbl>
          </a:graphicData>
        </a:graphic>
      </p:graphicFrame>
      <p:pic>
        <p:nvPicPr>
          <p:cNvPr id="3" name="Obrázek 2">
            <a:extLst>
              <a:ext uri="{FF2B5EF4-FFF2-40B4-BE49-F238E27FC236}">
                <a16:creationId xmlns:a16="http://schemas.microsoft.com/office/drawing/2014/main" id="{40039678-DAB7-49B0-ADDE-8C9FAD7714AF}"/>
              </a:ext>
            </a:extLst>
          </p:cNvPr>
          <p:cNvPicPr>
            <a:picLocks noChangeAspect="1"/>
          </p:cNvPicPr>
          <p:nvPr/>
        </p:nvPicPr>
        <p:blipFill>
          <a:blip r:embed="rId4"/>
          <a:stretch>
            <a:fillRect/>
          </a:stretch>
        </p:blipFill>
        <p:spPr>
          <a:xfrm>
            <a:off x="690354" y="2205396"/>
            <a:ext cx="780539" cy="523532"/>
          </a:xfrm>
          <a:prstGeom prst="rect">
            <a:avLst/>
          </a:prstGeom>
        </p:spPr>
      </p:pic>
      <p:pic>
        <p:nvPicPr>
          <p:cNvPr id="7" name="Obrázek 6">
            <a:extLst>
              <a:ext uri="{FF2B5EF4-FFF2-40B4-BE49-F238E27FC236}">
                <a16:creationId xmlns:a16="http://schemas.microsoft.com/office/drawing/2014/main" id="{068216AD-6444-45C5-878C-6A6F161C5D19}"/>
              </a:ext>
            </a:extLst>
          </p:cNvPr>
          <p:cNvPicPr>
            <a:picLocks noChangeAspect="1"/>
          </p:cNvPicPr>
          <p:nvPr/>
        </p:nvPicPr>
        <p:blipFill>
          <a:blip r:embed="rId5"/>
          <a:stretch>
            <a:fillRect/>
          </a:stretch>
        </p:blipFill>
        <p:spPr>
          <a:xfrm>
            <a:off x="499545" y="2998803"/>
            <a:ext cx="1571625" cy="438150"/>
          </a:xfrm>
          <a:prstGeom prst="rect">
            <a:avLst/>
          </a:prstGeom>
        </p:spPr>
      </p:pic>
    </p:spTree>
    <p:extLst>
      <p:ext uri="{BB962C8B-B14F-4D97-AF65-F5344CB8AC3E}">
        <p14:creationId xmlns:p14="http://schemas.microsoft.com/office/powerpoint/2010/main" val="27470572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AAA8A34-8273-4E91-A313-D96A08ED3F0D}"/>
              </a:ext>
            </a:extLst>
          </p:cNvPr>
          <p:cNvSpPr txBox="1"/>
          <p:nvPr/>
        </p:nvSpPr>
        <p:spPr>
          <a:xfrm>
            <a:off x="368549" y="272147"/>
            <a:ext cx="1975349" cy="461665"/>
          </a:xfrm>
          <a:prstGeom prst="rect">
            <a:avLst/>
          </a:prstGeom>
          <a:noFill/>
        </p:spPr>
        <p:txBody>
          <a:bodyPr wrap="none" rtlCol="0">
            <a:spAutoFit/>
          </a:bodyPr>
          <a:lstStyle/>
          <a:p>
            <a:r>
              <a:rPr lang="cs-CZ" sz="2400" b="1" dirty="0"/>
              <a:t>Hustota plynů</a:t>
            </a:r>
          </a:p>
        </p:txBody>
      </p:sp>
      <p:sp>
        <p:nvSpPr>
          <p:cNvPr id="5" name="TextovéPole 4">
            <a:extLst>
              <a:ext uri="{FF2B5EF4-FFF2-40B4-BE49-F238E27FC236}">
                <a16:creationId xmlns:a16="http://schemas.microsoft.com/office/drawing/2014/main" id="{2D4B4F05-187D-445A-9245-535BC22EFCE0}"/>
              </a:ext>
            </a:extLst>
          </p:cNvPr>
          <p:cNvSpPr txBox="1"/>
          <p:nvPr/>
        </p:nvSpPr>
        <p:spPr>
          <a:xfrm>
            <a:off x="368549" y="855299"/>
            <a:ext cx="5200463" cy="400110"/>
          </a:xfrm>
          <a:prstGeom prst="rect">
            <a:avLst/>
          </a:prstGeom>
          <a:noFill/>
        </p:spPr>
        <p:txBody>
          <a:bodyPr wrap="none" rtlCol="0">
            <a:spAutoFit/>
          </a:bodyPr>
          <a:lstStyle/>
          <a:p>
            <a:r>
              <a:rPr lang="cs-CZ" sz="2000" dirty="0"/>
              <a:t>Výpočet pomocí stavové rovnice ideálního plynu</a:t>
            </a:r>
          </a:p>
        </p:txBody>
      </p:sp>
      <p:sp>
        <p:nvSpPr>
          <p:cNvPr id="7" name="TextovéPole 6">
            <a:extLst>
              <a:ext uri="{FF2B5EF4-FFF2-40B4-BE49-F238E27FC236}">
                <a16:creationId xmlns:a16="http://schemas.microsoft.com/office/drawing/2014/main" id="{58C0F1ED-617B-4DCB-A271-07491C9B8F4C}"/>
              </a:ext>
            </a:extLst>
          </p:cNvPr>
          <p:cNvSpPr txBox="1"/>
          <p:nvPr/>
        </p:nvSpPr>
        <p:spPr>
          <a:xfrm>
            <a:off x="261939" y="4800105"/>
            <a:ext cx="6347560" cy="1015663"/>
          </a:xfrm>
          <a:prstGeom prst="rect">
            <a:avLst/>
          </a:prstGeom>
          <a:noFill/>
        </p:spPr>
        <p:txBody>
          <a:bodyPr wrap="square">
            <a:spAutoFit/>
          </a:bodyPr>
          <a:lstStyle/>
          <a:p>
            <a:pPr algn="just"/>
            <a:r>
              <a:rPr lang="cs-CZ" sz="2000" dirty="0"/>
              <a:t>Na úrovni moře při teplotě 20 °C má </a:t>
            </a:r>
            <a:r>
              <a:rPr lang="cs-CZ" sz="2000" b="1" dirty="0"/>
              <a:t>suchý vzduch </a:t>
            </a:r>
            <a:r>
              <a:rPr lang="cs-CZ" sz="2000" dirty="0"/>
              <a:t>hustotu přibližně 1,2 kg.m</a:t>
            </a:r>
            <a:r>
              <a:rPr lang="cs-CZ" sz="2000" baseline="30000" dirty="0"/>
              <a:t>-3</a:t>
            </a:r>
            <a:r>
              <a:rPr lang="cs-CZ" sz="2000" dirty="0"/>
              <a:t>. Hustota vzduchu závisí na jeho tlaku, teplotě a vlhkosti, s rostoucí nadmořskou výškou klesá.</a:t>
            </a:r>
          </a:p>
        </p:txBody>
      </p:sp>
      <p:sp>
        <p:nvSpPr>
          <p:cNvPr id="9" name="TextovéPole 8">
            <a:extLst>
              <a:ext uri="{FF2B5EF4-FFF2-40B4-BE49-F238E27FC236}">
                <a16:creationId xmlns:a16="http://schemas.microsoft.com/office/drawing/2014/main" id="{0EE84CFA-3226-432E-B8BC-ADA086757A30}"/>
              </a:ext>
            </a:extLst>
          </p:cNvPr>
          <p:cNvSpPr txBox="1"/>
          <p:nvPr/>
        </p:nvSpPr>
        <p:spPr>
          <a:xfrm>
            <a:off x="261939" y="4226230"/>
            <a:ext cx="4572000" cy="461665"/>
          </a:xfrm>
          <a:prstGeom prst="rect">
            <a:avLst/>
          </a:prstGeom>
          <a:noFill/>
        </p:spPr>
        <p:txBody>
          <a:bodyPr wrap="square">
            <a:spAutoFit/>
          </a:bodyPr>
          <a:lstStyle/>
          <a:p>
            <a:pPr algn="l"/>
            <a:r>
              <a:rPr lang="cs-CZ" sz="2400" b="1" i="0" dirty="0">
                <a:solidFill>
                  <a:srgbClr val="000000"/>
                </a:solidFill>
                <a:effectLst/>
              </a:rPr>
              <a:t>Hustota vzduchu</a:t>
            </a:r>
          </a:p>
        </p:txBody>
      </p:sp>
      <p:pic>
        <p:nvPicPr>
          <p:cNvPr id="16386" name="Picture 2" descr="See the source image">
            <a:extLst>
              <a:ext uri="{FF2B5EF4-FFF2-40B4-BE49-F238E27FC236}">
                <a16:creationId xmlns:a16="http://schemas.microsoft.com/office/drawing/2014/main" id="{FBDF81F1-9653-40DF-890A-27451EFEC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9499" y="3664954"/>
            <a:ext cx="2165952" cy="2813505"/>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2D3B4129-C942-4BDE-8375-FE464ECF59AF}"/>
              </a:ext>
            </a:extLst>
          </p:cNvPr>
          <p:cNvSpPr txBox="1"/>
          <p:nvPr/>
        </p:nvSpPr>
        <p:spPr>
          <a:xfrm>
            <a:off x="261939" y="2225294"/>
            <a:ext cx="8610600" cy="1231106"/>
          </a:xfrm>
          <a:prstGeom prst="rect">
            <a:avLst/>
          </a:prstGeom>
          <a:noFill/>
        </p:spPr>
        <p:txBody>
          <a:bodyPr wrap="square">
            <a:spAutoFit/>
          </a:bodyPr>
          <a:lstStyle/>
          <a:p>
            <a:r>
              <a:rPr lang="cs-CZ" sz="2000" b="0" i="0" dirty="0">
                <a:solidFill>
                  <a:srgbClr val="000000"/>
                </a:solidFill>
                <a:effectLst/>
              </a:rPr>
              <a:t>Za </a:t>
            </a:r>
            <a:r>
              <a:rPr lang="cs-CZ" sz="2000" b="1" i="0" dirty="0">
                <a:solidFill>
                  <a:srgbClr val="000000"/>
                </a:solidFill>
                <a:effectLst/>
              </a:rPr>
              <a:t>normálních podmínek </a:t>
            </a:r>
            <a:r>
              <a:rPr lang="cs-CZ" sz="2000" b="0" i="0" dirty="0">
                <a:solidFill>
                  <a:srgbClr val="000000"/>
                </a:solidFill>
                <a:effectLst/>
              </a:rPr>
              <a:t>ale stačí vyjít ze vztahu, že </a:t>
            </a:r>
            <a:r>
              <a:rPr lang="cs-CZ" sz="2000" b="0" i="0" u="sng" dirty="0">
                <a:solidFill>
                  <a:srgbClr val="000000"/>
                </a:solidFill>
                <a:effectLst/>
              </a:rPr>
              <a:t>1 mol plynu zaujímá objem 22,4 l.</a:t>
            </a:r>
          </a:p>
          <a:p>
            <a:endParaRPr lang="cs-CZ" sz="800" u="sng" dirty="0">
              <a:solidFill>
                <a:srgbClr val="000000"/>
              </a:solidFill>
            </a:endParaRPr>
          </a:p>
          <a:p>
            <a:endParaRPr lang="cs-CZ" sz="800" u="sng" dirty="0">
              <a:solidFill>
                <a:srgbClr val="000000"/>
              </a:solidFill>
            </a:endParaRPr>
          </a:p>
          <a:p>
            <a:r>
              <a:rPr lang="cs-CZ" dirty="0">
                <a:solidFill>
                  <a:srgbClr val="000000"/>
                </a:solidFill>
              </a:rPr>
              <a:t>M je molární hmotnost daného plynu.</a:t>
            </a:r>
            <a:endParaRPr lang="cs-CZ" dirty="0"/>
          </a:p>
        </p:txBody>
      </p:sp>
      <p:sp>
        <p:nvSpPr>
          <p:cNvPr id="14" name="TextovéPole 13">
            <a:extLst>
              <a:ext uri="{FF2B5EF4-FFF2-40B4-BE49-F238E27FC236}">
                <a16:creationId xmlns:a16="http://schemas.microsoft.com/office/drawing/2014/main" id="{AF3D0AD4-C077-4D1F-AF4A-21041FE5DC60}"/>
              </a:ext>
            </a:extLst>
          </p:cNvPr>
          <p:cNvSpPr txBox="1"/>
          <p:nvPr/>
        </p:nvSpPr>
        <p:spPr>
          <a:xfrm>
            <a:off x="4231811" y="2716113"/>
            <a:ext cx="1685925" cy="400110"/>
          </a:xfrm>
          <a:prstGeom prst="rect">
            <a:avLst/>
          </a:prstGeom>
          <a:noFill/>
        </p:spPr>
        <p:txBody>
          <a:bodyPr wrap="square">
            <a:spAutoFit/>
          </a:bodyPr>
          <a:lstStyle/>
          <a:p>
            <a:r>
              <a:rPr lang="el-GR" sz="2000" b="1" i="0" dirty="0">
                <a:solidFill>
                  <a:srgbClr val="000000"/>
                </a:solidFill>
                <a:effectLst/>
                <a:latin typeface="Times New Roman" panose="02020603050405020304" pitchFamily="18" charset="0"/>
              </a:rPr>
              <a:t>ρ =  </a:t>
            </a:r>
            <a:r>
              <a:rPr lang="cs-CZ" sz="2000" b="1" i="0" dirty="0">
                <a:solidFill>
                  <a:srgbClr val="000000"/>
                </a:solidFill>
                <a:effectLst/>
                <a:latin typeface="Times New Roman" panose="02020603050405020304" pitchFamily="18" charset="0"/>
              </a:rPr>
              <a:t>M/22,4    </a:t>
            </a:r>
            <a:endParaRPr lang="cs-CZ" sz="2000" dirty="0"/>
          </a:p>
        </p:txBody>
      </p:sp>
      <p:sp>
        <p:nvSpPr>
          <p:cNvPr id="16" name="TextovéPole 15">
            <a:extLst>
              <a:ext uri="{FF2B5EF4-FFF2-40B4-BE49-F238E27FC236}">
                <a16:creationId xmlns:a16="http://schemas.microsoft.com/office/drawing/2014/main" id="{C3281735-9632-4D04-A0EC-6110D6A40A51}"/>
              </a:ext>
            </a:extLst>
          </p:cNvPr>
          <p:cNvSpPr txBox="1"/>
          <p:nvPr/>
        </p:nvSpPr>
        <p:spPr>
          <a:xfrm>
            <a:off x="3550336" y="1333553"/>
            <a:ext cx="2859989" cy="769441"/>
          </a:xfrm>
          <a:prstGeom prst="rect">
            <a:avLst/>
          </a:prstGeom>
          <a:noFill/>
        </p:spPr>
        <p:txBody>
          <a:bodyPr wrap="square">
            <a:spAutoFit/>
          </a:bodyPr>
          <a:lstStyle/>
          <a:p>
            <a:r>
              <a:rPr lang="cs-CZ" sz="1800" b="1" i="0" dirty="0" err="1">
                <a:solidFill>
                  <a:srgbClr val="000000"/>
                </a:solidFill>
                <a:effectLst/>
                <a:latin typeface="Times New Roman" panose="02020603050405020304" pitchFamily="18" charset="0"/>
              </a:rPr>
              <a:t>p.V</a:t>
            </a:r>
            <a:r>
              <a:rPr lang="cs-CZ" sz="1800" b="1" i="0" dirty="0">
                <a:solidFill>
                  <a:srgbClr val="000000"/>
                </a:solidFill>
                <a:effectLst/>
                <a:latin typeface="Times New Roman" panose="02020603050405020304" pitchFamily="18" charset="0"/>
              </a:rPr>
              <a:t> = </a:t>
            </a:r>
            <a:r>
              <a:rPr lang="cs-CZ" sz="1800" b="1" i="0" dirty="0" err="1">
                <a:solidFill>
                  <a:srgbClr val="000000"/>
                </a:solidFill>
                <a:effectLst/>
                <a:latin typeface="Times New Roman" panose="02020603050405020304" pitchFamily="18" charset="0"/>
              </a:rPr>
              <a:t>n.R.T</a:t>
            </a:r>
            <a:r>
              <a:rPr lang="cs-CZ" sz="1800" b="1" i="0" dirty="0">
                <a:solidFill>
                  <a:srgbClr val="000000"/>
                </a:solidFill>
                <a:effectLst/>
                <a:latin typeface="Times New Roman" panose="02020603050405020304" pitchFamily="18" charset="0"/>
              </a:rPr>
              <a:t> = (m/M).R.T  </a:t>
            </a:r>
          </a:p>
          <a:p>
            <a:r>
              <a:rPr lang="cs-CZ" sz="800" b="1" i="0" dirty="0">
                <a:solidFill>
                  <a:srgbClr val="000000"/>
                </a:solidFill>
                <a:effectLst/>
                <a:latin typeface="Times New Roman" panose="02020603050405020304" pitchFamily="18" charset="0"/>
              </a:rPr>
              <a:t> </a:t>
            </a:r>
            <a:endParaRPr lang="cs-CZ" sz="1800" b="1" i="0" dirty="0">
              <a:solidFill>
                <a:srgbClr val="000000"/>
              </a:solidFill>
              <a:effectLst/>
              <a:latin typeface="Times New Roman" panose="02020603050405020304" pitchFamily="18" charset="0"/>
            </a:endParaRPr>
          </a:p>
          <a:p>
            <a:r>
              <a:rPr lang="el-GR" sz="1800" b="1" i="0" dirty="0">
                <a:solidFill>
                  <a:srgbClr val="000000"/>
                </a:solidFill>
                <a:effectLst/>
                <a:latin typeface="Times New Roman" panose="02020603050405020304" pitchFamily="18" charset="0"/>
              </a:rPr>
              <a:t>ρ = </a:t>
            </a:r>
            <a:r>
              <a:rPr lang="cs-CZ" sz="1800" b="1" i="0" dirty="0">
                <a:solidFill>
                  <a:srgbClr val="000000"/>
                </a:solidFill>
                <a:effectLst/>
                <a:latin typeface="Times New Roman" panose="02020603050405020304" pitchFamily="18" charset="0"/>
              </a:rPr>
              <a:t>m/V = </a:t>
            </a:r>
            <a:r>
              <a:rPr lang="cs-CZ" sz="1800" b="1" i="0" dirty="0" err="1">
                <a:solidFill>
                  <a:srgbClr val="000000"/>
                </a:solidFill>
                <a:effectLst/>
                <a:latin typeface="Times New Roman" panose="02020603050405020304" pitchFamily="18" charset="0"/>
              </a:rPr>
              <a:t>p.M</a:t>
            </a:r>
            <a:r>
              <a:rPr lang="cs-CZ" sz="1800" b="1" i="0" dirty="0">
                <a:solidFill>
                  <a:srgbClr val="000000"/>
                </a:solidFill>
                <a:effectLst/>
                <a:latin typeface="Times New Roman" panose="02020603050405020304" pitchFamily="18" charset="0"/>
              </a:rPr>
              <a:t>/(R.T)    </a:t>
            </a:r>
            <a:endParaRPr lang="cs-CZ" sz="1800" dirty="0"/>
          </a:p>
        </p:txBody>
      </p:sp>
    </p:spTree>
    <p:extLst>
      <p:ext uri="{BB962C8B-B14F-4D97-AF65-F5344CB8AC3E}">
        <p14:creationId xmlns:p14="http://schemas.microsoft.com/office/powerpoint/2010/main" val="1994360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D5E2E731-D2F3-4472-B22A-746440156063}"/>
              </a:ext>
            </a:extLst>
          </p:cNvPr>
          <p:cNvSpPr txBox="1"/>
          <p:nvPr/>
        </p:nvSpPr>
        <p:spPr>
          <a:xfrm>
            <a:off x="257175" y="228600"/>
            <a:ext cx="1320746" cy="461665"/>
          </a:xfrm>
          <a:prstGeom prst="rect">
            <a:avLst/>
          </a:prstGeom>
          <a:noFill/>
        </p:spPr>
        <p:txBody>
          <a:bodyPr wrap="none" rtlCol="0">
            <a:spAutoFit/>
          </a:bodyPr>
          <a:lstStyle/>
          <a:p>
            <a:r>
              <a:rPr lang="cs-CZ" sz="2400" b="1" dirty="0"/>
              <a:t>Viskozita</a:t>
            </a:r>
          </a:p>
        </p:txBody>
      </p:sp>
      <p:sp>
        <p:nvSpPr>
          <p:cNvPr id="6" name="TextovéPole 5">
            <a:extLst>
              <a:ext uri="{FF2B5EF4-FFF2-40B4-BE49-F238E27FC236}">
                <a16:creationId xmlns:a16="http://schemas.microsoft.com/office/drawing/2014/main" id="{65CF2189-A110-4A7B-80FB-56ACD01273D2}"/>
              </a:ext>
            </a:extLst>
          </p:cNvPr>
          <p:cNvSpPr txBox="1"/>
          <p:nvPr/>
        </p:nvSpPr>
        <p:spPr>
          <a:xfrm>
            <a:off x="257176" y="874455"/>
            <a:ext cx="8534400" cy="2554545"/>
          </a:xfrm>
          <a:prstGeom prst="rect">
            <a:avLst/>
          </a:prstGeom>
          <a:noFill/>
        </p:spPr>
        <p:txBody>
          <a:bodyPr wrap="square">
            <a:spAutoFit/>
          </a:bodyPr>
          <a:lstStyle/>
          <a:p>
            <a:pPr algn="just"/>
            <a:r>
              <a:rPr lang="cs-CZ" sz="2000" b="1" i="0" dirty="0">
                <a:effectLst/>
              </a:rPr>
              <a:t>Viskozita</a:t>
            </a:r>
            <a:r>
              <a:rPr lang="cs-CZ" sz="2000" b="0" i="0" dirty="0">
                <a:effectLst/>
              </a:rPr>
              <a:t> je veličina charakterizující vnitřní tření a odpor proti změně tvaru. Závisí především na přitažlivých silách mezi částicemi. Kapaliny s větší přitažlivou silou mají větší viskozitu, větší viskozita znamená větší brzdění pohybu kapaliny nebo těles v kapalině. </a:t>
            </a:r>
            <a:r>
              <a:rPr lang="cs-CZ" sz="2000" i="0" dirty="0">
                <a:effectLst/>
              </a:rPr>
              <a:t>V</a:t>
            </a:r>
            <a:r>
              <a:rPr lang="cs-CZ" sz="2000" i="0" u="none" strike="noStrike" dirty="0">
                <a:effectLst/>
              </a:rPr>
              <a:t>iskozita</a:t>
            </a:r>
            <a:r>
              <a:rPr lang="cs-CZ" sz="2000" b="0" i="0" dirty="0">
                <a:effectLst/>
              </a:rPr>
              <a:t> </a:t>
            </a:r>
            <a:r>
              <a:rPr lang="cs-CZ" sz="2000" b="0" i="0" u="sng" dirty="0">
                <a:effectLst/>
              </a:rPr>
              <a:t>se projevuje jen pokud není tekutina v klidu</a:t>
            </a:r>
            <a:r>
              <a:rPr lang="cs-CZ" sz="2000" b="0" i="0" dirty="0">
                <a:effectLst/>
              </a:rPr>
              <a:t>. </a:t>
            </a:r>
            <a:r>
              <a:rPr lang="cs-CZ" sz="2000" b="1" i="0" u="sng" strike="noStrike" dirty="0">
                <a:effectLst/>
              </a:rPr>
              <a:t>Viskózní síla</a:t>
            </a:r>
            <a:r>
              <a:rPr lang="cs-CZ" sz="2000" b="1" i="0" u="sng" dirty="0">
                <a:effectLst/>
              </a:rPr>
              <a:t> </a:t>
            </a:r>
            <a:r>
              <a:rPr lang="cs-CZ" sz="2000" b="0" i="0" u="sng" dirty="0">
                <a:effectLst/>
              </a:rPr>
              <a:t>má snahu zmenšit vzájemný rozdíl rychlostí v proudící tekutině</a:t>
            </a:r>
            <a:r>
              <a:rPr lang="cs-CZ" sz="2000" b="0" i="0" dirty="0">
                <a:effectLst/>
              </a:rPr>
              <a:t>, je tudíž </a:t>
            </a:r>
            <a:r>
              <a:rPr lang="cs-CZ" sz="2000" b="0" i="0" u="sng" dirty="0">
                <a:effectLst/>
              </a:rPr>
              <a:t>analogií k </a:t>
            </a:r>
            <a:r>
              <a:rPr lang="cs-CZ" sz="2000" b="0" i="0" u="sng" strike="noStrike" dirty="0">
                <a:effectLst/>
              </a:rPr>
              <a:t>třecí síle</a:t>
            </a:r>
            <a:r>
              <a:rPr lang="cs-CZ" sz="2000" b="0" i="0" dirty="0">
                <a:effectLst/>
              </a:rPr>
              <a:t>, která je součástí </a:t>
            </a:r>
            <a:r>
              <a:rPr lang="cs-CZ" sz="2000" b="0" i="0" u="none" strike="noStrike" dirty="0">
                <a:effectLst/>
              </a:rPr>
              <a:t>mechaniky pevných látek</a:t>
            </a:r>
            <a:r>
              <a:rPr lang="cs-CZ" sz="2000" b="0" i="0" dirty="0">
                <a:effectLst/>
              </a:rPr>
              <a:t>. Tekutinu, u které se neprojevují viskózní síly, nazýváme </a:t>
            </a:r>
            <a:r>
              <a:rPr lang="cs-CZ" sz="2000" b="1" i="0" dirty="0">
                <a:effectLst/>
              </a:rPr>
              <a:t>dokonalou</a:t>
            </a:r>
            <a:r>
              <a:rPr lang="cs-CZ" sz="2000" b="0" i="0" dirty="0">
                <a:effectLst/>
              </a:rPr>
              <a:t>. </a:t>
            </a:r>
          </a:p>
          <a:p>
            <a:pPr algn="just"/>
            <a:endParaRPr lang="cs-CZ" sz="2000" dirty="0"/>
          </a:p>
        </p:txBody>
      </p:sp>
      <p:pic>
        <p:nvPicPr>
          <p:cNvPr id="5" name="Obrázek 4">
            <a:extLst>
              <a:ext uri="{FF2B5EF4-FFF2-40B4-BE49-F238E27FC236}">
                <a16:creationId xmlns:a16="http://schemas.microsoft.com/office/drawing/2014/main" id="{F36344BF-EE30-4FF0-BAE3-68145328EF97}"/>
              </a:ext>
            </a:extLst>
          </p:cNvPr>
          <p:cNvPicPr>
            <a:picLocks noChangeAspect="1"/>
          </p:cNvPicPr>
          <p:nvPr/>
        </p:nvPicPr>
        <p:blipFill>
          <a:blip r:embed="rId2"/>
          <a:stretch>
            <a:fillRect/>
          </a:stretch>
        </p:blipFill>
        <p:spPr>
          <a:xfrm>
            <a:off x="323850" y="3695700"/>
            <a:ext cx="3679765" cy="2409825"/>
          </a:xfrm>
          <a:prstGeom prst="rect">
            <a:avLst/>
          </a:prstGeom>
        </p:spPr>
      </p:pic>
      <p:pic>
        <p:nvPicPr>
          <p:cNvPr id="20482" name="Picture 2" descr="See the source image">
            <a:extLst>
              <a:ext uri="{FF2B5EF4-FFF2-40B4-BE49-F238E27FC236}">
                <a16:creationId xmlns:a16="http://schemas.microsoft.com/office/drawing/2014/main" id="{410CF428-83B7-44E6-8ADA-20F20DFA59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3925" y="3613190"/>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6100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04E8827-7698-4E86-9143-440FE7CDB49A}"/>
              </a:ext>
            </a:extLst>
          </p:cNvPr>
          <p:cNvSpPr txBox="1"/>
          <p:nvPr/>
        </p:nvSpPr>
        <p:spPr>
          <a:xfrm>
            <a:off x="253585" y="214118"/>
            <a:ext cx="8715376" cy="1200329"/>
          </a:xfrm>
          <a:prstGeom prst="rect">
            <a:avLst/>
          </a:prstGeom>
          <a:noFill/>
        </p:spPr>
        <p:txBody>
          <a:bodyPr wrap="square" rtlCol="0">
            <a:spAutoFit/>
          </a:bodyPr>
          <a:lstStyle/>
          <a:p>
            <a:r>
              <a:rPr lang="cs-CZ" sz="2400" b="1" dirty="0"/>
              <a:t>Newtonův zákon viskozity</a:t>
            </a:r>
          </a:p>
          <a:p>
            <a:endParaRPr lang="cs-CZ" sz="800" dirty="0"/>
          </a:p>
          <a:p>
            <a:r>
              <a:rPr lang="cs-CZ" sz="2000" b="1" dirty="0"/>
              <a:t>Newtonův zákon viskozity </a:t>
            </a:r>
            <a:r>
              <a:rPr lang="cs-CZ" sz="2000" dirty="0"/>
              <a:t>stanovuje vztah mezi napětím a rychlostí deformace jako přímou úměru, kde konstantou úměrnosti je </a:t>
            </a:r>
            <a:r>
              <a:rPr lang="cs-CZ" sz="2000" b="1" dirty="0"/>
              <a:t>dynamická viskozita</a:t>
            </a:r>
          </a:p>
        </p:txBody>
      </p:sp>
      <p:sp>
        <p:nvSpPr>
          <p:cNvPr id="8" name="TextovéPole 7">
            <a:extLst>
              <a:ext uri="{FF2B5EF4-FFF2-40B4-BE49-F238E27FC236}">
                <a16:creationId xmlns:a16="http://schemas.microsoft.com/office/drawing/2014/main" id="{CEFACC87-5D44-45C7-82C5-BF7267A7288A}"/>
              </a:ext>
            </a:extLst>
          </p:cNvPr>
          <p:cNvSpPr txBox="1"/>
          <p:nvPr/>
        </p:nvSpPr>
        <p:spPr>
          <a:xfrm>
            <a:off x="130999" y="1897937"/>
            <a:ext cx="3625438" cy="1323439"/>
          </a:xfrm>
          <a:prstGeom prst="rect">
            <a:avLst/>
          </a:prstGeom>
          <a:noFill/>
        </p:spPr>
        <p:txBody>
          <a:bodyPr wrap="square">
            <a:spAutoFit/>
          </a:bodyPr>
          <a:lstStyle/>
          <a:p>
            <a:pPr algn="just"/>
            <a:r>
              <a:rPr lang="cs-CZ" sz="1600" dirty="0"/>
              <a:t>kde </a:t>
            </a:r>
            <a:r>
              <a:rPr lang="el-GR" sz="1600" dirty="0"/>
              <a:t>τ</a:t>
            </a:r>
            <a:r>
              <a:rPr lang="cs-CZ" sz="1600" dirty="0"/>
              <a:t>  je tečné (smykové, tangenciální) napětí v tekutině, </a:t>
            </a:r>
            <a:r>
              <a:rPr lang="cs-CZ" sz="1600" i="1" dirty="0"/>
              <a:t>u</a:t>
            </a:r>
            <a:r>
              <a:rPr lang="cs-CZ" sz="1600" dirty="0"/>
              <a:t> je rychlost toku, </a:t>
            </a:r>
            <a:r>
              <a:rPr lang="cs-CZ" sz="1600" i="1" dirty="0"/>
              <a:t>x</a:t>
            </a:r>
            <a:r>
              <a:rPr lang="cs-CZ" sz="1600" dirty="0"/>
              <a:t> je souřadnice ve směru kolmém na směr proudění a </a:t>
            </a:r>
            <a:r>
              <a:rPr lang="el-GR" sz="1600" i="1" dirty="0"/>
              <a:t>η</a:t>
            </a:r>
            <a:r>
              <a:rPr lang="cs-CZ" sz="1600" dirty="0"/>
              <a:t>  je dynamická viskozita, která je pro danou teplotu konstantou.</a:t>
            </a:r>
          </a:p>
        </p:txBody>
      </p:sp>
      <p:pic>
        <p:nvPicPr>
          <p:cNvPr id="7" name="Grafický objekt 6">
            <a:extLst>
              <a:ext uri="{FF2B5EF4-FFF2-40B4-BE49-F238E27FC236}">
                <a16:creationId xmlns:a16="http://schemas.microsoft.com/office/drawing/2014/main" id="{694BA9AB-ED1A-4D1A-968F-8259E8B35F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49008" y="1433793"/>
            <a:ext cx="1124530" cy="579836"/>
          </a:xfrm>
          <a:prstGeom prst="rect">
            <a:avLst/>
          </a:prstGeom>
        </p:spPr>
      </p:pic>
      <p:sp>
        <p:nvSpPr>
          <p:cNvPr id="18" name="TextovéPole 17">
            <a:extLst>
              <a:ext uri="{FF2B5EF4-FFF2-40B4-BE49-F238E27FC236}">
                <a16:creationId xmlns:a16="http://schemas.microsoft.com/office/drawing/2014/main" id="{C59C7406-2DCA-451A-8693-05040A618ABE}"/>
              </a:ext>
            </a:extLst>
          </p:cNvPr>
          <p:cNvSpPr txBox="1"/>
          <p:nvPr/>
        </p:nvSpPr>
        <p:spPr>
          <a:xfrm>
            <a:off x="130999" y="3454606"/>
            <a:ext cx="7784275" cy="400110"/>
          </a:xfrm>
          <a:prstGeom prst="rect">
            <a:avLst/>
          </a:prstGeom>
          <a:noFill/>
        </p:spPr>
        <p:txBody>
          <a:bodyPr wrap="square">
            <a:spAutoFit/>
          </a:bodyPr>
          <a:lstStyle/>
          <a:p>
            <a:r>
              <a:rPr lang="cs-CZ" sz="2000" b="0" i="0" dirty="0">
                <a:solidFill>
                  <a:srgbClr val="202122"/>
                </a:solidFill>
                <a:effectLst/>
              </a:rPr>
              <a:t>Převrácená hodnota dynamické viskozity se nazývá </a:t>
            </a:r>
            <a:r>
              <a:rPr lang="cs-CZ" sz="2000" b="1" i="0" u="none" strike="noStrike" dirty="0">
                <a:effectLst/>
              </a:rPr>
              <a:t>tekutost</a:t>
            </a:r>
            <a:endParaRPr lang="cs-CZ" sz="2000" dirty="0"/>
          </a:p>
        </p:txBody>
      </p:sp>
      <p:sp>
        <p:nvSpPr>
          <p:cNvPr id="19" name="TextovéPole 18">
            <a:extLst>
              <a:ext uri="{FF2B5EF4-FFF2-40B4-BE49-F238E27FC236}">
                <a16:creationId xmlns:a16="http://schemas.microsoft.com/office/drawing/2014/main" id="{B3E7A6C8-6F55-44E5-AB2B-B5027198034B}"/>
              </a:ext>
            </a:extLst>
          </p:cNvPr>
          <p:cNvSpPr txBox="1"/>
          <p:nvPr/>
        </p:nvSpPr>
        <p:spPr>
          <a:xfrm>
            <a:off x="130999" y="4058788"/>
            <a:ext cx="8793925" cy="707886"/>
          </a:xfrm>
          <a:prstGeom prst="rect">
            <a:avLst/>
          </a:prstGeom>
          <a:noFill/>
        </p:spPr>
        <p:txBody>
          <a:bodyPr wrap="square">
            <a:spAutoFit/>
          </a:bodyPr>
          <a:lstStyle/>
          <a:p>
            <a:r>
              <a:rPr lang="cs-CZ" sz="2000" b="0" i="0" u="none" strike="noStrike" dirty="0">
                <a:effectLst/>
              </a:rPr>
              <a:t>Podíl</a:t>
            </a:r>
            <a:r>
              <a:rPr lang="cs-CZ" sz="2000" b="0" i="0" dirty="0">
                <a:effectLst/>
              </a:rPr>
              <a:t> dynamické viskozity a </a:t>
            </a:r>
            <a:r>
              <a:rPr lang="cs-CZ" sz="2000" b="0" i="0" u="none" strike="noStrike" dirty="0">
                <a:effectLst/>
              </a:rPr>
              <a:t>hustoty</a:t>
            </a:r>
            <a:r>
              <a:rPr lang="cs-CZ" sz="2000" b="0" i="0" dirty="0">
                <a:effectLst/>
              </a:rPr>
              <a:t> kapaliny se nazývá </a:t>
            </a:r>
            <a:r>
              <a:rPr lang="cs-CZ" sz="2000" b="1" i="0" dirty="0">
                <a:effectLst/>
              </a:rPr>
              <a:t>kinematická viskozita</a:t>
            </a:r>
            <a:r>
              <a:rPr lang="cs-CZ" sz="2000" b="0" i="0" dirty="0">
                <a:effectLst/>
              </a:rPr>
              <a:t> (nebo součinitel kinematické viskozity).</a:t>
            </a:r>
            <a:endParaRPr lang="cs-CZ" sz="2000" dirty="0"/>
          </a:p>
        </p:txBody>
      </p:sp>
      <p:pic>
        <p:nvPicPr>
          <p:cNvPr id="20" name="Grafický objekt 19">
            <a:extLst>
              <a:ext uri="{FF2B5EF4-FFF2-40B4-BE49-F238E27FC236}">
                <a16:creationId xmlns:a16="http://schemas.microsoft.com/office/drawing/2014/main" id="{4429213B-7380-4FCD-83F3-2428DA57E6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95141" y="4613688"/>
            <a:ext cx="748748" cy="630525"/>
          </a:xfrm>
          <a:prstGeom prst="rect">
            <a:avLst/>
          </a:prstGeom>
        </p:spPr>
      </p:pic>
      <p:pic>
        <p:nvPicPr>
          <p:cNvPr id="23" name="Grafický objekt 22">
            <a:extLst>
              <a:ext uri="{FF2B5EF4-FFF2-40B4-BE49-F238E27FC236}">
                <a16:creationId xmlns:a16="http://schemas.microsoft.com/office/drawing/2014/main" id="{E5D29107-A5A6-4CBB-BBB4-5F89208743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53262" y="3440699"/>
            <a:ext cx="762000" cy="647700"/>
          </a:xfrm>
          <a:prstGeom prst="rect">
            <a:avLst/>
          </a:prstGeom>
        </p:spPr>
      </p:pic>
      <p:sp>
        <p:nvSpPr>
          <p:cNvPr id="27" name="TextovéPole 26">
            <a:extLst>
              <a:ext uri="{FF2B5EF4-FFF2-40B4-BE49-F238E27FC236}">
                <a16:creationId xmlns:a16="http://schemas.microsoft.com/office/drawing/2014/main" id="{E5AA1E54-A37A-41E1-B3FD-77EB5DC6B16D}"/>
              </a:ext>
            </a:extLst>
          </p:cNvPr>
          <p:cNvSpPr txBox="1"/>
          <p:nvPr/>
        </p:nvSpPr>
        <p:spPr>
          <a:xfrm>
            <a:off x="5986462" y="1557398"/>
            <a:ext cx="2662238" cy="369332"/>
          </a:xfrm>
          <a:prstGeom prst="rect">
            <a:avLst/>
          </a:prstGeom>
          <a:noFill/>
        </p:spPr>
        <p:txBody>
          <a:bodyPr wrap="square">
            <a:spAutoFit/>
          </a:bodyPr>
          <a:lstStyle/>
          <a:p>
            <a:r>
              <a:rPr lang="en-US" b="0" i="0" dirty="0">
                <a:solidFill>
                  <a:srgbClr val="202122"/>
                </a:solidFill>
                <a:effectLst/>
                <a:latin typeface="Arial" panose="020B0604020202020204" pitchFamily="34" charset="0"/>
              </a:rPr>
              <a:t>[</a:t>
            </a:r>
            <a:r>
              <a:rPr lang="el-GR" b="0" i="0" dirty="0">
                <a:solidFill>
                  <a:srgbClr val="202122"/>
                </a:solidFill>
                <a:effectLst/>
                <a:latin typeface="Arial" panose="020B0604020202020204" pitchFamily="34" charset="0"/>
              </a:rPr>
              <a:t>η</a:t>
            </a:r>
            <a:r>
              <a:rPr lang="en-US" b="0" i="0" dirty="0">
                <a:solidFill>
                  <a:srgbClr val="202122"/>
                </a:solidFill>
                <a:effectLst/>
                <a:latin typeface="Arial" panose="020B0604020202020204" pitchFamily="34" charset="0"/>
              </a:rPr>
              <a:t>] = N.s.</a:t>
            </a:r>
            <a:r>
              <a:rPr lang="cs-CZ" b="0" i="0" dirty="0">
                <a:solidFill>
                  <a:srgbClr val="202122"/>
                </a:solidFill>
                <a:effectLst/>
                <a:latin typeface="Arial" panose="020B0604020202020204" pitchFamily="34" charset="0"/>
              </a:rPr>
              <a:t>m</a:t>
            </a:r>
            <a:r>
              <a:rPr lang="en-US" baseline="30000" dirty="0">
                <a:solidFill>
                  <a:srgbClr val="202122"/>
                </a:solidFill>
                <a:latin typeface="Arial" panose="020B0604020202020204" pitchFamily="34" charset="0"/>
              </a:rPr>
              <a:t>-</a:t>
            </a:r>
            <a:r>
              <a:rPr lang="cs-CZ" b="0" i="0" baseline="30000" dirty="0">
                <a:solidFill>
                  <a:srgbClr val="202122"/>
                </a:solidFill>
                <a:effectLst/>
                <a:latin typeface="Arial" panose="020B0604020202020204" pitchFamily="34" charset="0"/>
              </a:rPr>
              <a:t>2</a:t>
            </a:r>
            <a:r>
              <a:rPr lang="en-US" b="0" i="0" baseline="30000" dirty="0">
                <a:solidFill>
                  <a:srgbClr val="202122"/>
                </a:solidFill>
                <a:effectLst/>
                <a:latin typeface="Arial" panose="020B0604020202020204" pitchFamily="34" charset="0"/>
              </a:rPr>
              <a:t> </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Pa.s</a:t>
            </a:r>
            <a:r>
              <a:rPr lang="cs-CZ" b="0" i="0" dirty="0">
                <a:solidFill>
                  <a:srgbClr val="202122"/>
                </a:solidFill>
                <a:effectLst/>
                <a:latin typeface="Arial" panose="020B0604020202020204" pitchFamily="34" charset="0"/>
              </a:rPr>
              <a:t>  </a:t>
            </a:r>
            <a:endParaRPr lang="cs-CZ" dirty="0"/>
          </a:p>
        </p:txBody>
      </p:sp>
      <p:sp>
        <p:nvSpPr>
          <p:cNvPr id="25" name="TextovéPole 24">
            <a:extLst>
              <a:ext uri="{FF2B5EF4-FFF2-40B4-BE49-F238E27FC236}">
                <a16:creationId xmlns:a16="http://schemas.microsoft.com/office/drawing/2014/main" id="{DB426878-900F-4CB5-B031-78935849563A}"/>
              </a:ext>
            </a:extLst>
          </p:cNvPr>
          <p:cNvSpPr txBox="1"/>
          <p:nvPr/>
        </p:nvSpPr>
        <p:spPr>
          <a:xfrm>
            <a:off x="5191125" y="4823432"/>
            <a:ext cx="3724274" cy="369332"/>
          </a:xfrm>
          <a:prstGeom prst="rect">
            <a:avLst/>
          </a:prstGeom>
          <a:noFill/>
        </p:spPr>
        <p:txBody>
          <a:bodyPr wrap="square">
            <a:spAutoFit/>
          </a:bodyPr>
          <a:lstStyle/>
          <a:p>
            <a:r>
              <a:rPr lang="en-US" b="0" i="0" dirty="0">
                <a:solidFill>
                  <a:srgbClr val="202122"/>
                </a:solidFill>
                <a:effectLst/>
                <a:latin typeface="Arial" panose="020B0604020202020204" pitchFamily="34" charset="0"/>
              </a:rPr>
              <a:t>[</a:t>
            </a:r>
            <a:r>
              <a:rPr lang="el-GR" b="0" i="1" dirty="0">
                <a:solidFill>
                  <a:srgbClr val="202122"/>
                </a:solidFill>
                <a:effectLst/>
                <a:latin typeface="Arial" panose="020B0604020202020204" pitchFamily="34" charset="0"/>
              </a:rPr>
              <a:t>ν</a:t>
            </a:r>
            <a:r>
              <a:rPr lang="en-US" b="0" i="0" dirty="0">
                <a:solidFill>
                  <a:srgbClr val="202122"/>
                </a:solidFill>
                <a:effectLst/>
                <a:latin typeface="Arial" panose="020B0604020202020204" pitchFamily="34" charset="0"/>
              </a:rPr>
              <a:t>] = </a:t>
            </a:r>
            <a:r>
              <a:rPr lang="cs-CZ" b="0" i="0" dirty="0">
                <a:solidFill>
                  <a:srgbClr val="202122"/>
                </a:solidFill>
                <a:effectLst/>
                <a:latin typeface="Arial" panose="020B0604020202020204" pitchFamily="34" charset="0"/>
              </a:rPr>
              <a:t>m</a:t>
            </a:r>
            <a:r>
              <a:rPr lang="cs-CZ" b="0" i="0" baseline="30000" dirty="0">
                <a:solidFill>
                  <a:srgbClr val="202122"/>
                </a:solidFill>
                <a:effectLst/>
                <a:latin typeface="Arial" panose="020B0604020202020204" pitchFamily="34" charset="0"/>
              </a:rPr>
              <a:t>2</a:t>
            </a:r>
            <a:r>
              <a:rPr lang="cs-CZ" b="0" i="0" dirty="0">
                <a:solidFill>
                  <a:srgbClr val="202122"/>
                </a:solidFill>
                <a:effectLst/>
                <a:latin typeface="Arial" panose="020B0604020202020204" pitchFamily="34" charset="0"/>
              </a:rPr>
              <a:t>·s</a:t>
            </a:r>
            <a:r>
              <a:rPr lang="cs-CZ" b="0" i="0" baseline="30000" dirty="0">
                <a:solidFill>
                  <a:srgbClr val="202122"/>
                </a:solidFill>
                <a:effectLst/>
                <a:latin typeface="Arial" panose="020B0604020202020204" pitchFamily="34" charset="0"/>
              </a:rPr>
              <a:t>-1</a:t>
            </a:r>
            <a:r>
              <a:rPr lang="en-US" b="0" i="0" baseline="30000" dirty="0">
                <a:solidFill>
                  <a:srgbClr val="202122"/>
                </a:solidFill>
                <a:effectLst/>
                <a:latin typeface="Arial" panose="020B0604020202020204" pitchFamily="34" charset="0"/>
              </a:rPr>
              <a:t> </a:t>
            </a:r>
            <a:r>
              <a:rPr lang="en-US" b="0" i="0" dirty="0">
                <a:solidFill>
                  <a:srgbClr val="202122"/>
                </a:solidFill>
                <a:effectLst/>
                <a:latin typeface="Arial" panose="020B0604020202020204" pitchFamily="34" charset="0"/>
              </a:rPr>
              <a:t>= 10</a:t>
            </a:r>
            <a:r>
              <a:rPr lang="en-US" b="0" i="0" baseline="30000" dirty="0">
                <a:solidFill>
                  <a:srgbClr val="202122"/>
                </a:solidFill>
                <a:effectLst/>
                <a:latin typeface="Arial" panose="020B0604020202020204" pitchFamily="34" charset="0"/>
              </a:rPr>
              <a:t>4</a:t>
            </a:r>
            <a:r>
              <a:rPr lang="en-US" b="0" i="0" dirty="0">
                <a:solidFill>
                  <a:srgbClr val="202122"/>
                </a:solidFill>
                <a:effectLst/>
                <a:latin typeface="Arial" panose="020B0604020202020204" pitchFamily="34" charset="0"/>
              </a:rPr>
              <a:t> St (stokes)</a:t>
            </a:r>
            <a:endParaRPr lang="cs-CZ" dirty="0"/>
          </a:p>
        </p:txBody>
      </p:sp>
      <p:sp>
        <p:nvSpPr>
          <p:cNvPr id="31" name="TextovéPole 30">
            <a:extLst>
              <a:ext uri="{FF2B5EF4-FFF2-40B4-BE49-F238E27FC236}">
                <a16:creationId xmlns:a16="http://schemas.microsoft.com/office/drawing/2014/main" id="{9D004926-D0C6-4686-9D42-56DB427BE7F9}"/>
              </a:ext>
            </a:extLst>
          </p:cNvPr>
          <p:cNvSpPr txBox="1"/>
          <p:nvPr/>
        </p:nvSpPr>
        <p:spPr>
          <a:xfrm>
            <a:off x="130999" y="5295662"/>
            <a:ext cx="8793925" cy="1323439"/>
          </a:xfrm>
          <a:prstGeom prst="rect">
            <a:avLst/>
          </a:prstGeom>
          <a:noFill/>
        </p:spPr>
        <p:txBody>
          <a:bodyPr wrap="square">
            <a:spAutoFit/>
          </a:bodyPr>
          <a:lstStyle/>
          <a:p>
            <a:pPr algn="just"/>
            <a:r>
              <a:rPr lang="cs-CZ" sz="2000" dirty="0"/>
              <a:t>Uvedený vztah platí pro velkou většinu kapalin (i plynů). Takové tekutiny se nazývají </a:t>
            </a:r>
            <a:r>
              <a:rPr lang="cs-CZ" sz="2000" b="1" dirty="0" err="1"/>
              <a:t>newtonské</a:t>
            </a:r>
            <a:r>
              <a:rPr lang="cs-CZ" sz="2000" b="1" dirty="0"/>
              <a:t> </a:t>
            </a:r>
            <a:r>
              <a:rPr lang="cs-CZ" sz="2000" dirty="0"/>
              <a:t>tekutiny</a:t>
            </a:r>
            <a:r>
              <a:rPr lang="cs-CZ" sz="2000" b="1" dirty="0"/>
              <a:t> </a:t>
            </a:r>
            <a:r>
              <a:rPr lang="cs-CZ" sz="2000" dirty="0"/>
              <a:t>(newtonovské). Dynamická viskozita u nich nezávisí na gradientu rychlosti. Existují však také anomální tekutiny, u nichž je viskozita na gradientu rychlosti závislá. Takové kapaliny se nazývají </a:t>
            </a:r>
            <a:r>
              <a:rPr lang="cs-CZ" sz="2000" b="1" dirty="0" err="1"/>
              <a:t>nenewtonské</a:t>
            </a:r>
            <a:r>
              <a:rPr lang="cs-CZ" sz="2000" dirty="0"/>
              <a:t>.</a:t>
            </a:r>
          </a:p>
        </p:txBody>
      </p:sp>
      <p:pic>
        <p:nvPicPr>
          <p:cNvPr id="2050" name="Picture 2" descr="Ideální plyn, Kapaliny KFC/FC1 Ideální plyn">
            <a:extLst>
              <a:ext uri="{FF2B5EF4-FFF2-40B4-BE49-F238E27FC236}">
                <a16:creationId xmlns:a16="http://schemas.microsoft.com/office/drawing/2014/main" id="{CFA965DF-DD1D-45A8-89C6-32D7E9FF9A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5141" y="2115665"/>
            <a:ext cx="4903665" cy="1287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6687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0B407AF0-ADC2-4C91-9754-42402B0B43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7424" y="233363"/>
            <a:ext cx="2461775" cy="2547937"/>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087BBC01-F701-4EAA-8BBD-594C3DD3347F}"/>
              </a:ext>
            </a:extLst>
          </p:cNvPr>
          <p:cNvSpPr txBox="1"/>
          <p:nvPr/>
        </p:nvSpPr>
        <p:spPr>
          <a:xfrm>
            <a:off x="304800" y="980212"/>
            <a:ext cx="5924549" cy="2554545"/>
          </a:xfrm>
          <a:prstGeom prst="rect">
            <a:avLst/>
          </a:prstGeom>
          <a:noFill/>
        </p:spPr>
        <p:txBody>
          <a:bodyPr wrap="square">
            <a:spAutoFit/>
          </a:bodyPr>
          <a:lstStyle/>
          <a:p>
            <a:pPr algn="just"/>
            <a:r>
              <a:rPr lang="cs-CZ" sz="2000" b="0" i="0" dirty="0">
                <a:solidFill>
                  <a:srgbClr val="000000"/>
                </a:solidFill>
                <a:effectLst/>
              </a:rPr>
              <a:t>Vůči malým napětím chovají jako tuhá tělesa a deformují se jen elasticky. Počínaje určitou hodnotou napětí (</a:t>
            </a:r>
            <a:r>
              <a:rPr lang="cs-CZ" sz="2000" b="1" i="1" dirty="0">
                <a:solidFill>
                  <a:srgbClr val="008000"/>
                </a:solidFill>
                <a:effectLst/>
              </a:rPr>
              <a:t>statická mez toku</a:t>
            </a:r>
            <a:r>
              <a:rPr lang="cs-CZ" sz="2000" b="0" i="0" dirty="0">
                <a:solidFill>
                  <a:srgbClr val="000000"/>
                </a:solidFill>
                <a:effectLst/>
              </a:rPr>
              <a:t> </a:t>
            </a:r>
            <a:r>
              <a:rPr lang="el-GR" sz="2000" b="1" i="1" dirty="0">
                <a:solidFill>
                  <a:srgbClr val="008000"/>
                </a:solidFill>
                <a:effectLst/>
              </a:rPr>
              <a:t>τ</a:t>
            </a:r>
            <a:r>
              <a:rPr lang="cs-CZ" sz="2000" b="1" i="0" baseline="-25000" dirty="0">
                <a:solidFill>
                  <a:srgbClr val="008000"/>
                </a:solidFill>
                <a:effectLst/>
              </a:rPr>
              <a:t>s</a:t>
            </a:r>
            <a:r>
              <a:rPr lang="cs-CZ" sz="2000" b="0" i="0" dirty="0">
                <a:solidFill>
                  <a:srgbClr val="000000"/>
                </a:solidFill>
                <a:effectLst/>
              </a:rPr>
              <a:t>) se začíná rozrušovat struktura a rychlostní gradient vzrůstá - nejprve zvolna, až křivka dosáhne rychle stoupající přímkové části.</a:t>
            </a:r>
          </a:p>
          <a:p>
            <a:pPr algn="just"/>
            <a:r>
              <a:rPr lang="cs-CZ" sz="2000" b="0" i="0" dirty="0">
                <a:solidFill>
                  <a:srgbClr val="000000"/>
                </a:solidFill>
                <a:effectLst/>
              </a:rPr>
              <a:t>Hodnota napětí odečtená jako průsečík přímkové části s osou se označuje jako </a:t>
            </a:r>
            <a:r>
              <a:rPr lang="cs-CZ" sz="2000" b="1" i="1" dirty="0" err="1">
                <a:solidFill>
                  <a:srgbClr val="008000"/>
                </a:solidFill>
                <a:effectLst/>
              </a:rPr>
              <a:t>Binghamova</a:t>
            </a:r>
            <a:r>
              <a:rPr lang="cs-CZ" sz="2000" b="0" i="0" dirty="0">
                <a:solidFill>
                  <a:srgbClr val="000000"/>
                </a:solidFill>
                <a:effectLst/>
              </a:rPr>
              <a:t> neboli </a:t>
            </a:r>
            <a:r>
              <a:rPr lang="cs-CZ" sz="2000" b="1" i="1" dirty="0">
                <a:solidFill>
                  <a:srgbClr val="008000"/>
                </a:solidFill>
                <a:effectLst/>
              </a:rPr>
              <a:t>dynamická mez toku</a:t>
            </a:r>
            <a:r>
              <a:rPr lang="cs-CZ" sz="2000" b="0" i="0" dirty="0">
                <a:solidFill>
                  <a:srgbClr val="000000"/>
                </a:solidFill>
                <a:effectLst/>
              </a:rPr>
              <a:t> </a:t>
            </a:r>
            <a:r>
              <a:rPr lang="el-GR" sz="2000" b="1" i="1" dirty="0">
                <a:solidFill>
                  <a:srgbClr val="008000"/>
                </a:solidFill>
                <a:effectLst/>
              </a:rPr>
              <a:t>τ</a:t>
            </a:r>
            <a:r>
              <a:rPr lang="cs-CZ" sz="2000" b="1" i="0" baseline="-25000" dirty="0">
                <a:solidFill>
                  <a:srgbClr val="008000"/>
                </a:solidFill>
                <a:effectLst/>
              </a:rPr>
              <a:t>d</a:t>
            </a:r>
            <a:r>
              <a:rPr lang="cs-CZ" sz="2000" b="0" i="0" dirty="0">
                <a:solidFill>
                  <a:srgbClr val="000000"/>
                </a:solidFill>
                <a:effectLst/>
              </a:rPr>
              <a:t> </a:t>
            </a:r>
            <a:endParaRPr lang="cs-CZ" sz="2000" dirty="0"/>
          </a:p>
        </p:txBody>
      </p:sp>
      <p:sp>
        <p:nvSpPr>
          <p:cNvPr id="8" name="TextovéPole 7">
            <a:extLst>
              <a:ext uri="{FF2B5EF4-FFF2-40B4-BE49-F238E27FC236}">
                <a16:creationId xmlns:a16="http://schemas.microsoft.com/office/drawing/2014/main" id="{F7864499-117D-495F-8CFF-E6B809E6C1B2}"/>
              </a:ext>
            </a:extLst>
          </p:cNvPr>
          <p:cNvSpPr txBox="1"/>
          <p:nvPr/>
        </p:nvSpPr>
        <p:spPr>
          <a:xfrm>
            <a:off x="304801" y="339209"/>
            <a:ext cx="4572000" cy="461665"/>
          </a:xfrm>
          <a:prstGeom prst="rect">
            <a:avLst/>
          </a:prstGeom>
          <a:noFill/>
        </p:spPr>
        <p:txBody>
          <a:bodyPr wrap="square">
            <a:spAutoFit/>
          </a:bodyPr>
          <a:lstStyle/>
          <a:p>
            <a:pPr algn="just"/>
            <a:r>
              <a:rPr lang="en-US" sz="2400" b="1" dirty="0"/>
              <a:t>B</a:t>
            </a:r>
            <a:r>
              <a:rPr lang="cs-CZ" sz="2400" b="1" dirty="0" err="1"/>
              <a:t>inghamovské</a:t>
            </a:r>
            <a:r>
              <a:rPr lang="cs-CZ" sz="2400" b="1" dirty="0"/>
              <a:t> (plastické) kapaliny </a:t>
            </a:r>
            <a:endParaRPr lang="en-US" sz="2400" b="1" dirty="0"/>
          </a:p>
        </p:txBody>
      </p:sp>
      <p:pic>
        <p:nvPicPr>
          <p:cNvPr id="2054" name="Picture 6">
            <a:extLst>
              <a:ext uri="{FF2B5EF4-FFF2-40B4-BE49-F238E27FC236}">
                <a16:creationId xmlns:a16="http://schemas.microsoft.com/office/drawing/2014/main" id="{989B69FF-D50D-4A9C-B32E-D771C5BCB1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8136" y="4147767"/>
            <a:ext cx="767518" cy="6463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F013D765-648F-4B29-B0CF-BB2FDDADBB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339" y="4347242"/>
            <a:ext cx="685800" cy="323306"/>
          </a:xfrm>
          <a:prstGeom prst="rect">
            <a:avLst/>
          </a:prstGeom>
          <a:noFill/>
          <a:extLst>
            <a:ext uri="{909E8E84-426E-40DD-AFC4-6F175D3DCCD1}">
              <a14:hiddenFill xmlns:a14="http://schemas.microsoft.com/office/drawing/2010/main">
                <a:solidFill>
                  <a:srgbClr val="FFFFFF"/>
                </a:solidFill>
              </a14:hiddenFill>
            </a:ext>
          </a:extLst>
        </p:spPr>
      </p:pic>
      <p:sp>
        <p:nvSpPr>
          <p:cNvPr id="18" name="TextovéPole 17">
            <a:extLst>
              <a:ext uri="{FF2B5EF4-FFF2-40B4-BE49-F238E27FC236}">
                <a16:creationId xmlns:a16="http://schemas.microsoft.com/office/drawing/2014/main" id="{5CAF197A-6DEA-4B07-9B34-94EE05AC7F8E}"/>
              </a:ext>
            </a:extLst>
          </p:cNvPr>
          <p:cNvSpPr txBox="1"/>
          <p:nvPr/>
        </p:nvSpPr>
        <p:spPr>
          <a:xfrm>
            <a:off x="1114427" y="4323679"/>
            <a:ext cx="2038350" cy="369332"/>
          </a:xfrm>
          <a:prstGeom prst="rect">
            <a:avLst/>
          </a:prstGeom>
          <a:noFill/>
        </p:spPr>
        <p:txBody>
          <a:bodyPr wrap="square">
            <a:spAutoFit/>
          </a:bodyPr>
          <a:lstStyle/>
          <a:p>
            <a:r>
              <a:rPr lang="cs-CZ" b="0" i="0" dirty="0">
                <a:solidFill>
                  <a:srgbClr val="000000"/>
                </a:solidFill>
                <a:effectLst/>
              </a:rPr>
              <a:t>látka zůstává tuhá</a:t>
            </a:r>
            <a:endParaRPr lang="cs-CZ" dirty="0"/>
          </a:p>
        </p:txBody>
      </p:sp>
      <p:pic>
        <p:nvPicPr>
          <p:cNvPr id="2058" name="Picture 10">
            <a:extLst>
              <a:ext uri="{FF2B5EF4-FFF2-40B4-BE49-F238E27FC236}">
                <a16:creationId xmlns:a16="http://schemas.microsoft.com/office/drawing/2014/main" id="{DE41F04B-F8FA-49CB-9841-92CA52805B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8378" y="3511357"/>
            <a:ext cx="1764267" cy="70788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0A8ED43A-B4DE-4B89-A18D-7CBB0BBADC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339" y="3708138"/>
            <a:ext cx="685800" cy="314325"/>
          </a:xfrm>
          <a:prstGeom prst="rect">
            <a:avLst/>
          </a:prstGeom>
          <a:noFill/>
          <a:extLst>
            <a:ext uri="{909E8E84-426E-40DD-AFC4-6F175D3DCCD1}">
              <a14:hiddenFill xmlns:a14="http://schemas.microsoft.com/office/drawing/2010/main">
                <a:solidFill>
                  <a:srgbClr val="FFFFFF"/>
                </a:solidFill>
              </a14:hiddenFill>
            </a:ext>
          </a:extLst>
        </p:spPr>
      </p:pic>
      <p:sp>
        <p:nvSpPr>
          <p:cNvPr id="22" name="TextovéPole 21">
            <a:extLst>
              <a:ext uri="{FF2B5EF4-FFF2-40B4-BE49-F238E27FC236}">
                <a16:creationId xmlns:a16="http://schemas.microsoft.com/office/drawing/2014/main" id="{6E0F99AB-D69F-4DB0-85B2-5174052C88FF}"/>
              </a:ext>
            </a:extLst>
          </p:cNvPr>
          <p:cNvSpPr txBox="1"/>
          <p:nvPr/>
        </p:nvSpPr>
        <p:spPr>
          <a:xfrm>
            <a:off x="1114427" y="3708138"/>
            <a:ext cx="3762374" cy="369332"/>
          </a:xfrm>
          <a:prstGeom prst="rect">
            <a:avLst/>
          </a:prstGeom>
          <a:noFill/>
        </p:spPr>
        <p:txBody>
          <a:bodyPr wrap="square">
            <a:spAutoFit/>
          </a:bodyPr>
          <a:lstStyle/>
          <a:p>
            <a:r>
              <a:rPr lang="cs-CZ" b="0" i="0" dirty="0">
                <a:solidFill>
                  <a:srgbClr val="000000"/>
                </a:solidFill>
                <a:effectLst/>
              </a:rPr>
              <a:t>látka teče jako </a:t>
            </a:r>
            <a:r>
              <a:rPr lang="cs-CZ" b="0" i="0" dirty="0" err="1">
                <a:solidFill>
                  <a:srgbClr val="000000"/>
                </a:solidFill>
                <a:effectLst/>
              </a:rPr>
              <a:t>newtonská</a:t>
            </a:r>
            <a:r>
              <a:rPr lang="cs-CZ" b="0" i="0" dirty="0">
                <a:solidFill>
                  <a:srgbClr val="000000"/>
                </a:solidFill>
                <a:effectLst/>
              </a:rPr>
              <a:t> kapalina</a:t>
            </a:r>
            <a:endParaRPr lang="cs-CZ" dirty="0"/>
          </a:p>
        </p:txBody>
      </p:sp>
      <p:sp>
        <p:nvSpPr>
          <p:cNvPr id="24" name="TextovéPole 23">
            <a:extLst>
              <a:ext uri="{FF2B5EF4-FFF2-40B4-BE49-F238E27FC236}">
                <a16:creationId xmlns:a16="http://schemas.microsoft.com/office/drawing/2014/main" id="{5F9EF695-DB28-44CB-9BFE-4DA9D9635BA5}"/>
              </a:ext>
            </a:extLst>
          </p:cNvPr>
          <p:cNvSpPr txBox="1"/>
          <p:nvPr/>
        </p:nvSpPr>
        <p:spPr>
          <a:xfrm>
            <a:off x="168850" y="4832252"/>
            <a:ext cx="6225025" cy="923330"/>
          </a:xfrm>
          <a:prstGeom prst="rect">
            <a:avLst/>
          </a:prstGeom>
          <a:noFill/>
        </p:spPr>
        <p:txBody>
          <a:bodyPr wrap="square">
            <a:spAutoFit/>
          </a:bodyPr>
          <a:lstStyle/>
          <a:p>
            <a:r>
              <a:rPr lang="cs-CZ" b="0" i="0" dirty="0">
                <a:solidFill>
                  <a:srgbClr val="000000"/>
                </a:solidFill>
                <a:effectLst/>
              </a:rPr>
              <a:t>kde </a:t>
            </a:r>
            <a:r>
              <a:rPr lang="el-GR" b="0" i="1" dirty="0">
                <a:solidFill>
                  <a:srgbClr val="000000"/>
                </a:solidFill>
                <a:effectLst/>
              </a:rPr>
              <a:t>τ</a:t>
            </a:r>
            <a:r>
              <a:rPr lang="cs-CZ" b="0" i="1" baseline="-25000" dirty="0" err="1">
                <a:solidFill>
                  <a:srgbClr val="000000"/>
                </a:solidFill>
                <a:effectLst/>
              </a:rPr>
              <a:t>xy</a:t>
            </a:r>
            <a:r>
              <a:rPr lang="cs-CZ" b="0" i="0" dirty="0">
                <a:solidFill>
                  <a:srgbClr val="000000"/>
                </a:solidFill>
                <a:effectLst/>
              </a:rPr>
              <a:t> je tečné napětí (N m</a:t>
            </a:r>
            <a:r>
              <a:rPr lang="cs-CZ" b="0" i="0" baseline="30000" dirty="0">
                <a:solidFill>
                  <a:srgbClr val="000000"/>
                </a:solidFill>
                <a:effectLst/>
              </a:rPr>
              <a:t>–2</a:t>
            </a:r>
            <a:r>
              <a:rPr lang="cs-CZ" b="0" i="0" dirty="0">
                <a:solidFill>
                  <a:srgbClr val="000000"/>
                </a:solidFill>
                <a:effectLst/>
              </a:rPr>
              <a:t>) působící ve směru osy </a:t>
            </a:r>
            <a:r>
              <a:rPr lang="cs-CZ" b="0" i="1" dirty="0">
                <a:solidFill>
                  <a:srgbClr val="000000"/>
                </a:solidFill>
                <a:effectLst/>
              </a:rPr>
              <a:t>x</a:t>
            </a:r>
            <a:r>
              <a:rPr lang="cs-CZ" b="0" i="0" dirty="0">
                <a:solidFill>
                  <a:srgbClr val="000000"/>
                </a:solidFill>
                <a:effectLst/>
              </a:rPr>
              <a:t> v rovině kolmé k ose </a:t>
            </a:r>
            <a:r>
              <a:rPr lang="cs-CZ" b="0" i="1" dirty="0">
                <a:solidFill>
                  <a:srgbClr val="000000"/>
                </a:solidFill>
                <a:effectLst/>
              </a:rPr>
              <a:t>y</a:t>
            </a:r>
            <a:r>
              <a:rPr lang="cs-CZ" b="0" i="0" dirty="0">
                <a:solidFill>
                  <a:srgbClr val="000000"/>
                </a:solidFill>
                <a:effectLst/>
              </a:rPr>
              <a:t>, </a:t>
            </a:r>
            <a:r>
              <a:rPr lang="cs-CZ" b="0" i="1" dirty="0" err="1">
                <a:solidFill>
                  <a:srgbClr val="000000"/>
                </a:solidFill>
                <a:effectLst/>
              </a:rPr>
              <a:t>u</a:t>
            </a:r>
            <a:r>
              <a:rPr lang="cs-CZ" b="0" i="1" baseline="-25000" dirty="0" err="1">
                <a:solidFill>
                  <a:srgbClr val="000000"/>
                </a:solidFill>
                <a:effectLst/>
              </a:rPr>
              <a:t>x</a:t>
            </a:r>
            <a:r>
              <a:rPr lang="cs-CZ" b="0" i="0" dirty="0">
                <a:solidFill>
                  <a:srgbClr val="000000"/>
                </a:solidFill>
                <a:effectLst/>
              </a:rPr>
              <a:t> je rychlost toku ve směru osy </a:t>
            </a:r>
            <a:r>
              <a:rPr lang="cs-CZ" b="0" i="1" dirty="0">
                <a:solidFill>
                  <a:srgbClr val="000000"/>
                </a:solidFill>
                <a:effectLst/>
              </a:rPr>
              <a:t>x</a:t>
            </a:r>
            <a:r>
              <a:rPr lang="cs-CZ" b="0" i="0" dirty="0">
                <a:solidFill>
                  <a:srgbClr val="000000"/>
                </a:solidFill>
                <a:effectLst/>
              </a:rPr>
              <a:t> a </a:t>
            </a:r>
            <a:r>
              <a:rPr lang="cs-CZ" b="0" i="0" dirty="0" err="1">
                <a:solidFill>
                  <a:srgbClr val="000000"/>
                </a:solidFill>
                <a:effectLst/>
              </a:rPr>
              <a:t>d</a:t>
            </a:r>
            <a:r>
              <a:rPr lang="cs-CZ" b="0" i="1" dirty="0" err="1">
                <a:solidFill>
                  <a:srgbClr val="000000"/>
                </a:solidFill>
                <a:effectLst/>
              </a:rPr>
              <a:t>u</a:t>
            </a:r>
            <a:r>
              <a:rPr lang="cs-CZ" b="0" i="1" baseline="-25000" dirty="0" err="1">
                <a:solidFill>
                  <a:srgbClr val="000000"/>
                </a:solidFill>
                <a:effectLst/>
              </a:rPr>
              <a:t>x</a:t>
            </a:r>
            <a:r>
              <a:rPr lang="cs-CZ" b="0" i="0" dirty="0">
                <a:solidFill>
                  <a:srgbClr val="000000"/>
                </a:solidFill>
                <a:effectLst/>
              </a:rPr>
              <a:t>/</a:t>
            </a:r>
            <a:r>
              <a:rPr lang="cs-CZ" b="0" i="0" dirty="0" err="1">
                <a:solidFill>
                  <a:srgbClr val="000000"/>
                </a:solidFill>
                <a:effectLst/>
              </a:rPr>
              <a:t>d</a:t>
            </a:r>
            <a:r>
              <a:rPr lang="cs-CZ" b="0" i="1" dirty="0" err="1">
                <a:solidFill>
                  <a:srgbClr val="000000"/>
                </a:solidFill>
                <a:effectLst/>
              </a:rPr>
              <a:t>y</a:t>
            </a:r>
            <a:r>
              <a:rPr lang="cs-CZ" b="0" i="0" dirty="0">
                <a:solidFill>
                  <a:srgbClr val="000000"/>
                </a:solidFill>
                <a:effectLst/>
              </a:rPr>
              <a:t> je gradient rychlosti.</a:t>
            </a:r>
            <a:endParaRPr lang="cs-CZ" dirty="0"/>
          </a:p>
        </p:txBody>
      </p:sp>
      <p:pic>
        <p:nvPicPr>
          <p:cNvPr id="2062" name="Picture 14">
            <a:extLst>
              <a:ext uri="{FF2B5EF4-FFF2-40B4-BE49-F238E27FC236}">
                <a16:creationId xmlns:a16="http://schemas.microsoft.com/office/drawing/2014/main" id="{AE66BEC2-C1A4-43C7-B06B-EC8D141018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56225" y="2982766"/>
            <a:ext cx="2461774" cy="2609481"/>
          </a:xfrm>
          <a:prstGeom prst="rect">
            <a:avLst/>
          </a:prstGeom>
          <a:noFill/>
          <a:extLst>
            <a:ext uri="{909E8E84-426E-40DD-AFC4-6F175D3DCCD1}">
              <a14:hiddenFill xmlns:a14="http://schemas.microsoft.com/office/drawing/2010/main">
                <a:solidFill>
                  <a:srgbClr val="FFFFFF"/>
                </a:solidFill>
              </a14:hiddenFill>
            </a:ext>
          </a:extLst>
        </p:spPr>
      </p:pic>
      <p:sp>
        <p:nvSpPr>
          <p:cNvPr id="27" name="TextovéPole 26">
            <a:extLst>
              <a:ext uri="{FF2B5EF4-FFF2-40B4-BE49-F238E27FC236}">
                <a16:creationId xmlns:a16="http://schemas.microsoft.com/office/drawing/2014/main" id="{7293299C-DB50-4F8B-9117-1962EFCCFD7B}"/>
              </a:ext>
            </a:extLst>
          </p:cNvPr>
          <p:cNvSpPr txBox="1"/>
          <p:nvPr/>
        </p:nvSpPr>
        <p:spPr>
          <a:xfrm>
            <a:off x="161924" y="5753951"/>
            <a:ext cx="8813226" cy="1015663"/>
          </a:xfrm>
          <a:prstGeom prst="rect">
            <a:avLst/>
          </a:prstGeom>
          <a:noFill/>
        </p:spPr>
        <p:txBody>
          <a:bodyPr wrap="square">
            <a:spAutoFit/>
          </a:bodyPr>
          <a:lstStyle/>
          <a:p>
            <a:r>
              <a:rPr lang="cs-CZ" sz="2000" b="1" i="0" dirty="0">
                <a:solidFill>
                  <a:srgbClr val="000000"/>
                </a:solidFill>
                <a:effectLst/>
              </a:rPr>
              <a:t>Plasticita</a:t>
            </a:r>
            <a:r>
              <a:rPr lang="cs-CZ" sz="2000" b="0" i="0" dirty="0">
                <a:solidFill>
                  <a:srgbClr val="000000"/>
                </a:solidFill>
                <a:effectLst/>
              </a:rPr>
              <a:t> předpokládá </a:t>
            </a:r>
            <a:r>
              <a:rPr lang="cs-CZ" sz="2000" b="0" i="0" u="sng" dirty="0">
                <a:solidFill>
                  <a:srgbClr val="000000"/>
                </a:solidFill>
                <a:effectLst/>
              </a:rPr>
              <a:t>vytvoření úplné struktury s asociačními spoji</a:t>
            </a:r>
            <a:r>
              <a:rPr lang="cs-CZ" sz="2000" b="0" i="0" dirty="0">
                <a:solidFill>
                  <a:srgbClr val="000000"/>
                </a:solidFill>
                <a:effectLst/>
              </a:rPr>
              <a:t>, která odolává napětím menším než statická mez toku, ale </a:t>
            </a:r>
            <a:r>
              <a:rPr lang="cs-CZ" sz="2000" b="0" i="0" u="sng" dirty="0">
                <a:solidFill>
                  <a:srgbClr val="000000"/>
                </a:solidFill>
                <a:effectLst/>
              </a:rPr>
              <a:t>rozrušuje se při větších napětích, kdy se systém začíná chovat jako kapalina</a:t>
            </a:r>
            <a:r>
              <a:rPr lang="cs-CZ" sz="2000" b="0" i="0" dirty="0">
                <a:solidFill>
                  <a:srgbClr val="000000"/>
                </a:solidFill>
                <a:effectLst/>
              </a:rPr>
              <a:t>, zpočátku vysoce viskózní, později dobře tekutá.</a:t>
            </a:r>
            <a:endParaRPr lang="cs-CZ" sz="2000" dirty="0"/>
          </a:p>
        </p:txBody>
      </p:sp>
    </p:spTree>
    <p:extLst>
      <p:ext uri="{BB962C8B-B14F-4D97-AF65-F5344CB8AC3E}">
        <p14:creationId xmlns:p14="http://schemas.microsoft.com/office/powerpoint/2010/main" val="6464703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PNNL: S &amp; E - Macro Property Measurement, Complex Fluid Type Governs  Behavior (203)">
            <a:extLst>
              <a:ext uri="{FF2B5EF4-FFF2-40B4-BE49-F238E27FC236}">
                <a16:creationId xmlns:a16="http://schemas.microsoft.com/office/drawing/2014/main" id="{FC4DADDA-E0E8-465D-BF5E-AE2EAEBBA9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2604" y="2975507"/>
            <a:ext cx="3964671" cy="372679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Toothpaste as a typical example of a non-Newtonian fluid (Bingham Fluid)">
            <a:extLst>
              <a:ext uri="{FF2B5EF4-FFF2-40B4-BE49-F238E27FC236}">
                <a16:creationId xmlns:a16="http://schemas.microsoft.com/office/drawing/2014/main" id="{57E6C87A-CB0F-41D3-86E4-B8657088DA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008" y="4730623"/>
            <a:ext cx="3505200" cy="1971675"/>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94190E2C-ABCC-41A5-828D-31C93423DDC1}"/>
              </a:ext>
            </a:extLst>
          </p:cNvPr>
          <p:cNvSpPr txBox="1"/>
          <p:nvPr/>
        </p:nvSpPr>
        <p:spPr>
          <a:xfrm>
            <a:off x="125643" y="718081"/>
            <a:ext cx="5257800" cy="1323439"/>
          </a:xfrm>
          <a:prstGeom prst="rect">
            <a:avLst/>
          </a:prstGeom>
          <a:noFill/>
        </p:spPr>
        <p:txBody>
          <a:bodyPr wrap="square">
            <a:spAutoFit/>
          </a:bodyPr>
          <a:lstStyle/>
          <a:p>
            <a:pPr algn="just"/>
            <a:r>
              <a:rPr lang="cs-CZ" sz="2000" b="1" dirty="0"/>
              <a:t>Majonéza</a:t>
            </a:r>
            <a:r>
              <a:rPr lang="cs-CZ" sz="2000" dirty="0"/>
              <a:t> je </a:t>
            </a:r>
            <a:r>
              <a:rPr lang="cs-CZ" sz="2000" dirty="0" err="1"/>
              <a:t>binghamovská</a:t>
            </a:r>
            <a:r>
              <a:rPr lang="cs-CZ" sz="2000" dirty="0"/>
              <a:t> kapalina. Na povrchu má hrany a výstupky protože se </a:t>
            </a:r>
            <a:r>
              <a:rPr lang="cs-CZ" sz="2000" dirty="0" err="1"/>
              <a:t>binghamovská</a:t>
            </a:r>
            <a:r>
              <a:rPr lang="cs-CZ" sz="2000" dirty="0"/>
              <a:t> kapalina chová při malém smykovém napětí jako pevná látka.</a:t>
            </a:r>
          </a:p>
        </p:txBody>
      </p:sp>
      <p:pic>
        <p:nvPicPr>
          <p:cNvPr id="10" name="Picture 4" descr="Bingham plastic - Wikipedia">
            <a:extLst>
              <a:ext uri="{FF2B5EF4-FFF2-40B4-BE49-F238E27FC236}">
                <a16:creationId xmlns:a16="http://schemas.microsoft.com/office/drawing/2014/main" id="{272C53C2-6F1A-4556-8033-BE64C0E5F9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5721" y="155702"/>
            <a:ext cx="3432636" cy="2606793"/>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0B66DEC0-D1DD-4470-9F66-55F5EDE23692}"/>
              </a:ext>
            </a:extLst>
          </p:cNvPr>
          <p:cNvSpPr txBox="1"/>
          <p:nvPr/>
        </p:nvSpPr>
        <p:spPr>
          <a:xfrm>
            <a:off x="125643" y="234128"/>
            <a:ext cx="1072730" cy="461665"/>
          </a:xfrm>
          <a:prstGeom prst="rect">
            <a:avLst/>
          </a:prstGeom>
          <a:noFill/>
        </p:spPr>
        <p:txBody>
          <a:bodyPr wrap="none" rtlCol="0">
            <a:spAutoFit/>
          </a:bodyPr>
          <a:lstStyle/>
          <a:p>
            <a:r>
              <a:rPr lang="cs-CZ" sz="2400" b="1" dirty="0"/>
              <a:t>Příklad</a:t>
            </a:r>
          </a:p>
        </p:txBody>
      </p:sp>
      <p:pic>
        <p:nvPicPr>
          <p:cNvPr id="4100" name="Picture 4" descr="Tradiční vápno stále ještě zcela neustoupilo - ČESKÉSTAVBY.cz">
            <a:extLst>
              <a:ext uri="{FF2B5EF4-FFF2-40B4-BE49-F238E27FC236}">
                <a16:creationId xmlns:a16="http://schemas.microsoft.com/office/drawing/2014/main" id="{1B4985A7-314E-4B51-961A-67CCD5EC9C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7090" y="2356267"/>
            <a:ext cx="2864307" cy="21454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5E7FE2C4-9249-4D3C-A073-82B75138379A}"/>
              </a:ext>
            </a:extLst>
          </p:cNvPr>
          <p:cNvSpPr txBox="1"/>
          <p:nvPr/>
        </p:nvSpPr>
        <p:spPr>
          <a:xfrm>
            <a:off x="266699" y="2356267"/>
            <a:ext cx="1199251" cy="707886"/>
          </a:xfrm>
          <a:prstGeom prst="rect">
            <a:avLst/>
          </a:prstGeom>
          <a:noFill/>
        </p:spPr>
        <p:txBody>
          <a:bodyPr wrap="square" rtlCol="0">
            <a:spAutoFit/>
          </a:bodyPr>
          <a:lstStyle/>
          <a:p>
            <a:r>
              <a:rPr lang="cs-CZ" sz="2000" b="1" dirty="0"/>
              <a:t>Další příklady</a:t>
            </a:r>
          </a:p>
        </p:txBody>
      </p:sp>
    </p:spTree>
    <p:extLst>
      <p:ext uri="{BB962C8B-B14F-4D97-AF65-F5344CB8AC3E}">
        <p14:creationId xmlns:p14="http://schemas.microsoft.com/office/powerpoint/2010/main" val="40706724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B683CAC-917E-4EAF-B033-94014A53AD4D}"/>
              </a:ext>
            </a:extLst>
          </p:cNvPr>
          <p:cNvSpPr txBox="1"/>
          <p:nvPr/>
        </p:nvSpPr>
        <p:spPr>
          <a:xfrm>
            <a:off x="117936" y="215503"/>
            <a:ext cx="1072730" cy="461665"/>
          </a:xfrm>
          <a:prstGeom prst="rect">
            <a:avLst/>
          </a:prstGeom>
          <a:noFill/>
        </p:spPr>
        <p:txBody>
          <a:bodyPr wrap="none" rtlCol="0">
            <a:spAutoFit/>
          </a:bodyPr>
          <a:lstStyle/>
          <a:p>
            <a:r>
              <a:rPr lang="cs-CZ" sz="2400" b="1" dirty="0"/>
              <a:t>Příklad</a:t>
            </a:r>
          </a:p>
        </p:txBody>
      </p:sp>
      <p:pic>
        <p:nvPicPr>
          <p:cNvPr id="3074" name="Picture 2" descr="bažina - tn.cz">
            <a:extLst>
              <a:ext uri="{FF2B5EF4-FFF2-40B4-BE49-F238E27FC236}">
                <a16:creationId xmlns:a16="http://schemas.microsoft.com/office/drawing/2014/main" id="{681DCED9-5A2D-4158-AAB9-CF2A7D7406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9374" y="549563"/>
            <a:ext cx="3966690" cy="2375503"/>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234B7620-F66C-4450-8D40-4A8190045E06}"/>
              </a:ext>
            </a:extLst>
          </p:cNvPr>
          <p:cNvSpPr txBox="1"/>
          <p:nvPr/>
        </p:nvSpPr>
        <p:spPr>
          <a:xfrm>
            <a:off x="201043" y="808015"/>
            <a:ext cx="4704332" cy="2246769"/>
          </a:xfrm>
          <a:prstGeom prst="rect">
            <a:avLst/>
          </a:prstGeom>
          <a:noFill/>
        </p:spPr>
        <p:txBody>
          <a:bodyPr wrap="square">
            <a:spAutoFit/>
          </a:bodyPr>
          <a:lstStyle/>
          <a:p>
            <a:pPr algn="just"/>
            <a:r>
              <a:rPr lang="cs-CZ" sz="2000" dirty="0"/>
              <a:t>Bude-li tlak tělesa ponořeného v </a:t>
            </a:r>
            <a:r>
              <a:rPr lang="cs-CZ" sz="2000" b="1" dirty="0"/>
              <a:t>bažině</a:t>
            </a:r>
            <a:r>
              <a:rPr lang="cs-CZ" sz="2000" dirty="0"/>
              <a:t> malý, bude malé i smykové napětí, kapalina nebude téci a bažina se bude chovat jako </a:t>
            </a:r>
            <a:r>
              <a:rPr lang="cs-CZ" sz="2000" u="sng" dirty="0"/>
              <a:t>pevné těleso</a:t>
            </a:r>
            <a:r>
              <a:rPr lang="cs-CZ" sz="2000" dirty="0"/>
              <a:t>. Lehký předmět tak může ležet na povrchu bažiny a nepotopí se, ani když není nadlehčován dostatečně velkou vztlakovou silou. </a:t>
            </a:r>
            <a:endParaRPr lang="en-US" sz="2000" dirty="0"/>
          </a:p>
        </p:txBody>
      </p:sp>
      <p:sp>
        <p:nvSpPr>
          <p:cNvPr id="14" name="TextovéPole 13">
            <a:extLst>
              <a:ext uri="{FF2B5EF4-FFF2-40B4-BE49-F238E27FC236}">
                <a16:creationId xmlns:a16="http://schemas.microsoft.com/office/drawing/2014/main" id="{D5F019E6-8BF1-4FD8-BC0A-59785AC749D4}"/>
              </a:ext>
            </a:extLst>
          </p:cNvPr>
          <p:cNvSpPr txBox="1"/>
          <p:nvPr/>
        </p:nvSpPr>
        <p:spPr>
          <a:xfrm>
            <a:off x="117936" y="4200165"/>
            <a:ext cx="8908128" cy="1938992"/>
          </a:xfrm>
          <a:prstGeom prst="rect">
            <a:avLst/>
          </a:prstGeom>
          <a:noFill/>
        </p:spPr>
        <p:txBody>
          <a:bodyPr wrap="square">
            <a:spAutoFit/>
          </a:bodyPr>
          <a:lstStyle/>
          <a:p>
            <a:pPr algn="just"/>
            <a:r>
              <a:rPr lang="cs-CZ" sz="2000" dirty="0"/>
              <a:t>Pokud by byl člověk v bažině absolutně nehybný, chovala by se bažina jako </a:t>
            </a:r>
            <a:r>
              <a:rPr lang="cs-CZ" sz="2000" u="sng" dirty="0"/>
              <a:t>pevné těleso</a:t>
            </a:r>
            <a:r>
              <a:rPr lang="cs-CZ" sz="2000" dirty="0"/>
              <a:t>. Začne-li se však člověk do bažiny ponořovat, sebemenší pohyb nohy či ruky zvýší reakční silou tlak na kapalinu, k čemuž přispěje i přilnavost a viskozita kapaliny, jejichž překonávání vyžaduje další úsilí. Jakmile se člověk ponoří pod úroveň, při níž vztlaková síla vyrovnává jeho tíhu, je další ponořování nezadržitelné (stačí k němu pouhé dýchání).</a:t>
            </a:r>
          </a:p>
        </p:txBody>
      </p:sp>
      <p:sp>
        <p:nvSpPr>
          <p:cNvPr id="16" name="TextovéPole 15">
            <a:extLst>
              <a:ext uri="{FF2B5EF4-FFF2-40B4-BE49-F238E27FC236}">
                <a16:creationId xmlns:a16="http://schemas.microsoft.com/office/drawing/2014/main" id="{349B6EF1-DA82-4EC1-8596-691E3874082F}"/>
              </a:ext>
            </a:extLst>
          </p:cNvPr>
          <p:cNvSpPr txBox="1"/>
          <p:nvPr/>
        </p:nvSpPr>
        <p:spPr>
          <a:xfrm>
            <a:off x="201042" y="3054784"/>
            <a:ext cx="8825022" cy="1015663"/>
          </a:xfrm>
          <a:prstGeom prst="rect">
            <a:avLst/>
          </a:prstGeom>
          <a:noFill/>
        </p:spPr>
        <p:txBody>
          <a:bodyPr wrap="square">
            <a:spAutoFit/>
          </a:bodyPr>
          <a:lstStyle/>
          <a:p>
            <a:r>
              <a:rPr lang="cs-CZ" sz="2000" dirty="0"/>
              <a:t>Překročí-li tlak jistou hodnotu, začne se bažina chovat jako </a:t>
            </a:r>
            <a:r>
              <a:rPr lang="cs-CZ" sz="2000" u="sng" dirty="0" err="1"/>
              <a:t>binghamovská</a:t>
            </a:r>
            <a:r>
              <a:rPr lang="cs-CZ" sz="2000" u="sng" dirty="0"/>
              <a:t> kapalina </a:t>
            </a:r>
            <a:r>
              <a:rPr lang="cs-CZ" sz="2000" dirty="0"/>
              <a:t>a těleso se bude nezadržitelně ponořovat, aniž by tomu mohla vztlaková síla zabránit (přestože hustota bažin je 1500</a:t>
            </a:r>
            <a:r>
              <a:rPr lang="en-US" sz="2000" dirty="0"/>
              <a:t> </a:t>
            </a:r>
            <a:r>
              <a:rPr lang="cs-CZ" sz="2000" dirty="0"/>
              <a:t>-</a:t>
            </a:r>
            <a:r>
              <a:rPr lang="en-US" sz="2000" dirty="0"/>
              <a:t> </a:t>
            </a:r>
            <a:r>
              <a:rPr lang="cs-CZ" sz="2000" dirty="0"/>
              <a:t>2000 kg</a:t>
            </a:r>
            <a:r>
              <a:rPr lang="en-US" sz="2000" dirty="0"/>
              <a:t>.</a:t>
            </a:r>
            <a:r>
              <a:rPr lang="cs-CZ" sz="2000" dirty="0"/>
              <a:t>m</a:t>
            </a:r>
            <a:r>
              <a:rPr lang="en-US" sz="2000" baseline="30000" dirty="0"/>
              <a:t>-</a:t>
            </a:r>
            <a:r>
              <a:rPr lang="cs-CZ" sz="2000" baseline="30000" dirty="0"/>
              <a:t>3</a:t>
            </a:r>
            <a:r>
              <a:rPr lang="cs-CZ" sz="2000" dirty="0"/>
              <a:t>). </a:t>
            </a:r>
          </a:p>
        </p:txBody>
      </p:sp>
    </p:spTree>
    <p:extLst>
      <p:ext uri="{BB962C8B-B14F-4D97-AF65-F5344CB8AC3E}">
        <p14:creationId xmlns:p14="http://schemas.microsoft.com/office/powerpoint/2010/main" val="40406260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a:extLst>
              <a:ext uri="{FF2B5EF4-FFF2-40B4-BE49-F238E27FC236}">
                <a16:creationId xmlns:a16="http://schemas.microsoft.com/office/drawing/2014/main" id="{B54D69C9-6C1D-48AD-BAF6-930C65D9B5B9}"/>
              </a:ext>
            </a:extLst>
          </p:cNvPr>
          <p:cNvSpPr txBox="1"/>
          <p:nvPr/>
        </p:nvSpPr>
        <p:spPr>
          <a:xfrm>
            <a:off x="214312" y="2537130"/>
            <a:ext cx="8715375" cy="461665"/>
          </a:xfrm>
          <a:prstGeom prst="rect">
            <a:avLst/>
          </a:prstGeom>
          <a:noFill/>
        </p:spPr>
        <p:txBody>
          <a:bodyPr wrap="square">
            <a:spAutoFit/>
          </a:bodyPr>
          <a:lstStyle/>
          <a:p>
            <a:pPr algn="l"/>
            <a:r>
              <a:rPr lang="cs-CZ" sz="2400" b="1" i="0" dirty="0">
                <a:solidFill>
                  <a:srgbClr val="000000"/>
                </a:solidFill>
                <a:effectLst/>
              </a:rPr>
              <a:t>Einsteinova rovnice pro viskozitu </a:t>
            </a:r>
            <a:r>
              <a:rPr lang="cs-CZ" sz="2400" b="1" dirty="0"/>
              <a:t>zředěných disperzních systémů </a:t>
            </a:r>
            <a:endParaRPr lang="cs-CZ" sz="2400" b="1" i="0" dirty="0">
              <a:solidFill>
                <a:srgbClr val="000000"/>
              </a:solidFill>
              <a:effectLst/>
            </a:endParaRPr>
          </a:p>
        </p:txBody>
      </p:sp>
      <p:pic>
        <p:nvPicPr>
          <p:cNvPr id="44034" name="Picture 2">
            <a:extLst>
              <a:ext uri="{FF2B5EF4-FFF2-40B4-BE49-F238E27FC236}">
                <a16:creationId xmlns:a16="http://schemas.microsoft.com/office/drawing/2014/main" id="{716B1760-A707-4725-940E-CE6EF1FF56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4700" y="3951401"/>
            <a:ext cx="1933575" cy="337251"/>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E47B8407-F2FF-48C3-B730-60C72EE94C21}"/>
              </a:ext>
            </a:extLst>
          </p:cNvPr>
          <p:cNvSpPr txBox="1"/>
          <p:nvPr/>
        </p:nvSpPr>
        <p:spPr>
          <a:xfrm>
            <a:off x="128586" y="4454613"/>
            <a:ext cx="8715376" cy="369332"/>
          </a:xfrm>
          <a:prstGeom prst="rect">
            <a:avLst/>
          </a:prstGeom>
          <a:noFill/>
        </p:spPr>
        <p:txBody>
          <a:bodyPr wrap="square">
            <a:spAutoFit/>
          </a:bodyPr>
          <a:lstStyle/>
          <a:p>
            <a:r>
              <a:rPr lang="cs-CZ" dirty="0"/>
              <a:t>kde </a:t>
            </a:r>
            <a:r>
              <a:rPr lang="cs-CZ" i="1" dirty="0" err="1"/>
              <a:t>η</a:t>
            </a:r>
            <a:r>
              <a:rPr lang="cs-CZ" baseline="-25000" dirty="0" err="1"/>
              <a:t>o</a:t>
            </a:r>
            <a:r>
              <a:rPr lang="cs-CZ" dirty="0"/>
              <a:t> je viskozita čistého disperzního prostředí a </a:t>
            </a:r>
            <a:r>
              <a:rPr lang="el-GR" dirty="0"/>
              <a:t>ϕ</a:t>
            </a:r>
            <a:r>
              <a:rPr lang="cs-CZ" dirty="0"/>
              <a:t> je objemový zlomek disperzního podílu. </a:t>
            </a:r>
          </a:p>
        </p:txBody>
      </p:sp>
      <p:sp>
        <p:nvSpPr>
          <p:cNvPr id="15" name="TextovéPole 14">
            <a:extLst>
              <a:ext uri="{FF2B5EF4-FFF2-40B4-BE49-F238E27FC236}">
                <a16:creationId xmlns:a16="http://schemas.microsoft.com/office/drawing/2014/main" id="{29200292-1B93-41CC-95B9-FAAE9C0714CA}"/>
              </a:ext>
            </a:extLst>
          </p:cNvPr>
          <p:cNvSpPr txBox="1"/>
          <p:nvPr/>
        </p:nvSpPr>
        <p:spPr>
          <a:xfrm>
            <a:off x="151812" y="3028209"/>
            <a:ext cx="8761825" cy="707886"/>
          </a:xfrm>
          <a:prstGeom prst="rect">
            <a:avLst/>
          </a:prstGeom>
          <a:noFill/>
        </p:spPr>
        <p:txBody>
          <a:bodyPr wrap="square">
            <a:spAutoFit/>
          </a:bodyPr>
          <a:lstStyle/>
          <a:p>
            <a:pPr algn="just"/>
            <a:r>
              <a:rPr lang="cs-CZ" sz="2000" dirty="0"/>
              <a:t>Závislost </a:t>
            </a:r>
            <a:r>
              <a:rPr lang="cs-CZ" sz="2000" u="sng" dirty="0"/>
              <a:t>viskozity zředěných disperzních systémů </a:t>
            </a:r>
            <a:r>
              <a:rPr lang="cs-CZ" sz="2000" dirty="0"/>
              <a:t>na objemovém zlomku disperzního podílu popisuje </a:t>
            </a:r>
            <a:r>
              <a:rPr lang="cs-CZ" sz="2000" b="1" dirty="0"/>
              <a:t>Einsteinova rovnice</a:t>
            </a:r>
            <a:r>
              <a:rPr lang="cs-CZ" sz="2000" dirty="0"/>
              <a:t> pro viskozitu</a:t>
            </a:r>
          </a:p>
        </p:txBody>
      </p:sp>
      <p:sp>
        <p:nvSpPr>
          <p:cNvPr id="17" name="TextovéPole 16">
            <a:extLst>
              <a:ext uri="{FF2B5EF4-FFF2-40B4-BE49-F238E27FC236}">
                <a16:creationId xmlns:a16="http://schemas.microsoft.com/office/drawing/2014/main" id="{6967576A-AB7B-4107-8104-8C91E46FC351}"/>
              </a:ext>
            </a:extLst>
          </p:cNvPr>
          <p:cNvSpPr txBox="1"/>
          <p:nvPr/>
        </p:nvSpPr>
        <p:spPr>
          <a:xfrm>
            <a:off x="128587" y="5056955"/>
            <a:ext cx="8715375" cy="707886"/>
          </a:xfrm>
          <a:prstGeom prst="rect">
            <a:avLst/>
          </a:prstGeom>
          <a:noFill/>
        </p:spPr>
        <p:txBody>
          <a:bodyPr wrap="square">
            <a:spAutoFit/>
          </a:bodyPr>
          <a:lstStyle/>
          <a:p>
            <a:r>
              <a:rPr lang="cs-CZ" sz="2000" b="0" i="0" dirty="0">
                <a:solidFill>
                  <a:srgbClr val="000000"/>
                </a:solidFill>
                <a:effectLst/>
              </a:rPr>
              <a:t> Při vyšších koncentracích se uplatňuje i vzájemné ovlivňování částic a Einsteinovu rovnici je třeba rozšířit o další členy</a:t>
            </a:r>
            <a:endParaRPr lang="cs-CZ" sz="2000" dirty="0"/>
          </a:p>
        </p:txBody>
      </p:sp>
      <p:pic>
        <p:nvPicPr>
          <p:cNvPr id="44036" name="Picture 4">
            <a:extLst>
              <a:ext uri="{FF2B5EF4-FFF2-40B4-BE49-F238E27FC236}">
                <a16:creationId xmlns:a16="http://schemas.microsoft.com/office/drawing/2014/main" id="{9C0C0845-3CF6-4EAB-8484-6F26BAD212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5040" y="5888437"/>
            <a:ext cx="3852636" cy="430887"/>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28D3276D-13C5-4B75-90E0-2B676F39F411}"/>
              </a:ext>
            </a:extLst>
          </p:cNvPr>
          <p:cNvSpPr txBox="1"/>
          <p:nvPr/>
        </p:nvSpPr>
        <p:spPr>
          <a:xfrm>
            <a:off x="128587" y="282308"/>
            <a:ext cx="4572000" cy="461665"/>
          </a:xfrm>
          <a:prstGeom prst="rect">
            <a:avLst/>
          </a:prstGeom>
          <a:noFill/>
        </p:spPr>
        <p:txBody>
          <a:bodyPr wrap="square">
            <a:spAutoFit/>
          </a:bodyPr>
          <a:lstStyle/>
          <a:p>
            <a:pPr algn="l"/>
            <a:r>
              <a:rPr lang="cs-CZ" sz="2400" b="1" i="0" dirty="0">
                <a:solidFill>
                  <a:srgbClr val="000000"/>
                </a:solidFill>
                <a:effectLst/>
              </a:rPr>
              <a:t>Viskozita plynů</a:t>
            </a:r>
          </a:p>
        </p:txBody>
      </p:sp>
      <p:sp>
        <p:nvSpPr>
          <p:cNvPr id="14" name="TextovéPole 13">
            <a:extLst>
              <a:ext uri="{FF2B5EF4-FFF2-40B4-BE49-F238E27FC236}">
                <a16:creationId xmlns:a16="http://schemas.microsoft.com/office/drawing/2014/main" id="{82923A12-A431-4DAD-AB1F-9DEDEA94B730}"/>
              </a:ext>
            </a:extLst>
          </p:cNvPr>
          <p:cNvSpPr txBox="1"/>
          <p:nvPr/>
        </p:nvSpPr>
        <p:spPr>
          <a:xfrm>
            <a:off x="151812" y="855721"/>
            <a:ext cx="8715374" cy="1015663"/>
          </a:xfrm>
          <a:prstGeom prst="rect">
            <a:avLst/>
          </a:prstGeom>
          <a:noFill/>
        </p:spPr>
        <p:txBody>
          <a:bodyPr wrap="square">
            <a:spAutoFit/>
          </a:bodyPr>
          <a:lstStyle/>
          <a:p>
            <a:pPr algn="just"/>
            <a:r>
              <a:rPr lang="cs-CZ" sz="2000" dirty="0"/>
              <a:t>U plynů lze viskozitu považovat za nezávislou na tlaku plynu (s výjimkou velmi nízkých a velmi vysokých tlaků). Viskozita plynů stoupá s rostoucí teplotou, čímž se odlišuje od viskozity kapalin, u nichž viskozita s rostoucí teplotou klesá.</a:t>
            </a:r>
          </a:p>
        </p:txBody>
      </p:sp>
    </p:spTree>
    <p:extLst>
      <p:ext uri="{BB962C8B-B14F-4D97-AF65-F5344CB8AC3E}">
        <p14:creationId xmlns:p14="http://schemas.microsoft.com/office/powerpoint/2010/main" val="3958292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4662B2E-146A-49A3-8D6C-2321F44B9C16}"/>
              </a:ext>
            </a:extLst>
          </p:cNvPr>
          <p:cNvSpPr txBox="1"/>
          <p:nvPr/>
        </p:nvSpPr>
        <p:spPr>
          <a:xfrm>
            <a:off x="324372" y="218430"/>
            <a:ext cx="3018903" cy="461665"/>
          </a:xfrm>
          <a:prstGeom prst="rect">
            <a:avLst/>
          </a:prstGeom>
          <a:noFill/>
        </p:spPr>
        <p:txBody>
          <a:bodyPr wrap="none" rtlCol="0">
            <a:spAutoFit/>
          </a:bodyPr>
          <a:lstStyle/>
          <a:p>
            <a:r>
              <a:rPr lang="cs-CZ" sz="2400" b="1" dirty="0"/>
              <a:t>Hustota pevných látek</a:t>
            </a:r>
          </a:p>
        </p:txBody>
      </p:sp>
      <p:sp>
        <p:nvSpPr>
          <p:cNvPr id="8" name="Rectangle 2">
            <a:extLst>
              <a:ext uri="{FF2B5EF4-FFF2-40B4-BE49-F238E27FC236}">
                <a16:creationId xmlns:a16="http://schemas.microsoft.com/office/drawing/2014/main" id="{6328F9F7-D114-4B8D-82AF-12E4BAD40F7B}"/>
              </a:ext>
            </a:extLst>
          </p:cNvPr>
          <p:cNvSpPr>
            <a:spLocks noChangeArrowheads="1"/>
          </p:cNvSpPr>
          <p:nvPr/>
        </p:nvSpPr>
        <p:spPr bwMode="auto">
          <a:xfrm>
            <a:off x="299177" y="827328"/>
            <a:ext cx="8535758"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cs-CZ" sz="2000" i="0" dirty="0">
                <a:effectLst/>
                <a:latin typeface="+mn-lt"/>
              </a:rPr>
              <a:t>Hustota</a:t>
            </a:r>
            <a:r>
              <a:rPr lang="cs-CZ" sz="2000" b="0" i="0" dirty="0">
                <a:effectLst/>
                <a:latin typeface="+mn-lt"/>
              </a:rPr>
              <a:t> </a:t>
            </a:r>
            <a:r>
              <a:rPr lang="cs-CZ" sz="2000" b="1" i="0" dirty="0">
                <a:effectLst/>
                <a:latin typeface="+mn-lt"/>
              </a:rPr>
              <a:t>homogenního tělesa</a:t>
            </a:r>
            <a:r>
              <a:rPr lang="cs-CZ" sz="2000" b="0" i="0" dirty="0">
                <a:effectLst/>
                <a:latin typeface="+mn-lt"/>
              </a:rPr>
              <a:t> je dána jako poměr hmotnosti tělesa a jeho objemu. Jednotkou hustoty je kg.m</a:t>
            </a:r>
            <a:r>
              <a:rPr lang="cs-CZ" sz="2000" b="0" i="0" baseline="30000" dirty="0">
                <a:effectLst/>
                <a:latin typeface="+mn-lt"/>
              </a:rPr>
              <a:t>-3</a:t>
            </a:r>
            <a:r>
              <a:rPr lang="cs-CZ" sz="2000" b="0" i="0" dirty="0">
                <a:effectLst/>
                <a:latin typeface="+mn-lt"/>
              </a:rPr>
              <a:t> (g.ml</a:t>
            </a:r>
            <a:r>
              <a:rPr lang="cs-CZ" sz="2000" b="0" i="0" baseline="30000" dirty="0">
                <a:effectLst/>
                <a:latin typeface="+mn-lt"/>
              </a:rPr>
              <a:t>-1</a:t>
            </a:r>
            <a:r>
              <a:rPr lang="cs-CZ" sz="2000" b="0" i="0" dirty="0">
                <a:effectLst/>
                <a:latin typeface="+mn-lt"/>
              </a:rPr>
              <a:t>)</a:t>
            </a:r>
            <a:r>
              <a:rPr lang="cs-CZ" sz="2000" dirty="0">
                <a:latin typeface="+mn-lt"/>
              </a:rPr>
              <a:t>.</a:t>
            </a:r>
          </a:p>
          <a:p>
            <a:pPr defTabSz="914400"/>
            <a:r>
              <a:rPr lang="cs-CZ" sz="2000" b="0" i="0" dirty="0">
                <a:effectLst/>
                <a:latin typeface="+mn-lt"/>
              </a:rPr>
              <a:t> </a:t>
            </a:r>
            <a:endParaRPr lang="cs-CZ" altLang="cs-CZ" sz="2000" b="0" i="0" dirty="0">
              <a:solidFill>
                <a:srgbClr val="202122"/>
              </a:solidFill>
              <a:effectLst/>
              <a:latin typeface="+mn-lt"/>
            </a:endParaRPr>
          </a:p>
          <a:p>
            <a:pPr algn="just" defTabSz="914400"/>
            <a:r>
              <a:rPr kumimoji="0" lang="cs-CZ" altLang="cs-CZ" sz="2000" b="0" i="0" u="none" strike="noStrike" cap="none" normalizeH="0" baseline="0" dirty="0">
                <a:ln>
                  <a:noFill/>
                </a:ln>
                <a:effectLst/>
                <a:latin typeface="+mn-lt"/>
              </a:rPr>
              <a:t>Hustota v jednotlivých částech tělesa nemusí být stejná (obecně je tedy hustota funkcí souřadnic). </a:t>
            </a:r>
            <a:r>
              <a:rPr lang="cs-CZ" sz="2000" b="0" i="0" dirty="0">
                <a:solidFill>
                  <a:srgbClr val="202122"/>
                </a:solidFill>
                <a:effectLst/>
                <a:latin typeface="+mn-lt"/>
              </a:rPr>
              <a:t>V takovém případě je potřeba sledovat hustotu v různých částech tělesa</a:t>
            </a:r>
            <a:r>
              <a:rPr kumimoji="0" lang="cs-CZ" altLang="cs-CZ" sz="2000" b="0" i="0" u="none" strike="noStrike" cap="none" normalizeH="0" baseline="0" dirty="0">
                <a:ln>
                  <a:noFill/>
                </a:ln>
                <a:effectLst/>
                <a:latin typeface="+mn-lt"/>
              </a:rPr>
              <a:t>       </a:t>
            </a:r>
          </a:p>
        </p:txBody>
      </p:sp>
      <p:sp>
        <p:nvSpPr>
          <p:cNvPr id="9" name="AutoShape 3" descr="m">
            <a:extLst>
              <a:ext uri="{FF2B5EF4-FFF2-40B4-BE49-F238E27FC236}">
                <a16:creationId xmlns:a16="http://schemas.microsoft.com/office/drawing/2014/main" id="{BE27070E-AD1F-4C60-9DCD-FE386C372086}"/>
              </a:ext>
            </a:extLst>
          </p:cNvPr>
          <p:cNvSpPr>
            <a:spLocks noChangeAspect="1" noChangeArrowheads="1"/>
          </p:cNvSpPr>
          <p:nvPr/>
        </p:nvSpPr>
        <p:spPr bwMode="auto">
          <a:xfrm>
            <a:off x="3343275" y="-434975"/>
            <a:ext cx="195492"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0" name="AutoShape 4" descr="V">
            <a:extLst>
              <a:ext uri="{FF2B5EF4-FFF2-40B4-BE49-F238E27FC236}">
                <a16:creationId xmlns:a16="http://schemas.microsoft.com/office/drawing/2014/main" id="{C2C52D7C-E7AA-45E5-9145-1650E14C55A6}"/>
              </a:ext>
            </a:extLst>
          </p:cNvPr>
          <p:cNvSpPr>
            <a:spLocks noChangeAspect="1" noChangeArrowheads="1"/>
          </p:cNvSpPr>
          <p:nvPr/>
        </p:nvSpPr>
        <p:spPr bwMode="auto">
          <a:xfrm>
            <a:off x="4389438" y="-434975"/>
            <a:ext cx="195492"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1" name="AutoShape 5" descr="\rho ={\frac  {m}{V}}">
            <a:extLst>
              <a:ext uri="{FF2B5EF4-FFF2-40B4-BE49-F238E27FC236}">
                <a16:creationId xmlns:a16="http://schemas.microsoft.com/office/drawing/2014/main" id="{9895A21F-85E5-4CFE-AFAC-2303A7E67A07}"/>
              </a:ext>
            </a:extLst>
          </p:cNvPr>
          <p:cNvSpPr>
            <a:spLocks noChangeAspect="1" noChangeArrowheads="1"/>
          </p:cNvSpPr>
          <p:nvPr/>
        </p:nvSpPr>
        <p:spPr bwMode="auto">
          <a:xfrm>
            <a:off x="69850" y="-144463"/>
            <a:ext cx="195492"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2" name="AutoShape 6" descr="{\displaystyle \rho =\rho (x,y,z,t,p,T,n)}">
            <a:extLst>
              <a:ext uri="{FF2B5EF4-FFF2-40B4-BE49-F238E27FC236}">
                <a16:creationId xmlns:a16="http://schemas.microsoft.com/office/drawing/2014/main" id="{58300C55-255A-4DB9-BBDD-0A2A149C52E5}"/>
              </a:ext>
            </a:extLst>
          </p:cNvPr>
          <p:cNvSpPr>
            <a:spLocks noChangeAspect="1" noChangeArrowheads="1"/>
          </p:cNvSpPr>
          <p:nvPr/>
        </p:nvSpPr>
        <p:spPr bwMode="auto">
          <a:xfrm>
            <a:off x="17957800" y="144463"/>
            <a:ext cx="195492"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4" name="Grafický objekt 13">
            <a:extLst>
              <a:ext uri="{FF2B5EF4-FFF2-40B4-BE49-F238E27FC236}">
                <a16:creationId xmlns:a16="http://schemas.microsoft.com/office/drawing/2014/main" id="{8DADCB46-7547-42D5-9552-9654696608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48075" y="5309174"/>
            <a:ext cx="2591065" cy="672490"/>
          </a:xfrm>
          <a:prstGeom prst="rect">
            <a:avLst/>
          </a:prstGeom>
        </p:spPr>
      </p:pic>
      <p:pic>
        <p:nvPicPr>
          <p:cNvPr id="16" name="Grafický objekt 15">
            <a:extLst>
              <a:ext uri="{FF2B5EF4-FFF2-40B4-BE49-F238E27FC236}">
                <a16:creationId xmlns:a16="http://schemas.microsoft.com/office/drawing/2014/main" id="{EFE13FEA-1C52-404F-B0B9-B8003BF2262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47668" y="3963506"/>
            <a:ext cx="1681619" cy="649717"/>
          </a:xfrm>
          <a:prstGeom prst="rect">
            <a:avLst/>
          </a:prstGeom>
        </p:spPr>
      </p:pic>
      <p:sp>
        <p:nvSpPr>
          <p:cNvPr id="18" name="AutoShape 8" descr="m">
            <a:extLst>
              <a:ext uri="{FF2B5EF4-FFF2-40B4-BE49-F238E27FC236}">
                <a16:creationId xmlns:a16="http://schemas.microsoft.com/office/drawing/2014/main" id="{1460F1D4-AD02-4424-B9B2-296376276652}"/>
              </a:ext>
            </a:extLst>
          </p:cNvPr>
          <p:cNvSpPr>
            <a:spLocks noChangeAspect="1" noChangeArrowheads="1"/>
          </p:cNvSpPr>
          <p:nvPr/>
        </p:nvSpPr>
        <p:spPr bwMode="auto">
          <a:xfrm>
            <a:off x="3343275" y="-4349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9" name="AutoShape 9" descr="V">
            <a:extLst>
              <a:ext uri="{FF2B5EF4-FFF2-40B4-BE49-F238E27FC236}">
                <a16:creationId xmlns:a16="http://schemas.microsoft.com/office/drawing/2014/main" id="{EF5D7CE2-719A-4634-8323-CE9381E380BD}"/>
              </a:ext>
            </a:extLst>
          </p:cNvPr>
          <p:cNvSpPr>
            <a:spLocks noChangeAspect="1" noChangeArrowheads="1"/>
          </p:cNvSpPr>
          <p:nvPr/>
        </p:nvSpPr>
        <p:spPr bwMode="auto">
          <a:xfrm>
            <a:off x="4389438" y="-4349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20" name="AutoShape 10" descr="\rho ={\frac  {m}{V}}">
            <a:extLst>
              <a:ext uri="{FF2B5EF4-FFF2-40B4-BE49-F238E27FC236}">
                <a16:creationId xmlns:a16="http://schemas.microsoft.com/office/drawing/2014/main" id="{317EB8E7-8AFC-4A62-B894-9748E2C4CBB8}"/>
              </a:ext>
            </a:extLst>
          </p:cNvPr>
          <p:cNvSpPr>
            <a:spLocks noChangeAspect="1" noChangeArrowheads="1"/>
          </p:cNvSpPr>
          <p:nvPr/>
        </p:nvSpPr>
        <p:spPr bwMode="auto">
          <a:xfrm>
            <a:off x="6985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21" name="AutoShape 11" descr="{\displaystyle \rho =\rho (x,y,z,t,p,T,n)}">
            <a:extLst>
              <a:ext uri="{FF2B5EF4-FFF2-40B4-BE49-F238E27FC236}">
                <a16:creationId xmlns:a16="http://schemas.microsoft.com/office/drawing/2014/main" id="{9F62335C-6813-402E-A55B-63EFDDE101A2}"/>
              </a:ext>
            </a:extLst>
          </p:cNvPr>
          <p:cNvSpPr>
            <a:spLocks noChangeAspect="1" noChangeArrowheads="1"/>
          </p:cNvSpPr>
          <p:nvPr/>
        </p:nvSpPr>
        <p:spPr bwMode="auto">
          <a:xfrm>
            <a:off x="17957800" y="1444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30" name="Grafický objekt 29">
            <a:extLst>
              <a:ext uri="{FF2B5EF4-FFF2-40B4-BE49-F238E27FC236}">
                <a16:creationId xmlns:a16="http://schemas.microsoft.com/office/drawing/2014/main" id="{2EE2C750-8146-4953-9154-A616582DF5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79749" y="1269380"/>
            <a:ext cx="817458" cy="551309"/>
          </a:xfrm>
          <a:prstGeom prst="rect">
            <a:avLst/>
          </a:prstGeom>
        </p:spPr>
      </p:pic>
      <p:pic>
        <p:nvPicPr>
          <p:cNvPr id="32" name="Grafický objekt 31">
            <a:extLst>
              <a:ext uri="{FF2B5EF4-FFF2-40B4-BE49-F238E27FC236}">
                <a16:creationId xmlns:a16="http://schemas.microsoft.com/office/drawing/2014/main" id="{6C3D3B6C-5C97-432D-B003-4B58AF5F202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89438" y="2460585"/>
            <a:ext cx="1001280" cy="600768"/>
          </a:xfrm>
          <a:prstGeom prst="rect">
            <a:avLst/>
          </a:prstGeom>
        </p:spPr>
      </p:pic>
      <p:sp>
        <p:nvSpPr>
          <p:cNvPr id="34" name="TextovéPole 33">
            <a:extLst>
              <a:ext uri="{FF2B5EF4-FFF2-40B4-BE49-F238E27FC236}">
                <a16:creationId xmlns:a16="http://schemas.microsoft.com/office/drawing/2014/main" id="{37654BA4-FFAC-41BA-8AF8-22877EAD0F62}"/>
              </a:ext>
            </a:extLst>
          </p:cNvPr>
          <p:cNvSpPr txBox="1"/>
          <p:nvPr/>
        </p:nvSpPr>
        <p:spPr>
          <a:xfrm>
            <a:off x="222250" y="3143770"/>
            <a:ext cx="8785707" cy="1015663"/>
          </a:xfrm>
          <a:prstGeom prst="rect">
            <a:avLst/>
          </a:prstGeom>
          <a:noFill/>
        </p:spPr>
        <p:txBody>
          <a:bodyPr wrap="square">
            <a:spAutoFit/>
          </a:bodyPr>
          <a:lstStyle/>
          <a:p>
            <a:pPr algn="just"/>
            <a:r>
              <a:rPr lang="cs-CZ" sz="2000" dirty="0"/>
              <a:t>Pokud je těleso popisováno </a:t>
            </a:r>
            <a:r>
              <a:rPr lang="cs-CZ" sz="2000" b="1" dirty="0"/>
              <a:t>soustavou hmotných bodů</a:t>
            </a:r>
            <a:r>
              <a:rPr lang="cs-CZ" sz="2000" dirty="0"/>
              <a:t>, potom </a:t>
            </a:r>
            <a:r>
              <a:rPr lang="cs-CZ" sz="2000" u="sng" dirty="0"/>
              <a:t>lze hmotnostní element </a:t>
            </a:r>
            <a:r>
              <a:rPr lang="el-GR" sz="2000" u="sng" dirty="0"/>
              <a:t>Δ</a:t>
            </a:r>
            <a:r>
              <a:rPr lang="cs-CZ" sz="2000" u="sng" dirty="0"/>
              <a:t>m vyjádřit jako součet hmotností jednotlivých bodů</a:t>
            </a:r>
            <a:r>
              <a:rPr lang="cs-CZ" sz="2000" dirty="0"/>
              <a:t>, které se nacházejí </a:t>
            </a:r>
            <a:r>
              <a:rPr lang="cs-CZ" sz="2000" u="sng" dirty="0"/>
              <a:t>v objemu </a:t>
            </a:r>
            <a:r>
              <a:rPr lang="el-GR" sz="2000" u="sng" dirty="0"/>
              <a:t>Δ</a:t>
            </a:r>
            <a:r>
              <a:rPr lang="cs-CZ" sz="2000" u="sng" dirty="0"/>
              <a:t>V</a:t>
            </a:r>
            <a:r>
              <a:rPr lang="cs-CZ" sz="2000" dirty="0"/>
              <a:t>, tzn.</a:t>
            </a:r>
          </a:p>
        </p:txBody>
      </p:sp>
      <p:sp>
        <p:nvSpPr>
          <p:cNvPr id="36" name="TextovéPole 35">
            <a:extLst>
              <a:ext uri="{FF2B5EF4-FFF2-40B4-BE49-F238E27FC236}">
                <a16:creationId xmlns:a16="http://schemas.microsoft.com/office/drawing/2014/main" id="{88541F14-C0E8-4ED9-98A6-C763269F33EE}"/>
              </a:ext>
            </a:extLst>
          </p:cNvPr>
          <p:cNvSpPr txBox="1"/>
          <p:nvPr/>
        </p:nvSpPr>
        <p:spPr>
          <a:xfrm>
            <a:off x="167596" y="4449851"/>
            <a:ext cx="8042126" cy="369332"/>
          </a:xfrm>
          <a:prstGeom prst="rect">
            <a:avLst/>
          </a:prstGeom>
          <a:noFill/>
        </p:spPr>
        <p:txBody>
          <a:bodyPr wrap="square">
            <a:spAutoFit/>
          </a:bodyPr>
          <a:lstStyle/>
          <a:p>
            <a:r>
              <a:rPr lang="cs-CZ" dirty="0"/>
              <a:t>kde </a:t>
            </a:r>
            <a:r>
              <a:rPr lang="cs-CZ" i="1" dirty="0"/>
              <a:t>m</a:t>
            </a:r>
            <a:r>
              <a:rPr lang="cs-CZ" baseline="-25000" dirty="0"/>
              <a:t>i</a:t>
            </a:r>
            <a:r>
              <a:rPr lang="cs-CZ" dirty="0"/>
              <a:t> je hmotnost i-</a:t>
            </a:r>
            <a:r>
              <a:rPr lang="cs-CZ" dirty="0" err="1"/>
              <a:t>tého</a:t>
            </a:r>
            <a:r>
              <a:rPr lang="cs-CZ" dirty="0"/>
              <a:t> hmotného bodu.</a:t>
            </a:r>
          </a:p>
        </p:txBody>
      </p:sp>
      <p:sp>
        <p:nvSpPr>
          <p:cNvPr id="40" name="TextovéPole 39">
            <a:extLst>
              <a:ext uri="{FF2B5EF4-FFF2-40B4-BE49-F238E27FC236}">
                <a16:creationId xmlns:a16="http://schemas.microsoft.com/office/drawing/2014/main" id="{DDCDBF5B-976B-48E8-9705-92F0106425F2}"/>
              </a:ext>
            </a:extLst>
          </p:cNvPr>
          <p:cNvSpPr txBox="1"/>
          <p:nvPr/>
        </p:nvSpPr>
        <p:spPr>
          <a:xfrm>
            <a:off x="126156" y="4866204"/>
            <a:ext cx="8785707" cy="707886"/>
          </a:xfrm>
          <a:prstGeom prst="rect">
            <a:avLst/>
          </a:prstGeom>
          <a:noFill/>
        </p:spPr>
        <p:txBody>
          <a:bodyPr wrap="square">
            <a:spAutoFit/>
          </a:bodyPr>
          <a:lstStyle/>
          <a:p>
            <a:r>
              <a:rPr lang="cs-CZ" sz="2000" dirty="0"/>
              <a:t>U těles s rovnoměrným rozložením látky v prostoru, lze pro získání hustoty v daném bodě použít vztah</a:t>
            </a:r>
          </a:p>
        </p:txBody>
      </p:sp>
      <p:sp>
        <p:nvSpPr>
          <p:cNvPr id="42" name="TextovéPole 41">
            <a:extLst>
              <a:ext uri="{FF2B5EF4-FFF2-40B4-BE49-F238E27FC236}">
                <a16:creationId xmlns:a16="http://schemas.microsoft.com/office/drawing/2014/main" id="{045BA0DF-56AE-40D6-99F3-AEB1328EFA28}"/>
              </a:ext>
            </a:extLst>
          </p:cNvPr>
          <p:cNvSpPr txBox="1"/>
          <p:nvPr/>
        </p:nvSpPr>
        <p:spPr>
          <a:xfrm>
            <a:off x="126156" y="6110297"/>
            <a:ext cx="8881801" cy="707886"/>
          </a:xfrm>
          <a:prstGeom prst="rect">
            <a:avLst/>
          </a:prstGeom>
          <a:noFill/>
        </p:spPr>
        <p:txBody>
          <a:bodyPr wrap="square">
            <a:spAutoFit/>
          </a:bodyPr>
          <a:lstStyle/>
          <a:p>
            <a:r>
              <a:rPr lang="cs-CZ" sz="2000" b="0" i="0" dirty="0">
                <a:solidFill>
                  <a:srgbClr val="202122"/>
                </a:solidFill>
                <a:effectLst/>
              </a:rPr>
              <a:t>Limitní proces končí na elementech objemu, ve kterých se neprojevuje částicová struktura látek.</a:t>
            </a:r>
            <a:endParaRPr lang="cs-CZ" sz="2000" dirty="0"/>
          </a:p>
        </p:txBody>
      </p:sp>
    </p:spTree>
    <p:extLst>
      <p:ext uri="{BB962C8B-B14F-4D97-AF65-F5344CB8AC3E}">
        <p14:creationId xmlns:p14="http://schemas.microsoft.com/office/powerpoint/2010/main" val="39329015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8118F358-0936-4824-A6C4-73E890D6DE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1039" y="3438155"/>
            <a:ext cx="557200" cy="2637415"/>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7DFF4327-DA84-4708-846C-E768F23099E7}"/>
              </a:ext>
            </a:extLst>
          </p:cNvPr>
          <p:cNvSpPr txBox="1"/>
          <p:nvPr/>
        </p:nvSpPr>
        <p:spPr>
          <a:xfrm>
            <a:off x="147637" y="985734"/>
            <a:ext cx="7072314" cy="1138773"/>
          </a:xfrm>
          <a:prstGeom prst="rect">
            <a:avLst/>
          </a:prstGeom>
          <a:noFill/>
        </p:spPr>
        <p:txBody>
          <a:bodyPr wrap="square">
            <a:spAutoFit/>
          </a:bodyPr>
          <a:lstStyle/>
          <a:p>
            <a:pPr algn="just"/>
            <a:r>
              <a:rPr lang="cs-CZ" sz="2000" b="0" i="0" dirty="0">
                <a:solidFill>
                  <a:srgbClr val="000000"/>
                </a:solidFill>
                <a:effectLst/>
              </a:rPr>
              <a:t>Měření viskozity je založeno na </a:t>
            </a:r>
            <a:r>
              <a:rPr lang="cs-CZ" sz="2000" b="1" i="0" dirty="0" err="1">
                <a:solidFill>
                  <a:srgbClr val="000000"/>
                </a:solidFill>
                <a:effectLst/>
              </a:rPr>
              <a:t>Poiseuillově</a:t>
            </a:r>
            <a:r>
              <a:rPr lang="cs-CZ" sz="2000" b="1" i="0" dirty="0">
                <a:solidFill>
                  <a:srgbClr val="000000"/>
                </a:solidFill>
                <a:effectLst/>
              </a:rPr>
              <a:t> rovnici </a:t>
            </a:r>
            <a:r>
              <a:rPr lang="cs-CZ" sz="2000" b="0" i="0" dirty="0">
                <a:solidFill>
                  <a:srgbClr val="000000"/>
                </a:solidFill>
                <a:effectLst/>
              </a:rPr>
              <a:t>pro průtok kapaliny kapilárou o poloměru </a:t>
            </a:r>
            <a:r>
              <a:rPr lang="cs-CZ" sz="2000" b="0" i="1" dirty="0">
                <a:solidFill>
                  <a:srgbClr val="000000"/>
                </a:solidFill>
                <a:effectLst/>
              </a:rPr>
              <a:t>r</a:t>
            </a:r>
            <a:r>
              <a:rPr lang="cs-CZ" sz="2000" b="0" i="0" dirty="0">
                <a:solidFill>
                  <a:srgbClr val="000000"/>
                </a:solidFill>
                <a:effectLst/>
              </a:rPr>
              <a:t> a délce </a:t>
            </a:r>
            <a:r>
              <a:rPr lang="cs-CZ" sz="2000" b="0" i="1" dirty="0">
                <a:solidFill>
                  <a:srgbClr val="000000"/>
                </a:solidFill>
                <a:effectLst/>
              </a:rPr>
              <a:t>ℓ</a:t>
            </a:r>
            <a:r>
              <a:rPr lang="cs-CZ" sz="2000" b="0" i="0" dirty="0">
                <a:solidFill>
                  <a:srgbClr val="000000"/>
                </a:solidFill>
                <a:effectLst/>
              </a:rPr>
              <a:t>:</a:t>
            </a:r>
          </a:p>
          <a:p>
            <a:pPr algn="just"/>
            <a:endParaRPr lang="cs-CZ" sz="800" dirty="0">
              <a:solidFill>
                <a:srgbClr val="000000"/>
              </a:solidFill>
            </a:endParaRPr>
          </a:p>
          <a:p>
            <a:pPr algn="just"/>
            <a:r>
              <a:rPr lang="cs-CZ" sz="2000" dirty="0"/>
              <a:t>        </a:t>
            </a:r>
            <a:r>
              <a:rPr lang="el-GR" sz="2000" dirty="0"/>
              <a:t>Δ</a:t>
            </a:r>
            <a:r>
              <a:rPr lang="cs-CZ" sz="2000" i="1" dirty="0"/>
              <a:t>p</a:t>
            </a:r>
            <a:r>
              <a:rPr lang="cs-CZ" sz="2000" dirty="0"/>
              <a:t> = h.</a:t>
            </a:r>
            <a:r>
              <a:rPr lang="el-GR" sz="2000" dirty="0"/>
              <a:t>ρ</a:t>
            </a:r>
            <a:r>
              <a:rPr lang="cs-CZ" sz="2000" dirty="0"/>
              <a:t>.g</a:t>
            </a:r>
          </a:p>
        </p:txBody>
      </p:sp>
      <p:pic>
        <p:nvPicPr>
          <p:cNvPr id="25606" name="Picture 6">
            <a:extLst>
              <a:ext uri="{FF2B5EF4-FFF2-40B4-BE49-F238E27FC236}">
                <a16:creationId xmlns:a16="http://schemas.microsoft.com/office/drawing/2014/main" id="{F87BECCB-823B-48BD-ADDE-18DEE98C2D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037" y="1441068"/>
            <a:ext cx="1728746" cy="7535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AE336A06-79F3-488E-A356-05280C5D7666}"/>
              </a:ext>
            </a:extLst>
          </p:cNvPr>
          <p:cNvSpPr txBox="1"/>
          <p:nvPr/>
        </p:nvSpPr>
        <p:spPr>
          <a:xfrm>
            <a:off x="159687" y="2314908"/>
            <a:ext cx="7072314" cy="646331"/>
          </a:xfrm>
          <a:prstGeom prst="rect">
            <a:avLst/>
          </a:prstGeom>
          <a:noFill/>
        </p:spPr>
        <p:txBody>
          <a:bodyPr wrap="square">
            <a:spAutoFit/>
          </a:bodyPr>
          <a:lstStyle/>
          <a:p>
            <a:r>
              <a:rPr lang="cs-CZ" b="0" i="0" dirty="0">
                <a:solidFill>
                  <a:srgbClr val="000000"/>
                </a:solidFill>
                <a:effectLst/>
              </a:rPr>
              <a:t>kde </a:t>
            </a:r>
            <a:r>
              <a:rPr lang="el-GR" b="0" i="0" dirty="0">
                <a:solidFill>
                  <a:srgbClr val="000000"/>
                </a:solidFill>
                <a:effectLst/>
              </a:rPr>
              <a:t>Δ</a:t>
            </a:r>
            <a:r>
              <a:rPr lang="cs-CZ" b="0" i="1" dirty="0">
                <a:solidFill>
                  <a:srgbClr val="000000"/>
                </a:solidFill>
                <a:effectLst/>
              </a:rPr>
              <a:t>p</a:t>
            </a:r>
            <a:r>
              <a:rPr lang="cs-CZ" b="0" i="0" dirty="0">
                <a:solidFill>
                  <a:srgbClr val="000000"/>
                </a:solidFill>
                <a:effectLst/>
              </a:rPr>
              <a:t> rozdíl tlaků, daný hydrostatickým tlakem kapaliny ve svislé kapiláře, </a:t>
            </a:r>
            <a:r>
              <a:rPr lang="cs-CZ" b="0" i="1" dirty="0">
                <a:solidFill>
                  <a:srgbClr val="000000"/>
                </a:solidFill>
                <a:effectLst/>
              </a:rPr>
              <a:t>V</a:t>
            </a:r>
            <a:r>
              <a:rPr lang="cs-CZ" b="0" i="0" dirty="0">
                <a:solidFill>
                  <a:srgbClr val="000000"/>
                </a:solidFill>
                <a:effectLst/>
              </a:rPr>
              <a:t>  objem kapaliny, který proteče kapilárou za čas </a:t>
            </a:r>
            <a:r>
              <a:rPr lang="el-GR" b="0" i="1" dirty="0">
                <a:solidFill>
                  <a:srgbClr val="000000"/>
                </a:solidFill>
                <a:effectLst/>
              </a:rPr>
              <a:t>τ</a:t>
            </a:r>
            <a:r>
              <a:rPr lang="el-GR" b="0" i="0" dirty="0">
                <a:solidFill>
                  <a:srgbClr val="000000"/>
                </a:solidFill>
                <a:effectLst/>
              </a:rPr>
              <a:t>. </a:t>
            </a:r>
            <a:endParaRPr lang="cs-CZ" dirty="0"/>
          </a:p>
        </p:txBody>
      </p:sp>
      <p:sp>
        <p:nvSpPr>
          <p:cNvPr id="12" name="TextovéPole 11">
            <a:extLst>
              <a:ext uri="{FF2B5EF4-FFF2-40B4-BE49-F238E27FC236}">
                <a16:creationId xmlns:a16="http://schemas.microsoft.com/office/drawing/2014/main" id="{071BFB69-6600-4F9A-B9F1-75E65B14F6F4}"/>
              </a:ext>
            </a:extLst>
          </p:cNvPr>
          <p:cNvSpPr txBox="1"/>
          <p:nvPr/>
        </p:nvSpPr>
        <p:spPr>
          <a:xfrm>
            <a:off x="147637" y="3123187"/>
            <a:ext cx="6996114" cy="1323439"/>
          </a:xfrm>
          <a:prstGeom prst="rect">
            <a:avLst/>
          </a:prstGeom>
          <a:noFill/>
        </p:spPr>
        <p:txBody>
          <a:bodyPr wrap="square">
            <a:spAutoFit/>
          </a:bodyPr>
          <a:lstStyle/>
          <a:p>
            <a:pPr algn="just"/>
            <a:r>
              <a:rPr lang="cs-CZ" sz="2000" b="0" i="0" u="sng" dirty="0">
                <a:solidFill>
                  <a:srgbClr val="000000"/>
                </a:solidFill>
                <a:effectLst/>
              </a:rPr>
              <a:t>Viskozita je tedy úměrná hustotě kapaliny a době průtoku</a:t>
            </a:r>
            <a:r>
              <a:rPr lang="cs-CZ" sz="2000" b="0" i="0" dirty="0">
                <a:solidFill>
                  <a:srgbClr val="000000"/>
                </a:solidFill>
                <a:effectLst/>
              </a:rPr>
              <a:t>. Obvykle se provádí měření relativní, při němž se na stejném viskozimetru porovnává viskozita měřené kapaliny </a:t>
            </a:r>
            <a:r>
              <a:rPr lang="el-GR" sz="2000" b="0" i="1" dirty="0">
                <a:solidFill>
                  <a:srgbClr val="000000"/>
                </a:solidFill>
                <a:effectLst/>
              </a:rPr>
              <a:t>η</a:t>
            </a:r>
            <a:r>
              <a:rPr lang="el-GR" sz="2000" b="0" i="0" dirty="0">
                <a:solidFill>
                  <a:srgbClr val="000000"/>
                </a:solidFill>
                <a:effectLst/>
              </a:rPr>
              <a:t> </a:t>
            </a:r>
            <a:r>
              <a:rPr lang="cs-CZ" sz="2000" b="0" i="0" dirty="0">
                <a:solidFill>
                  <a:srgbClr val="000000"/>
                </a:solidFill>
                <a:effectLst/>
              </a:rPr>
              <a:t>se známou viskozitou srovnávací kapaliny </a:t>
            </a:r>
            <a:r>
              <a:rPr lang="el-GR" sz="2000" b="0" i="1" dirty="0">
                <a:solidFill>
                  <a:srgbClr val="000000"/>
                </a:solidFill>
                <a:effectLst/>
              </a:rPr>
              <a:t>η</a:t>
            </a:r>
            <a:r>
              <a:rPr lang="cs-CZ" sz="2000" b="0" i="0" baseline="-25000" dirty="0" err="1">
                <a:solidFill>
                  <a:srgbClr val="000000"/>
                </a:solidFill>
                <a:effectLst/>
              </a:rPr>
              <a:t>ref</a:t>
            </a:r>
            <a:r>
              <a:rPr lang="cs-CZ" sz="2000" b="0" i="0" dirty="0">
                <a:solidFill>
                  <a:srgbClr val="000000"/>
                </a:solidFill>
                <a:effectLst/>
              </a:rPr>
              <a:t> </a:t>
            </a:r>
            <a:endParaRPr lang="cs-CZ" sz="2000" dirty="0"/>
          </a:p>
        </p:txBody>
      </p:sp>
      <p:pic>
        <p:nvPicPr>
          <p:cNvPr id="25608" name="Picture 8">
            <a:extLst>
              <a:ext uri="{FF2B5EF4-FFF2-40B4-BE49-F238E27FC236}">
                <a16:creationId xmlns:a16="http://schemas.microsoft.com/office/drawing/2014/main" id="{D0FB0D1D-EA25-4CCD-B26B-8B97682B4A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139863"/>
            <a:ext cx="1604060" cy="699758"/>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28DC4AF7-BAFB-4C44-A68E-A6164CB1B264}"/>
              </a:ext>
            </a:extLst>
          </p:cNvPr>
          <p:cNvSpPr txBox="1"/>
          <p:nvPr/>
        </p:nvSpPr>
        <p:spPr>
          <a:xfrm>
            <a:off x="159687" y="4932967"/>
            <a:ext cx="7243763" cy="923330"/>
          </a:xfrm>
          <a:prstGeom prst="rect">
            <a:avLst/>
          </a:prstGeom>
          <a:noFill/>
        </p:spPr>
        <p:txBody>
          <a:bodyPr wrap="square">
            <a:spAutoFit/>
          </a:bodyPr>
          <a:lstStyle/>
          <a:p>
            <a:r>
              <a:rPr lang="cs-CZ" b="0" i="0" dirty="0">
                <a:solidFill>
                  <a:srgbClr val="000000"/>
                </a:solidFill>
                <a:effectLst/>
              </a:rPr>
              <a:t>kde </a:t>
            </a:r>
            <a:r>
              <a:rPr lang="el-GR" b="0" i="1" dirty="0">
                <a:solidFill>
                  <a:srgbClr val="000000"/>
                </a:solidFill>
                <a:effectLst/>
              </a:rPr>
              <a:t>τ</a:t>
            </a:r>
            <a:r>
              <a:rPr lang="el-GR" b="0" i="0" dirty="0">
                <a:solidFill>
                  <a:srgbClr val="000000"/>
                </a:solidFill>
                <a:effectLst/>
              </a:rPr>
              <a:t>, </a:t>
            </a:r>
            <a:r>
              <a:rPr lang="el-GR" b="0" i="1" dirty="0">
                <a:solidFill>
                  <a:srgbClr val="000000"/>
                </a:solidFill>
                <a:effectLst/>
              </a:rPr>
              <a:t>τ</a:t>
            </a:r>
            <a:r>
              <a:rPr lang="cs-CZ" b="0" i="0" baseline="-25000" dirty="0" err="1">
                <a:solidFill>
                  <a:srgbClr val="000000"/>
                </a:solidFill>
                <a:effectLst/>
              </a:rPr>
              <a:t>ref</a:t>
            </a:r>
            <a:r>
              <a:rPr lang="cs-CZ" b="0" i="0" dirty="0">
                <a:solidFill>
                  <a:srgbClr val="000000"/>
                </a:solidFill>
                <a:effectLst/>
              </a:rPr>
              <a:t> jsou doby průtoku určitého objemu měřené a srovnávací kapaliny, vymezené dvěma ryskami A </a:t>
            </a:r>
            <a:r>
              <a:rPr lang="cs-CZ" b="0" i="0" dirty="0" err="1">
                <a:solidFill>
                  <a:srgbClr val="000000"/>
                </a:solidFill>
                <a:effectLst/>
              </a:rPr>
              <a:t>a</a:t>
            </a:r>
            <a:r>
              <a:rPr lang="cs-CZ" b="0" i="0" dirty="0">
                <a:solidFill>
                  <a:srgbClr val="000000"/>
                </a:solidFill>
                <a:effectLst/>
              </a:rPr>
              <a:t> B, </a:t>
            </a:r>
            <a:r>
              <a:rPr lang="el-GR" b="0" i="1" dirty="0">
                <a:solidFill>
                  <a:srgbClr val="000000"/>
                </a:solidFill>
                <a:effectLst/>
              </a:rPr>
              <a:t>ρ</a:t>
            </a:r>
            <a:r>
              <a:rPr lang="el-GR" b="0" i="0" dirty="0">
                <a:solidFill>
                  <a:srgbClr val="000000"/>
                </a:solidFill>
                <a:effectLst/>
              </a:rPr>
              <a:t> </a:t>
            </a:r>
            <a:r>
              <a:rPr lang="cs-CZ" b="0" i="0" dirty="0">
                <a:solidFill>
                  <a:srgbClr val="000000"/>
                </a:solidFill>
                <a:effectLst/>
              </a:rPr>
              <a:t>a </a:t>
            </a:r>
            <a:r>
              <a:rPr lang="el-GR" b="0" i="1" dirty="0">
                <a:solidFill>
                  <a:srgbClr val="000000"/>
                </a:solidFill>
                <a:effectLst/>
              </a:rPr>
              <a:t>ρ</a:t>
            </a:r>
            <a:r>
              <a:rPr lang="cs-CZ" b="0" i="0" baseline="-25000" dirty="0" err="1">
                <a:solidFill>
                  <a:srgbClr val="000000"/>
                </a:solidFill>
                <a:effectLst/>
              </a:rPr>
              <a:t>ref</a:t>
            </a:r>
            <a:r>
              <a:rPr lang="cs-CZ" b="0" i="0" dirty="0">
                <a:solidFill>
                  <a:srgbClr val="000000"/>
                </a:solidFill>
                <a:effectLst/>
              </a:rPr>
              <a:t> hustoty měřené a srovnávací kapaliny. </a:t>
            </a:r>
            <a:endParaRPr lang="cs-CZ" dirty="0"/>
          </a:p>
        </p:txBody>
      </p:sp>
      <p:sp>
        <p:nvSpPr>
          <p:cNvPr id="17" name="TextovéPole 16">
            <a:extLst>
              <a:ext uri="{FF2B5EF4-FFF2-40B4-BE49-F238E27FC236}">
                <a16:creationId xmlns:a16="http://schemas.microsoft.com/office/drawing/2014/main" id="{2040F966-91CE-4D10-8EB5-24BE6D62E3D8}"/>
              </a:ext>
            </a:extLst>
          </p:cNvPr>
          <p:cNvSpPr txBox="1"/>
          <p:nvPr/>
        </p:nvSpPr>
        <p:spPr>
          <a:xfrm>
            <a:off x="7671218" y="6198681"/>
            <a:ext cx="1466850" cy="584775"/>
          </a:xfrm>
          <a:prstGeom prst="rect">
            <a:avLst/>
          </a:prstGeom>
          <a:noFill/>
        </p:spPr>
        <p:txBody>
          <a:bodyPr wrap="square">
            <a:spAutoFit/>
          </a:bodyPr>
          <a:lstStyle/>
          <a:p>
            <a:r>
              <a:rPr lang="cs-CZ" sz="1600" b="0" i="0" dirty="0" err="1">
                <a:solidFill>
                  <a:srgbClr val="000000"/>
                </a:solidFill>
                <a:effectLst/>
                <a:latin typeface="Times New Roman" panose="02020603050405020304" pitchFamily="18" charset="0"/>
              </a:rPr>
              <a:t>Ubbelohdeho</a:t>
            </a:r>
            <a:r>
              <a:rPr lang="cs-CZ" sz="1600" b="0" i="0" dirty="0">
                <a:solidFill>
                  <a:srgbClr val="000000"/>
                </a:solidFill>
                <a:effectLst/>
                <a:latin typeface="Times New Roman" panose="02020603050405020304" pitchFamily="18" charset="0"/>
              </a:rPr>
              <a:t> viskozimetr</a:t>
            </a:r>
            <a:endParaRPr lang="cs-CZ" sz="1600" dirty="0"/>
          </a:p>
        </p:txBody>
      </p:sp>
      <p:sp>
        <p:nvSpPr>
          <p:cNvPr id="19" name="TextovéPole 18">
            <a:extLst>
              <a:ext uri="{FF2B5EF4-FFF2-40B4-BE49-F238E27FC236}">
                <a16:creationId xmlns:a16="http://schemas.microsoft.com/office/drawing/2014/main" id="{8EE97788-0A8E-4E78-B623-5127AD761917}"/>
              </a:ext>
            </a:extLst>
          </p:cNvPr>
          <p:cNvSpPr txBox="1"/>
          <p:nvPr/>
        </p:nvSpPr>
        <p:spPr>
          <a:xfrm>
            <a:off x="159688" y="5988695"/>
            <a:ext cx="7243762" cy="707886"/>
          </a:xfrm>
          <a:prstGeom prst="rect">
            <a:avLst/>
          </a:prstGeom>
          <a:noFill/>
        </p:spPr>
        <p:txBody>
          <a:bodyPr wrap="square">
            <a:spAutoFit/>
          </a:bodyPr>
          <a:lstStyle/>
          <a:p>
            <a:pPr algn="just"/>
            <a:r>
              <a:rPr lang="cs-CZ" sz="2000" dirty="0"/>
              <a:t>Kapilární viskozimetry nemohou být použity pro </a:t>
            </a:r>
            <a:r>
              <a:rPr lang="cs-CZ" sz="2000" dirty="0" err="1"/>
              <a:t>nenewtonské</a:t>
            </a:r>
            <a:r>
              <a:rPr lang="cs-CZ" sz="2000" dirty="0"/>
              <a:t> kapaliny.</a:t>
            </a:r>
          </a:p>
        </p:txBody>
      </p:sp>
      <p:pic>
        <p:nvPicPr>
          <p:cNvPr id="14" name="Obrázek 13">
            <a:extLst>
              <a:ext uri="{FF2B5EF4-FFF2-40B4-BE49-F238E27FC236}">
                <a16:creationId xmlns:a16="http://schemas.microsoft.com/office/drawing/2014/main" id="{BC0C1699-A486-4D9D-B710-C2F8B710EC6B}"/>
              </a:ext>
            </a:extLst>
          </p:cNvPr>
          <p:cNvPicPr>
            <a:picLocks noChangeAspect="1"/>
          </p:cNvPicPr>
          <p:nvPr/>
        </p:nvPicPr>
        <p:blipFill>
          <a:blip r:embed="rId5"/>
          <a:stretch>
            <a:fillRect/>
          </a:stretch>
        </p:blipFill>
        <p:spPr>
          <a:xfrm>
            <a:off x="7671218" y="209549"/>
            <a:ext cx="964723" cy="2344811"/>
          </a:xfrm>
          <a:prstGeom prst="rect">
            <a:avLst/>
          </a:prstGeom>
        </p:spPr>
      </p:pic>
      <p:sp>
        <p:nvSpPr>
          <p:cNvPr id="23" name="TextovéPole 22">
            <a:extLst>
              <a:ext uri="{FF2B5EF4-FFF2-40B4-BE49-F238E27FC236}">
                <a16:creationId xmlns:a16="http://schemas.microsoft.com/office/drawing/2014/main" id="{62B96468-172E-4F4D-BEBB-BE86E7B53885}"/>
              </a:ext>
            </a:extLst>
          </p:cNvPr>
          <p:cNvSpPr txBox="1"/>
          <p:nvPr/>
        </p:nvSpPr>
        <p:spPr>
          <a:xfrm>
            <a:off x="7620033" y="2591306"/>
            <a:ext cx="1304892" cy="584775"/>
          </a:xfrm>
          <a:prstGeom prst="rect">
            <a:avLst/>
          </a:prstGeom>
          <a:noFill/>
        </p:spPr>
        <p:txBody>
          <a:bodyPr wrap="square">
            <a:spAutoFit/>
          </a:bodyPr>
          <a:lstStyle/>
          <a:p>
            <a:r>
              <a:rPr lang="cs-CZ" sz="1600" b="0" i="0" dirty="0" err="1">
                <a:solidFill>
                  <a:srgbClr val="000000"/>
                </a:solidFill>
                <a:effectLst/>
                <a:latin typeface="Times New Roman" panose="02020603050405020304" pitchFamily="18" charset="0"/>
              </a:rPr>
              <a:t>Ostwaldův</a:t>
            </a:r>
            <a:r>
              <a:rPr lang="cs-CZ" sz="1600" b="0" i="0" dirty="0">
                <a:solidFill>
                  <a:srgbClr val="000000"/>
                </a:solidFill>
                <a:effectLst/>
                <a:latin typeface="Times New Roman" panose="02020603050405020304" pitchFamily="18" charset="0"/>
              </a:rPr>
              <a:t> viskozimetr</a:t>
            </a:r>
            <a:endParaRPr lang="cs-CZ" sz="1600" dirty="0"/>
          </a:p>
        </p:txBody>
      </p:sp>
      <p:sp>
        <p:nvSpPr>
          <p:cNvPr id="25" name="TextovéPole 24">
            <a:extLst>
              <a:ext uri="{FF2B5EF4-FFF2-40B4-BE49-F238E27FC236}">
                <a16:creationId xmlns:a16="http://schemas.microsoft.com/office/drawing/2014/main" id="{364119D8-0AE8-457C-85E6-500E6E8FF9F7}"/>
              </a:ext>
            </a:extLst>
          </p:cNvPr>
          <p:cNvSpPr txBox="1"/>
          <p:nvPr/>
        </p:nvSpPr>
        <p:spPr>
          <a:xfrm>
            <a:off x="147637" y="370781"/>
            <a:ext cx="4572000" cy="400110"/>
          </a:xfrm>
          <a:prstGeom prst="rect">
            <a:avLst/>
          </a:prstGeom>
          <a:noFill/>
        </p:spPr>
        <p:txBody>
          <a:bodyPr wrap="square">
            <a:spAutoFit/>
          </a:bodyPr>
          <a:lstStyle/>
          <a:p>
            <a:r>
              <a:rPr lang="cs-CZ" sz="2000" b="1" dirty="0"/>
              <a:t>Kapilární viskozimetry </a:t>
            </a:r>
          </a:p>
        </p:txBody>
      </p:sp>
    </p:spTree>
    <p:extLst>
      <p:ext uri="{BB962C8B-B14F-4D97-AF65-F5344CB8AC3E}">
        <p14:creationId xmlns:p14="http://schemas.microsoft.com/office/powerpoint/2010/main" val="33765422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28A7011-EE30-4839-A38D-16024422BB84}"/>
              </a:ext>
            </a:extLst>
          </p:cNvPr>
          <p:cNvSpPr txBox="1"/>
          <p:nvPr/>
        </p:nvSpPr>
        <p:spPr>
          <a:xfrm>
            <a:off x="266700" y="323850"/>
            <a:ext cx="4572000" cy="400110"/>
          </a:xfrm>
          <a:prstGeom prst="rect">
            <a:avLst/>
          </a:prstGeom>
          <a:noFill/>
        </p:spPr>
        <p:txBody>
          <a:bodyPr wrap="square">
            <a:spAutoFit/>
          </a:bodyPr>
          <a:lstStyle/>
          <a:p>
            <a:pPr algn="l"/>
            <a:r>
              <a:rPr lang="cs-CZ" sz="2000" b="1" i="0" dirty="0">
                <a:solidFill>
                  <a:srgbClr val="000000"/>
                </a:solidFill>
                <a:effectLst/>
              </a:rPr>
              <a:t>Rotační viskozimetr</a:t>
            </a:r>
          </a:p>
        </p:txBody>
      </p:sp>
      <p:sp>
        <p:nvSpPr>
          <p:cNvPr id="7" name="TextovéPole 6">
            <a:extLst>
              <a:ext uri="{FF2B5EF4-FFF2-40B4-BE49-F238E27FC236}">
                <a16:creationId xmlns:a16="http://schemas.microsoft.com/office/drawing/2014/main" id="{C66ACDA0-0560-48F7-98B9-9B9EEBF5EFB6}"/>
              </a:ext>
            </a:extLst>
          </p:cNvPr>
          <p:cNvSpPr txBox="1"/>
          <p:nvPr/>
        </p:nvSpPr>
        <p:spPr>
          <a:xfrm>
            <a:off x="266700" y="770127"/>
            <a:ext cx="8763000" cy="707886"/>
          </a:xfrm>
          <a:prstGeom prst="rect">
            <a:avLst/>
          </a:prstGeom>
          <a:noFill/>
        </p:spPr>
        <p:txBody>
          <a:bodyPr wrap="square">
            <a:spAutoFit/>
          </a:bodyPr>
          <a:lstStyle/>
          <a:p>
            <a:r>
              <a:rPr lang="cs-CZ" sz="2000" b="0" i="0" dirty="0">
                <a:solidFill>
                  <a:srgbClr val="212529"/>
                </a:solidFill>
                <a:effectLst/>
              </a:rPr>
              <a:t>Principem je měření momentu síly, který musí překonávat rotující těleso ponořené do kapaliny. Za ideálních podmínek pro velikost tohoto momentu platí:</a:t>
            </a:r>
            <a:endParaRPr lang="cs-CZ" sz="2000" dirty="0"/>
          </a:p>
        </p:txBody>
      </p:sp>
      <p:sp>
        <p:nvSpPr>
          <p:cNvPr id="9" name="TextovéPole 8">
            <a:extLst>
              <a:ext uri="{FF2B5EF4-FFF2-40B4-BE49-F238E27FC236}">
                <a16:creationId xmlns:a16="http://schemas.microsoft.com/office/drawing/2014/main" id="{F08EF885-DCD4-4FB2-80C5-56F97A9AD976}"/>
              </a:ext>
            </a:extLst>
          </p:cNvPr>
          <p:cNvSpPr txBox="1"/>
          <p:nvPr/>
        </p:nvSpPr>
        <p:spPr>
          <a:xfrm>
            <a:off x="428625" y="1639298"/>
            <a:ext cx="1647825" cy="400110"/>
          </a:xfrm>
          <a:prstGeom prst="rect">
            <a:avLst/>
          </a:prstGeom>
          <a:noFill/>
        </p:spPr>
        <p:txBody>
          <a:bodyPr wrap="square">
            <a:spAutoFit/>
          </a:bodyPr>
          <a:lstStyle/>
          <a:p>
            <a:r>
              <a:rPr lang="cs-CZ" sz="2000" b="0" i="0" u="none" strike="noStrike" dirty="0">
                <a:solidFill>
                  <a:srgbClr val="212529"/>
                </a:solidFill>
                <a:effectLst/>
              </a:rPr>
              <a:t>M = </a:t>
            </a:r>
            <a:r>
              <a:rPr lang="cs-CZ" sz="2000" b="0" i="0" u="none" strike="noStrike" dirty="0" err="1">
                <a:solidFill>
                  <a:srgbClr val="212529"/>
                </a:solidFill>
                <a:effectLst/>
              </a:rPr>
              <a:t>konst</a:t>
            </a:r>
            <a:r>
              <a:rPr lang="cs-CZ" sz="2000" b="0" i="0" u="none" strike="noStrike" dirty="0">
                <a:solidFill>
                  <a:srgbClr val="212529"/>
                </a:solidFill>
                <a:effectLst/>
              </a:rPr>
              <a:t>.</a:t>
            </a:r>
            <a:r>
              <a:rPr lang="el-GR" sz="2000" b="0" i="0" u="none" strike="noStrike" dirty="0">
                <a:solidFill>
                  <a:srgbClr val="212529"/>
                </a:solidFill>
                <a:effectLst/>
              </a:rPr>
              <a:t>ω</a:t>
            </a:r>
            <a:r>
              <a:rPr lang="cs-CZ" sz="2000" b="0" i="0" u="none" strike="noStrike" dirty="0">
                <a:solidFill>
                  <a:srgbClr val="212529"/>
                </a:solidFill>
                <a:effectLst/>
              </a:rPr>
              <a:t>.</a:t>
            </a:r>
            <a:r>
              <a:rPr lang="el-GR" sz="2000" b="0" i="0" u="none" strike="noStrike" dirty="0">
                <a:solidFill>
                  <a:srgbClr val="212529"/>
                </a:solidFill>
                <a:effectLst/>
              </a:rPr>
              <a:t>η</a:t>
            </a:r>
            <a:endParaRPr lang="cs-CZ" sz="2000" dirty="0"/>
          </a:p>
        </p:txBody>
      </p:sp>
      <p:sp>
        <p:nvSpPr>
          <p:cNvPr id="11" name="TextovéPole 10">
            <a:extLst>
              <a:ext uri="{FF2B5EF4-FFF2-40B4-BE49-F238E27FC236}">
                <a16:creationId xmlns:a16="http://schemas.microsoft.com/office/drawing/2014/main" id="{7FB92F2F-B650-4E25-994A-CE9AE322338E}"/>
              </a:ext>
            </a:extLst>
          </p:cNvPr>
          <p:cNvSpPr txBox="1"/>
          <p:nvPr/>
        </p:nvSpPr>
        <p:spPr>
          <a:xfrm>
            <a:off x="145256" y="4641072"/>
            <a:ext cx="8853488" cy="707886"/>
          </a:xfrm>
          <a:prstGeom prst="rect">
            <a:avLst/>
          </a:prstGeom>
          <a:noFill/>
        </p:spPr>
        <p:txBody>
          <a:bodyPr wrap="square">
            <a:spAutoFit/>
          </a:bodyPr>
          <a:lstStyle/>
          <a:p>
            <a:pPr algn="just"/>
            <a:r>
              <a:rPr lang="cs-CZ" sz="2000" dirty="0"/>
              <a:t>Rotace tělesa musí být pomalá, aby nedocházelo k turbulentnímu proudění. Rotační viskozimetry jsou schopny měřit i viskozitu </a:t>
            </a:r>
            <a:r>
              <a:rPr lang="cs-CZ" sz="2000" dirty="0" err="1"/>
              <a:t>nenewtonovských</a:t>
            </a:r>
            <a:r>
              <a:rPr lang="cs-CZ" sz="2000" dirty="0"/>
              <a:t> kapalin.</a:t>
            </a:r>
          </a:p>
        </p:txBody>
      </p:sp>
      <p:pic>
        <p:nvPicPr>
          <p:cNvPr id="24578" name="Picture 2" descr="See the source image">
            <a:extLst>
              <a:ext uri="{FF2B5EF4-FFF2-40B4-BE49-F238E27FC236}">
                <a16:creationId xmlns:a16="http://schemas.microsoft.com/office/drawing/2014/main" id="{EE57EE2A-D2FE-4701-B50B-BCF531D3E5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7875" y="1467357"/>
            <a:ext cx="2857500" cy="2667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40AB4452-FAA1-4F34-8B03-F8D5D3BC0023}"/>
              </a:ext>
            </a:extLst>
          </p:cNvPr>
          <p:cNvSpPr txBox="1"/>
          <p:nvPr/>
        </p:nvSpPr>
        <p:spPr>
          <a:xfrm>
            <a:off x="352425" y="2200693"/>
            <a:ext cx="5067300" cy="1200329"/>
          </a:xfrm>
          <a:prstGeom prst="rect">
            <a:avLst/>
          </a:prstGeom>
          <a:noFill/>
        </p:spPr>
        <p:txBody>
          <a:bodyPr wrap="square">
            <a:spAutoFit/>
          </a:bodyPr>
          <a:lstStyle/>
          <a:p>
            <a:pPr algn="just"/>
            <a:r>
              <a:rPr lang="cs-CZ" dirty="0"/>
              <a:t>kde M je moment síly, ω je úhlová frekvence rotujícího tělesa, η je dynamická viskozita a k je konstanta přístroje zahrnující především jeho geometrii.</a:t>
            </a:r>
          </a:p>
        </p:txBody>
      </p:sp>
      <p:sp>
        <p:nvSpPr>
          <p:cNvPr id="16" name="TextovéPole 15">
            <a:extLst>
              <a:ext uri="{FF2B5EF4-FFF2-40B4-BE49-F238E27FC236}">
                <a16:creationId xmlns:a16="http://schemas.microsoft.com/office/drawing/2014/main" id="{0500424A-A672-4184-A150-A68FD30202C5}"/>
              </a:ext>
            </a:extLst>
          </p:cNvPr>
          <p:cNvSpPr txBox="1"/>
          <p:nvPr/>
        </p:nvSpPr>
        <p:spPr>
          <a:xfrm>
            <a:off x="428625" y="3562307"/>
            <a:ext cx="4572000" cy="646331"/>
          </a:xfrm>
          <a:prstGeom prst="rect">
            <a:avLst/>
          </a:prstGeom>
          <a:noFill/>
        </p:spPr>
        <p:txBody>
          <a:bodyPr wrap="square">
            <a:spAutoFit/>
          </a:bodyPr>
          <a:lstStyle/>
          <a:p>
            <a:r>
              <a:rPr lang="cs-CZ" b="0" i="1" dirty="0">
                <a:solidFill>
                  <a:srgbClr val="000000"/>
                </a:solidFill>
                <a:effectLst/>
              </a:rPr>
              <a:t>(a) Systém </a:t>
            </a:r>
            <a:r>
              <a:rPr lang="cs-CZ" b="0" i="1" dirty="0" err="1">
                <a:solidFill>
                  <a:srgbClr val="000000"/>
                </a:solidFill>
                <a:effectLst/>
              </a:rPr>
              <a:t>Couett</a:t>
            </a:r>
            <a:r>
              <a:rPr lang="cs-CZ" b="0" i="1" dirty="0">
                <a:solidFill>
                  <a:srgbClr val="000000"/>
                </a:solidFill>
                <a:effectLst/>
              </a:rPr>
              <a:t> s otáčivým vnitřním válcem</a:t>
            </a:r>
            <a:br>
              <a:rPr lang="cs-CZ" i="1" dirty="0"/>
            </a:br>
            <a:r>
              <a:rPr lang="cs-CZ" b="0" i="1" dirty="0">
                <a:solidFill>
                  <a:srgbClr val="000000"/>
                </a:solidFill>
                <a:effectLst/>
              </a:rPr>
              <a:t>(b) Systém </a:t>
            </a:r>
            <a:r>
              <a:rPr lang="cs-CZ" b="0" i="1" dirty="0" err="1">
                <a:solidFill>
                  <a:srgbClr val="000000"/>
                </a:solidFill>
                <a:effectLst/>
              </a:rPr>
              <a:t>Searle</a:t>
            </a:r>
            <a:r>
              <a:rPr lang="cs-CZ" b="0" i="1" dirty="0">
                <a:solidFill>
                  <a:srgbClr val="000000"/>
                </a:solidFill>
                <a:effectLst/>
              </a:rPr>
              <a:t> s otáčivým vnějším válcem</a:t>
            </a:r>
            <a:endParaRPr lang="cs-CZ" i="1" dirty="0"/>
          </a:p>
        </p:txBody>
      </p:sp>
    </p:spTree>
    <p:extLst>
      <p:ext uri="{BB962C8B-B14F-4D97-AF65-F5344CB8AC3E}">
        <p14:creationId xmlns:p14="http://schemas.microsoft.com/office/powerpoint/2010/main" val="39200198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D5E2E731-D2F3-4472-B22A-746440156063}"/>
              </a:ext>
            </a:extLst>
          </p:cNvPr>
          <p:cNvSpPr txBox="1"/>
          <p:nvPr/>
        </p:nvSpPr>
        <p:spPr>
          <a:xfrm>
            <a:off x="247650" y="271343"/>
            <a:ext cx="3765967" cy="461665"/>
          </a:xfrm>
          <a:prstGeom prst="rect">
            <a:avLst/>
          </a:prstGeom>
          <a:noFill/>
        </p:spPr>
        <p:txBody>
          <a:bodyPr wrap="none" rtlCol="0">
            <a:spAutoFit/>
          </a:bodyPr>
          <a:lstStyle/>
          <a:p>
            <a:r>
              <a:rPr lang="cs-CZ" sz="2400" b="1" dirty="0"/>
              <a:t>Stlačitelnost kapalin a plynů</a:t>
            </a:r>
          </a:p>
        </p:txBody>
      </p:sp>
      <p:sp>
        <p:nvSpPr>
          <p:cNvPr id="5" name="TextovéPole 4">
            <a:extLst>
              <a:ext uri="{FF2B5EF4-FFF2-40B4-BE49-F238E27FC236}">
                <a16:creationId xmlns:a16="http://schemas.microsoft.com/office/drawing/2014/main" id="{3F23376E-95B9-482A-B5FE-BC3C956312E8}"/>
              </a:ext>
            </a:extLst>
          </p:cNvPr>
          <p:cNvSpPr txBox="1"/>
          <p:nvPr/>
        </p:nvSpPr>
        <p:spPr>
          <a:xfrm>
            <a:off x="195262" y="1016079"/>
            <a:ext cx="8753475" cy="707886"/>
          </a:xfrm>
          <a:prstGeom prst="rect">
            <a:avLst/>
          </a:prstGeom>
          <a:noFill/>
        </p:spPr>
        <p:txBody>
          <a:bodyPr wrap="square">
            <a:spAutoFit/>
          </a:bodyPr>
          <a:lstStyle/>
          <a:p>
            <a:pPr algn="just"/>
            <a:r>
              <a:rPr lang="cs-CZ" sz="2000" b="1" dirty="0"/>
              <a:t>Stlačitelnost</a:t>
            </a:r>
            <a:r>
              <a:rPr lang="cs-CZ" sz="2000" dirty="0"/>
              <a:t> (objemová stlačitelnost, </a:t>
            </a:r>
            <a:r>
              <a:rPr lang="cs-CZ" sz="2000" b="0" i="0" dirty="0">
                <a:solidFill>
                  <a:srgbClr val="202122"/>
                </a:solidFill>
                <a:effectLst/>
              </a:rPr>
              <a:t>Pa</a:t>
            </a:r>
            <a:r>
              <a:rPr lang="cs-CZ" sz="2000" b="0" i="0" baseline="30000" dirty="0">
                <a:solidFill>
                  <a:srgbClr val="202122"/>
                </a:solidFill>
                <a:effectLst/>
              </a:rPr>
              <a:t>-1</a:t>
            </a:r>
            <a:r>
              <a:rPr lang="cs-CZ" sz="2000" dirty="0"/>
              <a:t>) je definována jako záporná hodnota relativní změny objemu vzhledem ke změně tlaku</a:t>
            </a:r>
          </a:p>
        </p:txBody>
      </p:sp>
      <p:pic>
        <p:nvPicPr>
          <p:cNvPr id="7" name="Grafický objekt 6">
            <a:extLst>
              <a:ext uri="{FF2B5EF4-FFF2-40B4-BE49-F238E27FC236}">
                <a16:creationId xmlns:a16="http://schemas.microsoft.com/office/drawing/2014/main" id="{25945488-A9F3-466F-9FCB-0883D2DB2B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49671" y="1599605"/>
            <a:ext cx="1065166" cy="490537"/>
          </a:xfrm>
          <a:prstGeom prst="rect">
            <a:avLst/>
          </a:prstGeom>
        </p:spPr>
      </p:pic>
      <p:sp>
        <p:nvSpPr>
          <p:cNvPr id="9" name="TextovéPole 8">
            <a:extLst>
              <a:ext uri="{FF2B5EF4-FFF2-40B4-BE49-F238E27FC236}">
                <a16:creationId xmlns:a16="http://schemas.microsoft.com/office/drawing/2014/main" id="{4584E298-E80D-4237-ABE2-6689D826202A}"/>
              </a:ext>
            </a:extLst>
          </p:cNvPr>
          <p:cNvSpPr txBox="1"/>
          <p:nvPr/>
        </p:nvSpPr>
        <p:spPr>
          <a:xfrm>
            <a:off x="195262" y="2167235"/>
            <a:ext cx="8753474" cy="646331"/>
          </a:xfrm>
          <a:prstGeom prst="rect">
            <a:avLst/>
          </a:prstGeom>
          <a:noFill/>
        </p:spPr>
        <p:txBody>
          <a:bodyPr wrap="square">
            <a:spAutoFit/>
          </a:bodyPr>
          <a:lstStyle/>
          <a:p>
            <a:r>
              <a:rPr lang="cs-CZ" dirty="0"/>
              <a:t>kde V je původní objem tekutiny před stlačením, </a:t>
            </a:r>
            <a:r>
              <a:rPr lang="cs-CZ" dirty="0" err="1"/>
              <a:t>dV</a:t>
            </a:r>
            <a:r>
              <a:rPr lang="cs-CZ" dirty="0"/>
              <a:t> představuje změnu objemu při stlačení a </a:t>
            </a:r>
            <a:r>
              <a:rPr lang="cs-CZ" dirty="0" err="1"/>
              <a:t>dp</a:t>
            </a:r>
            <a:r>
              <a:rPr lang="cs-CZ" dirty="0"/>
              <a:t> je změna tlaku.</a:t>
            </a:r>
          </a:p>
        </p:txBody>
      </p:sp>
      <p:pic>
        <p:nvPicPr>
          <p:cNvPr id="26626" name="Picture 2">
            <a:extLst>
              <a:ext uri="{FF2B5EF4-FFF2-40B4-BE49-F238E27FC236}">
                <a16:creationId xmlns:a16="http://schemas.microsoft.com/office/drawing/2014/main" id="{052576BE-90EE-4DE6-8447-0267850955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3854" y="3420317"/>
            <a:ext cx="620983" cy="471487"/>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BF24DE73-EF0B-4289-919E-1A26849E172E}"/>
              </a:ext>
            </a:extLst>
          </p:cNvPr>
          <p:cNvSpPr txBox="1"/>
          <p:nvPr/>
        </p:nvSpPr>
        <p:spPr>
          <a:xfrm>
            <a:off x="247650" y="2946856"/>
            <a:ext cx="8753473" cy="400110"/>
          </a:xfrm>
          <a:prstGeom prst="rect">
            <a:avLst/>
          </a:prstGeom>
          <a:noFill/>
        </p:spPr>
        <p:txBody>
          <a:bodyPr wrap="square">
            <a:spAutoFit/>
          </a:bodyPr>
          <a:lstStyle/>
          <a:p>
            <a:r>
              <a:rPr lang="cs-CZ" sz="2000" b="0" i="0" dirty="0">
                <a:solidFill>
                  <a:srgbClr val="000033"/>
                </a:solidFill>
                <a:effectLst/>
              </a:rPr>
              <a:t>Převrácená hodnota stlačitelnosti se nazývá </a:t>
            </a:r>
            <a:r>
              <a:rPr lang="cs-CZ" sz="2000" b="1" i="0" dirty="0">
                <a:solidFill>
                  <a:srgbClr val="000033"/>
                </a:solidFill>
                <a:effectLst/>
              </a:rPr>
              <a:t>modul objemové pružnosti</a:t>
            </a:r>
            <a:endParaRPr lang="cs-CZ" sz="2000" dirty="0"/>
          </a:p>
        </p:txBody>
      </p:sp>
      <p:sp>
        <p:nvSpPr>
          <p:cNvPr id="14" name="TextovéPole 13">
            <a:extLst>
              <a:ext uri="{FF2B5EF4-FFF2-40B4-BE49-F238E27FC236}">
                <a16:creationId xmlns:a16="http://schemas.microsoft.com/office/drawing/2014/main" id="{E0CFC215-EA34-43EB-A2F7-0B8A2409F6CC}"/>
              </a:ext>
            </a:extLst>
          </p:cNvPr>
          <p:cNvSpPr txBox="1"/>
          <p:nvPr/>
        </p:nvSpPr>
        <p:spPr>
          <a:xfrm>
            <a:off x="195262" y="4886919"/>
            <a:ext cx="4572000" cy="830997"/>
          </a:xfrm>
          <a:prstGeom prst="rect">
            <a:avLst/>
          </a:prstGeom>
          <a:noFill/>
        </p:spPr>
        <p:txBody>
          <a:bodyPr wrap="square">
            <a:spAutoFit/>
          </a:bodyPr>
          <a:lstStyle/>
          <a:p>
            <a:r>
              <a:rPr lang="cs-CZ" sz="2000" b="1" dirty="0"/>
              <a:t>Ideální kapalina </a:t>
            </a:r>
            <a:r>
              <a:rPr lang="cs-CZ" sz="2000" dirty="0"/>
              <a:t>je zcela nestlačitelná, tzn.</a:t>
            </a:r>
          </a:p>
          <a:p>
            <a:endParaRPr lang="cs-CZ" sz="800" dirty="0"/>
          </a:p>
          <a:p>
            <a:r>
              <a:rPr lang="cs-CZ" sz="2000" b="1" i="0" dirty="0">
                <a:solidFill>
                  <a:srgbClr val="000000"/>
                </a:solidFill>
                <a:effectLst/>
              </a:rPr>
              <a:t>Ideální plyn</a:t>
            </a:r>
            <a:r>
              <a:rPr lang="cs-CZ" sz="2000" b="0" i="0" dirty="0">
                <a:solidFill>
                  <a:srgbClr val="000000"/>
                </a:solidFill>
                <a:effectLst/>
              </a:rPr>
              <a:t> je dokonale stlačitelný. </a:t>
            </a:r>
            <a:r>
              <a:rPr lang="cs-CZ" sz="2000" dirty="0"/>
              <a:t> </a:t>
            </a:r>
          </a:p>
        </p:txBody>
      </p:sp>
      <p:pic>
        <p:nvPicPr>
          <p:cNvPr id="26628" name="Picture 4">
            <a:extLst>
              <a:ext uri="{FF2B5EF4-FFF2-40B4-BE49-F238E27FC236}">
                <a16:creationId xmlns:a16="http://schemas.microsoft.com/office/drawing/2014/main" id="{A3142EE8-DB75-425A-85BC-4A10364D0B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499" y="5060350"/>
            <a:ext cx="553834" cy="201394"/>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B9BF493E-19FE-4D05-B939-7A21E6B7D643}"/>
              </a:ext>
            </a:extLst>
          </p:cNvPr>
          <p:cNvSpPr txBox="1"/>
          <p:nvPr/>
        </p:nvSpPr>
        <p:spPr>
          <a:xfrm>
            <a:off x="122267" y="3970749"/>
            <a:ext cx="8878856" cy="707886"/>
          </a:xfrm>
          <a:prstGeom prst="rect">
            <a:avLst/>
          </a:prstGeom>
          <a:noFill/>
        </p:spPr>
        <p:txBody>
          <a:bodyPr wrap="square">
            <a:spAutoFit/>
          </a:bodyPr>
          <a:lstStyle/>
          <a:p>
            <a:pPr algn="just"/>
            <a:r>
              <a:rPr lang="cs-CZ" sz="2000" b="1" i="0" dirty="0">
                <a:solidFill>
                  <a:srgbClr val="202122"/>
                </a:solidFill>
                <a:effectLst/>
              </a:rPr>
              <a:t>Kapaliny</a:t>
            </a:r>
            <a:r>
              <a:rPr lang="cs-CZ" sz="2000" b="0" i="0" dirty="0">
                <a:solidFill>
                  <a:srgbClr val="202122"/>
                </a:solidFill>
                <a:effectLst/>
              </a:rPr>
              <a:t> jsou </a:t>
            </a:r>
            <a:r>
              <a:rPr lang="cs-CZ" sz="2000" b="0" i="0" u="sng" dirty="0">
                <a:solidFill>
                  <a:srgbClr val="202122"/>
                </a:solidFill>
                <a:effectLst/>
              </a:rPr>
              <a:t>stlačitelné jen nepatrně</a:t>
            </a:r>
            <a:r>
              <a:rPr lang="cs-CZ" sz="2000" b="0" i="0" dirty="0">
                <a:solidFill>
                  <a:srgbClr val="202122"/>
                </a:solidFill>
                <a:effectLst/>
              </a:rPr>
              <a:t>, kdežto </a:t>
            </a:r>
            <a:r>
              <a:rPr lang="cs-CZ" sz="2000" b="1" i="0" dirty="0">
                <a:solidFill>
                  <a:srgbClr val="202122"/>
                </a:solidFill>
                <a:effectLst/>
              </a:rPr>
              <a:t>plyny</a:t>
            </a:r>
            <a:r>
              <a:rPr lang="cs-CZ" sz="2000" b="0" i="0" dirty="0">
                <a:solidFill>
                  <a:srgbClr val="202122"/>
                </a:solidFill>
                <a:effectLst/>
              </a:rPr>
              <a:t> jsou </a:t>
            </a:r>
            <a:r>
              <a:rPr lang="cs-CZ" sz="2000" b="0" i="0" u="sng" dirty="0">
                <a:solidFill>
                  <a:srgbClr val="202122"/>
                </a:solidFill>
                <a:effectLst/>
              </a:rPr>
              <a:t>stlačitelné velmi jednoduše</a:t>
            </a:r>
            <a:r>
              <a:rPr lang="cs-CZ" sz="2000" b="0" i="0" dirty="0">
                <a:solidFill>
                  <a:srgbClr val="202122"/>
                </a:solidFill>
                <a:effectLst/>
              </a:rPr>
              <a:t>.</a:t>
            </a:r>
            <a:endParaRPr lang="cs-CZ" sz="2000" dirty="0"/>
          </a:p>
        </p:txBody>
      </p:sp>
    </p:spTree>
    <p:extLst>
      <p:ext uri="{BB962C8B-B14F-4D97-AF65-F5344CB8AC3E}">
        <p14:creationId xmlns:p14="http://schemas.microsoft.com/office/powerpoint/2010/main" val="34333822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34_Mechanické vlastnosti kapalin... 2 Pascalův zákon _Tlak - příklady  _Hydraulické stroje _PL: Hydraulické stroje - řešení... - PDF Stažení zdarma">
            <a:extLst>
              <a:ext uri="{FF2B5EF4-FFF2-40B4-BE49-F238E27FC236}">
                <a16:creationId xmlns:a16="http://schemas.microsoft.com/office/drawing/2014/main" id="{424A6316-666A-425B-9043-FB0C8D814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3775" y="4002262"/>
            <a:ext cx="1571625" cy="2209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4C053AB9-4245-4769-8244-47983CF49063}"/>
              </a:ext>
            </a:extLst>
          </p:cNvPr>
          <p:cNvSpPr txBox="1"/>
          <p:nvPr/>
        </p:nvSpPr>
        <p:spPr>
          <a:xfrm>
            <a:off x="266699" y="320406"/>
            <a:ext cx="4162425" cy="461665"/>
          </a:xfrm>
          <a:prstGeom prst="rect">
            <a:avLst/>
          </a:prstGeom>
          <a:noFill/>
        </p:spPr>
        <p:txBody>
          <a:bodyPr wrap="square">
            <a:spAutoFit/>
          </a:bodyPr>
          <a:lstStyle/>
          <a:p>
            <a:r>
              <a:rPr lang="cs-CZ" sz="2400" b="1" dirty="0"/>
              <a:t>Tlaková síla u kapalin a plynů</a:t>
            </a:r>
          </a:p>
        </p:txBody>
      </p:sp>
      <p:sp>
        <p:nvSpPr>
          <p:cNvPr id="7" name="TextovéPole 6">
            <a:extLst>
              <a:ext uri="{FF2B5EF4-FFF2-40B4-BE49-F238E27FC236}">
                <a16:creationId xmlns:a16="http://schemas.microsoft.com/office/drawing/2014/main" id="{1F9298CA-4342-4B1E-B1B9-F91E4B248D05}"/>
              </a:ext>
            </a:extLst>
          </p:cNvPr>
          <p:cNvSpPr txBox="1"/>
          <p:nvPr/>
        </p:nvSpPr>
        <p:spPr>
          <a:xfrm>
            <a:off x="333375" y="983303"/>
            <a:ext cx="8503431" cy="3262432"/>
          </a:xfrm>
          <a:prstGeom prst="rect">
            <a:avLst/>
          </a:prstGeom>
          <a:noFill/>
        </p:spPr>
        <p:txBody>
          <a:bodyPr wrap="square">
            <a:spAutoFit/>
          </a:bodyPr>
          <a:lstStyle/>
          <a:p>
            <a:pPr algn="just"/>
            <a:r>
              <a:rPr lang="cs-CZ" sz="2000" b="1" dirty="0"/>
              <a:t>Tlaková síla </a:t>
            </a:r>
            <a:r>
              <a:rPr lang="cs-CZ" sz="2000" dirty="0"/>
              <a:t>je síla, </a:t>
            </a:r>
            <a:r>
              <a:rPr lang="cs-CZ" sz="2000" u="sng" dirty="0"/>
              <a:t>působící kolmo na určitou plochu povrchu tekutiny</a:t>
            </a:r>
            <a:r>
              <a:rPr lang="cs-CZ" sz="2000" dirty="0"/>
              <a:t>. Její působení v tekutině se vyjadřuje veličinou </a:t>
            </a:r>
            <a:r>
              <a:rPr lang="cs-CZ" sz="2000" b="1" dirty="0"/>
              <a:t>tlak</a:t>
            </a:r>
            <a:r>
              <a:rPr lang="cs-CZ" sz="2000" dirty="0"/>
              <a:t>, nezávislou na velikosti plochy. Tlaková síla má velikost</a:t>
            </a:r>
          </a:p>
          <a:p>
            <a:pPr algn="ctr"/>
            <a:r>
              <a:rPr lang="cs-CZ" sz="2000" b="1" dirty="0" err="1"/>
              <a:t>F</a:t>
            </a:r>
            <a:r>
              <a:rPr lang="cs-CZ" sz="2000" b="1" baseline="-25000" dirty="0" err="1"/>
              <a:t>tl</a:t>
            </a:r>
            <a:r>
              <a:rPr lang="cs-CZ" sz="2000" b="1" dirty="0"/>
              <a:t> = </a:t>
            </a:r>
            <a:r>
              <a:rPr lang="cs-CZ" sz="2000" b="1" dirty="0" err="1"/>
              <a:t>p.S</a:t>
            </a:r>
            <a:endParaRPr lang="cs-CZ" sz="2000" b="1" dirty="0"/>
          </a:p>
          <a:p>
            <a:pPr algn="just"/>
            <a:r>
              <a:rPr lang="cs-CZ" dirty="0"/>
              <a:t>kde p je tlak a S je obsah plochy.</a:t>
            </a:r>
          </a:p>
          <a:p>
            <a:pPr algn="just"/>
            <a:endParaRPr lang="cs-CZ" sz="800" dirty="0"/>
          </a:p>
          <a:p>
            <a:pPr algn="just"/>
            <a:r>
              <a:rPr lang="cs-CZ" sz="2000" dirty="0"/>
              <a:t> </a:t>
            </a:r>
            <a:r>
              <a:rPr lang="cs-CZ" sz="2000" b="1" dirty="0"/>
              <a:t>Tlaková síla </a:t>
            </a:r>
            <a:r>
              <a:rPr lang="cs-CZ" sz="2000" dirty="0"/>
              <a:t>může být např. způsobena změnou termodynamického stavu tekutiny doprovázenou změnou tlaku (princip pístových tepelných strojů), vnějším silovým polem (např. u hydrostatického tlaku) nebo může být reakcí (podle třetího pohybového zákona) tekutiny na působení vnější síly na povrch tekutiny (princip hydraulických zařízení).</a:t>
            </a:r>
          </a:p>
        </p:txBody>
      </p:sp>
      <p:sp>
        <p:nvSpPr>
          <p:cNvPr id="11" name="TextovéPole 10">
            <a:extLst>
              <a:ext uri="{FF2B5EF4-FFF2-40B4-BE49-F238E27FC236}">
                <a16:creationId xmlns:a16="http://schemas.microsoft.com/office/drawing/2014/main" id="{26C92C9B-3C48-4511-BD3D-5F585266D608}"/>
              </a:ext>
            </a:extLst>
          </p:cNvPr>
          <p:cNvSpPr txBox="1"/>
          <p:nvPr/>
        </p:nvSpPr>
        <p:spPr>
          <a:xfrm>
            <a:off x="260739" y="4546929"/>
            <a:ext cx="2152650" cy="461665"/>
          </a:xfrm>
          <a:prstGeom prst="rect">
            <a:avLst/>
          </a:prstGeom>
          <a:noFill/>
        </p:spPr>
        <p:txBody>
          <a:bodyPr wrap="square">
            <a:spAutoFit/>
          </a:bodyPr>
          <a:lstStyle/>
          <a:p>
            <a:r>
              <a:rPr lang="cs-CZ" sz="2400" b="1" i="0" dirty="0">
                <a:solidFill>
                  <a:srgbClr val="202122"/>
                </a:solidFill>
                <a:effectLst/>
              </a:rPr>
              <a:t>Pascalův zákon</a:t>
            </a:r>
            <a:endParaRPr lang="cs-CZ" sz="2400" dirty="0"/>
          </a:p>
        </p:txBody>
      </p:sp>
      <p:sp>
        <p:nvSpPr>
          <p:cNvPr id="13" name="TextovéPole 12">
            <a:extLst>
              <a:ext uri="{FF2B5EF4-FFF2-40B4-BE49-F238E27FC236}">
                <a16:creationId xmlns:a16="http://schemas.microsoft.com/office/drawing/2014/main" id="{8E7954AA-FD44-4F0C-9C6D-10E90E92C92E}"/>
              </a:ext>
            </a:extLst>
          </p:cNvPr>
          <p:cNvSpPr txBox="1"/>
          <p:nvPr/>
        </p:nvSpPr>
        <p:spPr>
          <a:xfrm>
            <a:off x="266699" y="5074099"/>
            <a:ext cx="7077076" cy="707886"/>
          </a:xfrm>
          <a:prstGeom prst="rect">
            <a:avLst/>
          </a:prstGeom>
          <a:noFill/>
        </p:spPr>
        <p:txBody>
          <a:bodyPr wrap="square">
            <a:spAutoFit/>
          </a:bodyPr>
          <a:lstStyle/>
          <a:p>
            <a:pPr algn="just"/>
            <a:r>
              <a:rPr lang="cs-CZ" sz="2000" i="0" u="sng" dirty="0">
                <a:solidFill>
                  <a:srgbClr val="202122"/>
                </a:solidFill>
                <a:effectLst/>
              </a:rPr>
              <a:t>Jestliže na kapalinu působí vnější tlaková síla, pak tlak v každém místě kapaliny vzroste o stejnou hodnotu.</a:t>
            </a:r>
            <a:endParaRPr lang="cs-CZ" sz="2000" u="sng" dirty="0"/>
          </a:p>
        </p:txBody>
      </p:sp>
      <p:sp>
        <p:nvSpPr>
          <p:cNvPr id="6" name="TextovéPole 5">
            <a:extLst>
              <a:ext uri="{FF2B5EF4-FFF2-40B4-BE49-F238E27FC236}">
                <a16:creationId xmlns:a16="http://schemas.microsoft.com/office/drawing/2014/main" id="{0BD4F87F-CE04-4AC3-97DC-DAF03DCBA6F4}"/>
              </a:ext>
            </a:extLst>
          </p:cNvPr>
          <p:cNvSpPr txBox="1"/>
          <p:nvPr/>
        </p:nvSpPr>
        <p:spPr>
          <a:xfrm>
            <a:off x="260739" y="5968589"/>
            <a:ext cx="8648701" cy="707886"/>
          </a:xfrm>
          <a:prstGeom prst="rect">
            <a:avLst/>
          </a:prstGeom>
          <a:noFill/>
        </p:spPr>
        <p:txBody>
          <a:bodyPr wrap="square" rtlCol="0">
            <a:spAutoFit/>
          </a:bodyPr>
          <a:lstStyle/>
          <a:p>
            <a:r>
              <a:rPr lang="cs-CZ" sz="2000" dirty="0"/>
              <a:t>Zákon platí pro kapaliny i pro plyny. </a:t>
            </a:r>
            <a:r>
              <a:rPr lang="cs-CZ" sz="2000" b="0" i="0" dirty="0">
                <a:effectLst/>
              </a:rPr>
              <a:t>Přenos tlaku je umožněn pohybem </a:t>
            </a:r>
            <a:r>
              <a:rPr lang="cs-CZ" sz="2000" b="0" i="0" u="none" strike="noStrike" dirty="0">
                <a:effectLst/>
              </a:rPr>
              <a:t>částic</a:t>
            </a:r>
            <a:r>
              <a:rPr lang="cs-CZ" sz="2000" b="0" i="0" dirty="0">
                <a:effectLst/>
              </a:rPr>
              <a:t> kapaliny a </a:t>
            </a:r>
            <a:r>
              <a:rPr lang="cs-CZ" sz="2000" b="0" i="0" u="none" strike="noStrike" dirty="0">
                <a:effectLst/>
              </a:rPr>
              <a:t>rozkladem</a:t>
            </a:r>
            <a:r>
              <a:rPr lang="cs-CZ" sz="2000" b="0" i="0" dirty="0">
                <a:effectLst/>
              </a:rPr>
              <a:t> vzájemných sil mezi nimi do všech směrů.</a:t>
            </a:r>
            <a:endParaRPr lang="cs-CZ" sz="2000" dirty="0"/>
          </a:p>
        </p:txBody>
      </p:sp>
    </p:spTree>
    <p:extLst>
      <p:ext uri="{BB962C8B-B14F-4D97-AF65-F5344CB8AC3E}">
        <p14:creationId xmlns:p14="http://schemas.microsoft.com/office/powerpoint/2010/main" val="15941231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Tlak v kapalinách vyvolaný vnější silou - PASCALŮV ZÁKON - FYZIKA 007">
            <a:extLst>
              <a:ext uri="{FF2B5EF4-FFF2-40B4-BE49-F238E27FC236}">
                <a16:creationId xmlns:a16="http://schemas.microsoft.com/office/drawing/2014/main" id="{E176FBE5-CD1C-4FA2-AF7D-E369961EF2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599" y="2565857"/>
            <a:ext cx="3262313" cy="2686611"/>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2">
            <a:extLst>
              <a:ext uri="{FF2B5EF4-FFF2-40B4-BE49-F238E27FC236}">
                <a16:creationId xmlns:a16="http://schemas.microsoft.com/office/drawing/2014/main" id="{E8DF81A7-89F2-417C-8236-8ECD70288F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3947" y="166687"/>
            <a:ext cx="2406216" cy="5039593"/>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6">
            <a:extLst>
              <a:ext uri="{FF2B5EF4-FFF2-40B4-BE49-F238E27FC236}">
                <a16:creationId xmlns:a16="http://schemas.microsoft.com/office/drawing/2014/main" id="{C79751FF-0236-4B40-A567-B114BC4EE01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12" name="TextovéPole 11">
            <a:extLst>
              <a:ext uri="{FF2B5EF4-FFF2-40B4-BE49-F238E27FC236}">
                <a16:creationId xmlns:a16="http://schemas.microsoft.com/office/drawing/2014/main" id="{532E0DAE-D3C1-418A-A0FA-95FB5764F0C0}"/>
              </a:ext>
            </a:extLst>
          </p:cNvPr>
          <p:cNvSpPr txBox="1"/>
          <p:nvPr/>
        </p:nvSpPr>
        <p:spPr>
          <a:xfrm>
            <a:off x="223837" y="319088"/>
            <a:ext cx="6129338" cy="2246769"/>
          </a:xfrm>
          <a:prstGeom prst="rect">
            <a:avLst/>
          </a:prstGeom>
          <a:noFill/>
        </p:spPr>
        <p:txBody>
          <a:bodyPr wrap="square">
            <a:spAutoFit/>
          </a:bodyPr>
          <a:lstStyle/>
          <a:p>
            <a:pPr algn="just"/>
            <a:r>
              <a:rPr lang="cs-CZ" sz="2000" b="1" dirty="0"/>
              <a:t>Pascalův zákon </a:t>
            </a:r>
            <a:r>
              <a:rPr lang="cs-CZ" sz="2000" dirty="0"/>
              <a:t>je základem hydraulických zařízení, která využívají přenosu tlaku a tím i tlakové síly od jednoho pístu k druhému. Velikostí pístu se dá ovlivnit i velikost tlakové síly.</a:t>
            </a:r>
          </a:p>
          <a:p>
            <a:pPr algn="just"/>
            <a:r>
              <a:rPr lang="cs-CZ" sz="2000" dirty="0"/>
              <a:t>Pro ideální kapalinu platí tento zákon zcela přesně. Reálné kapaliny však nejsou zcela nestlačitelné a změny tlaku se v nich šíří konečnou rychlostí.</a:t>
            </a:r>
          </a:p>
        </p:txBody>
      </p:sp>
      <p:sp>
        <p:nvSpPr>
          <p:cNvPr id="15" name="TextovéPole 14">
            <a:extLst>
              <a:ext uri="{FF2B5EF4-FFF2-40B4-BE49-F238E27FC236}">
                <a16:creationId xmlns:a16="http://schemas.microsoft.com/office/drawing/2014/main" id="{64C2196A-4461-4491-BD0B-5C2F23D176CF}"/>
              </a:ext>
            </a:extLst>
          </p:cNvPr>
          <p:cNvSpPr txBox="1"/>
          <p:nvPr/>
        </p:nvSpPr>
        <p:spPr>
          <a:xfrm>
            <a:off x="147636" y="5630791"/>
            <a:ext cx="6205539" cy="1015663"/>
          </a:xfrm>
          <a:prstGeom prst="rect">
            <a:avLst/>
          </a:prstGeom>
          <a:noFill/>
        </p:spPr>
        <p:txBody>
          <a:bodyPr wrap="square">
            <a:spAutoFit/>
          </a:bodyPr>
          <a:lstStyle/>
          <a:p>
            <a:pPr algn="just"/>
            <a:r>
              <a:rPr lang="cs-CZ" sz="2000" b="0" i="0" dirty="0">
                <a:solidFill>
                  <a:srgbClr val="000000"/>
                </a:solidFill>
                <a:effectLst/>
              </a:rPr>
              <a:t>Nahuštěná pneumatika má ve všech místech stejný tlak. Její stěny se napínají ve všech místech stejně. Tlaková síla působí vždy kolmo na stěny pneumatiky.</a:t>
            </a:r>
            <a:endParaRPr lang="cs-CZ" sz="2000" dirty="0"/>
          </a:p>
        </p:txBody>
      </p:sp>
      <p:sp>
        <p:nvSpPr>
          <p:cNvPr id="14" name="TextovéPole 13">
            <a:extLst>
              <a:ext uri="{FF2B5EF4-FFF2-40B4-BE49-F238E27FC236}">
                <a16:creationId xmlns:a16="http://schemas.microsoft.com/office/drawing/2014/main" id="{5900585E-120F-4E5F-B4DE-DF9EB2D7F253}"/>
              </a:ext>
            </a:extLst>
          </p:cNvPr>
          <p:cNvSpPr txBox="1"/>
          <p:nvPr/>
        </p:nvSpPr>
        <p:spPr>
          <a:xfrm>
            <a:off x="147636" y="5123080"/>
            <a:ext cx="1072730" cy="461665"/>
          </a:xfrm>
          <a:prstGeom prst="rect">
            <a:avLst/>
          </a:prstGeom>
          <a:noFill/>
        </p:spPr>
        <p:txBody>
          <a:bodyPr wrap="none" rtlCol="0">
            <a:spAutoFit/>
          </a:bodyPr>
          <a:lstStyle/>
          <a:p>
            <a:r>
              <a:rPr lang="cs-CZ" sz="2400" b="1" dirty="0"/>
              <a:t>Příklad</a:t>
            </a:r>
          </a:p>
        </p:txBody>
      </p:sp>
      <p:pic>
        <p:nvPicPr>
          <p:cNvPr id="32778" name="Picture 10" descr="See the source image">
            <a:extLst>
              <a:ext uri="{FF2B5EF4-FFF2-40B4-BE49-F238E27FC236}">
                <a16:creationId xmlns:a16="http://schemas.microsoft.com/office/drawing/2014/main" id="{DF7E3D0A-C7A6-4ED1-BE1A-F444719BDC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8817" y="5315013"/>
            <a:ext cx="2341346" cy="1403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2889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ydraulické zvedáky | Chatař Chalupář">
            <a:extLst>
              <a:ext uri="{FF2B5EF4-FFF2-40B4-BE49-F238E27FC236}">
                <a16:creationId xmlns:a16="http://schemas.microsoft.com/office/drawing/2014/main" id="{2F6CBF0D-B120-4F4E-8992-6CDA16BAEF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4842" y="372435"/>
            <a:ext cx="2799658" cy="186304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Dopravníky a zdvihadla">
            <a:extLst>
              <a:ext uri="{FF2B5EF4-FFF2-40B4-BE49-F238E27FC236}">
                <a16:creationId xmlns:a16="http://schemas.microsoft.com/office/drawing/2014/main" id="{7776B12B-1B57-4A10-81B4-7BD85F4175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9509" y="294408"/>
            <a:ext cx="2665150" cy="2019098"/>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6F8D061C-D5C5-470D-94FC-3031C1E53451}"/>
              </a:ext>
            </a:extLst>
          </p:cNvPr>
          <p:cNvSpPr txBox="1"/>
          <p:nvPr/>
        </p:nvSpPr>
        <p:spPr>
          <a:xfrm>
            <a:off x="429367" y="821179"/>
            <a:ext cx="1676097" cy="707886"/>
          </a:xfrm>
          <a:prstGeom prst="rect">
            <a:avLst/>
          </a:prstGeom>
          <a:noFill/>
        </p:spPr>
        <p:txBody>
          <a:bodyPr wrap="square" rtlCol="0">
            <a:spAutoFit/>
          </a:bodyPr>
          <a:lstStyle/>
          <a:p>
            <a:r>
              <a:rPr lang="cs-CZ" sz="2000" b="1" dirty="0"/>
              <a:t>Hydraulický zvedák</a:t>
            </a:r>
          </a:p>
        </p:txBody>
      </p:sp>
      <p:pic>
        <p:nvPicPr>
          <p:cNvPr id="11266" name="Picture 2">
            <a:extLst>
              <a:ext uri="{FF2B5EF4-FFF2-40B4-BE49-F238E27FC236}">
                <a16:creationId xmlns:a16="http://schemas.microsoft.com/office/drawing/2014/main" id="{D9457874-E0D5-4EF9-9675-C7D62FAC0D8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78658" y="4617244"/>
            <a:ext cx="2645842" cy="2095716"/>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FBF2F9D9-C4EE-4D21-A0B0-516767BE25AC}"/>
              </a:ext>
            </a:extLst>
          </p:cNvPr>
          <p:cNvSpPr txBox="1"/>
          <p:nvPr/>
        </p:nvSpPr>
        <p:spPr>
          <a:xfrm>
            <a:off x="429367" y="5682878"/>
            <a:ext cx="1676097" cy="707886"/>
          </a:xfrm>
          <a:prstGeom prst="rect">
            <a:avLst/>
          </a:prstGeom>
          <a:noFill/>
        </p:spPr>
        <p:txBody>
          <a:bodyPr wrap="square" rtlCol="0">
            <a:spAutoFit/>
          </a:bodyPr>
          <a:lstStyle/>
          <a:p>
            <a:r>
              <a:rPr lang="cs-CZ" sz="2000" b="1" dirty="0"/>
              <a:t>Hydraulický lis</a:t>
            </a:r>
          </a:p>
        </p:txBody>
      </p:sp>
      <p:sp>
        <p:nvSpPr>
          <p:cNvPr id="3" name="TextovéPole 2">
            <a:extLst>
              <a:ext uri="{FF2B5EF4-FFF2-40B4-BE49-F238E27FC236}">
                <a16:creationId xmlns:a16="http://schemas.microsoft.com/office/drawing/2014/main" id="{0361B8D9-59F6-4500-BB9C-0C1F16CF7537}"/>
              </a:ext>
            </a:extLst>
          </p:cNvPr>
          <p:cNvSpPr txBox="1"/>
          <p:nvPr/>
        </p:nvSpPr>
        <p:spPr>
          <a:xfrm>
            <a:off x="325245" y="3252028"/>
            <a:ext cx="1676097" cy="707886"/>
          </a:xfrm>
          <a:prstGeom prst="rect">
            <a:avLst/>
          </a:prstGeom>
          <a:noFill/>
        </p:spPr>
        <p:txBody>
          <a:bodyPr wrap="square" rtlCol="0">
            <a:spAutoFit/>
          </a:bodyPr>
          <a:lstStyle/>
          <a:p>
            <a:r>
              <a:rPr lang="cs-CZ" sz="2000" b="1" dirty="0"/>
              <a:t>Brzdy u automobilu</a:t>
            </a:r>
          </a:p>
        </p:txBody>
      </p:sp>
      <p:pic>
        <p:nvPicPr>
          <p:cNvPr id="6" name="Obrázek 5">
            <a:extLst>
              <a:ext uri="{FF2B5EF4-FFF2-40B4-BE49-F238E27FC236}">
                <a16:creationId xmlns:a16="http://schemas.microsoft.com/office/drawing/2014/main" id="{8A5112EB-9C71-4C73-8C71-3200BB83A1EC}"/>
              </a:ext>
            </a:extLst>
          </p:cNvPr>
          <p:cNvPicPr>
            <a:picLocks noChangeAspect="1"/>
          </p:cNvPicPr>
          <p:nvPr/>
        </p:nvPicPr>
        <p:blipFill>
          <a:blip r:embed="rId5"/>
          <a:stretch>
            <a:fillRect/>
          </a:stretch>
        </p:blipFill>
        <p:spPr>
          <a:xfrm>
            <a:off x="5948438" y="2487216"/>
            <a:ext cx="2870317" cy="2158603"/>
          </a:xfrm>
          <a:prstGeom prst="rect">
            <a:avLst/>
          </a:prstGeom>
        </p:spPr>
      </p:pic>
      <p:pic>
        <p:nvPicPr>
          <p:cNvPr id="11270" name="Picture 6" descr="Aircraft brake systems use hydraulics based on Pascal's law.">
            <a:extLst>
              <a:ext uri="{FF2B5EF4-FFF2-40B4-BE49-F238E27FC236}">
                <a16:creationId xmlns:a16="http://schemas.microsoft.com/office/drawing/2014/main" id="{03F11589-F0B1-4774-AF2B-A69CCEF7C1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6455" y="2487216"/>
            <a:ext cx="2836431" cy="1883568"/>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a:extLst>
              <a:ext uri="{FF2B5EF4-FFF2-40B4-BE49-F238E27FC236}">
                <a16:creationId xmlns:a16="http://schemas.microsoft.com/office/drawing/2014/main" id="{794D1EAC-996A-4ACA-A48B-45F7097D3AFB}"/>
              </a:ext>
            </a:extLst>
          </p:cNvPr>
          <p:cNvPicPr>
            <a:picLocks noChangeAspect="1"/>
          </p:cNvPicPr>
          <p:nvPr/>
        </p:nvPicPr>
        <p:blipFill>
          <a:blip r:embed="rId7"/>
          <a:stretch>
            <a:fillRect/>
          </a:stretch>
        </p:blipFill>
        <p:spPr>
          <a:xfrm>
            <a:off x="5839509" y="4756386"/>
            <a:ext cx="3123373" cy="1883785"/>
          </a:xfrm>
          <a:prstGeom prst="rect">
            <a:avLst/>
          </a:prstGeom>
        </p:spPr>
      </p:pic>
    </p:spTree>
    <p:extLst>
      <p:ext uri="{BB962C8B-B14F-4D97-AF65-F5344CB8AC3E}">
        <p14:creationId xmlns:p14="http://schemas.microsoft.com/office/powerpoint/2010/main" val="22929520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8FDA7846-B3AF-4D94-A722-9DF55D332D53}"/>
              </a:ext>
            </a:extLst>
          </p:cNvPr>
          <p:cNvSpPr txBox="1"/>
          <p:nvPr/>
        </p:nvSpPr>
        <p:spPr>
          <a:xfrm>
            <a:off x="209550" y="784979"/>
            <a:ext cx="8724900" cy="1631216"/>
          </a:xfrm>
          <a:prstGeom prst="rect">
            <a:avLst/>
          </a:prstGeom>
          <a:noFill/>
        </p:spPr>
        <p:txBody>
          <a:bodyPr wrap="square">
            <a:spAutoFit/>
          </a:bodyPr>
          <a:lstStyle/>
          <a:p>
            <a:pPr algn="just"/>
            <a:r>
              <a:rPr lang="cs-CZ" sz="2000" b="0" i="0" dirty="0">
                <a:solidFill>
                  <a:srgbClr val="000000"/>
                </a:solidFill>
                <a:effectLst/>
              </a:rPr>
              <a:t>Obsahy průřezů válců hydraulického lisu jsou 20 cm</a:t>
            </a:r>
            <a:r>
              <a:rPr lang="cs-CZ" sz="2000" b="0" i="0" baseline="30000" dirty="0">
                <a:solidFill>
                  <a:srgbClr val="000000"/>
                </a:solidFill>
                <a:effectLst/>
              </a:rPr>
              <a:t>2</a:t>
            </a:r>
            <a:r>
              <a:rPr lang="cs-CZ" sz="2000" b="0" i="0" dirty="0">
                <a:solidFill>
                  <a:srgbClr val="000000"/>
                </a:solidFill>
                <a:effectLst/>
              </a:rPr>
              <a:t> a 800 cm</a:t>
            </a:r>
            <a:r>
              <a:rPr lang="cs-CZ" sz="2000" b="0" i="0" baseline="30000" dirty="0">
                <a:solidFill>
                  <a:srgbClr val="000000"/>
                </a:solidFill>
                <a:effectLst/>
              </a:rPr>
              <a:t>2</a:t>
            </a:r>
            <a:r>
              <a:rPr lang="cs-CZ" sz="2000" b="0" i="0" dirty="0">
                <a:solidFill>
                  <a:srgbClr val="000000"/>
                </a:solidFill>
                <a:effectLst/>
              </a:rPr>
              <a:t>. Na menší píst působí síla o velikosti 100 N. Určete: a) tlak, který tato síla vyvolá v kapalině, b) velikost tlakové síly působící na větší píst, c) dráhu, o kterou se posune větší píst, jestliže se menší píst posune o 8 cm a práci, kterou při tomto posunutí vykoná tlaková síla.</a:t>
            </a:r>
          </a:p>
        </p:txBody>
      </p:sp>
      <p:pic>
        <p:nvPicPr>
          <p:cNvPr id="11266" name="Picture 2" descr="Hydraulický lis">
            <a:extLst>
              <a:ext uri="{FF2B5EF4-FFF2-40B4-BE49-F238E27FC236}">
                <a16:creationId xmlns:a16="http://schemas.microsoft.com/office/drawing/2014/main" id="{2BBF7C1E-F35E-4218-932A-2B2E284130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7225" y="2161846"/>
            <a:ext cx="3897225" cy="1905657"/>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D4D72296-8626-4C7B-B5E2-2861F1B97A1D}"/>
              </a:ext>
            </a:extLst>
          </p:cNvPr>
          <p:cNvSpPr txBox="1"/>
          <p:nvPr/>
        </p:nvSpPr>
        <p:spPr>
          <a:xfrm>
            <a:off x="337388" y="5177076"/>
            <a:ext cx="4572000" cy="369332"/>
          </a:xfrm>
          <a:prstGeom prst="rect">
            <a:avLst/>
          </a:prstGeom>
          <a:noFill/>
        </p:spPr>
        <p:txBody>
          <a:bodyPr wrap="square">
            <a:spAutoFit/>
          </a:bodyPr>
          <a:lstStyle/>
          <a:p>
            <a:r>
              <a:rPr lang="cs-CZ" b="0" i="0" u="none" strike="noStrike" dirty="0">
                <a:solidFill>
                  <a:srgbClr val="000000"/>
                </a:solidFill>
                <a:effectLst/>
                <a:latin typeface="MathJax_Math-italic"/>
              </a:rPr>
              <a:t>p </a:t>
            </a:r>
            <a:r>
              <a:rPr lang="nl-NL" b="0" i="0" u="none" strike="noStrike" dirty="0">
                <a:solidFill>
                  <a:srgbClr val="000000"/>
                </a:solidFill>
                <a:effectLst/>
                <a:latin typeface="MathJax_Main"/>
              </a:rPr>
              <a:t>=</a:t>
            </a:r>
            <a:r>
              <a:rPr lang="cs-CZ" b="0" i="0" u="none" strike="noStrike" dirty="0">
                <a:solidFill>
                  <a:srgbClr val="000000"/>
                </a:solidFill>
                <a:effectLst/>
                <a:latin typeface="MathJax_Main"/>
              </a:rPr>
              <a:t> </a:t>
            </a:r>
            <a:r>
              <a:rPr lang="nl-NL" b="0" i="0" u="none" strike="noStrike" dirty="0">
                <a:solidFill>
                  <a:srgbClr val="000000"/>
                </a:solidFill>
                <a:effectLst/>
                <a:latin typeface="MathJax_Math-italic"/>
              </a:rPr>
              <a:t>F</a:t>
            </a:r>
            <a:r>
              <a:rPr lang="nl-NL" b="0" i="0" u="none" strike="noStrike" baseline="-25000" dirty="0">
                <a:solidFill>
                  <a:srgbClr val="000000"/>
                </a:solidFill>
                <a:effectLst/>
                <a:latin typeface="MathJax_Main"/>
              </a:rPr>
              <a:t>1</a:t>
            </a:r>
            <a:r>
              <a:rPr lang="cs-CZ" b="0" i="0" u="none" strike="noStrike" dirty="0">
                <a:solidFill>
                  <a:srgbClr val="000000"/>
                </a:solidFill>
                <a:effectLst/>
                <a:latin typeface="MathJax_Main"/>
              </a:rPr>
              <a:t>/</a:t>
            </a:r>
            <a:r>
              <a:rPr lang="nl-NL" b="0" i="0" u="none" strike="noStrike" dirty="0">
                <a:solidFill>
                  <a:srgbClr val="000000"/>
                </a:solidFill>
                <a:effectLst/>
                <a:latin typeface="MathJax_Math-italic"/>
              </a:rPr>
              <a:t>S</a:t>
            </a:r>
            <a:r>
              <a:rPr lang="nl-NL" b="0" i="0" u="none" strike="noStrike" baseline="-25000" dirty="0">
                <a:solidFill>
                  <a:srgbClr val="000000"/>
                </a:solidFill>
                <a:effectLst/>
                <a:latin typeface="MathJax_Main"/>
              </a:rPr>
              <a:t>1</a:t>
            </a:r>
            <a:r>
              <a:rPr lang="cs-CZ" b="0" i="0" u="none" strike="noStrike" dirty="0">
                <a:solidFill>
                  <a:srgbClr val="000000"/>
                </a:solidFill>
                <a:effectLst/>
                <a:latin typeface="MathJax_Main"/>
              </a:rPr>
              <a:t> </a:t>
            </a:r>
            <a:r>
              <a:rPr lang="nl-NL" b="0" i="0" u="none" strike="noStrike" dirty="0">
                <a:solidFill>
                  <a:srgbClr val="000000"/>
                </a:solidFill>
                <a:effectLst/>
                <a:latin typeface="MathJax_Main"/>
              </a:rPr>
              <a:t>=</a:t>
            </a:r>
            <a:r>
              <a:rPr lang="cs-CZ" b="0" i="0" u="none" strike="noStrike" dirty="0">
                <a:solidFill>
                  <a:srgbClr val="000000"/>
                </a:solidFill>
                <a:effectLst/>
                <a:latin typeface="MathJax_Main"/>
              </a:rPr>
              <a:t> </a:t>
            </a:r>
            <a:r>
              <a:rPr lang="nl-NL" b="0" i="0" u="none" strike="noStrike" dirty="0">
                <a:solidFill>
                  <a:srgbClr val="000000"/>
                </a:solidFill>
                <a:effectLst/>
                <a:latin typeface="MathJax_Main"/>
              </a:rPr>
              <a:t>100</a:t>
            </a:r>
            <a:r>
              <a:rPr lang="cs-CZ" b="0" i="0" u="none" strike="noStrike" dirty="0">
                <a:solidFill>
                  <a:srgbClr val="000000"/>
                </a:solidFill>
                <a:effectLst/>
                <a:latin typeface="MathJax_Main"/>
              </a:rPr>
              <a:t>/</a:t>
            </a:r>
            <a:r>
              <a:rPr lang="nl-NL" b="0" i="0" u="none" strike="noStrike" dirty="0">
                <a:solidFill>
                  <a:srgbClr val="000000"/>
                </a:solidFill>
                <a:effectLst/>
                <a:latin typeface="MathJax_Main"/>
              </a:rPr>
              <a:t>2⋅10</a:t>
            </a:r>
            <a:r>
              <a:rPr lang="nl-NL" b="0" i="0" u="none" strike="noStrike" baseline="30000" dirty="0">
                <a:solidFill>
                  <a:srgbClr val="000000"/>
                </a:solidFill>
                <a:effectLst/>
                <a:latin typeface="MathJax_Main"/>
              </a:rPr>
              <a:t>−3</a:t>
            </a:r>
            <a:r>
              <a:rPr lang="cs-CZ" b="0" i="0" u="none" strike="noStrike" baseline="30000" dirty="0">
                <a:solidFill>
                  <a:srgbClr val="000000"/>
                </a:solidFill>
                <a:effectLst/>
                <a:latin typeface="MathJax_Main"/>
              </a:rPr>
              <a:t> </a:t>
            </a:r>
            <a:r>
              <a:rPr lang="nl-NL" b="0" i="0" u="none" strike="noStrike" dirty="0">
                <a:solidFill>
                  <a:srgbClr val="000000"/>
                </a:solidFill>
                <a:effectLst/>
                <a:latin typeface="MathJax_Main"/>
              </a:rPr>
              <a:t>Pa</a:t>
            </a:r>
            <a:r>
              <a:rPr lang="cs-CZ" b="0" i="0" u="none" strike="noStrike" dirty="0">
                <a:solidFill>
                  <a:srgbClr val="000000"/>
                </a:solidFill>
                <a:effectLst/>
                <a:latin typeface="MathJax_Main"/>
              </a:rPr>
              <a:t> </a:t>
            </a:r>
            <a:r>
              <a:rPr lang="nl-NL" b="0" i="0" u="none" strike="noStrike" dirty="0">
                <a:solidFill>
                  <a:srgbClr val="000000"/>
                </a:solidFill>
                <a:effectLst/>
                <a:latin typeface="MathJax_Main"/>
              </a:rPr>
              <a:t>=</a:t>
            </a:r>
            <a:r>
              <a:rPr lang="cs-CZ" b="0" i="0" u="none" strike="noStrike" dirty="0">
                <a:solidFill>
                  <a:srgbClr val="000000"/>
                </a:solidFill>
                <a:effectLst/>
                <a:latin typeface="MathJax_Main"/>
              </a:rPr>
              <a:t> </a:t>
            </a:r>
            <a:r>
              <a:rPr lang="nl-NL" b="0" i="0" u="sng" strike="noStrike" dirty="0">
                <a:solidFill>
                  <a:srgbClr val="000000"/>
                </a:solidFill>
                <a:effectLst/>
                <a:latin typeface="MathJax_Main"/>
              </a:rPr>
              <a:t>50</a:t>
            </a:r>
            <a:r>
              <a:rPr lang="cs-CZ" b="0" i="0" u="sng" strike="noStrike" dirty="0">
                <a:solidFill>
                  <a:srgbClr val="000000"/>
                </a:solidFill>
                <a:effectLst/>
                <a:latin typeface="MathJax_Main"/>
              </a:rPr>
              <a:t> </a:t>
            </a:r>
            <a:r>
              <a:rPr lang="nl-NL" b="0" i="0" u="sng" strike="noStrike" dirty="0">
                <a:solidFill>
                  <a:srgbClr val="000000"/>
                </a:solidFill>
                <a:effectLst/>
                <a:latin typeface="MathJax_Main"/>
              </a:rPr>
              <a:t>kPa</a:t>
            </a:r>
            <a:endParaRPr lang="cs-CZ" dirty="0"/>
          </a:p>
        </p:txBody>
      </p:sp>
      <p:sp>
        <p:nvSpPr>
          <p:cNvPr id="10" name="TextovéPole 9">
            <a:extLst>
              <a:ext uri="{FF2B5EF4-FFF2-40B4-BE49-F238E27FC236}">
                <a16:creationId xmlns:a16="http://schemas.microsoft.com/office/drawing/2014/main" id="{23857ACC-D667-437D-932A-75A92273B641}"/>
              </a:ext>
            </a:extLst>
          </p:cNvPr>
          <p:cNvSpPr txBox="1"/>
          <p:nvPr/>
        </p:nvSpPr>
        <p:spPr>
          <a:xfrm>
            <a:off x="337388" y="5728098"/>
            <a:ext cx="4572000" cy="646331"/>
          </a:xfrm>
          <a:prstGeom prst="rect">
            <a:avLst/>
          </a:prstGeom>
          <a:noFill/>
        </p:spPr>
        <p:txBody>
          <a:bodyPr wrap="square">
            <a:spAutoFit/>
          </a:bodyPr>
          <a:lstStyle/>
          <a:p>
            <a:r>
              <a:rPr lang="cs-CZ" b="0" i="0" u="none" strike="noStrike" dirty="0">
                <a:solidFill>
                  <a:srgbClr val="000000"/>
                </a:solidFill>
                <a:effectLst/>
                <a:latin typeface="MathJax_Math-italic"/>
              </a:rPr>
              <a:t>p </a:t>
            </a:r>
            <a:r>
              <a:rPr lang="cs-CZ" b="0" i="0" u="none" strike="noStrike" dirty="0">
                <a:solidFill>
                  <a:srgbClr val="000000"/>
                </a:solidFill>
                <a:effectLst/>
                <a:latin typeface="MathJax_Main"/>
              </a:rPr>
              <a:t>= </a:t>
            </a:r>
            <a:r>
              <a:rPr lang="cs-CZ" b="0" i="0" u="none" strike="noStrike" dirty="0">
                <a:solidFill>
                  <a:srgbClr val="000000"/>
                </a:solidFill>
                <a:effectLst/>
                <a:latin typeface="MathJax_Math-italic"/>
              </a:rPr>
              <a:t>F</a:t>
            </a:r>
            <a:r>
              <a:rPr lang="cs-CZ" b="0" i="0" u="none" strike="noStrike" baseline="-25000" dirty="0">
                <a:solidFill>
                  <a:srgbClr val="000000"/>
                </a:solidFill>
                <a:effectLst/>
                <a:latin typeface="MathJax_Main"/>
              </a:rPr>
              <a:t>1</a:t>
            </a:r>
            <a:r>
              <a:rPr lang="cs-CZ" b="0" i="0" u="none" strike="noStrike" dirty="0">
                <a:solidFill>
                  <a:srgbClr val="000000"/>
                </a:solidFill>
                <a:effectLst/>
                <a:latin typeface="MathJax_Main"/>
              </a:rPr>
              <a:t>/</a:t>
            </a:r>
            <a:r>
              <a:rPr lang="cs-CZ" b="0" i="0" u="none" strike="noStrike" dirty="0">
                <a:solidFill>
                  <a:srgbClr val="000000"/>
                </a:solidFill>
                <a:effectLst/>
                <a:latin typeface="MathJax_Math-italic"/>
              </a:rPr>
              <a:t>S</a:t>
            </a:r>
            <a:r>
              <a:rPr lang="cs-CZ" b="0" i="0" u="none" strike="noStrike" baseline="-25000" dirty="0">
                <a:solidFill>
                  <a:srgbClr val="000000"/>
                </a:solidFill>
                <a:effectLst/>
                <a:latin typeface="MathJax_Main"/>
              </a:rPr>
              <a:t>1</a:t>
            </a:r>
            <a:r>
              <a:rPr lang="cs-CZ" b="0" i="0" u="none" strike="noStrike" dirty="0">
                <a:solidFill>
                  <a:srgbClr val="000000"/>
                </a:solidFill>
                <a:effectLst/>
                <a:latin typeface="MathJax_Main"/>
              </a:rPr>
              <a:t> = </a:t>
            </a:r>
            <a:r>
              <a:rPr lang="cs-CZ" b="0" i="0" u="none" strike="noStrike" dirty="0">
                <a:solidFill>
                  <a:srgbClr val="000000"/>
                </a:solidFill>
                <a:effectLst/>
                <a:latin typeface="MathJax_Math-italic"/>
              </a:rPr>
              <a:t>F</a:t>
            </a:r>
            <a:r>
              <a:rPr lang="cs-CZ" b="0" i="0" u="none" strike="noStrike" baseline="-25000" dirty="0">
                <a:solidFill>
                  <a:srgbClr val="000000"/>
                </a:solidFill>
                <a:effectLst/>
                <a:latin typeface="MathJax_Main"/>
              </a:rPr>
              <a:t>2</a:t>
            </a:r>
            <a:r>
              <a:rPr lang="cs-CZ" b="0" i="0" u="none" strike="noStrike" dirty="0">
                <a:solidFill>
                  <a:srgbClr val="000000"/>
                </a:solidFill>
                <a:effectLst/>
                <a:latin typeface="MathJax_Main"/>
              </a:rPr>
              <a:t>/</a:t>
            </a:r>
            <a:r>
              <a:rPr lang="cs-CZ" b="0" i="0" u="none" strike="noStrike" dirty="0">
                <a:solidFill>
                  <a:srgbClr val="000000"/>
                </a:solidFill>
                <a:effectLst/>
                <a:latin typeface="MathJax_Math-italic"/>
              </a:rPr>
              <a:t>S</a:t>
            </a:r>
            <a:r>
              <a:rPr lang="cs-CZ" b="0" i="0" u="none" strike="noStrike" baseline="-25000" dirty="0">
                <a:solidFill>
                  <a:srgbClr val="000000"/>
                </a:solidFill>
                <a:effectLst/>
                <a:latin typeface="MathJax_Main"/>
              </a:rPr>
              <a:t>2</a:t>
            </a:r>
            <a:br>
              <a:rPr lang="cs-CZ" dirty="0"/>
            </a:br>
            <a:r>
              <a:rPr lang="pt-BR" b="0" i="0" u="none" strike="noStrike" dirty="0">
                <a:solidFill>
                  <a:srgbClr val="000000"/>
                </a:solidFill>
                <a:effectLst/>
                <a:latin typeface="MathJax_Math-italic"/>
              </a:rPr>
              <a:t>F</a:t>
            </a:r>
            <a:r>
              <a:rPr lang="pt-BR" b="0" i="0" u="none" strike="noStrike" dirty="0">
                <a:solidFill>
                  <a:srgbClr val="000000"/>
                </a:solidFill>
                <a:effectLst/>
                <a:latin typeface="MathJax_Main"/>
              </a:rPr>
              <a:t>2</a:t>
            </a:r>
            <a:r>
              <a:rPr lang="cs-CZ" b="0" i="0" u="none" strike="noStrike" dirty="0">
                <a:solidFill>
                  <a:srgbClr val="000000"/>
                </a:solidFill>
                <a:effectLst/>
                <a:latin typeface="MathJax_Main"/>
              </a:rPr>
              <a:t> </a:t>
            </a:r>
            <a:r>
              <a:rPr lang="pt-BR" b="0" i="0" u="none" strike="noStrike" dirty="0">
                <a:solidFill>
                  <a:srgbClr val="000000"/>
                </a:solidFill>
                <a:effectLst/>
                <a:latin typeface="MathJax_Main"/>
              </a:rPr>
              <a:t>=</a:t>
            </a:r>
            <a:r>
              <a:rPr lang="cs-CZ" b="0" i="0" u="none" strike="noStrike" dirty="0">
                <a:solidFill>
                  <a:srgbClr val="000000"/>
                </a:solidFill>
                <a:effectLst/>
                <a:latin typeface="MathJax_Main"/>
              </a:rPr>
              <a:t> </a:t>
            </a:r>
            <a:r>
              <a:rPr lang="pt-BR" b="0" i="0" u="none" strike="noStrike" dirty="0">
                <a:solidFill>
                  <a:srgbClr val="000000"/>
                </a:solidFill>
                <a:effectLst/>
                <a:latin typeface="MathJax_Math-italic"/>
              </a:rPr>
              <a:t>F</a:t>
            </a:r>
            <a:r>
              <a:rPr lang="pt-BR" b="0" i="0" u="none" strike="noStrike" baseline="-25000" dirty="0">
                <a:solidFill>
                  <a:srgbClr val="000000"/>
                </a:solidFill>
                <a:effectLst/>
                <a:latin typeface="MathJax_Main"/>
              </a:rPr>
              <a:t>1</a:t>
            </a:r>
            <a:r>
              <a:rPr lang="pt-BR" b="0" i="0" u="none" strike="noStrike" dirty="0">
                <a:solidFill>
                  <a:srgbClr val="000000"/>
                </a:solidFill>
                <a:effectLst/>
                <a:latin typeface="MathJax_Main"/>
              </a:rPr>
              <a:t>⋅</a:t>
            </a:r>
            <a:r>
              <a:rPr lang="pt-BR" b="0" i="0" u="none" strike="noStrike" dirty="0">
                <a:solidFill>
                  <a:srgbClr val="000000"/>
                </a:solidFill>
                <a:effectLst/>
                <a:latin typeface="MathJax_Math-italic"/>
              </a:rPr>
              <a:t>S</a:t>
            </a:r>
            <a:r>
              <a:rPr lang="pt-BR" b="0" i="0" u="none" strike="noStrike" baseline="-25000" dirty="0">
                <a:solidFill>
                  <a:srgbClr val="000000"/>
                </a:solidFill>
                <a:effectLst/>
                <a:latin typeface="MathJax_Main"/>
              </a:rPr>
              <a:t>2</a:t>
            </a:r>
            <a:r>
              <a:rPr lang="cs-CZ" b="0" i="0" u="none" strike="noStrike" dirty="0">
                <a:solidFill>
                  <a:srgbClr val="000000"/>
                </a:solidFill>
                <a:effectLst/>
                <a:latin typeface="MathJax_Main"/>
              </a:rPr>
              <a:t>/</a:t>
            </a:r>
            <a:r>
              <a:rPr lang="pt-BR" b="0" i="0" u="none" strike="noStrike" dirty="0">
                <a:solidFill>
                  <a:srgbClr val="000000"/>
                </a:solidFill>
                <a:effectLst/>
                <a:latin typeface="MathJax_Math-italic"/>
              </a:rPr>
              <a:t>S</a:t>
            </a:r>
            <a:r>
              <a:rPr lang="pt-BR" b="0" i="0" u="none" strike="noStrike" baseline="-25000" dirty="0">
                <a:solidFill>
                  <a:srgbClr val="000000"/>
                </a:solidFill>
                <a:effectLst/>
                <a:latin typeface="MathJax_Main"/>
              </a:rPr>
              <a:t>1</a:t>
            </a:r>
            <a:r>
              <a:rPr lang="cs-CZ" b="0" i="0" u="none" strike="noStrike" dirty="0">
                <a:solidFill>
                  <a:srgbClr val="000000"/>
                </a:solidFill>
                <a:effectLst/>
                <a:latin typeface="MathJax_Main"/>
              </a:rPr>
              <a:t> </a:t>
            </a:r>
            <a:r>
              <a:rPr lang="pt-BR" b="0" i="0" u="none" strike="noStrike" dirty="0">
                <a:solidFill>
                  <a:srgbClr val="000000"/>
                </a:solidFill>
                <a:effectLst/>
                <a:latin typeface="MathJax_Main"/>
              </a:rPr>
              <a:t>=</a:t>
            </a:r>
            <a:r>
              <a:rPr lang="cs-CZ" b="0" i="0" u="none" strike="noStrike" dirty="0">
                <a:solidFill>
                  <a:srgbClr val="000000"/>
                </a:solidFill>
                <a:effectLst/>
                <a:latin typeface="MathJax_Main"/>
              </a:rPr>
              <a:t> </a:t>
            </a:r>
            <a:r>
              <a:rPr lang="pt-BR" b="0" i="0" u="none" strike="noStrike" dirty="0">
                <a:solidFill>
                  <a:srgbClr val="000000"/>
                </a:solidFill>
                <a:effectLst/>
                <a:latin typeface="MathJax_Main"/>
              </a:rPr>
              <a:t>100⋅8⋅10</a:t>
            </a:r>
            <a:r>
              <a:rPr lang="pt-BR" b="0" i="0" u="none" strike="noStrike" baseline="30000" dirty="0">
                <a:solidFill>
                  <a:srgbClr val="000000"/>
                </a:solidFill>
                <a:effectLst/>
                <a:latin typeface="MathJax_Main"/>
              </a:rPr>
              <a:t>−2</a:t>
            </a:r>
            <a:r>
              <a:rPr lang="cs-CZ" b="0" i="0" u="none" strike="noStrike" dirty="0">
                <a:solidFill>
                  <a:srgbClr val="000000"/>
                </a:solidFill>
                <a:effectLst/>
                <a:latin typeface="MathJax_Main"/>
              </a:rPr>
              <a:t>/</a:t>
            </a:r>
            <a:r>
              <a:rPr lang="pt-BR" b="0" i="0" u="none" strike="noStrike" dirty="0">
                <a:solidFill>
                  <a:srgbClr val="000000"/>
                </a:solidFill>
                <a:effectLst/>
                <a:latin typeface="MathJax_Main"/>
              </a:rPr>
              <a:t>2⋅10</a:t>
            </a:r>
            <a:r>
              <a:rPr lang="pt-BR" b="0" i="0" u="none" strike="noStrike" baseline="30000" dirty="0">
                <a:solidFill>
                  <a:srgbClr val="000000"/>
                </a:solidFill>
                <a:effectLst/>
                <a:latin typeface="MathJax_Main"/>
              </a:rPr>
              <a:t>−3</a:t>
            </a:r>
            <a:r>
              <a:rPr lang="cs-CZ" b="0" i="0" u="none" strike="noStrike" dirty="0">
                <a:solidFill>
                  <a:srgbClr val="000000"/>
                </a:solidFill>
                <a:effectLst/>
                <a:latin typeface="MathJax_Main"/>
              </a:rPr>
              <a:t> </a:t>
            </a:r>
            <a:r>
              <a:rPr lang="pt-BR" b="0" i="0" u="none" strike="noStrike" dirty="0">
                <a:solidFill>
                  <a:srgbClr val="000000"/>
                </a:solidFill>
                <a:effectLst/>
                <a:latin typeface="MathJax_Main"/>
              </a:rPr>
              <a:t>N</a:t>
            </a:r>
            <a:r>
              <a:rPr lang="cs-CZ" b="0" i="0" u="none" strike="noStrike" dirty="0">
                <a:solidFill>
                  <a:srgbClr val="000000"/>
                </a:solidFill>
                <a:effectLst/>
                <a:latin typeface="MathJax_Main"/>
              </a:rPr>
              <a:t> </a:t>
            </a:r>
            <a:r>
              <a:rPr lang="pt-BR" b="0" i="0" u="none" strike="noStrike" dirty="0">
                <a:solidFill>
                  <a:srgbClr val="000000"/>
                </a:solidFill>
                <a:effectLst/>
                <a:latin typeface="MathJax_Main"/>
              </a:rPr>
              <a:t>=</a:t>
            </a:r>
            <a:r>
              <a:rPr lang="cs-CZ" b="0" i="0" u="none" strike="noStrike" dirty="0">
                <a:solidFill>
                  <a:srgbClr val="000000"/>
                </a:solidFill>
                <a:effectLst/>
                <a:latin typeface="MathJax_Main"/>
              </a:rPr>
              <a:t> </a:t>
            </a:r>
            <a:r>
              <a:rPr lang="pt-BR" b="0" i="0" u="sng" strike="noStrike" dirty="0">
                <a:solidFill>
                  <a:srgbClr val="000000"/>
                </a:solidFill>
                <a:effectLst/>
                <a:latin typeface="MathJax_Main"/>
              </a:rPr>
              <a:t>4</a:t>
            </a:r>
            <a:r>
              <a:rPr lang="cs-CZ" b="0" i="0" u="sng" strike="noStrike" dirty="0">
                <a:solidFill>
                  <a:srgbClr val="000000"/>
                </a:solidFill>
                <a:effectLst/>
                <a:latin typeface="MathJax_Main"/>
              </a:rPr>
              <a:t> </a:t>
            </a:r>
            <a:r>
              <a:rPr lang="pt-BR" b="0" i="0" u="sng" strike="noStrike" dirty="0">
                <a:solidFill>
                  <a:srgbClr val="000000"/>
                </a:solidFill>
                <a:effectLst/>
                <a:latin typeface="MathJax_Main"/>
              </a:rPr>
              <a:t>kN</a:t>
            </a:r>
            <a:endParaRPr lang="cs-CZ" u="sng" dirty="0"/>
          </a:p>
        </p:txBody>
      </p:sp>
      <p:sp>
        <p:nvSpPr>
          <p:cNvPr id="12" name="TextovéPole 11">
            <a:extLst>
              <a:ext uri="{FF2B5EF4-FFF2-40B4-BE49-F238E27FC236}">
                <a16:creationId xmlns:a16="http://schemas.microsoft.com/office/drawing/2014/main" id="{5EACFBF0-13E0-4389-A7DD-DC5F4574129A}"/>
              </a:ext>
            </a:extLst>
          </p:cNvPr>
          <p:cNvSpPr txBox="1"/>
          <p:nvPr/>
        </p:nvSpPr>
        <p:spPr>
          <a:xfrm>
            <a:off x="5451055" y="4424795"/>
            <a:ext cx="3483395" cy="923330"/>
          </a:xfrm>
          <a:prstGeom prst="rect">
            <a:avLst/>
          </a:prstGeom>
          <a:noFill/>
        </p:spPr>
        <p:txBody>
          <a:bodyPr wrap="square">
            <a:spAutoFit/>
          </a:bodyPr>
          <a:lstStyle/>
          <a:p>
            <a:r>
              <a:rPr lang="el-GR" b="0" i="0" u="none" strike="noStrike" dirty="0">
                <a:solidFill>
                  <a:srgbClr val="000000"/>
                </a:solidFill>
                <a:effectLst/>
                <a:latin typeface="MathJax_Main"/>
              </a:rPr>
              <a:t>Δ</a:t>
            </a:r>
            <a:r>
              <a:rPr lang="cs-CZ" b="0" i="0" u="none" strike="noStrike" dirty="0">
                <a:solidFill>
                  <a:srgbClr val="000000"/>
                </a:solidFill>
                <a:effectLst/>
                <a:latin typeface="MathJax_Math-italic"/>
              </a:rPr>
              <a:t>V </a:t>
            </a:r>
            <a:r>
              <a:rPr lang="cs-CZ" b="0" i="0" u="none" strike="noStrike" dirty="0">
                <a:solidFill>
                  <a:srgbClr val="000000"/>
                </a:solidFill>
                <a:effectLst/>
                <a:latin typeface="MathJax_Main"/>
              </a:rPr>
              <a:t>= </a:t>
            </a:r>
            <a:r>
              <a:rPr lang="cs-CZ" b="0" i="0" u="none" strike="noStrike" dirty="0">
                <a:solidFill>
                  <a:srgbClr val="000000"/>
                </a:solidFill>
                <a:effectLst/>
                <a:latin typeface="MathJax_Math-italic"/>
              </a:rPr>
              <a:t>S</a:t>
            </a:r>
            <a:r>
              <a:rPr lang="cs-CZ" b="0" i="0" u="none" strike="noStrike" baseline="-25000" dirty="0">
                <a:solidFill>
                  <a:srgbClr val="000000"/>
                </a:solidFill>
                <a:effectLst/>
                <a:latin typeface="MathJax_Main"/>
              </a:rPr>
              <a:t>1</a:t>
            </a:r>
            <a:r>
              <a:rPr lang="cs-CZ" b="0" i="0" u="none" strike="noStrike" dirty="0">
                <a:solidFill>
                  <a:srgbClr val="000000"/>
                </a:solidFill>
                <a:effectLst/>
                <a:latin typeface="MathJax_Main"/>
              </a:rPr>
              <a:t>.</a:t>
            </a:r>
            <a:r>
              <a:rPr lang="cs-CZ" b="0" i="0" u="none" strike="noStrike" dirty="0">
                <a:solidFill>
                  <a:srgbClr val="000000"/>
                </a:solidFill>
                <a:effectLst/>
                <a:latin typeface="MathJax_Math-italic"/>
              </a:rPr>
              <a:t>s</a:t>
            </a:r>
            <a:r>
              <a:rPr lang="cs-CZ" b="0" i="0" u="none" strike="noStrike" baseline="-25000" dirty="0">
                <a:solidFill>
                  <a:srgbClr val="000000"/>
                </a:solidFill>
                <a:effectLst/>
                <a:latin typeface="MathJax_Main"/>
              </a:rPr>
              <a:t>1</a:t>
            </a:r>
            <a:r>
              <a:rPr lang="cs-CZ" b="0" i="0" u="none" strike="noStrike" dirty="0">
                <a:solidFill>
                  <a:srgbClr val="000000"/>
                </a:solidFill>
                <a:effectLst/>
                <a:latin typeface="MathJax_Main"/>
              </a:rPr>
              <a:t> = </a:t>
            </a:r>
            <a:r>
              <a:rPr lang="cs-CZ" b="0" i="0" u="none" strike="noStrike" dirty="0">
                <a:solidFill>
                  <a:srgbClr val="000000"/>
                </a:solidFill>
                <a:effectLst/>
                <a:latin typeface="MathJax_Math-italic"/>
              </a:rPr>
              <a:t>S</a:t>
            </a:r>
            <a:r>
              <a:rPr lang="cs-CZ" b="0" i="0" u="none" strike="noStrike" baseline="-25000" dirty="0">
                <a:solidFill>
                  <a:srgbClr val="000000"/>
                </a:solidFill>
                <a:effectLst/>
                <a:latin typeface="MathJax_Main"/>
              </a:rPr>
              <a:t>2</a:t>
            </a:r>
            <a:r>
              <a:rPr lang="cs-CZ" b="0" i="0" u="none" strike="noStrike" dirty="0">
                <a:solidFill>
                  <a:srgbClr val="000000"/>
                </a:solidFill>
                <a:effectLst/>
                <a:latin typeface="MathJax_Main"/>
              </a:rPr>
              <a:t>.</a:t>
            </a:r>
            <a:r>
              <a:rPr lang="cs-CZ" b="0" i="0" u="none" strike="noStrike" dirty="0">
                <a:solidFill>
                  <a:srgbClr val="000000"/>
                </a:solidFill>
                <a:effectLst/>
                <a:latin typeface="MathJax_Math-italic"/>
              </a:rPr>
              <a:t>s</a:t>
            </a:r>
            <a:r>
              <a:rPr lang="cs-CZ" b="0" i="0" u="none" strike="noStrike" baseline="-25000" dirty="0">
                <a:solidFill>
                  <a:srgbClr val="000000"/>
                </a:solidFill>
                <a:effectLst/>
                <a:latin typeface="MathJax_Main"/>
              </a:rPr>
              <a:t>2</a:t>
            </a:r>
            <a:br>
              <a:rPr lang="cs-CZ" dirty="0"/>
            </a:br>
            <a:r>
              <a:rPr lang="cs-CZ" b="0" i="0" u="none" strike="noStrike" dirty="0">
                <a:solidFill>
                  <a:srgbClr val="000000"/>
                </a:solidFill>
                <a:effectLst/>
                <a:latin typeface="MathJax_Math-italic"/>
              </a:rPr>
              <a:t>s</a:t>
            </a:r>
            <a:r>
              <a:rPr lang="cs-CZ" b="0" i="0" u="none" strike="noStrike" baseline="-25000" dirty="0">
                <a:solidFill>
                  <a:srgbClr val="000000"/>
                </a:solidFill>
                <a:effectLst/>
                <a:latin typeface="MathJax_Main"/>
              </a:rPr>
              <a:t>2</a:t>
            </a:r>
            <a:r>
              <a:rPr lang="cs-CZ" b="0" i="0" u="none" strike="noStrike" dirty="0">
                <a:solidFill>
                  <a:srgbClr val="000000"/>
                </a:solidFill>
                <a:effectLst/>
                <a:latin typeface="MathJax_Main"/>
              </a:rPr>
              <a:t>=</a:t>
            </a:r>
            <a:r>
              <a:rPr lang="cs-CZ" b="0" i="0" u="none" strike="noStrike" dirty="0">
                <a:solidFill>
                  <a:srgbClr val="000000"/>
                </a:solidFill>
                <a:effectLst/>
                <a:latin typeface="MathJax_Math-italic"/>
              </a:rPr>
              <a:t>s</a:t>
            </a:r>
            <a:r>
              <a:rPr lang="cs-CZ" b="0" i="0" u="none" strike="noStrike" baseline="-25000" dirty="0">
                <a:solidFill>
                  <a:srgbClr val="000000"/>
                </a:solidFill>
                <a:effectLst/>
                <a:latin typeface="MathJax_Main"/>
              </a:rPr>
              <a:t>1</a:t>
            </a:r>
            <a:r>
              <a:rPr lang="cs-CZ" b="0" i="0" u="none" strike="noStrike" dirty="0">
                <a:solidFill>
                  <a:srgbClr val="000000"/>
                </a:solidFill>
                <a:effectLst/>
                <a:latin typeface="MathJax_Main"/>
              </a:rPr>
              <a:t>.</a:t>
            </a:r>
            <a:r>
              <a:rPr lang="cs-CZ" b="0" i="0" u="none" strike="noStrike" dirty="0">
                <a:solidFill>
                  <a:srgbClr val="000000"/>
                </a:solidFill>
                <a:effectLst/>
                <a:latin typeface="MathJax_Math-italic"/>
              </a:rPr>
              <a:t>S</a:t>
            </a:r>
            <a:r>
              <a:rPr lang="cs-CZ" b="0" i="0" u="none" strike="noStrike" baseline="-25000" dirty="0">
                <a:solidFill>
                  <a:srgbClr val="000000"/>
                </a:solidFill>
                <a:effectLst/>
                <a:latin typeface="MathJax_Main"/>
              </a:rPr>
              <a:t>1</a:t>
            </a:r>
            <a:r>
              <a:rPr lang="cs-CZ" b="0" i="0" u="none" strike="noStrike" dirty="0">
                <a:solidFill>
                  <a:srgbClr val="000000"/>
                </a:solidFill>
                <a:effectLst/>
                <a:latin typeface="MathJax_Main"/>
              </a:rPr>
              <a:t>/</a:t>
            </a:r>
            <a:r>
              <a:rPr lang="cs-CZ" b="0" i="0" u="none" strike="noStrike" dirty="0">
                <a:solidFill>
                  <a:srgbClr val="000000"/>
                </a:solidFill>
                <a:effectLst/>
                <a:latin typeface="MathJax_Math-italic"/>
              </a:rPr>
              <a:t>S</a:t>
            </a:r>
            <a:r>
              <a:rPr lang="cs-CZ" b="0" i="0" u="none" strike="noStrike" baseline="-25000" dirty="0">
                <a:solidFill>
                  <a:srgbClr val="000000"/>
                </a:solidFill>
                <a:effectLst/>
                <a:latin typeface="MathJax_Main"/>
              </a:rPr>
              <a:t>2 </a:t>
            </a:r>
            <a:r>
              <a:rPr lang="cs-CZ" b="0" i="0" u="none" strike="noStrike" dirty="0">
                <a:solidFill>
                  <a:srgbClr val="000000"/>
                </a:solidFill>
                <a:effectLst/>
                <a:latin typeface="MathJax_Main"/>
              </a:rPr>
              <a:t>= 8⋅10</a:t>
            </a:r>
            <a:r>
              <a:rPr lang="cs-CZ" b="0" i="0" u="none" strike="noStrike" baseline="30000" dirty="0">
                <a:solidFill>
                  <a:srgbClr val="000000"/>
                </a:solidFill>
                <a:effectLst/>
                <a:latin typeface="MathJax_Main"/>
              </a:rPr>
              <a:t>−2</a:t>
            </a:r>
            <a:r>
              <a:rPr lang="cs-CZ" b="0" i="0" u="none" strike="noStrike" dirty="0">
                <a:solidFill>
                  <a:srgbClr val="000000"/>
                </a:solidFill>
                <a:effectLst/>
                <a:latin typeface="MathJax_Main"/>
              </a:rPr>
              <a:t>⋅2⋅10</a:t>
            </a:r>
            <a:r>
              <a:rPr lang="cs-CZ" b="0" i="0" u="none" strike="noStrike" baseline="30000" dirty="0">
                <a:solidFill>
                  <a:srgbClr val="000000"/>
                </a:solidFill>
                <a:effectLst/>
                <a:latin typeface="MathJax_Main"/>
              </a:rPr>
              <a:t>−3</a:t>
            </a:r>
            <a:r>
              <a:rPr lang="cs-CZ" b="0" i="0" u="none" strike="noStrike" dirty="0">
                <a:solidFill>
                  <a:srgbClr val="000000"/>
                </a:solidFill>
                <a:effectLst/>
                <a:latin typeface="MathJax_Main"/>
              </a:rPr>
              <a:t>/8⋅10</a:t>
            </a:r>
            <a:r>
              <a:rPr lang="cs-CZ" b="0" i="0" u="none" strike="noStrike" baseline="30000" dirty="0">
                <a:solidFill>
                  <a:srgbClr val="000000"/>
                </a:solidFill>
                <a:effectLst/>
                <a:latin typeface="MathJax_Main"/>
              </a:rPr>
              <a:t>−2</a:t>
            </a:r>
            <a:r>
              <a:rPr lang="cs-CZ" b="0" i="0" u="none" strike="noStrike" dirty="0">
                <a:solidFill>
                  <a:srgbClr val="000000"/>
                </a:solidFill>
                <a:effectLst/>
                <a:latin typeface="MathJax_Main"/>
              </a:rPr>
              <a:t> m = </a:t>
            </a:r>
            <a:r>
              <a:rPr lang="cs-CZ" b="0" i="0" u="sng" strike="noStrike" dirty="0">
                <a:solidFill>
                  <a:srgbClr val="000000"/>
                </a:solidFill>
                <a:effectLst/>
                <a:latin typeface="MathJax_Main"/>
              </a:rPr>
              <a:t>2 mm</a:t>
            </a:r>
            <a:endParaRPr lang="cs-CZ" dirty="0"/>
          </a:p>
        </p:txBody>
      </p:sp>
      <p:sp>
        <p:nvSpPr>
          <p:cNvPr id="14" name="TextovéPole 13">
            <a:extLst>
              <a:ext uri="{FF2B5EF4-FFF2-40B4-BE49-F238E27FC236}">
                <a16:creationId xmlns:a16="http://schemas.microsoft.com/office/drawing/2014/main" id="{947711C8-2F36-4E69-9E74-F4D8E127E608}"/>
              </a:ext>
            </a:extLst>
          </p:cNvPr>
          <p:cNvSpPr txBox="1"/>
          <p:nvPr/>
        </p:nvSpPr>
        <p:spPr>
          <a:xfrm>
            <a:off x="5508712" y="5546408"/>
            <a:ext cx="2954249" cy="369332"/>
          </a:xfrm>
          <a:prstGeom prst="rect">
            <a:avLst/>
          </a:prstGeom>
          <a:noFill/>
        </p:spPr>
        <p:txBody>
          <a:bodyPr wrap="square">
            <a:spAutoFit/>
          </a:bodyPr>
          <a:lstStyle/>
          <a:p>
            <a:r>
              <a:rPr lang="pl-PL" b="0" i="0" u="none" strike="noStrike" dirty="0">
                <a:solidFill>
                  <a:srgbClr val="000000"/>
                </a:solidFill>
                <a:effectLst/>
                <a:latin typeface="MathJax_Math-italic"/>
              </a:rPr>
              <a:t>W </a:t>
            </a:r>
            <a:r>
              <a:rPr lang="pl-PL" b="0" i="0" u="none" strike="noStrike" dirty="0">
                <a:solidFill>
                  <a:srgbClr val="000000"/>
                </a:solidFill>
                <a:effectLst/>
                <a:latin typeface="MathJax_Main"/>
              </a:rPr>
              <a:t>= </a:t>
            </a:r>
            <a:r>
              <a:rPr lang="pl-PL" b="0" i="0" u="none" strike="noStrike" dirty="0">
                <a:solidFill>
                  <a:srgbClr val="000000"/>
                </a:solidFill>
                <a:effectLst/>
                <a:latin typeface="MathJax_Math-italic"/>
              </a:rPr>
              <a:t>F</a:t>
            </a:r>
            <a:r>
              <a:rPr lang="pl-PL" b="0" i="0" u="none" strike="noStrike" baseline="-25000" dirty="0">
                <a:solidFill>
                  <a:srgbClr val="000000"/>
                </a:solidFill>
                <a:effectLst/>
                <a:latin typeface="MathJax_Main"/>
              </a:rPr>
              <a:t>1</a:t>
            </a:r>
            <a:r>
              <a:rPr lang="pl-PL" b="0" i="0" u="none" strike="noStrike" dirty="0">
                <a:solidFill>
                  <a:srgbClr val="000000"/>
                </a:solidFill>
                <a:effectLst/>
                <a:latin typeface="MathJax_Main"/>
              </a:rPr>
              <a:t>.</a:t>
            </a:r>
            <a:r>
              <a:rPr lang="pl-PL" b="0" i="0" u="none" strike="noStrike" dirty="0">
                <a:solidFill>
                  <a:srgbClr val="000000"/>
                </a:solidFill>
                <a:effectLst/>
                <a:latin typeface="MathJax_Math-italic"/>
              </a:rPr>
              <a:t>s</a:t>
            </a:r>
            <a:r>
              <a:rPr lang="pl-PL" b="0" i="0" u="none" strike="noStrike" baseline="-25000" dirty="0">
                <a:solidFill>
                  <a:srgbClr val="000000"/>
                </a:solidFill>
                <a:effectLst/>
                <a:latin typeface="MathJax_Main"/>
              </a:rPr>
              <a:t>1</a:t>
            </a:r>
            <a:r>
              <a:rPr lang="pl-PL" b="0" i="0" u="none" strike="noStrike" dirty="0">
                <a:solidFill>
                  <a:srgbClr val="000000"/>
                </a:solidFill>
                <a:effectLst/>
                <a:latin typeface="MathJax_Main"/>
              </a:rPr>
              <a:t> = 100⋅8⋅10</a:t>
            </a:r>
            <a:r>
              <a:rPr lang="pl-PL" b="0" i="0" u="none" strike="noStrike" baseline="30000" dirty="0">
                <a:solidFill>
                  <a:srgbClr val="000000"/>
                </a:solidFill>
                <a:effectLst/>
                <a:latin typeface="MathJax_Main"/>
              </a:rPr>
              <a:t>−2</a:t>
            </a:r>
            <a:r>
              <a:rPr lang="pl-PL" b="0" i="0" u="none" strike="noStrike" dirty="0">
                <a:solidFill>
                  <a:srgbClr val="000000"/>
                </a:solidFill>
                <a:effectLst/>
                <a:latin typeface="MathJax_Main"/>
              </a:rPr>
              <a:t> J = </a:t>
            </a:r>
            <a:r>
              <a:rPr lang="pl-PL" b="0" i="0" u="sng" strike="noStrike" dirty="0">
                <a:solidFill>
                  <a:srgbClr val="000000"/>
                </a:solidFill>
                <a:effectLst/>
                <a:latin typeface="MathJax_Main"/>
              </a:rPr>
              <a:t>8 J</a:t>
            </a:r>
            <a:endParaRPr lang="cs-CZ" u="sng" dirty="0"/>
          </a:p>
        </p:txBody>
      </p:sp>
      <p:sp>
        <p:nvSpPr>
          <p:cNvPr id="16" name="TextovéPole 15">
            <a:extLst>
              <a:ext uri="{FF2B5EF4-FFF2-40B4-BE49-F238E27FC236}">
                <a16:creationId xmlns:a16="http://schemas.microsoft.com/office/drawing/2014/main" id="{CE95A922-771A-464D-A35B-CB6004B65BD2}"/>
              </a:ext>
            </a:extLst>
          </p:cNvPr>
          <p:cNvSpPr txBox="1"/>
          <p:nvPr/>
        </p:nvSpPr>
        <p:spPr>
          <a:xfrm>
            <a:off x="5606839" y="6073021"/>
            <a:ext cx="3171825" cy="369332"/>
          </a:xfrm>
          <a:prstGeom prst="rect">
            <a:avLst/>
          </a:prstGeom>
          <a:noFill/>
        </p:spPr>
        <p:txBody>
          <a:bodyPr wrap="square">
            <a:spAutoFit/>
          </a:bodyPr>
          <a:lstStyle/>
          <a:p>
            <a:r>
              <a:rPr lang="pl-PL" b="0" i="0" u="none" strike="noStrike" dirty="0">
                <a:solidFill>
                  <a:srgbClr val="000000"/>
                </a:solidFill>
                <a:effectLst/>
                <a:latin typeface="MathJax_Math-italic"/>
              </a:rPr>
              <a:t>W </a:t>
            </a:r>
            <a:r>
              <a:rPr lang="pl-PL" b="0" i="0" u="none" strike="noStrike" dirty="0">
                <a:solidFill>
                  <a:srgbClr val="000000"/>
                </a:solidFill>
                <a:effectLst/>
                <a:latin typeface="MathJax_Main"/>
              </a:rPr>
              <a:t>= </a:t>
            </a:r>
            <a:r>
              <a:rPr lang="pl-PL" b="0" i="0" u="none" strike="noStrike" dirty="0">
                <a:solidFill>
                  <a:srgbClr val="000000"/>
                </a:solidFill>
                <a:effectLst/>
                <a:latin typeface="MathJax_Math-italic"/>
              </a:rPr>
              <a:t>F</a:t>
            </a:r>
            <a:r>
              <a:rPr lang="pl-PL" b="0" i="0" u="none" strike="noStrike" baseline="-25000" dirty="0">
                <a:solidFill>
                  <a:srgbClr val="000000"/>
                </a:solidFill>
                <a:effectLst/>
                <a:latin typeface="MathJax_Main"/>
              </a:rPr>
              <a:t>2</a:t>
            </a:r>
            <a:r>
              <a:rPr lang="pl-PL" b="0" i="0" u="none" strike="noStrike" dirty="0">
                <a:solidFill>
                  <a:srgbClr val="000000"/>
                </a:solidFill>
                <a:effectLst/>
                <a:latin typeface="MathJax_Main"/>
              </a:rPr>
              <a:t>.</a:t>
            </a:r>
            <a:r>
              <a:rPr lang="pl-PL" b="0" i="0" u="none" strike="noStrike" dirty="0">
                <a:solidFill>
                  <a:srgbClr val="000000"/>
                </a:solidFill>
                <a:effectLst/>
                <a:latin typeface="MathJax_Math-italic"/>
              </a:rPr>
              <a:t>s</a:t>
            </a:r>
            <a:r>
              <a:rPr lang="pl-PL" b="0" i="0" u="none" strike="noStrike" baseline="-25000" dirty="0">
                <a:solidFill>
                  <a:srgbClr val="000000"/>
                </a:solidFill>
                <a:effectLst/>
                <a:latin typeface="MathJax_Main"/>
              </a:rPr>
              <a:t>2</a:t>
            </a:r>
            <a:r>
              <a:rPr lang="pl-PL" b="0" i="0" u="none" strike="noStrike" dirty="0">
                <a:solidFill>
                  <a:srgbClr val="000000"/>
                </a:solidFill>
                <a:effectLst/>
                <a:latin typeface="MathJax_Main"/>
              </a:rPr>
              <a:t> = 4000⋅2⋅10</a:t>
            </a:r>
            <a:r>
              <a:rPr lang="pl-PL" b="0" i="0" u="none" strike="noStrike" baseline="30000" dirty="0">
                <a:solidFill>
                  <a:srgbClr val="000000"/>
                </a:solidFill>
                <a:effectLst/>
                <a:latin typeface="MathJax_Main"/>
              </a:rPr>
              <a:t>−3</a:t>
            </a:r>
            <a:r>
              <a:rPr lang="pl-PL" b="0" i="0" u="none" strike="noStrike" dirty="0">
                <a:solidFill>
                  <a:srgbClr val="000000"/>
                </a:solidFill>
                <a:effectLst/>
                <a:latin typeface="MathJax_Main"/>
              </a:rPr>
              <a:t> J = </a:t>
            </a:r>
            <a:r>
              <a:rPr lang="pl-PL" b="0" i="0" u="sng" strike="noStrike" dirty="0">
                <a:solidFill>
                  <a:srgbClr val="000000"/>
                </a:solidFill>
                <a:effectLst/>
                <a:latin typeface="MathJax_Main"/>
              </a:rPr>
              <a:t>8 J</a:t>
            </a:r>
            <a:endParaRPr lang="cs-CZ" u="sng" dirty="0"/>
          </a:p>
        </p:txBody>
      </p:sp>
      <p:sp>
        <p:nvSpPr>
          <p:cNvPr id="2" name="TextovéPole 1">
            <a:extLst>
              <a:ext uri="{FF2B5EF4-FFF2-40B4-BE49-F238E27FC236}">
                <a16:creationId xmlns:a16="http://schemas.microsoft.com/office/drawing/2014/main" id="{9B8CF7F7-34AB-49F7-9AF2-534D4D65A987}"/>
              </a:ext>
            </a:extLst>
          </p:cNvPr>
          <p:cNvSpPr txBox="1"/>
          <p:nvPr/>
        </p:nvSpPr>
        <p:spPr>
          <a:xfrm>
            <a:off x="337388" y="230981"/>
            <a:ext cx="1072730" cy="461665"/>
          </a:xfrm>
          <a:prstGeom prst="rect">
            <a:avLst/>
          </a:prstGeom>
          <a:noFill/>
        </p:spPr>
        <p:txBody>
          <a:bodyPr wrap="none" rtlCol="0">
            <a:spAutoFit/>
          </a:bodyPr>
          <a:lstStyle/>
          <a:p>
            <a:r>
              <a:rPr lang="cs-CZ" sz="2400" b="1" dirty="0"/>
              <a:t>Příklad</a:t>
            </a:r>
          </a:p>
        </p:txBody>
      </p:sp>
      <p:sp>
        <p:nvSpPr>
          <p:cNvPr id="11" name="TextovéPole 10">
            <a:extLst>
              <a:ext uri="{FF2B5EF4-FFF2-40B4-BE49-F238E27FC236}">
                <a16:creationId xmlns:a16="http://schemas.microsoft.com/office/drawing/2014/main" id="{A9996EE6-5C87-45FF-8158-D0EDB9773B2C}"/>
              </a:ext>
            </a:extLst>
          </p:cNvPr>
          <p:cNvSpPr txBox="1"/>
          <p:nvPr/>
        </p:nvSpPr>
        <p:spPr>
          <a:xfrm>
            <a:off x="337388" y="2486204"/>
            <a:ext cx="4572000" cy="2246769"/>
          </a:xfrm>
          <a:prstGeom prst="rect">
            <a:avLst/>
          </a:prstGeom>
          <a:noFill/>
        </p:spPr>
        <p:txBody>
          <a:bodyPr wrap="square">
            <a:spAutoFit/>
          </a:bodyPr>
          <a:lstStyle/>
          <a:p>
            <a:r>
              <a:rPr lang="cs-CZ" sz="2000" b="0" i="0" dirty="0">
                <a:solidFill>
                  <a:srgbClr val="000000"/>
                </a:solidFill>
                <a:effectLst/>
              </a:rPr>
              <a:t>S</a:t>
            </a:r>
            <a:r>
              <a:rPr lang="cs-CZ" sz="2000" b="0" i="0" baseline="-25000" dirty="0">
                <a:solidFill>
                  <a:srgbClr val="000000"/>
                </a:solidFill>
                <a:effectLst/>
              </a:rPr>
              <a:t>1</a:t>
            </a:r>
            <a:r>
              <a:rPr lang="cs-CZ" sz="2000" b="0" i="0" dirty="0">
                <a:solidFill>
                  <a:srgbClr val="000000"/>
                </a:solidFill>
                <a:effectLst/>
              </a:rPr>
              <a:t> = 20 cm</a:t>
            </a:r>
            <a:r>
              <a:rPr lang="cs-CZ" sz="2000" b="0" i="0" baseline="30000" dirty="0">
                <a:solidFill>
                  <a:srgbClr val="000000"/>
                </a:solidFill>
                <a:effectLst/>
              </a:rPr>
              <a:t>2</a:t>
            </a:r>
            <a:r>
              <a:rPr lang="cs-CZ" sz="2000" b="0" i="0" dirty="0">
                <a:solidFill>
                  <a:srgbClr val="000000"/>
                </a:solidFill>
                <a:effectLst/>
              </a:rPr>
              <a:t> </a:t>
            </a:r>
          </a:p>
          <a:p>
            <a:r>
              <a:rPr lang="cs-CZ" sz="2000" dirty="0">
                <a:solidFill>
                  <a:srgbClr val="000000"/>
                </a:solidFill>
              </a:rPr>
              <a:t>S</a:t>
            </a:r>
            <a:r>
              <a:rPr lang="cs-CZ" sz="2000" baseline="-25000" dirty="0">
                <a:solidFill>
                  <a:srgbClr val="000000"/>
                </a:solidFill>
              </a:rPr>
              <a:t>2</a:t>
            </a:r>
            <a:r>
              <a:rPr lang="cs-CZ" sz="2000" dirty="0">
                <a:solidFill>
                  <a:srgbClr val="000000"/>
                </a:solidFill>
              </a:rPr>
              <a:t> =</a:t>
            </a:r>
            <a:r>
              <a:rPr lang="cs-CZ" sz="2000" b="0" i="0" dirty="0">
                <a:solidFill>
                  <a:srgbClr val="000000"/>
                </a:solidFill>
                <a:effectLst/>
              </a:rPr>
              <a:t> 800 cm</a:t>
            </a:r>
            <a:r>
              <a:rPr lang="cs-CZ" sz="2000" b="0" i="0" baseline="30000" dirty="0">
                <a:solidFill>
                  <a:srgbClr val="000000"/>
                </a:solidFill>
                <a:effectLst/>
              </a:rPr>
              <a:t>2</a:t>
            </a:r>
            <a:endParaRPr lang="cs-CZ" sz="2000" b="0" i="0" dirty="0">
              <a:solidFill>
                <a:srgbClr val="000000"/>
              </a:solidFill>
              <a:effectLst/>
            </a:endParaRPr>
          </a:p>
          <a:p>
            <a:r>
              <a:rPr lang="cs-CZ" sz="2000" dirty="0">
                <a:solidFill>
                  <a:srgbClr val="000000"/>
                </a:solidFill>
              </a:rPr>
              <a:t>F</a:t>
            </a:r>
            <a:r>
              <a:rPr lang="cs-CZ" sz="2000" baseline="-25000" dirty="0">
                <a:solidFill>
                  <a:srgbClr val="000000"/>
                </a:solidFill>
              </a:rPr>
              <a:t>1</a:t>
            </a:r>
            <a:r>
              <a:rPr lang="cs-CZ" sz="2000" dirty="0">
                <a:solidFill>
                  <a:srgbClr val="000000"/>
                </a:solidFill>
              </a:rPr>
              <a:t> = 100 N</a:t>
            </a:r>
          </a:p>
          <a:p>
            <a:r>
              <a:rPr lang="cs-CZ" sz="2000" dirty="0">
                <a:solidFill>
                  <a:srgbClr val="000000"/>
                </a:solidFill>
              </a:rPr>
              <a:t>p = ?</a:t>
            </a:r>
          </a:p>
          <a:p>
            <a:r>
              <a:rPr lang="cs-CZ" sz="2000" b="0" i="0" dirty="0">
                <a:solidFill>
                  <a:srgbClr val="000000"/>
                </a:solidFill>
                <a:effectLst/>
              </a:rPr>
              <a:t>F</a:t>
            </a:r>
            <a:r>
              <a:rPr lang="cs-CZ" sz="2000" baseline="-25000" dirty="0">
                <a:solidFill>
                  <a:srgbClr val="000000"/>
                </a:solidFill>
              </a:rPr>
              <a:t>2</a:t>
            </a:r>
            <a:r>
              <a:rPr lang="cs-CZ" sz="2000" dirty="0">
                <a:solidFill>
                  <a:srgbClr val="000000"/>
                </a:solidFill>
              </a:rPr>
              <a:t> = ?</a:t>
            </a:r>
            <a:r>
              <a:rPr lang="cs-CZ" sz="2000" b="0" i="0" dirty="0">
                <a:solidFill>
                  <a:srgbClr val="000000"/>
                </a:solidFill>
                <a:effectLst/>
              </a:rPr>
              <a:t> </a:t>
            </a:r>
          </a:p>
          <a:p>
            <a:r>
              <a:rPr lang="cs-CZ" sz="2000" dirty="0">
                <a:solidFill>
                  <a:srgbClr val="000000"/>
                </a:solidFill>
              </a:rPr>
              <a:t>s</a:t>
            </a:r>
            <a:r>
              <a:rPr lang="cs-CZ" sz="2000" baseline="-25000" dirty="0">
                <a:solidFill>
                  <a:srgbClr val="000000"/>
                </a:solidFill>
              </a:rPr>
              <a:t>2</a:t>
            </a:r>
            <a:r>
              <a:rPr lang="cs-CZ" sz="2000" dirty="0">
                <a:solidFill>
                  <a:srgbClr val="000000"/>
                </a:solidFill>
              </a:rPr>
              <a:t> = ?</a:t>
            </a:r>
          </a:p>
          <a:p>
            <a:r>
              <a:rPr lang="cs-CZ" sz="2000" dirty="0">
                <a:solidFill>
                  <a:srgbClr val="000000"/>
                </a:solidFill>
              </a:rPr>
              <a:t>W = ?</a:t>
            </a:r>
            <a:endParaRPr lang="cs-CZ" sz="2000" dirty="0"/>
          </a:p>
        </p:txBody>
      </p:sp>
    </p:spTree>
    <p:extLst>
      <p:ext uri="{BB962C8B-B14F-4D97-AF65-F5344CB8AC3E}">
        <p14:creationId xmlns:p14="http://schemas.microsoft.com/office/powerpoint/2010/main" val="2533285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76CAE4F2-945A-4B69-BC2B-9EC7E7EFEBB9}"/>
              </a:ext>
            </a:extLst>
          </p:cNvPr>
          <p:cNvSpPr>
            <a:spLocks noGrp="1"/>
          </p:cNvSpPr>
          <p:nvPr>
            <p:ph idx="1"/>
          </p:nvPr>
        </p:nvSpPr>
        <p:spPr>
          <a:xfrm>
            <a:off x="236130" y="5110945"/>
            <a:ext cx="8745945" cy="1281113"/>
          </a:xfrm>
        </p:spPr>
        <p:txBody>
          <a:bodyPr>
            <a:normAutofit/>
          </a:bodyPr>
          <a:lstStyle/>
          <a:p>
            <a:pPr marL="0" indent="0" algn="just">
              <a:buNone/>
            </a:pPr>
            <a:r>
              <a:rPr lang="cs-CZ" sz="2000" b="1" dirty="0"/>
              <a:t>Daltonův zákon: </a:t>
            </a:r>
            <a:r>
              <a:rPr lang="cs-CZ" sz="2000" b="0" i="0" dirty="0">
                <a:solidFill>
                  <a:srgbClr val="202122"/>
                </a:solidFill>
                <a:effectLst/>
              </a:rPr>
              <a:t>celkový tlak </a:t>
            </a:r>
            <a:r>
              <a:rPr lang="cs-CZ" sz="2000" b="0" i="1" dirty="0">
                <a:solidFill>
                  <a:srgbClr val="202122"/>
                </a:solidFill>
                <a:effectLst/>
              </a:rPr>
              <a:t>P</a:t>
            </a:r>
            <a:r>
              <a:rPr lang="cs-CZ" sz="2000" b="0" i="0" dirty="0">
                <a:solidFill>
                  <a:srgbClr val="202122"/>
                </a:solidFill>
                <a:effectLst/>
              </a:rPr>
              <a:t> směsi </a:t>
            </a:r>
            <a:r>
              <a:rPr lang="cs-CZ" sz="2000" b="0" i="1" dirty="0">
                <a:solidFill>
                  <a:srgbClr val="202122"/>
                </a:solidFill>
                <a:effectLst/>
              </a:rPr>
              <a:t>n</a:t>
            </a:r>
            <a:r>
              <a:rPr lang="cs-CZ" sz="2000" b="0" i="0" dirty="0">
                <a:solidFill>
                  <a:srgbClr val="202122"/>
                </a:solidFill>
                <a:effectLst/>
              </a:rPr>
              <a:t> plynů můžeme definovat jako součet parciálních tlaků jednotlivých plynů obsažených </a:t>
            </a:r>
            <a:r>
              <a:rPr lang="cs-CZ" sz="2000" b="0" i="0" dirty="0">
                <a:solidFill>
                  <a:srgbClr val="002060"/>
                </a:solidFill>
                <a:effectLst/>
              </a:rPr>
              <a:t>ve </a:t>
            </a:r>
            <a:r>
              <a:rPr lang="cs-CZ" sz="2000" b="0" i="0" u="none" strike="noStrike" dirty="0">
                <a:solidFill>
                  <a:srgbClr val="002060"/>
                </a:solidFill>
                <a:effectLst/>
              </a:rPr>
              <a:t>směsi.</a:t>
            </a:r>
            <a:endParaRPr lang="cs-CZ" sz="2000" dirty="0">
              <a:solidFill>
                <a:srgbClr val="002060"/>
              </a:solidFill>
            </a:endParaRPr>
          </a:p>
          <a:p>
            <a:pPr algn="just"/>
            <a:endParaRPr lang="cs-CZ" sz="2400" dirty="0"/>
          </a:p>
        </p:txBody>
      </p:sp>
      <mc:AlternateContent xmlns:mc="http://schemas.openxmlformats.org/markup-compatibility/2006" xmlns:a14="http://schemas.microsoft.com/office/drawing/2010/main">
        <mc:Choice Requires="a14">
          <p:sp>
            <p:nvSpPr>
              <p:cNvPr id="4" name="TextovéPole 3">
                <a:extLst>
                  <a:ext uri="{FF2B5EF4-FFF2-40B4-BE49-F238E27FC236}">
                    <a16:creationId xmlns:a16="http://schemas.microsoft.com/office/drawing/2014/main" id="{7F4EA099-3CFB-41E7-9063-FF7F3D0104EA}"/>
                  </a:ext>
                </a:extLst>
              </p:cNvPr>
              <p:cNvSpPr txBox="1"/>
              <p:nvPr/>
            </p:nvSpPr>
            <p:spPr>
              <a:xfrm>
                <a:off x="236130" y="1002262"/>
                <a:ext cx="8671739" cy="3507114"/>
              </a:xfrm>
              <a:prstGeom prst="rect">
                <a:avLst/>
              </a:prstGeom>
              <a:noFill/>
            </p:spPr>
            <p:txBody>
              <a:bodyPr wrap="square" rtlCol="0">
                <a:spAutoFit/>
              </a:bodyPr>
              <a:lstStyle/>
              <a:p>
                <a:pPr algn="just">
                  <a:lnSpc>
                    <a:spcPct val="150000"/>
                  </a:lnSpc>
                </a:pPr>
                <a:r>
                  <a:rPr lang="cs-CZ" sz="2000" b="1" dirty="0" err="1"/>
                  <a:t>Boyleův</a:t>
                </a:r>
                <a:r>
                  <a:rPr lang="cs-CZ" sz="2000" b="1" dirty="0"/>
                  <a:t> zákon:  </a:t>
                </a:r>
                <a:r>
                  <a:rPr lang="cs-CZ" sz="2000" dirty="0"/>
                  <a:t>za stálé teploty je </a:t>
                </a:r>
                <a:r>
                  <a:rPr lang="cs-CZ" sz="2000" b="1" dirty="0"/>
                  <a:t>objem</a:t>
                </a:r>
                <a:r>
                  <a:rPr lang="cs-CZ" sz="2000" dirty="0"/>
                  <a:t> určitého množství plynu </a:t>
                </a:r>
                <a:r>
                  <a:rPr lang="cs-CZ" sz="2000" b="1" dirty="0"/>
                  <a:t>nepřímo úměrný </a:t>
                </a:r>
                <a:r>
                  <a:rPr lang="cs-CZ" sz="2000" dirty="0"/>
                  <a:t>jeho </a:t>
                </a:r>
                <a:r>
                  <a:rPr lang="cs-CZ" sz="2000" b="1" dirty="0"/>
                  <a:t>tlaku</a:t>
                </a:r>
                <a:r>
                  <a:rPr lang="cs-CZ" sz="2000" dirty="0"/>
                  <a:t>:</a:t>
                </a:r>
              </a:p>
              <a:p>
                <a:pPr>
                  <a:lnSpc>
                    <a:spcPct val="150000"/>
                  </a:lnSpc>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ea typeface="Cambria Math" panose="02040503050406030204" pitchFamily="18" charset="0"/>
                        </a:rPr>
                        <m:t>𝑃</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𝑉</m:t>
                      </m:r>
                      <m:r>
                        <a:rPr lang="cs-CZ" sz="2000" i="1" smtClean="0">
                          <a:latin typeface="Cambria Math" panose="02040503050406030204" pitchFamily="18" charset="0"/>
                          <a:ea typeface="Cambria Math" panose="02040503050406030204" pitchFamily="18" charset="0"/>
                        </a:rPr>
                        <m:t>=</m:t>
                      </m:r>
                      <m:r>
                        <a:rPr lang="cs-CZ" sz="2000" b="0" i="1" smtClean="0">
                          <a:latin typeface="Cambria Math" panose="02040503050406030204" pitchFamily="18" charset="0"/>
                          <a:ea typeface="Cambria Math" panose="02040503050406030204" pitchFamily="18" charset="0"/>
                        </a:rPr>
                        <m:t>𝑘𝑜𝑛𝑠𝑡</m:t>
                      </m:r>
                      <m:r>
                        <a:rPr lang="cs-CZ" sz="2000" b="0" i="1" smtClean="0">
                          <a:latin typeface="Cambria Math" panose="02040503050406030204" pitchFamily="18" charset="0"/>
                          <a:ea typeface="Cambria Math" panose="02040503050406030204" pitchFamily="18" charset="0"/>
                        </a:rPr>
                        <m:t> </m:t>
                      </m:r>
                    </m:oMath>
                  </m:oMathPara>
                </a14:m>
                <a:endParaRPr lang="cs-CZ" sz="2000" b="0" dirty="0">
                  <a:ea typeface="Cambria Math" panose="02040503050406030204" pitchFamily="18" charset="0"/>
                </a:endParaRPr>
              </a:p>
              <a:p>
                <a:pPr>
                  <a:lnSpc>
                    <a:spcPct val="150000"/>
                  </a:lnSpc>
                </a:pPr>
                <a:r>
                  <a:rPr lang="en-US" sz="2000" dirty="0"/>
                  <a:t>Boyle</a:t>
                </a:r>
                <a:r>
                  <a:rPr lang="cs-CZ" sz="2000" dirty="0"/>
                  <a:t>ů</a:t>
                </a:r>
                <a:r>
                  <a:rPr lang="en-US" sz="2000" dirty="0"/>
                  <a:t>v</a:t>
                </a:r>
                <a:r>
                  <a:rPr lang="cs-CZ" sz="2000" dirty="0"/>
                  <a:t> zákon platí pouze</a:t>
                </a:r>
                <a:r>
                  <a:rPr lang="en-US" sz="2000" dirty="0"/>
                  <a:t> </a:t>
                </a:r>
                <a:r>
                  <a:rPr lang="cs-CZ" sz="2000" dirty="0"/>
                  <a:t>v oblasti nízkých tlaků, je to zákon mezní (limitní):</a:t>
                </a:r>
                <a:endParaRPr lang="en-US" sz="2000" dirty="0"/>
              </a:p>
              <a:p>
                <a:pPr>
                  <a:lnSpc>
                    <a:spcPct val="150000"/>
                  </a:lnSpc>
                </a:pPr>
                <a:endParaRPr lang="en-US" sz="2000" dirty="0"/>
              </a:p>
              <a:p>
                <a:pPr>
                  <a:lnSpc>
                    <a:spcPct val="150000"/>
                  </a:lnSpc>
                </a:pPr>
                <a:endParaRPr lang="cs-CZ" sz="800" i="1" dirty="0"/>
              </a:p>
              <a:p>
                <a:pPr>
                  <a:lnSpc>
                    <a:spcPct val="150000"/>
                  </a:lnSpc>
                </a:pPr>
                <a:r>
                  <a:rPr lang="en-US" i="1" dirty="0"/>
                  <a:t>A</a:t>
                </a:r>
                <a:r>
                  <a:rPr lang="en-US" dirty="0"/>
                  <a:t> je </a:t>
                </a:r>
                <a:r>
                  <a:rPr lang="en-US" dirty="0" err="1"/>
                  <a:t>konstanta</a:t>
                </a:r>
                <a:r>
                  <a:rPr lang="en-US" dirty="0"/>
                  <a:t> z</a:t>
                </a:r>
                <a:r>
                  <a:rPr lang="cs-CZ" dirty="0"/>
                  <a:t>á</a:t>
                </a:r>
                <a:r>
                  <a:rPr lang="en-US" dirty="0" err="1"/>
                  <a:t>visl</a:t>
                </a:r>
                <a:r>
                  <a:rPr lang="cs-CZ" dirty="0"/>
                  <a:t>á</a:t>
                </a:r>
                <a:r>
                  <a:rPr lang="en-US" dirty="0"/>
                  <a:t> </a:t>
                </a:r>
                <a:r>
                  <a:rPr lang="en-US" dirty="0" err="1"/>
                  <a:t>na</a:t>
                </a:r>
                <a:r>
                  <a:rPr lang="en-US" dirty="0"/>
                  <a:t> </a:t>
                </a:r>
                <a:r>
                  <a:rPr lang="cs-CZ" dirty="0"/>
                  <a:t>množství plynu a na teplotě.</a:t>
                </a:r>
              </a:p>
              <a:p>
                <a:pPr algn="ctr">
                  <a:lnSpc>
                    <a:spcPct val="150000"/>
                  </a:lnSpc>
                </a:pPr>
                <a:endParaRPr lang="en-US" sz="2000" dirty="0"/>
              </a:p>
            </p:txBody>
          </p:sp>
        </mc:Choice>
        <mc:Fallback xmlns="">
          <p:sp>
            <p:nvSpPr>
              <p:cNvPr id="4" name="TextovéPole 3">
                <a:extLst>
                  <a:ext uri="{FF2B5EF4-FFF2-40B4-BE49-F238E27FC236}">
                    <a16:creationId xmlns:a16="http://schemas.microsoft.com/office/drawing/2014/main" id="{7F4EA099-3CFB-41E7-9063-FF7F3D0104EA}"/>
                  </a:ext>
                </a:extLst>
              </p:cNvPr>
              <p:cNvSpPr txBox="1">
                <a:spLocks noRot="1" noChangeAspect="1" noMove="1" noResize="1" noEditPoints="1" noAdjustHandles="1" noChangeArrowheads="1" noChangeShapeType="1" noTextEdit="1"/>
              </p:cNvSpPr>
              <p:nvPr/>
            </p:nvSpPr>
            <p:spPr>
              <a:xfrm>
                <a:off x="236130" y="1002262"/>
                <a:ext cx="8671739" cy="3507114"/>
              </a:xfrm>
              <a:prstGeom prst="rect">
                <a:avLst/>
              </a:prstGeom>
              <a:blipFill>
                <a:blip r:embed="rId2"/>
                <a:stretch>
                  <a:fillRect l="-774" r="-703"/>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9" name="TextovéPole 8">
                <a:extLst>
                  <a:ext uri="{FF2B5EF4-FFF2-40B4-BE49-F238E27FC236}">
                    <a16:creationId xmlns:a16="http://schemas.microsoft.com/office/drawing/2014/main" id="{AF220CE5-2E06-48C7-A4DF-B77DE3CCBB9F}"/>
                  </a:ext>
                </a:extLst>
              </p:cNvPr>
              <p:cNvSpPr txBox="1"/>
              <p:nvPr/>
            </p:nvSpPr>
            <p:spPr>
              <a:xfrm>
                <a:off x="3668157" y="3028121"/>
                <a:ext cx="1644103" cy="4008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2000" i="1" smtClean="0">
                              <a:latin typeface="Cambria Math" panose="02040503050406030204" pitchFamily="18" charset="0"/>
                            </a:rPr>
                          </m:ctrlPr>
                        </m:funcPr>
                        <m:fName>
                          <m:limLow>
                            <m:limLowPr>
                              <m:ctrlPr>
                                <a:rPr lang="en-US" sz="2000" i="1" smtClean="0">
                                  <a:latin typeface="Cambria Math" panose="02040503050406030204" pitchFamily="18" charset="0"/>
                                </a:rPr>
                              </m:ctrlPr>
                            </m:limLowPr>
                            <m:e>
                              <m:r>
                                <m:rPr>
                                  <m:sty m:val="p"/>
                                </m:rPr>
                                <a:rPr lang="en-US" sz="2000" i="0" smtClean="0">
                                  <a:latin typeface="Cambria Math" panose="02040503050406030204" pitchFamily="18" charset="0"/>
                                </a:rPr>
                                <m:t>lim</m:t>
                              </m:r>
                            </m:e>
                            <m:lim>
                              <m:r>
                                <a:rPr lang="cs-CZ" sz="2000" b="0" i="1" smtClean="0">
                                  <a:latin typeface="Cambria Math" panose="02040503050406030204" pitchFamily="18" charset="0"/>
                                </a:rPr>
                                <m:t>𝑃</m:t>
                              </m:r>
                              <m:r>
                                <a:rPr lang="cs-CZ" sz="2000" b="0" i="1" smtClean="0">
                                  <a:latin typeface="Cambria Math" panose="02040503050406030204" pitchFamily="18" charset="0"/>
                                  <a:ea typeface="Cambria Math" panose="02040503050406030204" pitchFamily="18" charset="0"/>
                                </a:rPr>
                                <m:t>→0</m:t>
                              </m:r>
                            </m:lim>
                          </m:limLow>
                        </m:fName>
                        <m:e>
                          <m:d>
                            <m:dPr>
                              <m:ctrlPr>
                                <a:rPr lang="cs-CZ" sz="2000" b="0" i="1" smtClean="0">
                                  <a:latin typeface="Cambria Math" panose="02040503050406030204" pitchFamily="18" charset="0"/>
                                </a:rPr>
                              </m:ctrlPr>
                            </m:dPr>
                            <m:e>
                              <m:r>
                                <a:rPr lang="cs-CZ" sz="2000" b="0" i="1" smtClean="0">
                                  <a:latin typeface="Cambria Math" panose="02040503050406030204" pitchFamily="18" charset="0"/>
                                </a:rPr>
                                <m:t>𝑃</m:t>
                              </m:r>
                              <m:r>
                                <a:rPr lang="cs-CZ" sz="2000" b="0" i="1" smtClean="0">
                                  <a:latin typeface="Cambria Math" panose="02040503050406030204" pitchFamily="18" charset="0"/>
                                </a:rPr>
                                <m:t>.</m:t>
                              </m:r>
                              <m:r>
                                <a:rPr lang="cs-CZ" sz="2000" b="0" i="1" smtClean="0">
                                  <a:latin typeface="Cambria Math" panose="02040503050406030204" pitchFamily="18" charset="0"/>
                                </a:rPr>
                                <m:t>𝑉</m:t>
                              </m:r>
                            </m:e>
                          </m:d>
                          <m:r>
                            <a:rPr lang="cs-CZ" sz="2000" b="0" i="1" smtClean="0">
                              <a:latin typeface="Cambria Math" panose="02040503050406030204" pitchFamily="18" charset="0"/>
                            </a:rPr>
                            <m:t>=</m:t>
                          </m:r>
                          <m:r>
                            <a:rPr lang="cs-CZ" sz="2000" b="0" i="1" smtClean="0">
                              <a:latin typeface="Cambria Math" panose="02040503050406030204" pitchFamily="18" charset="0"/>
                            </a:rPr>
                            <m:t>𝐴</m:t>
                          </m:r>
                        </m:e>
                      </m:func>
                    </m:oMath>
                  </m:oMathPara>
                </a14:m>
                <a:endParaRPr lang="en-US" sz="2000" dirty="0"/>
              </a:p>
            </p:txBody>
          </p:sp>
        </mc:Choice>
        <mc:Fallback xmlns="">
          <p:sp>
            <p:nvSpPr>
              <p:cNvPr id="9" name="TextovéPole 8">
                <a:extLst>
                  <a:ext uri="{FF2B5EF4-FFF2-40B4-BE49-F238E27FC236}">
                    <a16:creationId xmlns:a16="http://schemas.microsoft.com/office/drawing/2014/main" id="{AF220CE5-2E06-48C7-A4DF-B77DE3CCBB9F}"/>
                  </a:ext>
                </a:extLst>
              </p:cNvPr>
              <p:cNvSpPr txBox="1">
                <a:spLocks noRot="1" noChangeAspect="1" noMove="1" noResize="1" noEditPoints="1" noAdjustHandles="1" noChangeArrowheads="1" noChangeShapeType="1" noTextEdit="1"/>
              </p:cNvSpPr>
              <p:nvPr/>
            </p:nvSpPr>
            <p:spPr>
              <a:xfrm>
                <a:off x="3668157" y="3028121"/>
                <a:ext cx="1644103" cy="400879"/>
              </a:xfrm>
              <a:prstGeom prst="rect">
                <a:avLst/>
              </a:prstGeom>
              <a:blipFill>
                <a:blip r:embed="rId3"/>
                <a:stretch>
                  <a:fillRect l="-743" r="-1859" b="-13636"/>
                </a:stretch>
              </a:blipFill>
            </p:spPr>
            <p:txBody>
              <a:bodyPr/>
              <a:lstStyle/>
              <a:p>
                <a:r>
                  <a:rPr lang="cs-CZ">
                    <a:noFill/>
                  </a:rPr>
                  <a:t> </a:t>
                </a:r>
              </a:p>
            </p:txBody>
          </p:sp>
        </mc:Fallback>
      </mc:AlternateContent>
      <p:pic>
        <p:nvPicPr>
          <p:cNvPr id="11" name="Obrázek 10">
            <a:extLst>
              <a:ext uri="{FF2B5EF4-FFF2-40B4-BE49-F238E27FC236}">
                <a16:creationId xmlns:a16="http://schemas.microsoft.com/office/drawing/2014/main" id="{20D78489-9E5F-4859-97CA-2BE9A44A1911}"/>
              </a:ext>
            </a:extLst>
          </p:cNvPr>
          <p:cNvPicPr>
            <a:picLocks noChangeAspect="1"/>
          </p:cNvPicPr>
          <p:nvPr/>
        </p:nvPicPr>
        <p:blipFill>
          <a:blip r:embed="rId4"/>
          <a:stretch>
            <a:fillRect/>
          </a:stretch>
        </p:blipFill>
        <p:spPr>
          <a:xfrm>
            <a:off x="5808379" y="2989770"/>
            <a:ext cx="3099490" cy="2019466"/>
          </a:xfrm>
          <a:prstGeom prst="rect">
            <a:avLst/>
          </a:prstGeom>
        </p:spPr>
      </p:pic>
      <p:pic>
        <p:nvPicPr>
          <p:cNvPr id="13" name="Grafický objekt 12">
            <a:extLst>
              <a:ext uri="{FF2B5EF4-FFF2-40B4-BE49-F238E27FC236}">
                <a16:creationId xmlns:a16="http://schemas.microsoft.com/office/drawing/2014/main" id="{076F878E-C563-416F-88C6-86047AF2DE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73716" y="5966881"/>
            <a:ext cx="2893734" cy="659128"/>
          </a:xfrm>
          <a:prstGeom prst="rect">
            <a:avLst/>
          </a:prstGeom>
        </p:spPr>
      </p:pic>
      <p:sp>
        <p:nvSpPr>
          <p:cNvPr id="14" name="TextovéPole 13">
            <a:extLst>
              <a:ext uri="{FF2B5EF4-FFF2-40B4-BE49-F238E27FC236}">
                <a16:creationId xmlns:a16="http://schemas.microsoft.com/office/drawing/2014/main" id="{9E75769F-1617-44A6-84BB-9E1D0D6A96C4}"/>
              </a:ext>
            </a:extLst>
          </p:cNvPr>
          <p:cNvSpPr txBox="1"/>
          <p:nvPr/>
        </p:nvSpPr>
        <p:spPr>
          <a:xfrm flipH="1">
            <a:off x="236130" y="400693"/>
            <a:ext cx="3137586" cy="461665"/>
          </a:xfrm>
          <a:prstGeom prst="rect">
            <a:avLst/>
          </a:prstGeom>
          <a:noFill/>
        </p:spPr>
        <p:txBody>
          <a:bodyPr wrap="square" rtlCol="0">
            <a:spAutoFit/>
          </a:bodyPr>
          <a:lstStyle/>
          <a:p>
            <a:r>
              <a:rPr lang="cs-CZ" sz="2400" b="1" dirty="0"/>
              <a:t>Tlak ideálního plynu</a:t>
            </a:r>
          </a:p>
        </p:txBody>
      </p:sp>
    </p:spTree>
    <p:extLst>
      <p:ext uri="{BB962C8B-B14F-4D97-AF65-F5344CB8AC3E}">
        <p14:creationId xmlns:p14="http://schemas.microsoft.com/office/powerpoint/2010/main" val="29496084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CDD0F6E7-1B05-4A7A-A724-F47EE6CD42CD}"/>
              </a:ext>
            </a:extLst>
          </p:cNvPr>
          <p:cNvSpPr txBox="1"/>
          <p:nvPr/>
        </p:nvSpPr>
        <p:spPr>
          <a:xfrm>
            <a:off x="209383" y="264088"/>
            <a:ext cx="1072730" cy="461665"/>
          </a:xfrm>
          <a:prstGeom prst="rect">
            <a:avLst/>
          </a:prstGeom>
          <a:noFill/>
        </p:spPr>
        <p:txBody>
          <a:bodyPr wrap="none" rtlCol="0">
            <a:spAutoFit/>
          </a:bodyPr>
          <a:lstStyle/>
          <a:p>
            <a:r>
              <a:rPr lang="en-US" sz="2400" b="1" dirty="0"/>
              <a:t>P</a:t>
            </a:r>
            <a:r>
              <a:rPr lang="cs-CZ" sz="2400" b="1" dirty="0" err="1"/>
              <a:t>říklad</a:t>
            </a:r>
            <a:endParaRPr lang="en-US" sz="2400" b="1" dirty="0"/>
          </a:p>
        </p:txBody>
      </p:sp>
      <p:pic>
        <p:nvPicPr>
          <p:cNvPr id="6" name="Obrázek 5" descr="Obsah obrázku text, mapa&#10;&#10;Popis byl vytvořen automaticky">
            <a:extLst>
              <a:ext uri="{FF2B5EF4-FFF2-40B4-BE49-F238E27FC236}">
                <a16:creationId xmlns:a16="http://schemas.microsoft.com/office/drawing/2014/main" id="{998C9016-C351-4AD0-8DDA-932A1CA93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1949" y="3377092"/>
            <a:ext cx="4958885" cy="3303380"/>
          </a:xfrm>
          <a:prstGeom prst="rect">
            <a:avLst/>
          </a:prstGeom>
        </p:spPr>
      </p:pic>
      <p:pic>
        <p:nvPicPr>
          <p:cNvPr id="62466" name="Picture 2" descr="See the source image">
            <a:extLst>
              <a:ext uri="{FF2B5EF4-FFF2-40B4-BE49-F238E27FC236}">
                <a16:creationId xmlns:a16="http://schemas.microsoft.com/office/drawing/2014/main" id="{86EAEA91-84EF-4AA5-AF8F-7337845CF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383" y="3557694"/>
            <a:ext cx="4048292" cy="3036218"/>
          </a:xfrm>
          <a:prstGeom prst="rect">
            <a:avLst/>
          </a:prstGeom>
          <a:noFill/>
          <a:extLst>
            <a:ext uri="{909E8E84-426E-40DD-AFC4-6F175D3DCCD1}">
              <a14:hiddenFill xmlns:a14="http://schemas.microsoft.com/office/drawing/2010/main">
                <a:solidFill>
                  <a:srgbClr val="FFFFFF"/>
                </a:solidFill>
              </a14:hiddenFill>
            </a:ext>
          </a:extLst>
        </p:spPr>
      </p:pic>
      <p:pic>
        <p:nvPicPr>
          <p:cNvPr id="62468" name="Picture 4" descr="Ballistics">
            <a:extLst>
              <a:ext uri="{FF2B5EF4-FFF2-40B4-BE49-F238E27FC236}">
                <a16:creationId xmlns:a16="http://schemas.microsoft.com/office/drawing/2014/main" id="{92EC0AD4-FD07-4739-8E9F-278559832A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8392" y="725753"/>
            <a:ext cx="2656225" cy="245758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45FA0F5A-2046-4B4F-9D16-03D7A193B059}"/>
              </a:ext>
            </a:extLst>
          </p:cNvPr>
          <p:cNvSpPr txBox="1"/>
          <p:nvPr/>
        </p:nvSpPr>
        <p:spPr>
          <a:xfrm flipH="1">
            <a:off x="455615" y="843967"/>
            <a:ext cx="2409994" cy="1015663"/>
          </a:xfrm>
          <a:prstGeom prst="rect">
            <a:avLst/>
          </a:prstGeom>
          <a:noFill/>
        </p:spPr>
        <p:txBody>
          <a:bodyPr wrap="square" rtlCol="0">
            <a:spAutoFit/>
          </a:bodyPr>
          <a:lstStyle/>
          <a:p>
            <a:pPr algn="just"/>
            <a:r>
              <a:rPr lang="cs-CZ" sz="2000" dirty="0"/>
              <a:t>Změna tlaku v hlavni po výstřelu odpovídá </a:t>
            </a:r>
            <a:r>
              <a:rPr lang="cs-CZ" sz="2000" b="1" dirty="0" err="1"/>
              <a:t>Boyleovu</a:t>
            </a:r>
            <a:r>
              <a:rPr lang="cs-CZ" sz="2000" b="1" dirty="0"/>
              <a:t> zákonu</a:t>
            </a:r>
            <a:r>
              <a:rPr lang="cs-CZ" sz="2000" dirty="0"/>
              <a:t>.</a:t>
            </a:r>
          </a:p>
        </p:txBody>
      </p:sp>
      <p:sp>
        <p:nvSpPr>
          <p:cNvPr id="5" name="Šipka: dolů 4">
            <a:extLst>
              <a:ext uri="{FF2B5EF4-FFF2-40B4-BE49-F238E27FC236}">
                <a16:creationId xmlns:a16="http://schemas.microsoft.com/office/drawing/2014/main" id="{8F5749A4-909E-4466-AD62-A1129799264B}"/>
              </a:ext>
            </a:extLst>
          </p:cNvPr>
          <p:cNvSpPr/>
          <p:nvPr/>
        </p:nvSpPr>
        <p:spPr>
          <a:xfrm flipH="1">
            <a:off x="1249625" y="2130070"/>
            <a:ext cx="220981" cy="15266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 name="Obrázek 7" descr="Obsah obrázku zbraň, pistole&#10;&#10;Popis byl vytvořen automaticky">
            <a:extLst>
              <a:ext uri="{FF2B5EF4-FFF2-40B4-BE49-F238E27FC236}">
                <a16:creationId xmlns:a16="http://schemas.microsoft.com/office/drawing/2014/main" id="{EED8B82E-72FF-4130-AC67-29B2543495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9620" y="953276"/>
            <a:ext cx="2728772" cy="1030103"/>
          </a:xfrm>
          <a:prstGeom prst="rect">
            <a:avLst/>
          </a:prstGeom>
        </p:spPr>
      </p:pic>
      <p:sp>
        <p:nvSpPr>
          <p:cNvPr id="3" name="Obdélník 2">
            <a:extLst>
              <a:ext uri="{FF2B5EF4-FFF2-40B4-BE49-F238E27FC236}">
                <a16:creationId xmlns:a16="http://schemas.microsoft.com/office/drawing/2014/main" id="{2EA458B2-AC55-4CBA-AF1F-EE942D9290D3}"/>
              </a:ext>
            </a:extLst>
          </p:cNvPr>
          <p:cNvSpPr/>
          <p:nvPr/>
        </p:nvSpPr>
        <p:spPr>
          <a:xfrm>
            <a:off x="3549620" y="2130070"/>
            <a:ext cx="2728772" cy="1169551"/>
          </a:xfrm>
          <a:prstGeom prst="rect">
            <a:avLst/>
          </a:prstGeom>
        </p:spPr>
        <p:txBody>
          <a:bodyPr wrap="square">
            <a:spAutoFit/>
          </a:bodyPr>
          <a:lstStyle/>
          <a:p>
            <a:pPr algn="just"/>
            <a:r>
              <a:rPr lang="en-US" sz="1400" dirty="0">
                <a:solidFill>
                  <a:srgbClr val="444444"/>
                </a:solidFill>
                <a:latin typeface="Helvetica Neue"/>
              </a:rPr>
              <a:t>20-inch barrel length in the AR-15/M16 weapon systems chambered for the 5.56×45 NATO cartridge to progressively shorter barrels</a:t>
            </a:r>
            <a:endParaRPr lang="en-US" sz="1400" dirty="0"/>
          </a:p>
        </p:txBody>
      </p:sp>
    </p:spTree>
    <p:extLst>
      <p:ext uri="{BB962C8B-B14F-4D97-AF65-F5344CB8AC3E}">
        <p14:creationId xmlns:p14="http://schemas.microsoft.com/office/powerpoint/2010/main" val="21034175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exteriér, silnice, muž, nákladní auto&#10;&#10;Popis byl vytvořen automaticky">
            <a:extLst>
              <a:ext uri="{FF2B5EF4-FFF2-40B4-BE49-F238E27FC236}">
                <a16:creationId xmlns:a16="http://schemas.microsoft.com/office/drawing/2014/main" id="{DC96EA77-8FA5-405C-90A9-E991EB2A1F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7870" y="2111540"/>
            <a:ext cx="2762743" cy="1776049"/>
          </a:xfrm>
          <a:prstGeom prst="rect">
            <a:avLst/>
          </a:prstGeom>
        </p:spPr>
      </p:pic>
      <p:pic>
        <p:nvPicPr>
          <p:cNvPr id="7" name="Obrázek 6">
            <a:extLst>
              <a:ext uri="{FF2B5EF4-FFF2-40B4-BE49-F238E27FC236}">
                <a16:creationId xmlns:a16="http://schemas.microsoft.com/office/drawing/2014/main" id="{18A07593-989E-4B8C-A891-512DB3517A10}"/>
              </a:ext>
            </a:extLst>
          </p:cNvPr>
          <p:cNvPicPr>
            <a:picLocks noChangeAspect="1"/>
          </p:cNvPicPr>
          <p:nvPr/>
        </p:nvPicPr>
        <p:blipFill>
          <a:blip r:embed="rId3"/>
          <a:stretch>
            <a:fillRect/>
          </a:stretch>
        </p:blipFill>
        <p:spPr>
          <a:xfrm>
            <a:off x="7817211" y="448018"/>
            <a:ext cx="1114176" cy="1352927"/>
          </a:xfrm>
          <a:prstGeom prst="rect">
            <a:avLst/>
          </a:prstGeom>
        </p:spPr>
      </p:pic>
      <p:pic>
        <p:nvPicPr>
          <p:cNvPr id="8" name="Obrázek 7">
            <a:extLst>
              <a:ext uri="{FF2B5EF4-FFF2-40B4-BE49-F238E27FC236}">
                <a16:creationId xmlns:a16="http://schemas.microsoft.com/office/drawing/2014/main" id="{F0C1A913-F740-43F4-A1E9-F9D71E0C888B}"/>
              </a:ext>
            </a:extLst>
          </p:cNvPr>
          <p:cNvPicPr>
            <a:picLocks noChangeAspect="1"/>
          </p:cNvPicPr>
          <p:nvPr/>
        </p:nvPicPr>
        <p:blipFill>
          <a:blip r:embed="rId4"/>
          <a:stretch>
            <a:fillRect/>
          </a:stretch>
        </p:blipFill>
        <p:spPr>
          <a:xfrm>
            <a:off x="5131922" y="345230"/>
            <a:ext cx="1054456" cy="1445470"/>
          </a:xfrm>
          <a:prstGeom prst="rect">
            <a:avLst/>
          </a:prstGeom>
        </p:spPr>
      </p:pic>
      <p:sp>
        <p:nvSpPr>
          <p:cNvPr id="2" name="Nadpis 1">
            <a:extLst>
              <a:ext uri="{FF2B5EF4-FFF2-40B4-BE49-F238E27FC236}">
                <a16:creationId xmlns:a16="http://schemas.microsoft.com/office/drawing/2014/main" id="{1608930B-424E-4A6D-A655-91078DAB91F1}"/>
              </a:ext>
            </a:extLst>
          </p:cNvPr>
          <p:cNvSpPr>
            <a:spLocks noGrp="1"/>
          </p:cNvSpPr>
          <p:nvPr>
            <p:ph type="title"/>
          </p:nvPr>
        </p:nvSpPr>
        <p:spPr>
          <a:xfrm>
            <a:off x="334361" y="878746"/>
            <a:ext cx="1113932" cy="491469"/>
          </a:xfrm>
        </p:spPr>
        <p:txBody>
          <a:bodyPr>
            <a:noAutofit/>
          </a:bodyPr>
          <a:lstStyle/>
          <a:p>
            <a:pPr algn="ctr"/>
            <a:r>
              <a:rPr lang="cs-CZ" sz="2000" b="1" dirty="0">
                <a:latin typeface="+mn-lt"/>
              </a:rPr>
              <a:t>Ruční </a:t>
            </a:r>
            <a:br>
              <a:rPr lang="cs-CZ" sz="2000" b="1" dirty="0">
                <a:latin typeface="+mn-lt"/>
              </a:rPr>
            </a:br>
            <a:r>
              <a:rPr lang="cs-CZ" sz="2000" b="1" dirty="0">
                <a:latin typeface="+mn-lt"/>
              </a:rPr>
              <a:t>h</a:t>
            </a:r>
            <a:r>
              <a:rPr lang="en-US" sz="2000" b="1" dirty="0" err="1">
                <a:latin typeface="+mn-lt"/>
              </a:rPr>
              <a:t>ustilka</a:t>
            </a:r>
            <a:endParaRPr lang="en-US" sz="2000" b="1" dirty="0">
              <a:latin typeface="+mn-lt"/>
            </a:endParaRPr>
          </a:p>
        </p:txBody>
      </p:sp>
      <p:pic>
        <p:nvPicPr>
          <p:cNvPr id="6" name="Obrázek 5">
            <a:extLst>
              <a:ext uri="{FF2B5EF4-FFF2-40B4-BE49-F238E27FC236}">
                <a16:creationId xmlns:a16="http://schemas.microsoft.com/office/drawing/2014/main" id="{626A2797-3A5E-4957-92B2-E1FCF9D4F686}"/>
              </a:ext>
            </a:extLst>
          </p:cNvPr>
          <p:cNvPicPr>
            <a:picLocks noChangeAspect="1"/>
          </p:cNvPicPr>
          <p:nvPr/>
        </p:nvPicPr>
        <p:blipFill>
          <a:blip r:embed="rId5"/>
          <a:stretch>
            <a:fillRect/>
          </a:stretch>
        </p:blipFill>
        <p:spPr>
          <a:xfrm>
            <a:off x="6169394" y="345230"/>
            <a:ext cx="1526313" cy="1445470"/>
          </a:xfrm>
          <a:prstGeom prst="rect">
            <a:avLst/>
          </a:prstGeom>
        </p:spPr>
      </p:pic>
      <p:pic>
        <p:nvPicPr>
          <p:cNvPr id="10" name="Obrázek 9" descr="Obsah obrázku exteriér, auto, muž, nákladní auto&#10;&#10;Popis byl vytvořen automaticky">
            <a:extLst>
              <a:ext uri="{FF2B5EF4-FFF2-40B4-BE49-F238E27FC236}">
                <a16:creationId xmlns:a16="http://schemas.microsoft.com/office/drawing/2014/main" id="{E68D4D73-68E0-47DB-BD3B-A4AB03E1B9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86461" y="345231"/>
            <a:ext cx="2169859" cy="1445470"/>
          </a:xfrm>
          <a:prstGeom prst="rect">
            <a:avLst/>
          </a:prstGeom>
        </p:spPr>
      </p:pic>
      <p:pic>
        <p:nvPicPr>
          <p:cNvPr id="3" name="Obrázek 2" descr="Obsah obrázku text&#10;&#10;Popis byl vytvořen automaticky">
            <a:extLst>
              <a:ext uri="{FF2B5EF4-FFF2-40B4-BE49-F238E27FC236}">
                <a16:creationId xmlns:a16="http://schemas.microsoft.com/office/drawing/2014/main" id="{E75DD2F2-7A48-4B7C-883C-12DE458CF2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0616" y="2023882"/>
            <a:ext cx="1295591" cy="1957568"/>
          </a:xfrm>
          <a:prstGeom prst="rect">
            <a:avLst/>
          </a:prstGeom>
        </p:spPr>
      </p:pic>
      <p:pic>
        <p:nvPicPr>
          <p:cNvPr id="5" name="Picture 2" descr="How do jackhammers and pneumatic drills work?">
            <a:extLst>
              <a:ext uri="{FF2B5EF4-FFF2-40B4-BE49-F238E27FC236}">
                <a16:creationId xmlns:a16="http://schemas.microsoft.com/office/drawing/2014/main" id="{89D1AB79-CC60-4CCE-8E6F-9A7A07E84A03}"/>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009011" y="2071268"/>
            <a:ext cx="1835915" cy="1835915"/>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BA9ECA1C-D191-4695-9DEE-E732A5C3D06B}"/>
              </a:ext>
            </a:extLst>
          </p:cNvPr>
          <p:cNvSpPr txBox="1"/>
          <p:nvPr/>
        </p:nvSpPr>
        <p:spPr>
          <a:xfrm>
            <a:off x="132497" y="2644944"/>
            <a:ext cx="1632584" cy="1015663"/>
          </a:xfrm>
          <a:prstGeom prst="rect">
            <a:avLst/>
          </a:prstGeom>
          <a:noFill/>
        </p:spPr>
        <p:txBody>
          <a:bodyPr wrap="square" rtlCol="0">
            <a:spAutoFit/>
          </a:bodyPr>
          <a:lstStyle/>
          <a:p>
            <a:pPr algn="ctr"/>
            <a:r>
              <a:rPr lang="cs-CZ" sz="2000" b="1" dirty="0"/>
              <a:t>Pneumatické kladivo</a:t>
            </a:r>
          </a:p>
          <a:p>
            <a:pPr algn="ctr"/>
            <a:r>
              <a:rPr lang="cs-CZ" sz="2000" b="1" dirty="0"/>
              <a:t>(sbíječka)</a:t>
            </a:r>
            <a:endParaRPr lang="en-US" sz="2000" b="1" dirty="0"/>
          </a:p>
        </p:txBody>
      </p:sp>
      <p:pic>
        <p:nvPicPr>
          <p:cNvPr id="16" name="Obrázek 15" descr="Obsah obrázku zbraň, pistole, stůl, vsedě&#10;&#10;Popis byl vytvořen automaticky">
            <a:extLst>
              <a:ext uri="{FF2B5EF4-FFF2-40B4-BE49-F238E27FC236}">
                <a16:creationId xmlns:a16="http://schemas.microsoft.com/office/drawing/2014/main" id="{D7C5E0E1-C06D-445B-B4E9-C2F2D04511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87870" y="4710342"/>
            <a:ext cx="2857036" cy="739175"/>
          </a:xfrm>
          <a:prstGeom prst="rect">
            <a:avLst/>
          </a:prstGeom>
        </p:spPr>
      </p:pic>
      <p:sp>
        <p:nvSpPr>
          <p:cNvPr id="18" name="TextovéPole 17">
            <a:extLst>
              <a:ext uri="{FF2B5EF4-FFF2-40B4-BE49-F238E27FC236}">
                <a16:creationId xmlns:a16="http://schemas.microsoft.com/office/drawing/2014/main" id="{C26E04EC-9FF4-42EA-94E6-53F07BE358A8}"/>
              </a:ext>
            </a:extLst>
          </p:cNvPr>
          <p:cNvSpPr txBox="1"/>
          <p:nvPr/>
        </p:nvSpPr>
        <p:spPr>
          <a:xfrm>
            <a:off x="222853" y="4535226"/>
            <a:ext cx="1451872" cy="400110"/>
          </a:xfrm>
          <a:prstGeom prst="rect">
            <a:avLst/>
          </a:prstGeom>
          <a:noFill/>
        </p:spPr>
        <p:txBody>
          <a:bodyPr wrap="none" rtlCol="0">
            <a:spAutoFit/>
          </a:bodyPr>
          <a:lstStyle/>
          <a:p>
            <a:r>
              <a:rPr lang="cs-CZ" sz="2000" b="1" dirty="0"/>
              <a:t>Vzduchovka</a:t>
            </a:r>
            <a:endParaRPr lang="en-US" sz="2000" b="1" dirty="0"/>
          </a:p>
        </p:txBody>
      </p:sp>
      <p:pic>
        <p:nvPicPr>
          <p:cNvPr id="20" name="Picture 3" descr="Výsledek obrázku pro air gun principle">
            <a:hlinkClick r:id="rId10"/>
            <a:extLst>
              <a:ext uri="{FF2B5EF4-FFF2-40B4-BE49-F238E27FC236}">
                <a16:creationId xmlns:a16="http://schemas.microsoft.com/office/drawing/2014/main" id="{59AF1222-69D6-47F9-A49B-3C3A2571C71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24910" y="4436980"/>
            <a:ext cx="1981742" cy="8493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Výsledek obrázku pro air gun principle">
            <a:hlinkClick r:id="rId12"/>
            <a:extLst>
              <a:ext uri="{FF2B5EF4-FFF2-40B4-BE49-F238E27FC236}">
                <a16:creationId xmlns:a16="http://schemas.microsoft.com/office/drawing/2014/main" id="{BBA73A2A-8FF1-496E-B3FF-3FAB195D853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67374" y="4435978"/>
            <a:ext cx="2053773" cy="880189"/>
          </a:xfrm>
          <a:prstGeom prst="rect">
            <a:avLst/>
          </a:prstGeom>
          <a:noFill/>
          <a:extLst>
            <a:ext uri="{909E8E84-426E-40DD-AFC4-6F175D3DCCD1}">
              <a14:hiddenFill xmlns:a14="http://schemas.microsoft.com/office/drawing/2010/main">
                <a:solidFill>
                  <a:srgbClr val="FFFFFF"/>
                </a:solidFill>
              </a14:hiddenFill>
            </a:ext>
          </a:extLst>
        </p:spPr>
      </p:pic>
      <p:pic>
        <p:nvPicPr>
          <p:cNvPr id="24" name="Obrázek 23" descr="Obsah obrázku hodiny&#10;&#10;Popis byl vytvořen automaticky">
            <a:extLst>
              <a:ext uri="{FF2B5EF4-FFF2-40B4-BE49-F238E27FC236}">
                <a16:creationId xmlns:a16="http://schemas.microsoft.com/office/drawing/2014/main" id="{94717A94-5E1B-440E-A52F-EDDC9897E90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78506" y="5449517"/>
            <a:ext cx="2777736" cy="1262084"/>
          </a:xfrm>
          <a:prstGeom prst="rect">
            <a:avLst/>
          </a:prstGeom>
        </p:spPr>
      </p:pic>
      <p:sp>
        <p:nvSpPr>
          <p:cNvPr id="26" name="TextovéPole 25">
            <a:extLst>
              <a:ext uri="{FF2B5EF4-FFF2-40B4-BE49-F238E27FC236}">
                <a16:creationId xmlns:a16="http://schemas.microsoft.com/office/drawing/2014/main" id="{F7029CE9-487A-4FD5-9C53-ABA64D05B634}"/>
              </a:ext>
            </a:extLst>
          </p:cNvPr>
          <p:cNvSpPr txBox="1"/>
          <p:nvPr/>
        </p:nvSpPr>
        <p:spPr>
          <a:xfrm>
            <a:off x="222853" y="5809955"/>
            <a:ext cx="3814249" cy="400110"/>
          </a:xfrm>
          <a:prstGeom prst="rect">
            <a:avLst/>
          </a:prstGeom>
          <a:noFill/>
        </p:spPr>
        <p:txBody>
          <a:bodyPr wrap="none" rtlCol="0">
            <a:spAutoFit/>
          </a:bodyPr>
          <a:lstStyle/>
          <a:p>
            <a:r>
              <a:rPr lang="en-US" sz="2000" b="1" dirty="0" err="1"/>
              <a:t>Tlakov</a:t>
            </a:r>
            <a:r>
              <a:rPr lang="cs-CZ" sz="2000" b="1" dirty="0"/>
              <a:t>á brzda železničních vagónů</a:t>
            </a:r>
            <a:endParaRPr lang="en-US" sz="2000" b="1" dirty="0"/>
          </a:p>
        </p:txBody>
      </p:sp>
    </p:spTree>
    <p:extLst>
      <p:ext uri="{BB962C8B-B14F-4D97-AF65-F5344CB8AC3E}">
        <p14:creationId xmlns:p14="http://schemas.microsoft.com/office/powerpoint/2010/main" val="3024106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72B1A79-BE4B-47F6-8FB5-BAB3CC0CD132}"/>
              </a:ext>
            </a:extLst>
          </p:cNvPr>
          <p:cNvSpPr txBox="1"/>
          <p:nvPr/>
        </p:nvSpPr>
        <p:spPr>
          <a:xfrm>
            <a:off x="211931" y="1944797"/>
            <a:ext cx="4643387" cy="461665"/>
          </a:xfrm>
          <a:prstGeom prst="rect">
            <a:avLst/>
          </a:prstGeom>
          <a:noFill/>
        </p:spPr>
        <p:txBody>
          <a:bodyPr wrap="none" rtlCol="0">
            <a:spAutoFit/>
          </a:bodyPr>
          <a:lstStyle/>
          <a:p>
            <a:r>
              <a:rPr lang="cs-CZ" sz="2400" b="1" dirty="0"/>
              <a:t>Objemová hmotnost pevných látek</a:t>
            </a:r>
          </a:p>
        </p:txBody>
      </p:sp>
      <p:pic>
        <p:nvPicPr>
          <p:cNvPr id="19458" name="Picture 2" descr="Snímek 1">
            <a:extLst>
              <a:ext uri="{FF2B5EF4-FFF2-40B4-BE49-F238E27FC236}">
                <a16:creationId xmlns:a16="http://schemas.microsoft.com/office/drawing/2014/main" id="{DFCBDD7F-229F-4B9A-BD96-9CF8FACE06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677" y="4073158"/>
            <a:ext cx="4515373" cy="25607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E594E456-5921-4B4A-88AC-705093525E79}"/>
              </a:ext>
            </a:extLst>
          </p:cNvPr>
          <p:cNvSpPr txBox="1"/>
          <p:nvPr/>
        </p:nvSpPr>
        <p:spPr>
          <a:xfrm>
            <a:off x="130969" y="291585"/>
            <a:ext cx="8720138" cy="1015663"/>
          </a:xfrm>
          <a:prstGeom prst="rect">
            <a:avLst/>
          </a:prstGeom>
          <a:noFill/>
        </p:spPr>
        <p:txBody>
          <a:bodyPr wrap="square">
            <a:spAutoFit/>
          </a:bodyPr>
          <a:lstStyle/>
          <a:p>
            <a:pPr algn="just"/>
            <a:r>
              <a:rPr lang="cs-CZ" sz="2000" b="1" i="0" dirty="0">
                <a:effectLst/>
              </a:rPr>
              <a:t>Průměrná hustota </a:t>
            </a:r>
            <a:r>
              <a:rPr lang="cs-CZ" sz="2000" i="0" dirty="0">
                <a:effectLst/>
              </a:rPr>
              <a:t>pevných látek </a:t>
            </a:r>
            <a:r>
              <a:rPr lang="cs-CZ" sz="2000" b="0" i="0" dirty="0">
                <a:effectLst/>
              </a:rPr>
              <a:t>odpovídá jejich průměrné hmotnosti vztažené na jednotku objemu</a:t>
            </a:r>
          </a:p>
          <a:p>
            <a:pPr algn="ctr"/>
            <a:r>
              <a:rPr lang="el-GR" sz="2000" b="1" i="1" dirty="0">
                <a:effectLst/>
              </a:rPr>
              <a:t>ρ</a:t>
            </a:r>
            <a:r>
              <a:rPr lang="cs-CZ" sz="2000" b="1" i="0" baseline="-25000" dirty="0">
                <a:effectLst/>
              </a:rPr>
              <a:t>p</a:t>
            </a:r>
            <a:r>
              <a:rPr lang="el-GR" sz="2000" b="1" i="0" dirty="0">
                <a:effectLst/>
              </a:rPr>
              <a:t> = </a:t>
            </a:r>
            <a:r>
              <a:rPr lang="cs-CZ" sz="2000" b="1" i="0" dirty="0" err="1">
                <a:effectLst/>
              </a:rPr>
              <a:t>m</a:t>
            </a:r>
            <a:r>
              <a:rPr lang="cs-CZ" sz="2000" b="1" i="0" baseline="-25000" dirty="0" err="1">
                <a:effectLst/>
              </a:rPr>
              <a:t>p</a:t>
            </a:r>
            <a:r>
              <a:rPr lang="cs-CZ" sz="2000" b="1" i="0" dirty="0" err="1">
                <a:effectLst/>
              </a:rPr>
              <a:t>.V</a:t>
            </a:r>
            <a:endParaRPr lang="cs-CZ" sz="2000" b="1" i="0" dirty="0">
              <a:effectLst/>
            </a:endParaRPr>
          </a:p>
        </p:txBody>
      </p:sp>
      <p:sp>
        <p:nvSpPr>
          <p:cNvPr id="13" name="TextovéPole 12">
            <a:extLst>
              <a:ext uri="{FF2B5EF4-FFF2-40B4-BE49-F238E27FC236}">
                <a16:creationId xmlns:a16="http://schemas.microsoft.com/office/drawing/2014/main" id="{BA01781F-CC7C-464F-9381-966707864FCB}"/>
              </a:ext>
            </a:extLst>
          </p:cNvPr>
          <p:cNvSpPr txBox="1"/>
          <p:nvPr/>
        </p:nvSpPr>
        <p:spPr>
          <a:xfrm>
            <a:off x="211931" y="2613392"/>
            <a:ext cx="8639176" cy="1631216"/>
          </a:xfrm>
          <a:prstGeom prst="rect">
            <a:avLst/>
          </a:prstGeom>
          <a:noFill/>
        </p:spPr>
        <p:txBody>
          <a:bodyPr wrap="square">
            <a:spAutoFit/>
          </a:bodyPr>
          <a:lstStyle/>
          <a:p>
            <a:pPr algn="just"/>
            <a:r>
              <a:rPr lang="cs-CZ" sz="2000" b="1" dirty="0"/>
              <a:t>Objemová hmotnost látky </a:t>
            </a:r>
            <a:r>
              <a:rPr lang="cs-CZ" sz="2000" dirty="0"/>
              <a:t>je definována jako poměr hmotnosti tělesa ku celkovému objemu tělesa stanoveného z vnějších rozměrů (tj. včetně pórů, mezer a dutin). </a:t>
            </a:r>
            <a:r>
              <a:rPr lang="cs-CZ" sz="2000" b="0" i="0" u="sng" dirty="0">
                <a:solidFill>
                  <a:srgbClr val="202122"/>
                </a:solidFill>
                <a:effectLst/>
              </a:rPr>
              <a:t>Objemová hmotnost látky je</a:t>
            </a:r>
            <a:r>
              <a:rPr lang="cs-CZ" sz="2000" b="0" i="0" dirty="0">
                <a:solidFill>
                  <a:srgbClr val="202122"/>
                </a:solidFill>
                <a:effectLst/>
              </a:rPr>
              <a:t> veličina </a:t>
            </a:r>
            <a:r>
              <a:rPr lang="cs-CZ" sz="2000" b="0" i="0" u="sng" dirty="0">
                <a:solidFill>
                  <a:srgbClr val="202122"/>
                </a:solidFill>
                <a:effectLst/>
              </a:rPr>
              <a:t>závislá nejen na hustotě vlastní látky (v kompaktním stavu), ale i na hustotě látky vyplňující póry</a:t>
            </a:r>
            <a:r>
              <a:rPr lang="cs-CZ" sz="2000" b="0" i="0" dirty="0">
                <a:solidFill>
                  <a:srgbClr val="202122"/>
                </a:solidFill>
                <a:effectLst/>
              </a:rPr>
              <a:t>.</a:t>
            </a:r>
            <a:endParaRPr lang="cs-CZ" sz="2000" dirty="0"/>
          </a:p>
          <a:p>
            <a:pPr algn="just"/>
            <a:r>
              <a:rPr lang="cs-CZ" sz="2000" b="0" i="0" dirty="0">
                <a:effectLst/>
              </a:rPr>
              <a:t> </a:t>
            </a:r>
          </a:p>
        </p:txBody>
      </p:sp>
      <p:pic>
        <p:nvPicPr>
          <p:cNvPr id="7" name="Obrázek 6">
            <a:extLst>
              <a:ext uri="{FF2B5EF4-FFF2-40B4-BE49-F238E27FC236}">
                <a16:creationId xmlns:a16="http://schemas.microsoft.com/office/drawing/2014/main" id="{29DF832A-1F0E-4F1A-AC83-2188D543FB3A}"/>
              </a:ext>
            </a:extLst>
          </p:cNvPr>
          <p:cNvPicPr>
            <a:picLocks noChangeAspect="1"/>
          </p:cNvPicPr>
          <p:nvPr/>
        </p:nvPicPr>
        <p:blipFill>
          <a:blip r:embed="rId3"/>
          <a:stretch>
            <a:fillRect/>
          </a:stretch>
        </p:blipFill>
        <p:spPr>
          <a:xfrm>
            <a:off x="7370009" y="3860214"/>
            <a:ext cx="1620881" cy="2369880"/>
          </a:xfrm>
          <a:prstGeom prst="rect">
            <a:avLst/>
          </a:prstGeom>
        </p:spPr>
      </p:pic>
      <p:pic>
        <p:nvPicPr>
          <p:cNvPr id="15" name="Obrázek 14">
            <a:extLst>
              <a:ext uri="{FF2B5EF4-FFF2-40B4-BE49-F238E27FC236}">
                <a16:creationId xmlns:a16="http://schemas.microsoft.com/office/drawing/2014/main" id="{948E64A7-7308-456A-80FA-FB34C00CB3B5}"/>
              </a:ext>
            </a:extLst>
          </p:cNvPr>
          <p:cNvPicPr>
            <a:picLocks noChangeAspect="1"/>
          </p:cNvPicPr>
          <p:nvPr/>
        </p:nvPicPr>
        <p:blipFill>
          <a:blip r:embed="rId4"/>
          <a:stretch>
            <a:fillRect/>
          </a:stretch>
        </p:blipFill>
        <p:spPr>
          <a:xfrm>
            <a:off x="6101657" y="4351080"/>
            <a:ext cx="1268352" cy="1772542"/>
          </a:xfrm>
          <a:prstGeom prst="rect">
            <a:avLst/>
          </a:prstGeom>
        </p:spPr>
      </p:pic>
      <p:pic>
        <p:nvPicPr>
          <p:cNvPr id="3" name="Obrázek 2">
            <a:extLst>
              <a:ext uri="{FF2B5EF4-FFF2-40B4-BE49-F238E27FC236}">
                <a16:creationId xmlns:a16="http://schemas.microsoft.com/office/drawing/2014/main" id="{561D4860-449E-40FD-81E3-38811FE479FC}"/>
              </a:ext>
            </a:extLst>
          </p:cNvPr>
          <p:cNvPicPr>
            <a:picLocks noChangeAspect="1"/>
          </p:cNvPicPr>
          <p:nvPr/>
        </p:nvPicPr>
        <p:blipFill>
          <a:blip r:embed="rId5"/>
          <a:stretch>
            <a:fillRect/>
          </a:stretch>
        </p:blipFill>
        <p:spPr>
          <a:xfrm>
            <a:off x="6948487" y="927945"/>
            <a:ext cx="1571625" cy="438150"/>
          </a:xfrm>
          <a:prstGeom prst="rect">
            <a:avLst/>
          </a:prstGeom>
        </p:spPr>
      </p:pic>
    </p:spTree>
    <p:extLst>
      <p:ext uri="{BB962C8B-B14F-4D97-AF65-F5344CB8AC3E}">
        <p14:creationId xmlns:p14="http://schemas.microsoft.com/office/powerpoint/2010/main" val="26750088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A8A26D3-1BF9-4F9F-9FFF-FE57865DE966}"/>
              </a:ext>
            </a:extLst>
          </p:cNvPr>
          <p:cNvSpPr txBox="1"/>
          <p:nvPr/>
        </p:nvSpPr>
        <p:spPr>
          <a:xfrm>
            <a:off x="228601" y="800011"/>
            <a:ext cx="8677274" cy="707886"/>
          </a:xfrm>
          <a:prstGeom prst="rect">
            <a:avLst/>
          </a:prstGeom>
          <a:noFill/>
        </p:spPr>
        <p:txBody>
          <a:bodyPr wrap="square">
            <a:spAutoFit/>
          </a:bodyPr>
          <a:lstStyle/>
          <a:p>
            <a:pPr algn="just"/>
            <a:r>
              <a:rPr lang="cs-CZ" sz="2000" dirty="0"/>
              <a:t>Jaký je tlak vzduchu v pneumatice nákladního automobilu při teplotě 20 °C a hustotě 8,0 </a:t>
            </a:r>
            <a:r>
              <a:rPr lang="cs-CZ" sz="2000" dirty="0" err="1"/>
              <a:t>kg⋅m</a:t>
            </a:r>
            <a:r>
              <a:rPr lang="en-US" sz="2000" baseline="30000" dirty="0"/>
              <a:t>-</a:t>
            </a:r>
            <a:r>
              <a:rPr lang="cs-CZ" sz="2000" baseline="30000" dirty="0"/>
              <a:t>3</a:t>
            </a:r>
            <a:r>
              <a:rPr lang="cs-CZ" sz="2000" dirty="0"/>
              <a:t> ? Molární hmotnost vzduchu M ≐ 29 ⋅ 10</a:t>
            </a:r>
            <a:r>
              <a:rPr lang="en-US" sz="2000" baseline="30000" dirty="0"/>
              <a:t>-</a:t>
            </a:r>
            <a:r>
              <a:rPr lang="cs-CZ" sz="2000" baseline="30000" dirty="0"/>
              <a:t>3</a:t>
            </a:r>
            <a:r>
              <a:rPr lang="cs-CZ" sz="2000" dirty="0"/>
              <a:t> </a:t>
            </a:r>
            <a:r>
              <a:rPr lang="cs-CZ" sz="2000" dirty="0" err="1"/>
              <a:t>kg⋅mol</a:t>
            </a:r>
            <a:r>
              <a:rPr lang="en-US" sz="2000" baseline="30000" dirty="0"/>
              <a:t>-</a:t>
            </a:r>
            <a:r>
              <a:rPr lang="cs-CZ" sz="2000" baseline="30000" dirty="0"/>
              <a:t>1</a:t>
            </a:r>
            <a:r>
              <a:rPr lang="cs-CZ" sz="2000" dirty="0"/>
              <a:t> . </a:t>
            </a:r>
          </a:p>
        </p:txBody>
      </p:sp>
      <p:sp>
        <p:nvSpPr>
          <p:cNvPr id="7" name="TextovéPole 6">
            <a:extLst>
              <a:ext uri="{FF2B5EF4-FFF2-40B4-BE49-F238E27FC236}">
                <a16:creationId xmlns:a16="http://schemas.microsoft.com/office/drawing/2014/main" id="{58931038-AF65-4D33-AE1A-BB0FDE38A601}"/>
              </a:ext>
            </a:extLst>
          </p:cNvPr>
          <p:cNvSpPr txBox="1"/>
          <p:nvPr/>
        </p:nvSpPr>
        <p:spPr>
          <a:xfrm>
            <a:off x="337388" y="230981"/>
            <a:ext cx="1072730" cy="461665"/>
          </a:xfrm>
          <a:prstGeom prst="rect">
            <a:avLst/>
          </a:prstGeom>
          <a:noFill/>
        </p:spPr>
        <p:txBody>
          <a:bodyPr wrap="none" rtlCol="0">
            <a:spAutoFit/>
          </a:bodyPr>
          <a:lstStyle/>
          <a:p>
            <a:r>
              <a:rPr lang="cs-CZ" sz="2400" b="1" dirty="0"/>
              <a:t>Příklad</a:t>
            </a:r>
          </a:p>
        </p:txBody>
      </p:sp>
      <p:sp>
        <p:nvSpPr>
          <p:cNvPr id="9" name="TextovéPole 8">
            <a:extLst>
              <a:ext uri="{FF2B5EF4-FFF2-40B4-BE49-F238E27FC236}">
                <a16:creationId xmlns:a16="http://schemas.microsoft.com/office/drawing/2014/main" id="{1B41100A-C4F5-43C0-8A62-2AB961145FD2}"/>
              </a:ext>
            </a:extLst>
          </p:cNvPr>
          <p:cNvSpPr txBox="1"/>
          <p:nvPr/>
        </p:nvSpPr>
        <p:spPr>
          <a:xfrm>
            <a:off x="228601" y="1696135"/>
            <a:ext cx="2486024" cy="1200329"/>
          </a:xfrm>
          <a:prstGeom prst="rect">
            <a:avLst/>
          </a:prstGeom>
          <a:noFill/>
        </p:spPr>
        <p:txBody>
          <a:bodyPr wrap="square">
            <a:spAutoFit/>
          </a:bodyPr>
          <a:lstStyle/>
          <a:p>
            <a:r>
              <a:rPr lang="cs-CZ" dirty="0"/>
              <a:t>t = 20 °C</a:t>
            </a:r>
            <a:r>
              <a:rPr lang="en-US" dirty="0"/>
              <a:t> </a:t>
            </a:r>
            <a:r>
              <a:rPr lang="cs-CZ" dirty="0"/>
              <a:t>→ T = 293 K</a:t>
            </a:r>
            <a:endParaRPr lang="en-US" dirty="0"/>
          </a:p>
          <a:p>
            <a:r>
              <a:rPr lang="el-GR" dirty="0"/>
              <a:t>ρ = 8,0 </a:t>
            </a:r>
            <a:r>
              <a:rPr lang="cs-CZ" dirty="0"/>
              <a:t>kg m</a:t>
            </a:r>
            <a:r>
              <a:rPr lang="cs-CZ" baseline="30000" dirty="0"/>
              <a:t>-3</a:t>
            </a:r>
            <a:r>
              <a:rPr lang="cs-CZ" dirty="0"/>
              <a:t> </a:t>
            </a:r>
            <a:endParaRPr lang="en-US" dirty="0"/>
          </a:p>
          <a:p>
            <a:r>
              <a:rPr lang="cs-CZ" dirty="0"/>
              <a:t>Mm ≐ 29⋅10 </a:t>
            </a:r>
            <a:r>
              <a:rPr lang="en-US" baseline="30000" dirty="0"/>
              <a:t>-</a:t>
            </a:r>
            <a:r>
              <a:rPr lang="cs-CZ" baseline="30000" dirty="0"/>
              <a:t>3</a:t>
            </a:r>
            <a:r>
              <a:rPr lang="cs-CZ" dirty="0"/>
              <a:t> </a:t>
            </a:r>
            <a:r>
              <a:rPr lang="cs-CZ" dirty="0" err="1"/>
              <a:t>kg⋅mol</a:t>
            </a:r>
            <a:r>
              <a:rPr lang="en-US" baseline="30000" dirty="0"/>
              <a:t>-</a:t>
            </a:r>
            <a:r>
              <a:rPr lang="cs-CZ" baseline="30000" dirty="0"/>
              <a:t>1</a:t>
            </a:r>
            <a:r>
              <a:rPr lang="cs-CZ" dirty="0"/>
              <a:t> </a:t>
            </a:r>
            <a:endParaRPr lang="en-US" dirty="0"/>
          </a:p>
          <a:p>
            <a:r>
              <a:rPr lang="cs-CZ" dirty="0"/>
              <a:t>p = ?</a:t>
            </a:r>
          </a:p>
        </p:txBody>
      </p:sp>
      <p:pic>
        <p:nvPicPr>
          <p:cNvPr id="11" name="Obrázek 10">
            <a:extLst>
              <a:ext uri="{FF2B5EF4-FFF2-40B4-BE49-F238E27FC236}">
                <a16:creationId xmlns:a16="http://schemas.microsoft.com/office/drawing/2014/main" id="{4DFC02CE-FED8-49E7-9C17-E82FC9B4683D}"/>
              </a:ext>
            </a:extLst>
          </p:cNvPr>
          <p:cNvPicPr>
            <a:picLocks noChangeAspect="1"/>
          </p:cNvPicPr>
          <p:nvPr/>
        </p:nvPicPr>
        <p:blipFill>
          <a:blip r:embed="rId2"/>
          <a:stretch>
            <a:fillRect/>
          </a:stretch>
        </p:blipFill>
        <p:spPr>
          <a:xfrm>
            <a:off x="3539079" y="1615262"/>
            <a:ext cx="3128423" cy="1473651"/>
          </a:xfrm>
          <a:prstGeom prst="rect">
            <a:avLst/>
          </a:prstGeom>
        </p:spPr>
      </p:pic>
      <p:pic>
        <p:nvPicPr>
          <p:cNvPr id="18434" name="Picture 2" descr="Pneumatiky pro nákladní automobily - specifika — Pneu Klub">
            <a:extLst>
              <a:ext uri="{FF2B5EF4-FFF2-40B4-BE49-F238E27FC236}">
                <a16:creationId xmlns:a16="http://schemas.microsoft.com/office/drawing/2014/main" id="{ED1C74C3-D540-4F62-9E98-6DC8D203BC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388" y="3581400"/>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0904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EB56530C-12EA-44D2-A3F0-743919450C1B}"/>
              </a:ext>
            </a:extLst>
          </p:cNvPr>
          <p:cNvSpPr txBox="1"/>
          <p:nvPr/>
        </p:nvSpPr>
        <p:spPr>
          <a:xfrm>
            <a:off x="250826" y="238144"/>
            <a:ext cx="4272067" cy="461665"/>
          </a:xfrm>
          <a:prstGeom prst="rect">
            <a:avLst/>
          </a:prstGeom>
          <a:noFill/>
        </p:spPr>
        <p:txBody>
          <a:bodyPr wrap="none" rtlCol="0">
            <a:spAutoFit/>
          </a:bodyPr>
          <a:lstStyle/>
          <a:p>
            <a:r>
              <a:rPr lang="cs-CZ" sz="2400" b="1" dirty="0">
                <a:solidFill>
                  <a:srgbClr val="000000"/>
                </a:solidFill>
                <a:effectLst/>
              </a:rPr>
              <a:t>Hydrostatický tlak a </a:t>
            </a:r>
            <a:r>
              <a:rPr lang="cs-CZ" sz="2400" b="1" i="0" dirty="0">
                <a:solidFill>
                  <a:srgbClr val="000000"/>
                </a:solidFill>
                <a:effectLst/>
              </a:rPr>
              <a:t>tlaková síla </a:t>
            </a:r>
            <a:endParaRPr lang="cs-CZ" sz="2400" b="1" dirty="0"/>
          </a:p>
        </p:txBody>
      </p:sp>
      <p:sp>
        <p:nvSpPr>
          <p:cNvPr id="10" name="TextovéPole 9">
            <a:extLst>
              <a:ext uri="{FF2B5EF4-FFF2-40B4-BE49-F238E27FC236}">
                <a16:creationId xmlns:a16="http://schemas.microsoft.com/office/drawing/2014/main" id="{134EB124-83AB-4CD3-A49C-30B7DE16E8AE}"/>
              </a:ext>
            </a:extLst>
          </p:cNvPr>
          <p:cNvSpPr txBox="1"/>
          <p:nvPr/>
        </p:nvSpPr>
        <p:spPr>
          <a:xfrm>
            <a:off x="196697" y="875382"/>
            <a:ext cx="8642348" cy="1323439"/>
          </a:xfrm>
          <a:prstGeom prst="rect">
            <a:avLst/>
          </a:prstGeom>
          <a:noFill/>
        </p:spPr>
        <p:txBody>
          <a:bodyPr wrap="square">
            <a:spAutoFit/>
          </a:bodyPr>
          <a:lstStyle/>
          <a:p>
            <a:pPr algn="just"/>
            <a:r>
              <a:rPr lang="cs-CZ" sz="2000" b="0" i="0" dirty="0">
                <a:solidFill>
                  <a:srgbClr val="000000"/>
                </a:solidFill>
                <a:effectLst/>
              </a:rPr>
              <a:t>V tíhovém poli Země působí na kapaliny tíhová síla. Molekuly kapalin jsou těsně vedle sebe a proto každá molekula tlačí svou tíhou na částice pod ní. Tlak, vyvolaný vlastní tíhou kapaliny, se nazývá </a:t>
            </a:r>
            <a:r>
              <a:rPr lang="cs-CZ" sz="2000" b="1" i="0" dirty="0">
                <a:solidFill>
                  <a:srgbClr val="000000"/>
                </a:solidFill>
                <a:effectLst/>
              </a:rPr>
              <a:t>hydrostatický tlak</a:t>
            </a:r>
            <a:r>
              <a:rPr lang="cs-CZ" sz="2000" b="0" i="0" dirty="0">
                <a:solidFill>
                  <a:srgbClr val="000000"/>
                </a:solidFill>
                <a:effectLst/>
              </a:rPr>
              <a:t>. Jeho velikost závisí na hloubce pod povrchem kapaliny </a:t>
            </a:r>
            <a:r>
              <a:rPr lang="cs-CZ" sz="2000" b="1" i="0" dirty="0">
                <a:solidFill>
                  <a:srgbClr val="000000"/>
                </a:solidFill>
                <a:effectLst/>
              </a:rPr>
              <a:t>h</a:t>
            </a:r>
            <a:r>
              <a:rPr lang="cs-CZ" sz="2000" b="0" i="0" dirty="0">
                <a:solidFill>
                  <a:srgbClr val="000000"/>
                </a:solidFill>
                <a:effectLst/>
              </a:rPr>
              <a:t>, hustotě kapaliny </a:t>
            </a:r>
            <a:r>
              <a:rPr lang="el-GR" sz="2000" b="1" i="0" dirty="0">
                <a:solidFill>
                  <a:srgbClr val="000000"/>
                </a:solidFill>
                <a:effectLst/>
              </a:rPr>
              <a:t>ρ</a:t>
            </a:r>
            <a:r>
              <a:rPr lang="el-GR" sz="2000" b="0" i="0" dirty="0">
                <a:solidFill>
                  <a:srgbClr val="000000"/>
                </a:solidFill>
                <a:effectLst/>
              </a:rPr>
              <a:t> </a:t>
            </a:r>
            <a:r>
              <a:rPr lang="cs-CZ" sz="2000" b="0" i="0" dirty="0">
                <a:solidFill>
                  <a:srgbClr val="000000"/>
                </a:solidFill>
                <a:effectLst/>
              </a:rPr>
              <a:t>a tíhovém zrychlení </a:t>
            </a:r>
            <a:r>
              <a:rPr lang="cs-CZ" sz="2000" b="1" i="0" dirty="0">
                <a:solidFill>
                  <a:srgbClr val="000000"/>
                </a:solidFill>
                <a:effectLst/>
              </a:rPr>
              <a:t>g</a:t>
            </a:r>
            <a:endParaRPr lang="cs-CZ" sz="2000" dirty="0"/>
          </a:p>
        </p:txBody>
      </p:sp>
      <p:pic>
        <p:nvPicPr>
          <p:cNvPr id="12292" name="Picture 4">
            <a:extLst>
              <a:ext uri="{FF2B5EF4-FFF2-40B4-BE49-F238E27FC236}">
                <a16:creationId xmlns:a16="http://schemas.microsoft.com/office/drawing/2014/main" id="{B26F097D-2488-4B72-B517-0D7F4AD5A5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2857" y="2300995"/>
            <a:ext cx="1139591" cy="290712"/>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248892C7-E4AD-46DB-967D-DD4B5AFEA5BE}"/>
              </a:ext>
            </a:extLst>
          </p:cNvPr>
          <p:cNvSpPr txBox="1"/>
          <p:nvPr/>
        </p:nvSpPr>
        <p:spPr>
          <a:xfrm>
            <a:off x="196697" y="2767280"/>
            <a:ext cx="8799193" cy="1323439"/>
          </a:xfrm>
          <a:prstGeom prst="rect">
            <a:avLst/>
          </a:prstGeom>
          <a:noFill/>
        </p:spPr>
        <p:txBody>
          <a:bodyPr wrap="square">
            <a:spAutoFit/>
          </a:bodyPr>
          <a:lstStyle/>
          <a:p>
            <a:r>
              <a:rPr lang="cs-CZ" sz="2000" b="0" i="0" dirty="0">
                <a:solidFill>
                  <a:srgbClr val="000000"/>
                </a:solidFill>
                <a:effectLst/>
              </a:rPr>
              <a:t>Na vodorovné dno nádoby působí </a:t>
            </a:r>
            <a:r>
              <a:rPr lang="cs-CZ" sz="2000" b="1" i="0" dirty="0">
                <a:solidFill>
                  <a:srgbClr val="000000"/>
                </a:solidFill>
                <a:effectLst/>
              </a:rPr>
              <a:t>tlaková síla </a:t>
            </a:r>
          </a:p>
          <a:p>
            <a:pPr algn="ctr"/>
            <a:r>
              <a:rPr lang="cs-CZ" sz="2000" b="1" i="0" dirty="0">
                <a:solidFill>
                  <a:srgbClr val="000000"/>
                </a:solidFill>
                <a:effectLst/>
              </a:rPr>
              <a:t>F = S.p</a:t>
            </a:r>
            <a:r>
              <a:rPr lang="cs-CZ" sz="2000" b="1" i="0" baseline="-25000" dirty="0">
                <a:solidFill>
                  <a:srgbClr val="000000"/>
                </a:solidFill>
                <a:effectLst/>
              </a:rPr>
              <a:t>h</a:t>
            </a:r>
            <a:r>
              <a:rPr lang="cs-CZ" sz="2000" b="1" i="0" dirty="0">
                <a:solidFill>
                  <a:srgbClr val="000000"/>
                </a:solidFill>
                <a:effectLst/>
              </a:rPr>
              <a:t> = </a:t>
            </a:r>
            <a:r>
              <a:rPr lang="cs-CZ" sz="2000" b="1" i="0" dirty="0" err="1">
                <a:solidFill>
                  <a:srgbClr val="000000"/>
                </a:solidFill>
                <a:effectLst/>
              </a:rPr>
              <a:t>S.h</a:t>
            </a:r>
            <a:r>
              <a:rPr lang="cs-CZ" sz="2000" b="1" i="0" dirty="0">
                <a:solidFill>
                  <a:srgbClr val="000000"/>
                </a:solidFill>
                <a:effectLst/>
              </a:rPr>
              <a:t>.</a:t>
            </a:r>
            <a:r>
              <a:rPr lang="el-GR" sz="2000" b="1" i="0" dirty="0">
                <a:solidFill>
                  <a:srgbClr val="000000"/>
                </a:solidFill>
                <a:effectLst/>
              </a:rPr>
              <a:t>ρ.</a:t>
            </a:r>
            <a:r>
              <a:rPr lang="cs-CZ" sz="2000" b="1" i="0" dirty="0">
                <a:solidFill>
                  <a:srgbClr val="000000"/>
                </a:solidFill>
                <a:effectLst/>
              </a:rPr>
              <a:t>g</a:t>
            </a:r>
            <a:r>
              <a:rPr lang="cs-CZ" sz="2000" b="0" i="0" dirty="0">
                <a:solidFill>
                  <a:srgbClr val="000000"/>
                </a:solidFill>
                <a:effectLst/>
              </a:rPr>
              <a:t>. </a:t>
            </a:r>
          </a:p>
          <a:p>
            <a:r>
              <a:rPr lang="cs-CZ" sz="2000" b="0" i="0" dirty="0">
                <a:solidFill>
                  <a:srgbClr val="000000"/>
                </a:solidFill>
                <a:effectLst/>
              </a:rPr>
              <a:t>Z tohoto vztahu je zřejmé, že </a:t>
            </a:r>
            <a:r>
              <a:rPr lang="cs-CZ" sz="2000" b="0" i="0" u="sng" dirty="0">
                <a:solidFill>
                  <a:srgbClr val="000000"/>
                </a:solidFill>
                <a:effectLst/>
              </a:rPr>
              <a:t>tlaková síla na dno nezávisí na tvaru objemu a nádoby, ani na hmotnosti kapaliny v ní</a:t>
            </a:r>
            <a:r>
              <a:rPr lang="cs-CZ" sz="2000" b="0" i="0" dirty="0">
                <a:solidFill>
                  <a:srgbClr val="000000"/>
                </a:solidFill>
                <a:effectLst/>
              </a:rPr>
              <a:t>.</a:t>
            </a:r>
            <a:endParaRPr lang="cs-CZ" sz="2000" dirty="0"/>
          </a:p>
        </p:txBody>
      </p:sp>
      <p:pic>
        <p:nvPicPr>
          <p:cNvPr id="12" name="Picture 2755">
            <a:extLst>
              <a:ext uri="{FF2B5EF4-FFF2-40B4-BE49-F238E27FC236}">
                <a16:creationId xmlns:a16="http://schemas.microsoft.com/office/drawing/2014/main" id="{2311756C-EC9A-44F1-AAB7-267758F22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207340" y="4266292"/>
            <a:ext cx="3822360" cy="223837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Text Box 2757">
            <a:extLst>
              <a:ext uri="{FF2B5EF4-FFF2-40B4-BE49-F238E27FC236}">
                <a16:creationId xmlns:a16="http://schemas.microsoft.com/office/drawing/2014/main" id="{14C28579-BECE-4B98-9AF6-D9DDF36E86EC}"/>
              </a:ext>
            </a:extLst>
          </p:cNvPr>
          <p:cNvSpPr txBox="1">
            <a:spLocks noChangeArrowheads="1"/>
          </p:cNvSpPr>
          <p:nvPr/>
        </p:nvSpPr>
        <p:spPr bwMode="auto">
          <a:xfrm>
            <a:off x="250826" y="4557004"/>
            <a:ext cx="487649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cs-CZ" altLang="cs-CZ" sz="2000" dirty="0"/>
              <a:t>Ať už má nádoba jakýkoliv tvar, hydrostatický tlak a tedy hydrostatická síla na dané ploše je vždy stejná. Tento jev se někdy označuje jako </a:t>
            </a:r>
            <a:r>
              <a:rPr lang="cs-CZ" altLang="cs-CZ" sz="2000" b="1" dirty="0"/>
              <a:t>hydrostatický paradox</a:t>
            </a:r>
            <a:r>
              <a:rPr lang="cs-CZ" altLang="cs-CZ" sz="2000" dirty="0"/>
              <a:t>.</a:t>
            </a:r>
          </a:p>
        </p:txBody>
      </p:sp>
    </p:spTree>
    <p:extLst>
      <p:ext uri="{BB962C8B-B14F-4D97-AF65-F5344CB8AC3E}">
        <p14:creationId xmlns:p14="http://schemas.microsoft.com/office/powerpoint/2010/main" val="32114353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20FAB8B9-A28A-4B43-8EB0-39907AE6E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0415" y="4892924"/>
            <a:ext cx="1724025" cy="1842254"/>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EF30379E-9AC3-40BC-AACA-2BAC758B13DD}"/>
              </a:ext>
            </a:extLst>
          </p:cNvPr>
          <p:cNvSpPr txBox="1"/>
          <p:nvPr/>
        </p:nvSpPr>
        <p:spPr>
          <a:xfrm>
            <a:off x="133350" y="291218"/>
            <a:ext cx="8820150" cy="2554545"/>
          </a:xfrm>
          <a:prstGeom prst="rect">
            <a:avLst/>
          </a:prstGeom>
          <a:noFill/>
        </p:spPr>
        <p:txBody>
          <a:bodyPr wrap="square">
            <a:spAutoFit/>
          </a:bodyPr>
          <a:lstStyle/>
          <a:p>
            <a:pPr algn="just"/>
            <a:r>
              <a:rPr lang="cs-CZ" sz="2000" b="0" i="0" dirty="0">
                <a:solidFill>
                  <a:srgbClr val="202122"/>
                </a:solidFill>
                <a:effectLst/>
              </a:rPr>
              <a:t> Nádoby stejně vysoké se stejně velkým dnem se mohou lišit jedině tvarem nádoby - nahoře </a:t>
            </a:r>
            <a:r>
              <a:rPr lang="cs-CZ" sz="2000" b="0" i="1" dirty="0">
                <a:solidFill>
                  <a:srgbClr val="202122"/>
                </a:solidFill>
                <a:effectLst/>
              </a:rPr>
              <a:t>zužující se</a:t>
            </a:r>
            <a:r>
              <a:rPr lang="cs-CZ" sz="2000" b="0" i="0" dirty="0">
                <a:solidFill>
                  <a:srgbClr val="202122"/>
                </a:solidFill>
                <a:effectLst/>
              </a:rPr>
              <a:t> nádoba pojme </a:t>
            </a:r>
            <a:r>
              <a:rPr lang="cs-CZ" sz="2000" b="0" i="1" dirty="0">
                <a:solidFill>
                  <a:srgbClr val="202122"/>
                </a:solidFill>
                <a:effectLst/>
              </a:rPr>
              <a:t>menší</a:t>
            </a:r>
            <a:r>
              <a:rPr lang="cs-CZ" sz="2000" b="0" i="0" dirty="0">
                <a:solidFill>
                  <a:srgbClr val="202122"/>
                </a:solidFill>
                <a:effectLst/>
              </a:rPr>
              <a:t> množství kapaliny, nahoře </a:t>
            </a:r>
            <a:r>
              <a:rPr lang="cs-CZ" sz="2000" b="0" i="1" dirty="0">
                <a:solidFill>
                  <a:srgbClr val="202122"/>
                </a:solidFill>
                <a:effectLst/>
              </a:rPr>
              <a:t>rozšiřující se</a:t>
            </a:r>
            <a:r>
              <a:rPr lang="cs-CZ" sz="2000" b="0" i="0" dirty="0">
                <a:solidFill>
                  <a:srgbClr val="202122"/>
                </a:solidFill>
                <a:effectLst/>
              </a:rPr>
              <a:t> nádoba pojme větší množství kapaliny. </a:t>
            </a:r>
            <a:r>
              <a:rPr lang="cs-CZ" sz="2000" b="0" i="0" u="sng" strike="noStrike" dirty="0">
                <a:effectLst/>
              </a:rPr>
              <a:t>Tíha</a:t>
            </a:r>
            <a:r>
              <a:rPr lang="cs-CZ" sz="2000" b="0" i="0" u="sng" dirty="0">
                <a:effectLst/>
              </a:rPr>
              <a:t> </a:t>
            </a:r>
            <a:r>
              <a:rPr lang="cs-CZ" sz="2000" b="0" i="0" u="sng" dirty="0">
                <a:solidFill>
                  <a:srgbClr val="202122"/>
                </a:solidFill>
                <a:effectLst/>
              </a:rPr>
              <a:t>kapalin v těchto nádobách bude </a:t>
            </a:r>
            <a:r>
              <a:rPr lang="cs-CZ" sz="2000" b="0" i="1" u="sng" dirty="0">
                <a:solidFill>
                  <a:srgbClr val="202122"/>
                </a:solidFill>
                <a:effectLst/>
              </a:rPr>
              <a:t>různá</a:t>
            </a:r>
            <a:r>
              <a:rPr lang="cs-CZ" sz="2000" b="0" i="0" u="sng" dirty="0">
                <a:solidFill>
                  <a:srgbClr val="202122"/>
                </a:solidFill>
                <a:effectLst/>
              </a:rPr>
              <a:t>, tlaková síla na dno však bude naprosto </a:t>
            </a:r>
            <a:r>
              <a:rPr lang="cs-CZ" sz="2000" b="0" i="1" u="sng" dirty="0">
                <a:solidFill>
                  <a:srgbClr val="202122"/>
                </a:solidFill>
                <a:effectLst/>
              </a:rPr>
              <a:t>stejná</a:t>
            </a:r>
            <a:r>
              <a:rPr lang="cs-CZ" sz="2000" b="0" i="0" dirty="0">
                <a:solidFill>
                  <a:srgbClr val="202122"/>
                </a:solidFill>
                <a:effectLst/>
              </a:rPr>
              <a:t>. </a:t>
            </a:r>
            <a:r>
              <a:rPr lang="cs-CZ" sz="2000" b="0" i="0" u="sng" dirty="0">
                <a:solidFill>
                  <a:srgbClr val="202122"/>
                </a:solidFill>
                <a:effectLst/>
              </a:rPr>
              <a:t>Rozdíl mezi tíhou kapaliny a tlakovou silou kapaliny na dno je způsoben silou reakce stěn</a:t>
            </a:r>
            <a:r>
              <a:rPr lang="cs-CZ" sz="2000" b="0" i="0" dirty="0">
                <a:solidFill>
                  <a:srgbClr val="202122"/>
                </a:solidFill>
                <a:effectLst/>
              </a:rPr>
              <a:t>, která u rozšiřující se nádoby působí na kapalinu směrem šikmo </a:t>
            </a:r>
            <a:r>
              <a:rPr lang="cs-CZ" sz="2000" b="0" i="1" dirty="0">
                <a:solidFill>
                  <a:srgbClr val="202122"/>
                </a:solidFill>
                <a:effectLst/>
              </a:rPr>
              <a:t>vzhůru</a:t>
            </a:r>
            <a:r>
              <a:rPr lang="cs-CZ" sz="2000" b="0" i="0" dirty="0">
                <a:solidFill>
                  <a:srgbClr val="202122"/>
                </a:solidFill>
                <a:effectLst/>
              </a:rPr>
              <a:t> (kapalinu nadlehčuje), u zužující se nádoby působí na kapalinu šikmo </a:t>
            </a:r>
            <a:r>
              <a:rPr lang="cs-CZ" sz="2000" b="0" i="1" dirty="0">
                <a:solidFill>
                  <a:srgbClr val="202122"/>
                </a:solidFill>
                <a:effectLst/>
              </a:rPr>
              <a:t>dolů</a:t>
            </a:r>
            <a:r>
              <a:rPr lang="cs-CZ" sz="2000" b="0" i="0" dirty="0">
                <a:solidFill>
                  <a:srgbClr val="202122"/>
                </a:solidFill>
                <a:effectLst/>
              </a:rPr>
              <a:t> (kapalinu přitlačuje na dno).</a:t>
            </a:r>
            <a:endParaRPr lang="cs-CZ" sz="2000" dirty="0"/>
          </a:p>
        </p:txBody>
      </p:sp>
      <p:pic>
        <p:nvPicPr>
          <p:cNvPr id="11" name="Picture 6" descr="Hydrostatický paradox">
            <a:extLst>
              <a:ext uri="{FF2B5EF4-FFF2-40B4-BE49-F238E27FC236}">
                <a16:creationId xmlns:a16="http://schemas.microsoft.com/office/drawing/2014/main" id="{9173B7BD-9FB2-48FE-A063-71FF25D9CB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1275" y="2575674"/>
            <a:ext cx="2372566" cy="1338127"/>
          </a:xfrm>
          <a:prstGeom prst="rect">
            <a:avLst/>
          </a:prstGeom>
          <a:noFill/>
          <a:extLst>
            <a:ext uri="{909E8E84-426E-40DD-AFC4-6F175D3DCCD1}">
              <a14:hiddenFill xmlns:a14="http://schemas.microsoft.com/office/drawing/2010/main">
                <a:solidFill>
                  <a:srgbClr val="FFFFFF"/>
                </a:solidFill>
              </a14:hiddenFill>
            </a:ext>
          </a:extLst>
        </p:spPr>
      </p:pic>
      <p:sp>
        <p:nvSpPr>
          <p:cNvPr id="21" name="TextovéPole 20">
            <a:extLst>
              <a:ext uri="{FF2B5EF4-FFF2-40B4-BE49-F238E27FC236}">
                <a16:creationId xmlns:a16="http://schemas.microsoft.com/office/drawing/2014/main" id="{FF4967B2-A005-48DD-A6C8-7D4E160CC5C0}"/>
              </a:ext>
            </a:extLst>
          </p:cNvPr>
          <p:cNvSpPr txBox="1"/>
          <p:nvPr/>
        </p:nvSpPr>
        <p:spPr>
          <a:xfrm>
            <a:off x="133350" y="4012238"/>
            <a:ext cx="8820149" cy="1015663"/>
          </a:xfrm>
          <a:prstGeom prst="rect">
            <a:avLst/>
          </a:prstGeom>
          <a:noFill/>
        </p:spPr>
        <p:txBody>
          <a:bodyPr wrap="square">
            <a:spAutoFit/>
          </a:bodyPr>
          <a:lstStyle/>
          <a:p>
            <a:r>
              <a:rPr lang="cs-CZ" sz="2000" b="0" i="0" dirty="0">
                <a:effectLst/>
              </a:rPr>
              <a:t>Působením vnější síly na kapalinu vzroste tlak ve všech místech stejně, ale rozdíly dané odlišnými hodnotami </a:t>
            </a:r>
            <a:r>
              <a:rPr lang="cs-CZ" sz="2000" b="0" i="0" u="none" strike="noStrike" dirty="0">
                <a:effectLst/>
              </a:rPr>
              <a:t>hydrostatického tlaku</a:t>
            </a:r>
            <a:r>
              <a:rPr lang="cs-CZ" sz="2000" b="0" i="0" dirty="0">
                <a:effectLst/>
              </a:rPr>
              <a:t> zůstanou. </a:t>
            </a:r>
            <a:r>
              <a:rPr lang="cs-CZ" sz="2000" b="1" i="0" dirty="0">
                <a:effectLst/>
              </a:rPr>
              <a:t>Pascalův zákon </a:t>
            </a:r>
            <a:r>
              <a:rPr lang="cs-CZ" sz="2000" b="0" i="0" dirty="0">
                <a:effectLst/>
              </a:rPr>
              <a:t>potom může být vyjádřen rovnicí:</a:t>
            </a:r>
            <a:endParaRPr lang="cs-CZ" sz="2000" dirty="0"/>
          </a:p>
        </p:txBody>
      </p:sp>
      <p:sp>
        <p:nvSpPr>
          <p:cNvPr id="22" name="TextovéPole 21">
            <a:extLst>
              <a:ext uri="{FF2B5EF4-FFF2-40B4-BE49-F238E27FC236}">
                <a16:creationId xmlns:a16="http://schemas.microsoft.com/office/drawing/2014/main" id="{0A6F4F68-BF5C-45CC-9818-BDE9F50220EE}"/>
              </a:ext>
            </a:extLst>
          </p:cNvPr>
          <p:cNvSpPr txBox="1"/>
          <p:nvPr/>
        </p:nvSpPr>
        <p:spPr>
          <a:xfrm flipH="1">
            <a:off x="133349" y="3501354"/>
            <a:ext cx="4981575" cy="461665"/>
          </a:xfrm>
          <a:prstGeom prst="rect">
            <a:avLst/>
          </a:prstGeom>
          <a:noFill/>
        </p:spPr>
        <p:txBody>
          <a:bodyPr wrap="square" rtlCol="0">
            <a:spAutoFit/>
          </a:bodyPr>
          <a:lstStyle/>
          <a:p>
            <a:r>
              <a:rPr lang="cs-CZ" sz="2400" b="1" dirty="0"/>
              <a:t>Pascalův zákon a hydrostatický tlak</a:t>
            </a:r>
          </a:p>
        </p:txBody>
      </p:sp>
      <p:sp>
        <p:nvSpPr>
          <p:cNvPr id="24" name="TextovéPole 23">
            <a:extLst>
              <a:ext uri="{FF2B5EF4-FFF2-40B4-BE49-F238E27FC236}">
                <a16:creationId xmlns:a16="http://schemas.microsoft.com/office/drawing/2014/main" id="{0DC68205-AD43-4981-820C-B1D1802B5B32}"/>
              </a:ext>
            </a:extLst>
          </p:cNvPr>
          <p:cNvSpPr txBox="1"/>
          <p:nvPr/>
        </p:nvSpPr>
        <p:spPr>
          <a:xfrm>
            <a:off x="223835" y="5707073"/>
            <a:ext cx="3624265" cy="923330"/>
          </a:xfrm>
          <a:prstGeom prst="rect">
            <a:avLst/>
          </a:prstGeom>
          <a:noFill/>
        </p:spPr>
        <p:txBody>
          <a:bodyPr wrap="square">
            <a:spAutoFit/>
          </a:bodyPr>
          <a:lstStyle/>
          <a:p>
            <a:pPr algn="just"/>
            <a:r>
              <a:rPr lang="cs-CZ" dirty="0"/>
              <a:t>kde </a:t>
            </a:r>
            <a:r>
              <a:rPr lang="cs-CZ" i="1" dirty="0"/>
              <a:t>h</a:t>
            </a:r>
            <a:r>
              <a:rPr lang="cs-CZ" baseline="-25000" dirty="0"/>
              <a:t>1</a:t>
            </a:r>
            <a:r>
              <a:rPr lang="cs-CZ" dirty="0"/>
              <a:t> a </a:t>
            </a:r>
            <a:r>
              <a:rPr lang="cs-CZ" i="1" dirty="0"/>
              <a:t>h</a:t>
            </a:r>
            <a:r>
              <a:rPr lang="cs-CZ" baseline="-25000" dirty="0"/>
              <a:t>2</a:t>
            </a:r>
            <a:r>
              <a:rPr lang="cs-CZ" dirty="0"/>
              <a:t> jsou dvě rozdílné výšky kapaliny, </a:t>
            </a:r>
            <a:r>
              <a:rPr lang="el-GR" i="1" dirty="0"/>
              <a:t>ρ</a:t>
            </a:r>
            <a:r>
              <a:rPr lang="cs-CZ" dirty="0"/>
              <a:t>  je hustota kapaliny a </a:t>
            </a:r>
            <a:r>
              <a:rPr lang="cs-CZ" i="1" dirty="0"/>
              <a:t>g</a:t>
            </a:r>
            <a:r>
              <a:rPr lang="cs-CZ" dirty="0"/>
              <a:t> je tíhové zrychlení. </a:t>
            </a:r>
          </a:p>
        </p:txBody>
      </p:sp>
      <p:pic>
        <p:nvPicPr>
          <p:cNvPr id="26" name="Grafický objekt 25">
            <a:extLst>
              <a:ext uri="{FF2B5EF4-FFF2-40B4-BE49-F238E27FC236}">
                <a16:creationId xmlns:a16="http://schemas.microsoft.com/office/drawing/2014/main" id="{DA7E9920-257B-428D-B7EC-FB526E4CE3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1134" y="5164326"/>
            <a:ext cx="2668489" cy="308601"/>
          </a:xfrm>
          <a:prstGeom prst="rect">
            <a:avLst/>
          </a:prstGeom>
        </p:spPr>
      </p:pic>
    </p:spTree>
    <p:extLst>
      <p:ext uri="{BB962C8B-B14F-4D97-AF65-F5344CB8AC3E}">
        <p14:creationId xmlns:p14="http://schemas.microsoft.com/office/powerpoint/2010/main" val="8366903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BFA60DDD-9990-48FD-9C6F-AAAEEF65FA3B}"/>
              </a:ext>
            </a:extLst>
          </p:cNvPr>
          <p:cNvSpPr txBox="1"/>
          <p:nvPr/>
        </p:nvSpPr>
        <p:spPr>
          <a:xfrm>
            <a:off x="242887" y="288489"/>
            <a:ext cx="8658225" cy="2554545"/>
          </a:xfrm>
          <a:prstGeom prst="rect">
            <a:avLst/>
          </a:prstGeom>
          <a:noFill/>
        </p:spPr>
        <p:txBody>
          <a:bodyPr wrap="square">
            <a:spAutoFit/>
          </a:bodyPr>
          <a:lstStyle/>
          <a:p>
            <a:r>
              <a:rPr lang="cs-CZ" sz="2000" b="0" i="0" u="none" strike="noStrike" baseline="0" dirty="0">
                <a:solidFill>
                  <a:srgbClr val="000000"/>
                </a:solidFill>
              </a:rPr>
              <a:t>Válcová nádrž má obsah dna 250 m</a:t>
            </a:r>
            <a:r>
              <a:rPr lang="cs-CZ" sz="2000" b="0" i="0" u="none" strike="noStrike" baseline="30000" dirty="0">
                <a:solidFill>
                  <a:srgbClr val="000000"/>
                </a:solidFill>
              </a:rPr>
              <a:t>2</a:t>
            </a:r>
            <a:r>
              <a:rPr lang="cs-CZ" sz="2000" b="0" i="0" u="none" strike="noStrike" baseline="0" dirty="0">
                <a:solidFill>
                  <a:srgbClr val="000000"/>
                </a:solidFill>
              </a:rPr>
              <a:t> a je naplněna naftou do výšky 10 m. Urči tlakovou sílu, kterou působí nafta na dno nádrže. Hustota nafty je 900 kg</a:t>
            </a:r>
            <a:r>
              <a:rPr lang="en-US" sz="2000" b="0" i="0" u="none" strike="noStrike" baseline="0" dirty="0">
                <a:solidFill>
                  <a:srgbClr val="000000"/>
                </a:solidFill>
              </a:rPr>
              <a:t>.</a:t>
            </a:r>
            <a:r>
              <a:rPr lang="cs-CZ" sz="2000" b="0" i="0" u="none" strike="noStrike" baseline="0" dirty="0">
                <a:solidFill>
                  <a:srgbClr val="000000"/>
                </a:solidFill>
              </a:rPr>
              <a:t>m</a:t>
            </a:r>
            <a:r>
              <a:rPr lang="en-US" sz="2000" baseline="30000" dirty="0">
                <a:solidFill>
                  <a:srgbClr val="000000"/>
                </a:solidFill>
              </a:rPr>
              <a:t>-</a:t>
            </a:r>
            <a:r>
              <a:rPr lang="cs-CZ" sz="2000" b="0" i="0" u="none" strike="noStrike" baseline="30000" dirty="0">
                <a:solidFill>
                  <a:srgbClr val="000000"/>
                </a:solidFill>
              </a:rPr>
              <a:t>3</a:t>
            </a:r>
            <a:r>
              <a:rPr lang="cs-CZ" sz="2000" b="0" i="0" u="none" strike="noStrike" baseline="0" dirty="0">
                <a:solidFill>
                  <a:srgbClr val="000000"/>
                </a:solidFill>
              </a:rPr>
              <a:t>.</a:t>
            </a:r>
            <a:endParaRPr lang="en-US" sz="2000" b="0" i="0" u="none" strike="noStrike" baseline="0" dirty="0">
              <a:solidFill>
                <a:srgbClr val="000000"/>
              </a:solidFill>
            </a:endParaRPr>
          </a:p>
          <a:p>
            <a:r>
              <a:rPr lang="cs-CZ" sz="2000" b="0" i="0" u="none" strike="noStrike" baseline="0" dirty="0">
                <a:solidFill>
                  <a:srgbClr val="000000"/>
                </a:solidFill>
              </a:rPr>
              <a:t> </a:t>
            </a:r>
          </a:p>
          <a:p>
            <a:r>
              <a:rPr lang="cs-CZ" sz="2000" b="0" i="0" u="none" strike="noStrike" baseline="0" dirty="0">
                <a:solidFill>
                  <a:srgbClr val="000000"/>
                </a:solidFill>
              </a:rPr>
              <a:t>S = 250 m</a:t>
            </a:r>
            <a:r>
              <a:rPr lang="cs-CZ" sz="2000" b="0" i="0" u="none" strike="noStrike" baseline="30000" dirty="0">
                <a:solidFill>
                  <a:srgbClr val="000000"/>
                </a:solidFill>
              </a:rPr>
              <a:t>2</a:t>
            </a:r>
            <a:r>
              <a:rPr lang="cs-CZ" sz="2000" b="0" i="0" u="none" strike="noStrike" baseline="0" dirty="0">
                <a:solidFill>
                  <a:srgbClr val="000000"/>
                </a:solidFill>
              </a:rPr>
              <a:t> </a:t>
            </a:r>
          </a:p>
          <a:p>
            <a:r>
              <a:rPr lang="cs-CZ" sz="2000" b="0" i="0" u="none" strike="noStrike" baseline="0" dirty="0">
                <a:solidFill>
                  <a:srgbClr val="000000"/>
                </a:solidFill>
              </a:rPr>
              <a:t>h = 10 m </a:t>
            </a:r>
          </a:p>
          <a:p>
            <a:r>
              <a:rPr lang="el-GR" sz="2000" b="0" i="0" u="none" strike="noStrike" baseline="0" dirty="0">
                <a:solidFill>
                  <a:srgbClr val="000000"/>
                </a:solidFill>
              </a:rPr>
              <a:t>ρ = 900 </a:t>
            </a:r>
            <a:r>
              <a:rPr lang="cs-CZ" sz="2000" b="0" i="0" u="none" strike="noStrike" baseline="0" dirty="0">
                <a:solidFill>
                  <a:srgbClr val="000000"/>
                </a:solidFill>
              </a:rPr>
              <a:t>kg</a:t>
            </a:r>
            <a:r>
              <a:rPr lang="en-US" sz="2000" b="0" i="0" u="none" strike="noStrike" baseline="0" dirty="0">
                <a:solidFill>
                  <a:srgbClr val="000000"/>
                </a:solidFill>
              </a:rPr>
              <a:t>.</a:t>
            </a:r>
            <a:r>
              <a:rPr lang="cs-CZ" sz="2000" b="0" i="0" u="none" strike="noStrike" baseline="0" dirty="0">
                <a:solidFill>
                  <a:srgbClr val="000000"/>
                </a:solidFill>
              </a:rPr>
              <a:t>m</a:t>
            </a:r>
            <a:r>
              <a:rPr lang="en-US" sz="2000" baseline="30000" dirty="0">
                <a:solidFill>
                  <a:srgbClr val="000000"/>
                </a:solidFill>
              </a:rPr>
              <a:t>-</a:t>
            </a:r>
            <a:r>
              <a:rPr lang="cs-CZ" sz="2000" b="0" i="0" u="none" strike="noStrike" baseline="30000" dirty="0">
                <a:solidFill>
                  <a:srgbClr val="000000"/>
                </a:solidFill>
              </a:rPr>
              <a:t>3</a:t>
            </a:r>
            <a:endParaRPr lang="cs-CZ" sz="2000" b="0" i="0" u="none" strike="noStrike" baseline="0" dirty="0">
              <a:solidFill>
                <a:srgbClr val="000000"/>
              </a:solidFill>
            </a:endParaRPr>
          </a:p>
          <a:p>
            <a:r>
              <a:rPr lang="cs-CZ" sz="2000" b="0" i="0" u="none" strike="noStrike" baseline="0" dirty="0">
                <a:solidFill>
                  <a:srgbClr val="000000"/>
                </a:solidFill>
              </a:rPr>
              <a:t>g = 10 N</a:t>
            </a:r>
            <a:r>
              <a:rPr lang="en-US" sz="2000" b="0" i="0" u="none" strike="noStrike" baseline="0" dirty="0">
                <a:solidFill>
                  <a:srgbClr val="000000"/>
                </a:solidFill>
              </a:rPr>
              <a:t>.</a:t>
            </a:r>
            <a:r>
              <a:rPr lang="cs-CZ" sz="2000" b="0" i="0" u="none" strike="noStrike" baseline="0" dirty="0">
                <a:solidFill>
                  <a:srgbClr val="000000"/>
                </a:solidFill>
              </a:rPr>
              <a:t>kg</a:t>
            </a:r>
            <a:r>
              <a:rPr lang="en-US" sz="2000" b="0" i="0" u="none" strike="noStrike" baseline="30000" dirty="0">
                <a:solidFill>
                  <a:srgbClr val="000000"/>
                </a:solidFill>
              </a:rPr>
              <a:t>-1</a:t>
            </a:r>
            <a:r>
              <a:rPr lang="cs-CZ" sz="2000" b="0" i="0" u="none" strike="noStrike" baseline="0" dirty="0">
                <a:solidFill>
                  <a:srgbClr val="000000"/>
                </a:solidFill>
              </a:rPr>
              <a:t> </a:t>
            </a:r>
          </a:p>
          <a:p>
            <a:r>
              <a:rPr lang="cs-CZ" sz="2000" b="0" i="0" u="none" strike="noStrike" baseline="0" dirty="0" err="1">
                <a:solidFill>
                  <a:srgbClr val="000000"/>
                </a:solidFill>
              </a:rPr>
              <a:t>F</a:t>
            </a:r>
            <a:r>
              <a:rPr lang="cs-CZ" sz="2000" b="0" i="0" u="none" strike="noStrike" baseline="-25000" dirty="0" err="1">
                <a:solidFill>
                  <a:srgbClr val="000000"/>
                </a:solidFill>
              </a:rPr>
              <a:t>h</a:t>
            </a:r>
            <a:r>
              <a:rPr lang="cs-CZ" sz="2000" b="0" i="0" u="none" strike="noStrike" baseline="0" dirty="0">
                <a:solidFill>
                  <a:srgbClr val="000000"/>
                </a:solidFill>
              </a:rPr>
              <a:t> = ? </a:t>
            </a:r>
            <a:endParaRPr lang="cs-CZ" sz="2000" dirty="0"/>
          </a:p>
        </p:txBody>
      </p:sp>
      <p:sp>
        <p:nvSpPr>
          <p:cNvPr id="7" name="TextovéPole 6">
            <a:extLst>
              <a:ext uri="{FF2B5EF4-FFF2-40B4-BE49-F238E27FC236}">
                <a16:creationId xmlns:a16="http://schemas.microsoft.com/office/drawing/2014/main" id="{89E6AFCA-6484-427A-9A46-4F801E4B5E12}"/>
              </a:ext>
            </a:extLst>
          </p:cNvPr>
          <p:cNvSpPr txBox="1"/>
          <p:nvPr/>
        </p:nvSpPr>
        <p:spPr>
          <a:xfrm>
            <a:off x="2647950" y="1214021"/>
            <a:ext cx="3695700" cy="1015663"/>
          </a:xfrm>
          <a:prstGeom prst="rect">
            <a:avLst/>
          </a:prstGeom>
          <a:noFill/>
        </p:spPr>
        <p:txBody>
          <a:bodyPr wrap="square">
            <a:spAutoFit/>
          </a:bodyPr>
          <a:lstStyle/>
          <a:p>
            <a:r>
              <a:rPr lang="cs-CZ" sz="2000" i="0" u="none" strike="noStrike" baseline="0" dirty="0">
                <a:solidFill>
                  <a:srgbClr val="000000"/>
                </a:solidFill>
              </a:rPr>
              <a:t>𝐅</a:t>
            </a:r>
            <a:r>
              <a:rPr lang="cs-CZ" sz="2000" i="0" u="none" strike="noStrike" baseline="-25000" dirty="0">
                <a:solidFill>
                  <a:srgbClr val="000000"/>
                </a:solidFill>
              </a:rPr>
              <a:t>𝐡</a:t>
            </a:r>
            <a:r>
              <a:rPr lang="cs-CZ" sz="2000" i="0" u="none" strike="noStrike" baseline="0" dirty="0">
                <a:solidFill>
                  <a:srgbClr val="000000"/>
                </a:solidFill>
              </a:rPr>
              <a:t>=𝐒∙𝐡∙𝛒∙𝐠 </a:t>
            </a:r>
          </a:p>
          <a:p>
            <a:r>
              <a:rPr lang="pt-BR" sz="2000" b="0" i="0" u="none" strike="noStrike" baseline="0" dirty="0">
                <a:solidFill>
                  <a:srgbClr val="000000"/>
                </a:solidFill>
              </a:rPr>
              <a:t>F</a:t>
            </a:r>
            <a:r>
              <a:rPr lang="pt-BR" sz="2000" b="0" i="0" u="none" strike="noStrike" baseline="-25000" dirty="0">
                <a:solidFill>
                  <a:srgbClr val="000000"/>
                </a:solidFill>
              </a:rPr>
              <a:t>h</a:t>
            </a:r>
            <a:r>
              <a:rPr lang="pt-BR" sz="2000" b="0" i="0" u="none" strike="noStrike" baseline="0" dirty="0">
                <a:solidFill>
                  <a:srgbClr val="000000"/>
                </a:solidFill>
              </a:rPr>
              <a:t> = 250∙10∙900∙10 =</a:t>
            </a:r>
          </a:p>
          <a:p>
            <a:r>
              <a:rPr lang="pt-BR" sz="2000" b="0" i="0" u="none" strike="noStrike" baseline="0" dirty="0">
                <a:solidFill>
                  <a:srgbClr val="000000"/>
                </a:solidFill>
              </a:rPr>
              <a:t>= 22500000 N = </a:t>
            </a:r>
            <a:r>
              <a:rPr lang="pt-BR" sz="2000" b="0" i="0" u="sng" strike="noStrike" baseline="0" dirty="0">
                <a:solidFill>
                  <a:srgbClr val="000000"/>
                </a:solidFill>
              </a:rPr>
              <a:t>22,5 MN </a:t>
            </a:r>
            <a:endParaRPr lang="cs-CZ" sz="2000" u="sng" dirty="0"/>
          </a:p>
        </p:txBody>
      </p:sp>
      <p:pic>
        <p:nvPicPr>
          <p:cNvPr id="9" name="Obrázek 8">
            <a:extLst>
              <a:ext uri="{FF2B5EF4-FFF2-40B4-BE49-F238E27FC236}">
                <a16:creationId xmlns:a16="http://schemas.microsoft.com/office/drawing/2014/main" id="{7A2C606D-69E5-40C1-A649-0949B337FDBA}"/>
              </a:ext>
            </a:extLst>
          </p:cNvPr>
          <p:cNvPicPr>
            <a:picLocks noChangeAspect="1"/>
          </p:cNvPicPr>
          <p:nvPr/>
        </p:nvPicPr>
        <p:blipFill>
          <a:blip r:embed="rId2"/>
          <a:stretch>
            <a:fillRect/>
          </a:stretch>
        </p:blipFill>
        <p:spPr>
          <a:xfrm>
            <a:off x="6524625" y="1082063"/>
            <a:ext cx="1723118" cy="2137387"/>
          </a:xfrm>
          <a:prstGeom prst="rect">
            <a:avLst/>
          </a:prstGeom>
        </p:spPr>
      </p:pic>
      <p:sp>
        <p:nvSpPr>
          <p:cNvPr id="11" name="TextovéPole 10">
            <a:extLst>
              <a:ext uri="{FF2B5EF4-FFF2-40B4-BE49-F238E27FC236}">
                <a16:creationId xmlns:a16="http://schemas.microsoft.com/office/drawing/2014/main" id="{A8EC5EC5-839B-42AF-92BD-D5046CACB4E5}"/>
              </a:ext>
            </a:extLst>
          </p:cNvPr>
          <p:cNvSpPr txBox="1"/>
          <p:nvPr/>
        </p:nvSpPr>
        <p:spPr>
          <a:xfrm>
            <a:off x="242887" y="2944357"/>
            <a:ext cx="8729663" cy="1938992"/>
          </a:xfrm>
          <a:prstGeom prst="rect">
            <a:avLst/>
          </a:prstGeom>
          <a:noFill/>
        </p:spPr>
        <p:txBody>
          <a:bodyPr wrap="square">
            <a:spAutoFit/>
          </a:bodyPr>
          <a:lstStyle/>
          <a:p>
            <a:pPr algn="l"/>
            <a:endParaRPr lang="cs-CZ" sz="2000" b="0" i="0" u="none" strike="noStrike" baseline="0" dirty="0">
              <a:solidFill>
                <a:srgbClr val="000000"/>
              </a:solidFill>
            </a:endParaRPr>
          </a:p>
          <a:p>
            <a:r>
              <a:rPr lang="cs-CZ" sz="2000" b="0" i="0" u="none" strike="noStrike" baseline="0" dirty="0">
                <a:solidFill>
                  <a:srgbClr val="000000"/>
                </a:solidFill>
              </a:rPr>
              <a:t>Hydrostatický tlak u dna řeky je 42 </a:t>
            </a:r>
            <a:r>
              <a:rPr lang="cs-CZ" sz="2000" b="0" i="0" u="none" strike="noStrike" baseline="0" dirty="0" err="1">
                <a:solidFill>
                  <a:srgbClr val="000000"/>
                </a:solidFill>
              </a:rPr>
              <a:t>kPa</a:t>
            </a:r>
            <a:r>
              <a:rPr lang="cs-CZ" sz="2000" b="0" i="0" u="none" strike="noStrike" baseline="0" dirty="0">
                <a:solidFill>
                  <a:srgbClr val="000000"/>
                </a:solidFill>
              </a:rPr>
              <a:t>. Jak hluboká je řeka v tomto místě? </a:t>
            </a:r>
          </a:p>
          <a:p>
            <a:r>
              <a:rPr lang="sv-SE" sz="2000" b="0" i="0" u="none" strike="noStrike" baseline="0" dirty="0">
                <a:solidFill>
                  <a:srgbClr val="000000"/>
                </a:solidFill>
              </a:rPr>
              <a:t>p</a:t>
            </a:r>
            <a:r>
              <a:rPr lang="sv-SE" sz="2000" b="0" i="0" u="none" strike="noStrike" baseline="-25000" dirty="0">
                <a:solidFill>
                  <a:srgbClr val="000000"/>
                </a:solidFill>
              </a:rPr>
              <a:t>h</a:t>
            </a:r>
            <a:r>
              <a:rPr lang="sv-SE" sz="2000" b="0" i="0" u="none" strike="noStrike" baseline="0" dirty="0">
                <a:solidFill>
                  <a:srgbClr val="000000"/>
                </a:solidFill>
              </a:rPr>
              <a:t> = 42 kPa = 42 000 Pa </a:t>
            </a:r>
          </a:p>
          <a:p>
            <a:r>
              <a:rPr lang="nn-NO" sz="2000" b="0" i="0" u="none" strike="noStrike" baseline="0" dirty="0">
                <a:solidFill>
                  <a:srgbClr val="000000"/>
                </a:solidFill>
              </a:rPr>
              <a:t>ρ = 1 000 </a:t>
            </a:r>
            <a:r>
              <a:rPr lang="cs-CZ" sz="2000" b="0" i="0" u="none" strike="noStrike" baseline="0" dirty="0">
                <a:solidFill>
                  <a:srgbClr val="000000"/>
                </a:solidFill>
              </a:rPr>
              <a:t>kg</a:t>
            </a:r>
            <a:r>
              <a:rPr lang="en-US" sz="2000" b="0" i="0" u="none" strike="noStrike" baseline="0" dirty="0">
                <a:solidFill>
                  <a:srgbClr val="000000"/>
                </a:solidFill>
              </a:rPr>
              <a:t>.</a:t>
            </a:r>
            <a:r>
              <a:rPr lang="cs-CZ" sz="2000" b="0" i="0" u="none" strike="noStrike" baseline="0" dirty="0">
                <a:solidFill>
                  <a:srgbClr val="000000"/>
                </a:solidFill>
              </a:rPr>
              <a:t>m</a:t>
            </a:r>
            <a:r>
              <a:rPr lang="en-US" sz="2000" baseline="30000" dirty="0">
                <a:solidFill>
                  <a:srgbClr val="000000"/>
                </a:solidFill>
              </a:rPr>
              <a:t>-</a:t>
            </a:r>
            <a:r>
              <a:rPr lang="cs-CZ" sz="2000" b="0" i="0" u="none" strike="noStrike" baseline="30000" dirty="0">
                <a:solidFill>
                  <a:srgbClr val="000000"/>
                </a:solidFill>
              </a:rPr>
              <a:t>3</a:t>
            </a:r>
            <a:endParaRPr lang="nn-NO" sz="2000" b="0" i="0" u="none" strike="noStrike" baseline="0" dirty="0">
              <a:solidFill>
                <a:srgbClr val="000000"/>
              </a:solidFill>
            </a:endParaRPr>
          </a:p>
          <a:p>
            <a:r>
              <a:rPr lang="cs-CZ" sz="2000" b="0" i="0" u="none" strike="noStrike" baseline="0" dirty="0">
                <a:solidFill>
                  <a:srgbClr val="000000"/>
                </a:solidFill>
              </a:rPr>
              <a:t>g = 10 N</a:t>
            </a:r>
            <a:r>
              <a:rPr lang="en-US" sz="2000" b="0" i="0" u="none" strike="noStrike" baseline="0" dirty="0">
                <a:solidFill>
                  <a:srgbClr val="000000"/>
                </a:solidFill>
              </a:rPr>
              <a:t>.</a:t>
            </a:r>
            <a:r>
              <a:rPr lang="cs-CZ" sz="2000" b="0" i="0" u="none" strike="noStrike" baseline="0" dirty="0">
                <a:solidFill>
                  <a:srgbClr val="000000"/>
                </a:solidFill>
              </a:rPr>
              <a:t>kg</a:t>
            </a:r>
            <a:r>
              <a:rPr lang="en-US" sz="2000" b="0" i="0" u="none" strike="noStrike" baseline="30000" dirty="0">
                <a:solidFill>
                  <a:srgbClr val="000000"/>
                </a:solidFill>
              </a:rPr>
              <a:t>-1</a:t>
            </a:r>
            <a:r>
              <a:rPr lang="cs-CZ" sz="2000" b="0" i="0" u="none" strike="noStrike" baseline="0" dirty="0">
                <a:solidFill>
                  <a:srgbClr val="000000"/>
                </a:solidFill>
              </a:rPr>
              <a:t> </a:t>
            </a:r>
          </a:p>
          <a:p>
            <a:r>
              <a:rPr lang="cs-CZ" sz="2000" b="0" i="0" u="none" strike="noStrike" baseline="0" dirty="0">
                <a:solidFill>
                  <a:srgbClr val="000000"/>
                </a:solidFill>
              </a:rPr>
              <a:t>h = ? </a:t>
            </a:r>
            <a:endParaRPr lang="cs-CZ" sz="2000" dirty="0"/>
          </a:p>
        </p:txBody>
      </p:sp>
      <p:sp>
        <p:nvSpPr>
          <p:cNvPr id="13" name="TextovéPole 12">
            <a:extLst>
              <a:ext uri="{FF2B5EF4-FFF2-40B4-BE49-F238E27FC236}">
                <a16:creationId xmlns:a16="http://schemas.microsoft.com/office/drawing/2014/main" id="{EABD43BD-9F44-47DB-91EE-6978D94912A3}"/>
              </a:ext>
            </a:extLst>
          </p:cNvPr>
          <p:cNvSpPr txBox="1"/>
          <p:nvPr/>
        </p:nvSpPr>
        <p:spPr>
          <a:xfrm>
            <a:off x="3181350" y="4378464"/>
            <a:ext cx="4572000" cy="400110"/>
          </a:xfrm>
          <a:prstGeom prst="rect">
            <a:avLst/>
          </a:prstGeom>
          <a:noFill/>
        </p:spPr>
        <p:txBody>
          <a:bodyPr wrap="square">
            <a:spAutoFit/>
          </a:bodyPr>
          <a:lstStyle/>
          <a:p>
            <a:r>
              <a:rPr lang="cs-CZ" sz="2000" b="0" i="0" u="none" strike="noStrike" baseline="0" dirty="0">
                <a:solidFill>
                  <a:srgbClr val="000000"/>
                </a:solidFill>
              </a:rPr>
              <a:t>𝐡=𝐩</a:t>
            </a:r>
            <a:r>
              <a:rPr lang="en-US" sz="2000" b="0" i="0" u="none" strike="noStrike" baseline="-25000" dirty="0">
                <a:solidFill>
                  <a:srgbClr val="000000"/>
                </a:solidFill>
              </a:rPr>
              <a:t>h</a:t>
            </a:r>
            <a:r>
              <a:rPr lang="cs-CZ" sz="2000" i="0" u="none" strike="noStrike" baseline="0" dirty="0">
                <a:solidFill>
                  <a:srgbClr val="000000"/>
                </a:solidFill>
              </a:rPr>
              <a:t> </a:t>
            </a:r>
            <a:r>
              <a:rPr lang="en-US" sz="2000" i="0" u="none" strike="noStrike" baseline="0" dirty="0">
                <a:solidFill>
                  <a:srgbClr val="000000"/>
                </a:solidFill>
              </a:rPr>
              <a:t> /(</a:t>
            </a:r>
            <a:r>
              <a:rPr lang="cs-CZ" sz="2000" b="0" i="0" u="none" strike="noStrike" baseline="0" dirty="0">
                <a:solidFill>
                  <a:srgbClr val="000000"/>
                </a:solidFill>
              </a:rPr>
              <a:t>𝛒∙𝐠</a:t>
            </a:r>
            <a:r>
              <a:rPr lang="en-US" sz="2000" dirty="0">
                <a:solidFill>
                  <a:srgbClr val="000000"/>
                </a:solidFill>
              </a:rPr>
              <a:t>)</a:t>
            </a:r>
            <a:r>
              <a:rPr lang="en-US" sz="2000" b="0" i="0" u="none" strike="noStrike" baseline="0" dirty="0">
                <a:solidFill>
                  <a:srgbClr val="000000"/>
                </a:solidFill>
              </a:rPr>
              <a:t> </a:t>
            </a:r>
            <a:r>
              <a:rPr lang="cs-CZ" sz="2000" b="0" i="0" u="none" strike="noStrike" baseline="0" dirty="0">
                <a:solidFill>
                  <a:srgbClr val="000000"/>
                </a:solidFill>
              </a:rPr>
              <a:t>=</a:t>
            </a:r>
            <a:r>
              <a:rPr lang="en-US" sz="2000" b="0" i="0" u="none" strike="noStrike" baseline="0" dirty="0">
                <a:solidFill>
                  <a:srgbClr val="000000"/>
                </a:solidFill>
              </a:rPr>
              <a:t> </a:t>
            </a:r>
            <a:r>
              <a:rPr lang="cs-CZ" sz="2000" b="0" i="0" u="none" strike="noStrike" baseline="0" dirty="0">
                <a:solidFill>
                  <a:srgbClr val="000000"/>
                </a:solidFill>
              </a:rPr>
              <a:t>42 000</a:t>
            </a:r>
            <a:r>
              <a:rPr lang="en-US" sz="2000" b="0" i="0" u="none" strike="noStrike" baseline="0" dirty="0">
                <a:solidFill>
                  <a:srgbClr val="000000"/>
                </a:solidFill>
              </a:rPr>
              <a:t> </a:t>
            </a:r>
            <a:r>
              <a:rPr lang="en-US" sz="2000" dirty="0">
                <a:solidFill>
                  <a:srgbClr val="000000"/>
                </a:solidFill>
              </a:rPr>
              <a:t>/(</a:t>
            </a:r>
            <a:r>
              <a:rPr lang="cs-CZ" sz="2000" b="0" i="0" u="none" strike="noStrike" baseline="0" dirty="0">
                <a:solidFill>
                  <a:srgbClr val="000000"/>
                </a:solidFill>
              </a:rPr>
              <a:t>1 000∙10</a:t>
            </a:r>
            <a:r>
              <a:rPr lang="en-US" sz="2000" b="0" i="0" u="none" strike="noStrike" baseline="0" dirty="0">
                <a:solidFill>
                  <a:srgbClr val="000000"/>
                </a:solidFill>
              </a:rPr>
              <a:t>) </a:t>
            </a:r>
            <a:r>
              <a:rPr lang="cs-CZ" sz="2000" b="0" i="0" u="none" strike="noStrike" baseline="0" dirty="0">
                <a:solidFill>
                  <a:srgbClr val="000000"/>
                </a:solidFill>
              </a:rPr>
              <a:t>=</a:t>
            </a:r>
            <a:r>
              <a:rPr lang="en-US" sz="2000" b="0" i="0" u="none" strike="noStrike" baseline="0" dirty="0">
                <a:solidFill>
                  <a:srgbClr val="000000"/>
                </a:solidFill>
              </a:rPr>
              <a:t> </a:t>
            </a:r>
            <a:r>
              <a:rPr lang="cs-CZ" sz="2000" b="0" i="0" u="sng" strike="noStrike" baseline="0" dirty="0">
                <a:solidFill>
                  <a:srgbClr val="000000"/>
                </a:solidFill>
              </a:rPr>
              <a:t>4,2 m</a:t>
            </a:r>
            <a:r>
              <a:rPr lang="cs-CZ" sz="2000" b="0" i="0" u="none" strike="noStrike" baseline="0" dirty="0">
                <a:solidFill>
                  <a:srgbClr val="000000"/>
                </a:solidFill>
              </a:rPr>
              <a:t> </a:t>
            </a:r>
            <a:endParaRPr lang="cs-CZ" sz="2000" dirty="0"/>
          </a:p>
        </p:txBody>
      </p:sp>
    </p:spTree>
    <p:extLst>
      <p:ext uri="{BB962C8B-B14F-4D97-AF65-F5344CB8AC3E}">
        <p14:creationId xmlns:p14="http://schemas.microsoft.com/office/powerpoint/2010/main" val="8967882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BD3FF6C9-6F20-4965-BB19-423100D1BE62}"/>
              </a:ext>
            </a:extLst>
          </p:cNvPr>
          <p:cNvSpPr txBox="1"/>
          <p:nvPr/>
        </p:nvSpPr>
        <p:spPr>
          <a:xfrm>
            <a:off x="165445" y="122163"/>
            <a:ext cx="2241255" cy="461665"/>
          </a:xfrm>
          <a:prstGeom prst="rect">
            <a:avLst/>
          </a:prstGeom>
          <a:noFill/>
        </p:spPr>
        <p:txBody>
          <a:bodyPr wrap="none" rtlCol="0">
            <a:spAutoFit/>
          </a:bodyPr>
          <a:lstStyle/>
          <a:p>
            <a:r>
              <a:rPr lang="cs-CZ" sz="2400" b="1" dirty="0"/>
              <a:t>Spojené nádoby</a:t>
            </a:r>
          </a:p>
        </p:txBody>
      </p:sp>
      <p:sp>
        <p:nvSpPr>
          <p:cNvPr id="22" name="TextovéPole 21">
            <a:extLst>
              <a:ext uri="{FF2B5EF4-FFF2-40B4-BE49-F238E27FC236}">
                <a16:creationId xmlns:a16="http://schemas.microsoft.com/office/drawing/2014/main" id="{6E4D254A-7E1F-43C6-8C30-F168E0E4508B}"/>
              </a:ext>
            </a:extLst>
          </p:cNvPr>
          <p:cNvSpPr txBox="1"/>
          <p:nvPr/>
        </p:nvSpPr>
        <p:spPr>
          <a:xfrm>
            <a:off x="165445" y="734262"/>
            <a:ext cx="8758886" cy="1323439"/>
          </a:xfrm>
          <a:prstGeom prst="rect">
            <a:avLst/>
          </a:prstGeom>
          <a:noFill/>
        </p:spPr>
        <p:txBody>
          <a:bodyPr wrap="square">
            <a:spAutoFit/>
          </a:bodyPr>
          <a:lstStyle/>
          <a:p>
            <a:pPr algn="just"/>
            <a:r>
              <a:rPr lang="cs-CZ" sz="2000" b="0" i="0" dirty="0">
                <a:solidFill>
                  <a:srgbClr val="000000"/>
                </a:solidFill>
                <a:effectLst/>
              </a:rPr>
              <a:t>Spojíme-li dvě nádoby u dna trubicí, může kapalina volně přetékat z jedné do druhé. Taková sestava dvou (nebo i více) nádob se nazývá </a:t>
            </a:r>
            <a:r>
              <a:rPr lang="cs-CZ" sz="2000" b="1" dirty="0">
                <a:solidFill>
                  <a:srgbClr val="000000"/>
                </a:solidFill>
                <a:effectLst/>
              </a:rPr>
              <a:t>spojené nádoby</a:t>
            </a:r>
            <a:r>
              <a:rPr lang="cs-CZ" sz="2000" b="0" i="0" dirty="0">
                <a:solidFill>
                  <a:srgbClr val="000000"/>
                </a:solidFill>
                <a:effectLst/>
              </a:rPr>
              <a:t>, jednotlivým nádobám říkáme </a:t>
            </a:r>
            <a:r>
              <a:rPr lang="cs-CZ" sz="2000" b="1" i="0" dirty="0">
                <a:solidFill>
                  <a:srgbClr val="000000"/>
                </a:solidFill>
                <a:effectLst/>
              </a:rPr>
              <a:t>ramena</a:t>
            </a:r>
            <a:r>
              <a:rPr lang="cs-CZ" sz="2000" b="0" i="0" dirty="0">
                <a:solidFill>
                  <a:srgbClr val="000000"/>
                </a:solidFill>
                <a:effectLst/>
              </a:rPr>
              <a:t>. Naplníme-li spojené nádoby kapalinou, mohou nastat dva případy:</a:t>
            </a:r>
            <a:endParaRPr lang="cs-CZ" sz="2000" dirty="0"/>
          </a:p>
        </p:txBody>
      </p:sp>
      <p:sp>
        <p:nvSpPr>
          <p:cNvPr id="24" name="TextovéPole 23">
            <a:extLst>
              <a:ext uri="{FF2B5EF4-FFF2-40B4-BE49-F238E27FC236}">
                <a16:creationId xmlns:a16="http://schemas.microsoft.com/office/drawing/2014/main" id="{8D2939B9-6198-4F34-8005-755901BC82EB}"/>
              </a:ext>
            </a:extLst>
          </p:cNvPr>
          <p:cNvSpPr txBox="1"/>
          <p:nvPr/>
        </p:nvSpPr>
        <p:spPr>
          <a:xfrm>
            <a:off x="165445" y="2168809"/>
            <a:ext cx="6635406" cy="3293209"/>
          </a:xfrm>
          <a:prstGeom prst="rect">
            <a:avLst/>
          </a:prstGeom>
          <a:noFill/>
        </p:spPr>
        <p:txBody>
          <a:bodyPr wrap="square">
            <a:spAutoFit/>
          </a:bodyPr>
          <a:lstStyle/>
          <a:p>
            <a:pPr algn="just">
              <a:buFont typeface="Arial" panose="020B0604020202020204" pitchFamily="34" charset="0"/>
              <a:buChar char="•"/>
            </a:pPr>
            <a:r>
              <a:rPr lang="cs-CZ" sz="2000" b="1" i="0" dirty="0">
                <a:solidFill>
                  <a:srgbClr val="000000"/>
                </a:solidFill>
                <a:effectLst/>
              </a:rPr>
              <a:t> Ve všech ramenech je stejná kapalina:</a:t>
            </a:r>
            <a:r>
              <a:rPr lang="cs-CZ" sz="2000" b="0" i="0" dirty="0">
                <a:solidFill>
                  <a:srgbClr val="000000"/>
                </a:solidFill>
                <a:effectLst/>
              </a:rPr>
              <a:t> Kapalina přetéká mezi rameny tak dlouho, až ve všech ramenech vystoupí hladiny do stejné výšky. To znamená až je hydrostatický tlak u dna všech ramen stejný. Platí to i v případě, že jsou ramena šikmá, různě zakřivená a s různým průřezem.</a:t>
            </a:r>
          </a:p>
          <a:p>
            <a:pPr algn="just"/>
            <a:endParaRPr lang="cs-CZ" sz="800" b="0" i="0" dirty="0">
              <a:solidFill>
                <a:srgbClr val="000000"/>
              </a:solidFill>
              <a:effectLst/>
            </a:endParaRPr>
          </a:p>
          <a:p>
            <a:pPr algn="just">
              <a:buFont typeface="Arial" panose="020B0604020202020204" pitchFamily="34" charset="0"/>
              <a:buChar char="•"/>
            </a:pPr>
            <a:r>
              <a:rPr lang="cs-CZ" sz="2000" b="1" i="0" dirty="0">
                <a:solidFill>
                  <a:srgbClr val="000000"/>
                </a:solidFill>
                <a:effectLst/>
              </a:rPr>
              <a:t> V ramenech jsou různé nemísící se kapaliny:</a:t>
            </a:r>
            <a:r>
              <a:rPr lang="cs-CZ" sz="2000" b="0" i="0" dirty="0">
                <a:solidFill>
                  <a:srgbClr val="000000"/>
                </a:solidFill>
                <a:effectLst/>
              </a:rPr>
              <a:t> Aby došlo k ustálení, musí být hydrostatické tlaky na rozhraní obou kapalin stejné. Ze vztahu pro rovnost hydrostatických tlaků vyplývá, že výšky sloupců kapalin v obou ramenech závisí na hustotách kapalin.</a:t>
            </a:r>
          </a:p>
        </p:txBody>
      </p:sp>
      <p:pic>
        <p:nvPicPr>
          <p:cNvPr id="21" name="Obrázek 20">
            <a:extLst>
              <a:ext uri="{FF2B5EF4-FFF2-40B4-BE49-F238E27FC236}">
                <a16:creationId xmlns:a16="http://schemas.microsoft.com/office/drawing/2014/main" id="{5394C100-F1B4-46E6-AA4B-273144541EA6}"/>
              </a:ext>
            </a:extLst>
          </p:cNvPr>
          <p:cNvPicPr>
            <a:picLocks noChangeAspect="1"/>
          </p:cNvPicPr>
          <p:nvPr/>
        </p:nvPicPr>
        <p:blipFill>
          <a:blip r:embed="rId2"/>
          <a:stretch>
            <a:fillRect/>
          </a:stretch>
        </p:blipFill>
        <p:spPr>
          <a:xfrm>
            <a:off x="7007474" y="1867551"/>
            <a:ext cx="1971081" cy="2072398"/>
          </a:xfrm>
          <a:prstGeom prst="rect">
            <a:avLst/>
          </a:prstGeom>
        </p:spPr>
      </p:pic>
      <p:pic>
        <p:nvPicPr>
          <p:cNvPr id="25" name="Obrázek 24">
            <a:extLst>
              <a:ext uri="{FF2B5EF4-FFF2-40B4-BE49-F238E27FC236}">
                <a16:creationId xmlns:a16="http://schemas.microsoft.com/office/drawing/2014/main" id="{E20D4DB2-703B-482F-9F43-1257E621BBED}"/>
              </a:ext>
            </a:extLst>
          </p:cNvPr>
          <p:cNvPicPr>
            <a:picLocks noChangeAspect="1"/>
          </p:cNvPicPr>
          <p:nvPr/>
        </p:nvPicPr>
        <p:blipFill>
          <a:blip r:embed="rId3"/>
          <a:stretch>
            <a:fillRect/>
          </a:stretch>
        </p:blipFill>
        <p:spPr>
          <a:xfrm>
            <a:off x="7083080" y="4250263"/>
            <a:ext cx="1895475" cy="2143125"/>
          </a:xfrm>
          <a:prstGeom prst="rect">
            <a:avLst/>
          </a:prstGeom>
        </p:spPr>
      </p:pic>
      <p:pic>
        <p:nvPicPr>
          <p:cNvPr id="26" name="Picture 2">
            <a:extLst>
              <a:ext uri="{FF2B5EF4-FFF2-40B4-BE49-F238E27FC236}">
                <a16:creationId xmlns:a16="http://schemas.microsoft.com/office/drawing/2014/main" id="{ABFA452B-86D3-4E32-9DE3-4EF1F44982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3825" y="5642051"/>
            <a:ext cx="2440208" cy="963374"/>
          </a:xfrm>
          <a:prstGeom prst="rect">
            <a:avLst/>
          </a:prstGeom>
          <a:noFill/>
          <a:extLst>
            <a:ext uri="{909E8E84-426E-40DD-AFC4-6F175D3DCCD1}">
              <a14:hiddenFill xmlns:a14="http://schemas.microsoft.com/office/drawing/2010/main">
                <a:solidFill>
                  <a:srgbClr val="FFFFFF"/>
                </a:solidFill>
              </a14:hiddenFill>
            </a:ext>
          </a:extLst>
        </p:spPr>
      </p:pic>
      <p:pic>
        <p:nvPicPr>
          <p:cNvPr id="27" name="Obrázek 26">
            <a:extLst>
              <a:ext uri="{FF2B5EF4-FFF2-40B4-BE49-F238E27FC236}">
                <a16:creationId xmlns:a16="http://schemas.microsoft.com/office/drawing/2014/main" id="{BA2E2CB5-03BC-431D-B07C-52A62AB53B1C}"/>
              </a:ext>
            </a:extLst>
          </p:cNvPr>
          <p:cNvPicPr>
            <a:picLocks noChangeAspect="1"/>
          </p:cNvPicPr>
          <p:nvPr/>
        </p:nvPicPr>
        <p:blipFill>
          <a:blip r:embed="rId5"/>
          <a:stretch>
            <a:fillRect/>
          </a:stretch>
        </p:blipFill>
        <p:spPr>
          <a:xfrm>
            <a:off x="4092233" y="5388515"/>
            <a:ext cx="2148645" cy="1216910"/>
          </a:xfrm>
          <a:prstGeom prst="rect">
            <a:avLst/>
          </a:prstGeom>
        </p:spPr>
      </p:pic>
    </p:spTree>
    <p:extLst>
      <p:ext uri="{BB962C8B-B14F-4D97-AF65-F5344CB8AC3E}">
        <p14:creationId xmlns:p14="http://schemas.microsoft.com/office/powerpoint/2010/main" val="41784606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ovéPole 15">
            <a:extLst>
              <a:ext uri="{FF2B5EF4-FFF2-40B4-BE49-F238E27FC236}">
                <a16:creationId xmlns:a16="http://schemas.microsoft.com/office/drawing/2014/main" id="{383B47E7-94D7-403F-BDD6-384A24707B83}"/>
              </a:ext>
            </a:extLst>
          </p:cNvPr>
          <p:cNvSpPr txBox="1"/>
          <p:nvPr/>
        </p:nvSpPr>
        <p:spPr>
          <a:xfrm>
            <a:off x="108295" y="262945"/>
            <a:ext cx="8870260" cy="1323439"/>
          </a:xfrm>
          <a:prstGeom prst="rect">
            <a:avLst/>
          </a:prstGeom>
          <a:noFill/>
        </p:spPr>
        <p:txBody>
          <a:bodyPr wrap="square">
            <a:spAutoFit/>
          </a:bodyPr>
          <a:lstStyle/>
          <a:p>
            <a:pPr algn="just"/>
            <a:r>
              <a:rPr lang="cs-CZ" sz="2000" dirty="0"/>
              <a:t>Výška hladin ve spojených nádobách </a:t>
            </a:r>
            <a:r>
              <a:rPr lang="cs-CZ" sz="2000" u="sng" dirty="0"/>
              <a:t>je důsledkem hydrostatického tlaku</a:t>
            </a:r>
            <a:r>
              <a:rPr lang="cs-CZ" sz="2000" dirty="0"/>
              <a:t>, jehož velikost závisí na hloubce a ne na množství kapaliny. </a:t>
            </a:r>
            <a:r>
              <a:rPr lang="cs-CZ" sz="2000" u="sng" dirty="0"/>
              <a:t>Důležitou podmínkou je nehybnost kapalin</a:t>
            </a:r>
            <a:r>
              <a:rPr lang="cs-CZ" sz="2000" dirty="0"/>
              <a:t>, při proudění mohou být tlaky kapalin v různých nádobách různé díky </a:t>
            </a:r>
            <a:r>
              <a:rPr lang="cs-CZ" sz="2000" dirty="0" err="1"/>
              <a:t>Bernoulliho</a:t>
            </a:r>
            <a:r>
              <a:rPr lang="cs-CZ" sz="2000" dirty="0"/>
              <a:t> jevu.</a:t>
            </a:r>
          </a:p>
        </p:txBody>
      </p:sp>
      <p:pic>
        <p:nvPicPr>
          <p:cNvPr id="3" name="Obrázek 2">
            <a:extLst>
              <a:ext uri="{FF2B5EF4-FFF2-40B4-BE49-F238E27FC236}">
                <a16:creationId xmlns:a16="http://schemas.microsoft.com/office/drawing/2014/main" id="{040D23D8-7A97-49D3-BC37-01019F7B5BB3}"/>
              </a:ext>
            </a:extLst>
          </p:cNvPr>
          <p:cNvPicPr>
            <a:picLocks noChangeAspect="1"/>
          </p:cNvPicPr>
          <p:nvPr/>
        </p:nvPicPr>
        <p:blipFill>
          <a:blip r:embed="rId2"/>
          <a:stretch>
            <a:fillRect/>
          </a:stretch>
        </p:blipFill>
        <p:spPr>
          <a:xfrm>
            <a:off x="428625" y="2413516"/>
            <a:ext cx="3057525" cy="2228850"/>
          </a:xfrm>
          <a:prstGeom prst="rect">
            <a:avLst/>
          </a:prstGeom>
        </p:spPr>
      </p:pic>
      <p:pic>
        <p:nvPicPr>
          <p:cNvPr id="5" name="Obrázek 4">
            <a:extLst>
              <a:ext uri="{FF2B5EF4-FFF2-40B4-BE49-F238E27FC236}">
                <a16:creationId xmlns:a16="http://schemas.microsoft.com/office/drawing/2014/main" id="{E2F22A5C-1542-4AED-9DD7-BC2D778AC668}"/>
              </a:ext>
            </a:extLst>
          </p:cNvPr>
          <p:cNvPicPr>
            <a:picLocks noChangeAspect="1"/>
          </p:cNvPicPr>
          <p:nvPr/>
        </p:nvPicPr>
        <p:blipFill>
          <a:blip r:embed="rId3"/>
          <a:stretch>
            <a:fillRect/>
          </a:stretch>
        </p:blipFill>
        <p:spPr>
          <a:xfrm>
            <a:off x="4572000" y="2938462"/>
            <a:ext cx="3886200" cy="2009775"/>
          </a:xfrm>
          <a:prstGeom prst="rect">
            <a:avLst/>
          </a:prstGeom>
        </p:spPr>
      </p:pic>
      <p:sp>
        <p:nvSpPr>
          <p:cNvPr id="6" name="TextovéPole 5">
            <a:extLst>
              <a:ext uri="{FF2B5EF4-FFF2-40B4-BE49-F238E27FC236}">
                <a16:creationId xmlns:a16="http://schemas.microsoft.com/office/drawing/2014/main" id="{82A2F857-1DB9-4820-9952-26CADE6AE430}"/>
              </a:ext>
            </a:extLst>
          </p:cNvPr>
          <p:cNvSpPr txBox="1"/>
          <p:nvPr/>
        </p:nvSpPr>
        <p:spPr>
          <a:xfrm>
            <a:off x="428625" y="2413516"/>
            <a:ext cx="1722331" cy="369332"/>
          </a:xfrm>
          <a:prstGeom prst="rect">
            <a:avLst/>
          </a:prstGeom>
          <a:noFill/>
        </p:spPr>
        <p:txBody>
          <a:bodyPr wrap="none" rtlCol="0">
            <a:spAutoFit/>
          </a:bodyPr>
          <a:lstStyle/>
          <a:p>
            <a:r>
              <a:rPr lang="cs-CZ" b="1" dirty="0"/>
              <a:t>Spojené nádoby</a:t>
            </a:r>
          </a:p>
        </p:txBody>
      </p:sp>
      <p:sp>
        <p:nvSpPr>
          <p:cNvPr id="8" name="TextovéPole 7">
            <a:extLst>
              <a:ext uri="{FF2B5EF4-FFF2-40B4-BE49-F238E27FC236}">
                <a16:creationId xmlns:a16="http://schemas.microsoft.com/office/drawing/2014/main" id="{AAF8E1AA-0400-4DA9-B2C8-6EBA11AB5DED}"/>
              </a:ext>
            </a:extLst>
          </p:cNvPr>
          <p:cNvSpPr txBox="1"/>
          <p:nvPr/>
        </p:nvSpPr>
        <p:spPr>
          <a:xfrm>
            <a:off x="4710183" y="2413516"/>
            <a:ext cx="3679341" cy="369332"/>
          </a:xfrm>
          <a:prstGeom prst="rect">
            <a:avLst/>
          </a:prstGeom>
          <a:noFill/>
        </p:spPr>
        <p:txBody>
          <a:bodyPr wrap="none" rtlCol="0">
            <a:spAutoFit/>
          </a:bodyPr>
          <a:lstStyle/>
          <a:p>
            <a:r>
              <a:rPr lang="cs-CZ" b="1" dirty="0"/>
              <a:t>Nádoby oddělené pohyblivou zátkou</a:t>
            </a:r>
          </a:p>
        </p:txBody>
      </p:sp>
      <p:sp>
        <p:nvSpPr>
          <p:cNvPr id="9" name="TextovéPole 8">
            <a:extLst>
              <a:ext uri="{FF2B5EF4-FFF2-40B4-BE49-F238E27FC236}">
                <a16:creationId xmlns:a16="http://schemas.microsoft.com/office/drawing/2014/main" id="{F8AAC261-5292-40BD-9250-3B355F6437C3}"/>
              </a:ext>
            </a:extLst>
          </p:cNvPr>
          <p:cNvSpPr txBox="1"/>
          <p:nvPr/>
        </p:nvSpPr>
        <p:spPr>
          <a:xfrm>
            <a:off x="1554071" y="5146242"/>
            <a:ext cx="806631" cy="369332"/>
          </a:xfrm>
          <a:prstGeom prst="rect">
            <a:avLst/>
          </a:prstGeom>
          <a:noFill/>
        </p:spPr>
        <p:txBody>
          <a:bodyPr wrap="none" rtlCol="0">
            <a:spAutoFit/>
          </a:bodyPr>
          <a:lstStyle/>
          <a:p>
            <a:r>
              <a:rPr lang="cs-CZ" dirty="0"/>
              <a:t>p</a:t>
            </a:r>
            <a:r>
              <a:rPr lang="cs-CZ" baseline="-25000" dirty="0"/>
              <a:t>1</a:t>
            </a:r>
            <a:r>
              <a:rPr lang="cs-CZ" dirty="0"/>
              <a:t> = p</a:t>
            </a:r>
            <a:r>
              <a:rPr lang="cs-CZ" baseline="-25000" dirty="0"/>
              <a:t>2</a:t>
            </a:r>
          </a:p>
        </p:txBody>
      </p:sp>
      <p:sp>
        <p:nvSpPr>
          <p:cNvPr id="10" name="TextovéPole 9">
            <a:extLst>
              <a:ext uri="{FF2B5EF4-FFF2-40B4-BE49-F238E27FC236}">
                <a16:creationId xmlns:a16="http://schemas.microsoft.com/office/drawing/2014/main" id="{1799BF4F-C233-49F3-9414-4C3326E73C81}"/>
              </a:ext>
            </a:extLst>
          </p:cNvPr>
          <p:cNvSpPr txBox="1"/>
          <p:nvPr/>
        </p:nvSpPr>
        <p:spPr>
          <a:xfrm>
            <a:off x="6259421" y="5103851"/>
            <a:ext cx="774571" cy="369332"/>
          </a:xfrm>
          <a:prstGeom prst="rect">
            <a:avLst/>
          </a:prstGeom>
          <a:noFill/>
        </p:spPr>
        <p:txBody>
          <a:bodyPr wrap="none" rtlCol="0">
            <a:spAutoFit/>
          </a:bodyPr>
          <a:lstStyle/>
          <a:p>
            <a:r>
              <a:rPr lang="cs-CZ" dirty="0"/>
              <a:t>F</a:t>
            </a:r>
            <a:r>
              <a:rPr lang="cs-CZ" baseline="-25000" dirty="0"/>
              <a:t>1</a:t>
            </a:r>
            <a:r>
              <a:rPr lang="cs-CZ" dirty="0"/>
              <a:t> = F</a:t>
            </a:r>
            <a:r>
              <a:rPr lang="cs-CZ" baseline="-25000" dirty="0"/>
              <a:t>2</a:t>
            </a:r>
          </a:p>
        </p:txBody>
      </p:sp>
    </p:spTree>
    <p:extLst>
      <p:ext uri="{BB962C8B-B14F-4D97-AF65-F5344CB8AC3E}">
        <p14:creationId xmlns:p14="http://schemas.microsoft.com/office/powerpoint/2010/main" val="15165267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3EFC096C-F820-476E-9238-3C2F707F0A87}"/>
              </a:ext>
            </a:extLst>
          </p:cNvPr>
          <p:cNvPicPr>
            <a:picLocks noChangeAspect="1"/>
          </p:cNvPicPr>
          <p:nvPr/>
        </p:nvPicPr>
        <p:blipFill>
          <a:blip r:embed="rId2"/>
          <a:stretch>
            <a:fillRect/>
          </a:stretch>
        </p:blipFill>
        <p:spPr>
          <a:xfrm>
            <a:off x="3146538" y="3088058"/>
            <a:ext cx="2187461" cy="1599434"/>
          </a:xfrm>
          <a:prstGeom prst="rect">
            <a:avLst/>
          </a:prstGeom>
        </p:spPr>
      </p:pic>
      <p:pic>
        <p:nvPicPr>
          <p:cNvPr id="20482" name="Picture 2" descr="4.2.2 Spojené nádoby − nádoby spojené u dna tak, že protékat z jedné do  druhé − hladiny v jednotlivých ramenech s j">
            <a:extLst>
              <a:ext uri="{FF2B5EF4-FFF2-40B4-BE49-F238E27FC236}">
                <a16:creationId xmlns:a16="http://schemas.microsoft.com/office/drawing/2014/main" id="{F3BD55A3-B0DA-4B71-A52C-590688B709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7776" y="4921521"/>
            <a:ext cx="2413163" cy="1447898"/>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Spojené nádoby">
            <a:extLst>
              <a:ext uri="{FF2B5EF4-FFF2-40B4-BE49-F238E27FC236}">
                <a16:creationId xmlns:a16="http://schemas.microsoft.com/office/drawing/2014/main" id="{2669AC72-909C-410E-BC95-3C8AAB9396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7349" y="2712245"/>
            <a:ext cx="3533775" cy="39504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Watering can">
            <a:extLst>
              <a:ext uri="{FF2B5EF4-FFF2-40B4-BE49-F238E27FC236}">
                <a16:creationId xmlns:a16="http://schemas.microsoft.com/office/drawing/2014/main" id="{CA4C51B1-FD61-4E61-BEBB-1D1D16B86A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6706" y="488581"/>
            <a:ext cx="3854105" cy="2165165"/>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a:extLst>
              <a:ext uri="{FF2B5EF4-FFF2-40B4-BE49-F238E27FC236}">
                <a16:creationId xmlns:a16="http://schemas.microsoft.com/office/drawing/2014/main" id="{AAA64B97-055A-4F7D-9AD6-928A88CF1D94}"/>
              </a:ext>
            </a:extLst>
          </p:cNvPr>
          <p:cNvPicPr>
            <a:picLocks noChangeAspect="1"/>
          </p:cNvPicPr>
          <p:nvPr/>
        </p:nvPicPr>
        <p:blipFill>
          <a:blip r:embed="rId6"/>
          <a:stretch>
            <a:fillRect/>
          </a:stretch>
        </p:blipFill>
        <p:spPr>
          <a:xfrm>
            <a:off x="885528" y="1189568"/>
            <a:ext cx="3354740" cy="1266825"/>
          </a:xfrm>
          <a:prstGeom prst="rect">
            <a:avLst/>
          </a:prstGeom>
        </p:spPr>
      </p:pic>
      <p:sp>
        <p:nvSpPr>
          <p:cNvPr id="13" name="TextovéPole 12">
            <a:extLst>
              <a:ext uri="{FF2B5EF4-FFF2-40B4-BE49-F238E27FC236}">
                <a16:creationId xmlns:a16="http://schemas.microsoft.com/office/drawing/2014/main" id="{789D5837-8B02-483D-A9B6-65C106C2DEC1}"/>
              </a:ext>
            </a:extLst>
          </p:cNvPr>
          <p:cNvSpPr txBox="1"/>
          <p:nvPr/>
        </p:nvSpPr>
        <p:spPr>
          <a:xfrm>
            <a:off x="1021373" y="705474"/>
            <a:ext cx="3218895" cy="400110"/>
          </a:xfrm>
          <a:prstGeom prst="rect">
            <a:avLst/>
          </a:prstGeom>
          <a:noFill/>
        </p:spPr>
        <p:txBody>
          <a:bodyPr wrap="none" rtlCol="0">
            <a:spAutoFit/>
          </a:bodyPr>
          <a:lstStyle/>
          <a:p>
            <a:r>
              <a:rPr lang="cs-CZ" sz="2000" dirty="0"/>
              <a:t>Která konev je nejvhodnější ?</a:t>
            </a:r>
          </a:p>
        </p:txBody>
      </p:sp>
      <p:sp>
        <p:nvSpPr>
          <p:cNvPr id="15" name="TextovéPole 14">
            <a:extLst>
              <a:ext uri="{FF2B5EF4-FFF2-40B4-BE49-F238E27FC236}">
                <a16:creationId xmlns:a16="http://schemas.microsoft.com/office/drawing/2014/main" id="{66E91FBB-35B8-48BD-BE37-14E141D9B884}"/>
              </a:ext>
            </a:extLst>
          </p:cNvPr>
          <p:cNvSpPr txBox="1"/>
          <p:nvPr/>
        </p:nvSpPr>
        <p:spPr>
          <a:xfrm>
            <a:off x="223189" y="179158"/>
            <a:ext cx="1072730" cy="461665"/>
          </a:xfrm>
          <a:prstGeom prst="rect">
            <a:avLst/>
          </a:prstGeom>
          <a:noFill/>
        </p:spPr>
        <p:txBody>
          <a:bodyPr wrap="none" rtlCol="0">
            <a:spAutoFit/>
          </a:bodyPr>
          <a:lstStyle/>
          <a:p>
            <a:r>
              <a:rPr lang="cs-CZ" sz="2400" b="1" dirty="0"/>
              <a:t>Příklad</a:t>
            </a:r>
          </a:p>
        </p:txBody>
      </p:sp>
      <p:pic>
        <p:nvPicPr>
          <p:cNvPr id="20486" name="Picture 6" descr="Spojené nádoby">
            <a:extLst>
              <a:ext uri="{FF2B5EF4-FFF2-40B4-BE49-F238E27FC236}">
                <a16:creationId xmlns:a16="http://schemas.microsoft.com/office/drawing/2014/main" id="{AA06DF89-BE44-422B-BD5D-CDA643B210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5816" y="3005139"/>
            <a:ext cx="24955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9" name="Obrázek 18">
            <a:extLst>
              <a:ext uri="{FF2B5EF4-FFF2-40B4-BE49-F238E27FC236}">
                <a16:creationId xmlns:a16="http://schemas.microsoft.com/office/drawing/2014/main" id="{DB292BE5-C5A6-4A0D-B801-E749EDA66796}"/>
              </a:ext>
            </a:extLst>
          </p:cNvPr>
          <p:cNvPicPr>
            <a:picLocks noChangeAspect="1"/>
          </p:cNvPicPr>
          <p:nvPr/>
        </p:nvPicPr>
        <p:blipFill>
          <a:blip r:embed="rId8"/>
          <a:stretch>
            <a:fillRect/>
          </a:stretch>
        </p:blipFill>
        <p:spPr>
          <a:xfrm>
            <a:off x="223189" y="5160714"/>
            <a:ext cx="2413163" cy="1502025"/>
          </a:xfrm>
          <a:prstGeom prst="rect">
            <a:avLst/>
          </a:prstGeom>
        </p:spPr>
      </p:pic>
    </p:spTree>
    <p:extLst>
      <p:ext uri="{BB962C8B-B14F-4D97-AF65-F5344CB8AC3E}">
        <p14:creationId xmlns:p14="http://schemas.microsoft.com/office/powerpoint/2010/main" val="3996095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81DB4492-591C-49F9-BEFA-D4AB4B366A59}"/>
              </a:ext>
            </a:extLst>
          </p:cNvPr>
          <p:cNvPicPr>
            <a:picLocks noChangeAspect="1"/>
          </p:cNvPicPr>
          <p:nvPr/>
        </p:nvPicPr>
        <p:blipFill>
          <a:blip r:embed="rId2"/>
          <a:stretch>
            <a:fillRect/>
          </a:stretch>
        </p:blipFill>
        <p:spPr>
          <a:xfrm>
            <a:off x="6958015" y="109990"/>
            <a:ext cx="2019300" cy="3263900"/>
          </a:xfrm>
          <a:prstGeom prst="rect">
            <a:avLst/>
          </a:prstGeom>
        </p:spPr>
      </p:pic>
      <p:sp>
        <p:nvSpPr>
          <p:cNvPr id="7" name="TextovéPole 6">
            <a:extLst>
              <a:ext uri="{FF2B5EF4-FFF2-40B4-BE49-F238E27FC236}">
                <a16:creationId xmlns:a16="http://schemas.microsoft.com/office/drawing/2014/main" id="{F7FDCB33-A0D8-45D0-B6A8-985FB4BDCC1C}"/>
              </a:ext>
            </a:extLst>
          </p:cNvPr>
          <p:cNvSpPr txBox="1"/>
          <p:nvPr/>
        </p:nvSpPr>
        <p:spPr>
          <a:xfrm>
            <a:off x="197644" y="734323"/>
            <a:ext cx="6796089" cy="1631216"/>
          </a:xfrm>
          <a:prstGeom prst="rect">
            <a:avLst/>
          </a:prstGeom>
          <a:noFill/>
        </p:spPr>
        <p:txBody>
          <a:bodyPr wrap="square">
            <a:spAutoFit/>
          </a:bodyPr>
          <a:lstStyle/>
          <a:p>
            <a:pPr algn="just"/>
            <a:r>
              <a:rPr lang="cs-CZ" sz="2000" b="0" i="0" dirty="0">
                <a:solidFill>
                  <a:srgbClr val="222222"/>
                </a:solidFill>
                <a:effectLst/>
              </a:rPr>
              <a:t>B. </a:t>
            </a:r>
            <a:r>
              <a:rPr lang="en-US" sz="2000" b="0" i="0" dirty="0">
                <a:solidFill>
                  <a:srgbClr val="222222"/>
                </a:solidFill>
                <a:effectLst/>
              </a:rPr>
              <a:t>Pascal </a:t>
            </a:r>
            <a:r>
              <a:rPr lang="cs-CZ" sz="2000" dirty="0">
                <a:solidFill>
                  <a:srgbClr val="222222"/>
                </a:solidFill>
              </a:rPr>
              <a:t>umístil</a:t>
            </a:r>
            <a:r>
              <a:rPr lang="en-US" sz="2000" b="0" i="0" dirty="0">
                <a:solidFill>
                  <a:srgbClr val="222222"/>
                </a:solidFill>
                <a:effectLst/>
              </a:rPr>
              <a:t> </a:t>
            </a:r>
            <a:r>
              <a:rPr lang="cs-CZ" sz="2000" b="0" i="0" dirty="0">
                <a:solidFill>
                  <a:srgbClr val="222222"/>
                </a:solidFill>
                <a:effectLst/>
              </a:rPr>
              <a:t>dlouhou tenkou trubici o poloměru </a:t>
            </a:r>
            <a:r>
              <a:rPr lang="en-US" sz="2000" b="0" i="0" dirty="0">
                <a:solidFill>
                  <a:srgbClr val="222222"/>
                </a:solidFill>
                <a:effectLst/>
              </a:rPr>
              <a:t>0.30 cm </a:t>
            </a:r>
            <a:r>
              <a:rPr lang="cs-CZ" sz="2000" b="0" i="0" dirty="0">
                <a:solidFill>
                  <a:srgbClr val="222222"/>
                </a:solidFill>
                <a:effectLst/>
              </a:rPr>
              <a:t>vertikálně do vinného sudu poloměru</a:t>
            </a:r>
            <a:r>
              <a:rPr lang="en-US" sz="2000" b="0" i="0" dirty="0">
                <a:solidFill>
                  <a:srgbClr val="222222"/>
                </a:solidFill>
                <a:effectLst/>
              </a:rPr>
              <a:t> 21 cm. </a:t>
            </a:r>
            <a:r>
              <a:rPr lang="cs-CZ" sz="2000" b="0" i="0" dirty="0">
                <a:solidFill>
                  <a:srgbClr val="222222"/>
                </a:solidFill>
                <a:effectLst/>
              </a:rPr>
              <a:t>Sud byl plněn vodou až hladina v trubici dosáhla výšky </a:t>
            </a:r>
            <a:r>
              <a:rPr lang="en-US" sz="2000" b="0" i="0" dirty="0">
                <a:solidFill>
                  <a:srgbClr val="222222"/>
                </a:solidFill>
                <a:effectLst/>
              </a:rPr>
              <a:t>12 m, </a:t>
            </a:r>
            <a:r>
              <a:rPr lang="cs-CZ" sz="2000" b="0" i="0" dirty="0">
                <a:solidFill>
                  <a:srgbClr val="222222"/>
                </a:solidFill>
                <a:effectLst/>
              </a:rPr>
              <a:t>potom sud praskl</a:t>
            </a:r>
            <a:r>
              <a:rPr lang="en-US" sz="2000" b="0" i="0" dirty="0">
                <a:solidFill>
                  <a:srgbClr val="222222"/>
                </a:solidFill>
                <a:effectLst/>
              </a:rPr>
              <a:t>. </a:t>
            </a:r>
            <a:r>
              <a:rPr lang="cs-CZ" sz="2000" b="0" i="0" dirty="0">
                <a:solidFill>
                  <a:srgbClr val="222222"/>
                </a:solidFill>
                <a:effectLst/>
              </a:rPr>
              <a:t>Určete množství vody v trubici a sílu kterou působila voda na víko sudu těsně před prasknutím.</a:t>
            </a:r>
            <a:endParaRPr lang="cs-CZ" sz="2000" dirty="0"/>
          </a:p>
        </p:txBody>
      </p:sp>
      <p:sp>
        <p:nvSpPr>
          <p:cNvPr id="9" name="TextovéPole 8">
            <a:extLst>
              <a:ext uri="{FF2B5EF4-FFF2-40B4-BE49-F238E27FC236}">
                <a16:creationId xmlns:a16="http://schemas.microsoft.com/office/drawing/2014/main" id="{08F7606E-4017-4904-979A-BCAEDAAC8388}"/>
              </a:ext>
            </a:extLst>
          </p:cNvPr>
          <p:cNvSpPr txBox="1"/>
          <p:nvPr/>
        </p:nvSpPr>
        <p:spPr>
          <a:xfrm>
            <a:off x="3374233" y="2754447"/>
            <a:ext cx="3300412" cy="400110"/>
          </a:xfrm>
          <a:prstGeom prst="rect">
            <a:avLst/>
          </a:prstGeom>
          <a:noFill/>
        </p:spPr>
        <p:txBody>
          <a:bodyPr wrap="square">
            <a:spAutoFit/>
          </a:bodyPr>
          <a:lstStyle/>
          <a:p>
            <a:r>
              <a:rPr lang="en-US" sz="2000" b="0" i="0" dirty="0">
                <a:solidFill>
                  <a:srgbClr val="333333"/>
                </a:solidFill>
                <a:effectLst/>
                <a:highlight>
                  <a:srgbClr val="FFFF00"/>
                </a:highlight>
              </a:rPr>
              <a:t>m =V</a:t>
            </a:r>
            <a:r>
              <a:rPr lang="cs-CZ" sz="2000" b="0" i="0" dirty="0">
                <a:solidFill>
                  <a:srgbClr val="333333"/>
                </a:solidFill>
                <a:effectLst/>
                <a:highlight>
                  <a:srgbClr val="FFFF00"/>
                </a:highlight>
              </a:rPr>
              <a:t>.</a:t>
            </a:r>
            <a:r>
              <a:rPr lang="en-US" sz="2000" b="0" i="0" dirty="0" err="1">
                <a:solidFill>
                  <a:srgbClr val="333333"/>
                </a:solidFill>
                <a:effectLst/>
                <a:highlight>
                  <a:srgbClr val="FFFF00"/>
                </a:highlight>
              </a:rPr>
              <a:t>ρ</a:t>
            </a:r>
            <a:r>
              <a:rPr lang="en-US" sz="2000" b="0" i="0" baseline="-25000" dirty="0" err="1">
                <a:solidFill>
                  <a:srgbClr val="333333"/>
                </a:solidFill>
                <a:effectLst/>
                <a:highlight>
                  <a:srgbClr val="FFFF00"/>
                </a:highlight>
              </a:rPr>
              <a:t>w</a:t>
            </a:r>
            <a:r>
              <a:rPr lang="en-US" sz="2000" b="0" i="0" dirty="0">
                <a:solidFill>
                  <a:srgbClr val="333333"/>
                </a:solidFill>
                <a:effectLst/>
                <a:highlight>
                  <a:srgbClr val="FFFF00"/>
                </a:highlight>
              </a:rPr>
              <a:t> = π</a:t>
            </a:r>
            <a:r>
              <a:rPr lang="cs-CZ" sz="2000" dirty="0">
                <a:solidFill>
                  <a:srgbClr val="333333"/>
                </a:solidFill>
                <a:highlight>
                  <a:srgbClr val="FFFF00"/>
                </a:highlight>
              </a:rPr>
              <a:t>.</a:t>
            </a:r>
            <a:r>
              <a:rPr lang="en-US" sz="2000" b="0" i="0" dirty="0">
                <a:solidFill>
                  <a:srgbClr val="333333"/>
                </a:solidFill>
                <a:effectLst/>
                <a:highlight>
                  <a:srgbClr val="FFFF00"/>
                </a:highlight>
              </a:rPr>
              <a:t>r</a:t>
            </a:r>
            <a:r>
              <a:rPr lang="en-US" sz="2000" b="0" i="0" baseline="30000" dirty="0">
                <a:solidFill>
                  <a:srgbClr val="333333"/>
                </a:solidFill>
                <a:effectLst/>
                <a:highlight>
                  <a:srgbClr val="FFFF00"/>
                </a:highlight>
              </a:rPr>
              <a:t>2</a:t>
            </a:r>
            <a:r>
              <a:rPr lang="cs-CZ" sz="2000" b="0" i="0" dirty="0">
                <a:solidFill>
                  <a:srgbClr val="333333"/>
                </a:solidFill>
                <a:effectLst/>
                <a:highlight>
                  <a:srgbClr val="FFFF00"/>
                </a:highlight>
              </a:rPr>
              <a:t>.</a:t>
            </a:r>
            <a:r>
              <a:rPr lang="en-US" sz="2000" b="0" i="0" dirty="0">
                <a:solidFill>
                  <a:srgbClr val="333333"/>
                </a:solidFill>
                <a:effectLst/>
                <a:highlight>
                  <a:srgbClr val="FFFF00"/>
                </a:highlight>
              </a:rPr>
              <a:t>h</a:t>
            </a:r>
            <a:r>
              <a:rPr lang="cs-CZ" sz="2000" b="0" i="0" dirty="0">
                <a:solidFill>
                  <a:srgbClr val="333333"/>
                </a:solidFill>
                <a:effectLst/>
                <a:highlight>
                  <a:srgbClr val="FFFF00"/>
                </a:highlight>
              </a:rPr>
              <a:t>.</a:t>
            </a:r>
            <a:r>
              <a:rPr lang="en-US" sz="2000" b="0" i="0" dirty="0" err="1">
                <a:solidFill>
                  <a:srgbClr val="333333"/>
                </a:solidFill>
                <a:effectLst/>
                <a:highlight>
                  <a:srgbClr val="FFFF00"/>
                </a:highlight>
              </a:rPr>
              <a:t>ρ</a:t>
            </a:r>
            <a:r>
              <a:rPr lang="en-US" sz="2000" b="0" i="0" baseline="-25000" dirty="0" err="1">
                <a:solidFill>
                  <a:srgbClr val="333333"/>
                </a:solidFill>
                <a:effectLst/>
                <a:highlight>
                  <a:srgbClr val="FFFF00"/>
                </a:highlight>
              </a:rPr>
              <a:t>w</a:t>
            </a:r>
            <a:r>
              <a:rPr lang="en-US" sz="2000" b="0" i="0" dirty="0">
                <a:solidFill>
                  <a:srgbClr val="333333"/>
                </a:solidFill>
                <a:effectLst/>
                <a:highlight>
                  <a:srgbClr val="FFFF00"/>
                </a:highlight>
              </a:rPr>
              <a:t> =</a:t>
            </a:r>
            <a:r>
              <a:rPr lang="cs-CZ" sz="2000" b="0" i="0" dirty="0">
                <a:solidFill>
                  <a:srgbClr val="333333"/>
                </a:solidFill>
                <a:effectLst/>
                <a:highlight>
                  <a:srgbClr val="FFFF00"/>
                </a:highlight>
              </a:rPr>
              <a:t> </a:t>
            </a:r>
            <a:r>
              <a:rPr lang="en-US" sz="2000" b="0" i="0" u="sng" dirty="0">
                <a:solidFill>
                  <a:srgbClr val="333333"/>
                </a:solidFill>
                <a:effectLst/>
                <a:highlight>
                  <a:srgbClr val="FFFF00"/>
                </a:highlight>
              </a:rPr>
              <a:t>0.41</a:t>
            </a:r>
            <a:r>
              <a:rPr lang="cs-CZ" sz="2000" b="0" i="0" u="sng" dirty="0">
                <a:solidFill>
                  <a:srgbClr val="333333"/>
                </a:solidFill>
                <a:effectLst/>
                <a:highlight>
                  <a:srgbClr val="FFFF00"/>
                </a:highlight>
              </a:rPr>
              <a:t> </a:t>
            </a:r>
            <a:r>
              <a:rPr lang="en-US" sz="2000" b="0" i="0" u="sng" dirty="0">
                <a:solidFill>
                  <a:srgbClr val="333333"/>
                </a:solidFill>
                <a:effectLst/>
                <a:highlight>
                  <a:srgbClr val="FFFF00"/>
                </a:highlight>
              </a:rPr>
              <a:t>kg</a:t>
            </a:r>
            <a:r>
              <a:rPr lang="en-US" sz="2000" b="0" i="0" dirty="0">
                <a:solidFill>
                  <a:srgbClr val="333333"/>
                </a:solidFill>
                <a:effectLst/>
                <a:highlight>
                  <a:srgbClr val="FFFF00"/>
                </a:highlight>
              </a:rPr>
              <a:t> </a:t>
            </a:r>
            <a:endParaRPr lang="cs-CZ" sz="2000" dirty="0">
              <a:highlight>
                <a:srgbClr val="FFFF00"/>
              </a:highlight>
            </a:endParaRPr>
          </a:p>
        </p:txBody>
      </p:sp>
      <p:sp>
        <p:nvSpPr>
          <p:cNvPr id="11" name="TextovéPole 10">
            <a:extLst>
              <a:ext uri="{FF2B5EF4-FFF2-40B4-BE49-F238E27FC236}">
                <a16:creationId xmlns:a16="http://schemas.microsoft.com/office/drawing/2014/main" id="{8B3313DE-D87A-49AC-B998-40FCB9271874}"/>
              </a:ext>
            </a:extLst>
          </p:cNvPr>
          <p:cNvSpPr txBox="1"/>
          <p:nvPr/>
        </p:nvSpPr>
        <p:spPr>
          <a:xfrm>
            <a:off x="252413" y="2453670"/>
            <a:ext cx="2909887" cy="1938992"/>
          </a:xfrm>
          <a:prstGeom prst="rect">
            <a:avLst/>
          </a:prstGeom>
          <a:noFill/>
        </p:spPr>
        <p:txBody>
          <a:bodyPr wrap="square">
            <a:spAutoFit/>
          </a:bodyPr>
          <a:lstStyle/>
          <a:p>
            <a:r>
              <a:rPr lang="cs-CZ" sz="2000" b="0" i="0" dirty="0">
                <a:solidFill>
                  <a:srgbClr val="222222"/>
                </a:solidFill>
                <a:effectLst/>
              </a:rPr>
              <a:t>r</a:t>
            </a:r>
            <a:r>
              <a:rPr lang="en-US" sz="2000" b="0" i="0" dirty="0">
                <a:solidFill>
                  <a:srgbClr val="222222"/>
                </a:solidFill>
                <a:effectLst/>
              </a:rPr>
              <a:t> = 0.30</a:t>
            </a:r>
            <a:r>
              <a:rPr lang="cs-CZ" sz="2000" b="0" i="0" dirty="0">
                <a:solidFill>
                  <a:srgbClr val="222222"/>
                </a:solidFill>
                <a:effectLst/>
              </a:rPr>
              <a:t> cm = 0,0003 m</a:t>
            </a:r>
          </a:p>
          <a:p>
            <a:r>
              <a:rPr lang="cs-CZ" sz="2000" dirty="0">
                <a:solidFill>
                  <a:srgbClr val="222222"/>
                </a:solidFill>
              </a:rPr>
              <a:t>R = 21 cm = 0,21 m</a:t>
            </a:r>
          </a:p>
          <a:p>
            <a:r>
              <a:rPr lang="cs-CZ" sz="2000" b="0" i="0" dirty="0">
                <a:solidFill>
                  <a:srgbClr val="222222"/>
                </a:solidFill>
                <a:effectLst/>
              </a:rPr>
              <a:t>h = 12 m</a:t>
            </a:r>
          </a:p>
          <a:p>
            <a:r>
              <a:rPr lang="en-US" sz="2000" b="0" i="0" dirty="0" err="1">
                <a:solidFill>
                  <a:srgbClr val="333333"/>
                </a:solidFill>
                <a:effectLst/>
              </a:rPr>
              <a:t>ρ</a:t>
            </a:r>
            <a:r>
              <a:rPr lang="en-US" sz="2000" b="0" i="0" baseline="-25000" dirty="0" err="1">
                <a:solidFill>
                  <a:srgbClr val="333333"/>
                </a:solidFill>
                <a:effectLst/>
              </a:rPr>
              <a:t>w</a:t>
            </a:r>
            <a:r>
              <a:rPr lang="cs-CZ" sz="2000" b="0" i="0" baseline="-25000" dirty="0">
                <a:solidFill>
                  <a:srgbClr val="333333"/>
                </a:solidFill>
                <a:effectLst/>
              </a:rPr>
              <a:t> </a:t>
            </a:r>
            <a:r>
              <a:rPr lang="cs-CZ" sz="2000" b="0" i="0" dirty="0">
                <a:solidFill>
                  <a:srgbClr val="333333"/>
                </a:solidFill>
                <a:effectLst/>
              </a:rPr>
              <a:t>= 1000 kg.m</a:t>
            </a:r>
            <a:r>
              <a:rPr lang="cs-CZ" sz="2000" b="0" i="0" baseline="30000" dirty="0">
                <a:solidFill>
                  <a:srgbClr val="333333"/>
                </a:solidFill>
                <a:effectLst/>
              </a:rPr>
              <a:t>-3</a:t>
            </a:r>
          </a:p>
          <a:p>
            <a:r>
              <a:rPr lang="cs-CZ" sz="2000" dirty="0"/>
              <a:t>m = ?</a:t>
            </a:r>
          </a:p>
          <a:p>
            <a:r>
              <a:rPr lang="cs-CZ" sz="2000" dirty="0"/>
              <a:t>F = ?</a:t>
            </a:r>
          </a:p>
        </p:txBody>
      </p:sp>
      <p:sp>
        <p:nvSpPr>
          <p:cNvPr id="2" name="TextovéPole 1">
            <a:extLst>
              <a:ext uri="{FF2B5EF4-FFF2-40B4-BE49-F238E27FC236}">
                <a16:creationId xmlns:a16="http://schemas.microsoft.com/office/drawing/2014/main" id="{383C3E71-2C6A-4CAE-80D9-2F286A902392}"/>
              </a:ext>
            </a:extLst>
          </p:cNvPr>
          <p:cNvSpPr txBox="1"/>
          <p:nvPr/>
        </p:nvSpPr>
        <p:spPr>
          <a:xfrm>
            <a:off x="161927" y="5116794"/>
            <a:ext cx="6796088" cy="1631216"/>
          </a:xfrm>
          <a:prstGeom prst="rect">
            <a:avLst/>
          </a:prstGeom>
          <a:noFill/>
        </p:spPr>
        <p:txBody>
          <a:bodyPr wrap="square">
            <a:spAutoFit/>
          </a:bodyPr>
          <a:lstStyle/>
          <a:p>
            <a:pPr algn="just"/>
            <a:r>
              <a:rPr lang="cs-CZ" sz="2000" dirty="0"/>
              <a:t>Kromě tlaku krve vytvořeného srdcem působí na krev i hydrostatický tlak. Žirafa měří asi 4 metry, krk má dlouhý přibližně 2 velký. Aby nedošlo k poškození krevního oběhu, jsou žirafy vybaveny soustavou chlopní v cévách a pružnějšími žilními stěnami.</a:t>
            </a:r>
          </a:p>
        </p:txBody>
      </p:sp>
      <p:pic>
        <p:nvPicPr>
          <p:cNvPr id="3" name="Picture 2" descr="See the source image">
            <a:extLst>
              <a:ext uri="{FF2B5EF4-FFF2-40B4-BE49-F238E27FC236}">
                <a16:creationId xmlns:a16="http://schemas.microsoft.com/office/drawing/2014/main" id="{D085B808-B87D-4A87-AAF4-60BA94F1D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8515" y="3896622"/>
            <a:ext cx="1828800" cy="2743201"/>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C76A362A-2DCA-4DB9-98D4-BA2AED99A042}"/>
              </a:ext>
            </a:extLst>
          </p:cNvPr>
          <p:cNvSpPr txBox="1"/>
          <p:nvPr/>
        </p:nvSpPr>
        <p:spPr>
          <a:xfrm>
            <a:off x="252413" y="184527"/>
            <a:ext cx="1072730" cy="461665"/>
          </a:xfrm>
          <a:prstGeom prst="rect">
            <a:avLst/>
          </a:prstGeom>
          <a:noFill/>
        </p:spPr>
        <p:txBody>
          <a:bodyPr wrap="none" rtlCol="0">
            <a:spAutoFit/>
          </a:bodyPr>
          <a:lstStyle/>
          <a:p>
            <a:r>
              <a:rPr lang="cs-CZ" sz="2400" b="1" dirty="0"/>
              <a:t>Příklad</a:t>
            </a:r>
          </a:p>
        </p:txBody>
      </p:sp>
      <p:sp>
        <p:nvSpPr>
          <p:cNvPr id="6" name="TextovéPole 5">
            <a:extLst>
              <a:ext uri="{FF2B5EF4-FFF2-40B4-BE49-F238E27FC236}">
                <a16:creationId xmlns:a16="http://schemas.microsoft.com/office/drawing/2014/main" id="{9B912573-545A-4769-BFB5-BC4391CB2045}"/>
              </a:ext>
            </a:extLst>
          </p:cNvPr>
          <p:cNvSpPr txBox="1"/>
          <p:nvPr/>
        </p:nvSpPr>
        <p:spPr>
          <a:xfrm>
            <a:off x="131555" y="4655129"/>
            <a:ext cx="1072730" cy="461665"/>
          </a:xfrm>
          <a:prstGeom prst="rect">
            <a:avLst/>
          </a:prstGeom>
          <a:noFill/>
        </p:spPr>
        <p:txBody>
          <a:bodyPr wrap="none" rtlCol="0">
            <a:spAutoFit/>
          </a:bodyPr>
          <a:lstStyle/>
          <a:p>
            <a:r>
              <a:rPr lang="cs-CZ" sz="2400" b="1" dirty="0"/>
              <a:t>Příklad</a:t>
            </a:r>
          </a:p>
        </p:txBody>
      </p:sp>
    </p:spTree>
    <p:extLst>
      <p:ext uri="{BB962C8B-B14F-4D97-AF65-F5344CB8AC3E}">
        <p14:creationId xmlns:p14="http://schemas.microsoft.com/office/powerpoint/2010/main" val="29459814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D54D135D-585F-4FD6-BBF1-0A5427BB8C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6450" y="285750"/>
            <a:ext cx="3000375" cy="22479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OSTNOKOŽCI">
            <a:extLst>
              <a:ext uri="{FF2B5EF4-FFF2-40B4-BE49-F238E27FC236}">
                <a16:creationId xmlns:a16="http://schemas.microsoft.com/office/drawing/2014/main" id="{58D31C46-2A34-4D0E-B1C8-4828B1E4F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4929188"/>
            <a:ext cx="2581275" cy="177165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Ostnokožci - Biomach, výpisky z biologie">
            <a:extLst>
              <a:ext uri="{FF2B5EF4-FFF2-40B4-BE49-F238E27FC236}">
                <a16:creationId xmlns:a16="http://schemas.microsoft.com/office/drawing/2014/main" id="{B58F90FE-5F95-476B-8D52-DF53FC49C4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5950" y="2624138"/>
            <a:ext cx="3224123" cy="2135981"/>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F2925767-E91C-4773-B731-FF77F914C8B9}"/>
              </a:ext>
            </a:extLst>
          </p:cNvPr>
          <p:cNvPicPr>
            <a:picLocks noChangeAspect="1"/>
          </p:cNvPicPr>
          <p:nvPr/>
        </p:nvPicPr>
        <p:blipFill>
          <a:blip r:embed="rId5"/>
          <a:stretch>
            <a:fillRect/>
          </a:stretch>
        </p:blipFill>
        <p:spPr>
          <a:xfrm>
            <a:off x="381000" y="340013"/>
            <a:ext cx="2214562" cy="2193637"/>
          </a:xfrm>
          <a:prstGeom prst="rect">
            <a:avLst/>
          </a:prstGeom>
        </p:spPr>
      </p:pic>
      <p:sp>
        <p:nvSpPr>
          <p:cNvPr id="10" name="TextovéPole 9">
            <a:extLst>
              <a:ext uri="{FF2B5EF4-FFF2-40B4-BE49-F238E27FC236}">
                <a16:creationId xmlns:a16="http://schemas.microsoft.com/office/drawing/2014/main" id="{A3A4C20D-5709-4C91-9A5C-4A303DB19B96}"/>
              </a:ext>
            </a:extLst>
          </p:cNvPr>
          <p:cNvSpPr txBox="1"/>
          <p:nvPr/>
        </p:nvSpPr>
        <p:spPr>
          <a:xfrm>
            <a:off x="381000" y="3086815"/>
            <a:ext cx="5314950" cy="3477875"/>
          </a:xfrm>
          <a:prstGeom prst="rect">
            <a:avLst/>
          </a:prstGeom>
          <a:noFill/>
        </p:spPr>
        <p:txBody>
          <a:bodyPr wrap="square">
            <a:spAutoFit/>
          </a:bodyPr>
          <a:lstStyle/>
          <a:p>
            <a:pPr algn="just"/>
            <a:r>
              <a:rPr lang="cs-CZ" sz="2000" b="0" i="0" dirty="0">
                <a:solidFill>
                  <a:srgbClr val="000000"/>
                </a:solidFill>
                <a:effectLst/>
              </a:rPr>
              <a:t>Uvnitř těla </a:t>
            </a:r>
            <a:r>
              <a:rPr lang="cs-CZ" sz="2000" b="1" i="0" dirty="0">
                <a:solidFill>
                  <a:srgbClr val="000000"/>
                </a:solidFill>
                <a:effectLst/>
              </a:rPr>
              <a:t>hvězdice </a:t>
            </a:r>
            <a:r>
              <a:rPr lang="cs-CZ" sz="2000" b="0" i="0" dirty="0">
                <a:solidFill>
                  <a:srgbClr val="000000"/>
                </a:solidFill>
                <a:effectLst/>
              </a:rPr>
              <a:t>se nachází síť tzv. </a:t>
            </a:r>
            <a:r>
              <a:rPr lang="cs-CZ" sz="2000" b="0" i="0" dirty="0" err="1">
                <a:solidFill>
                  <a:srgbClr val="000000"/>
                </a:solidFill>
                <a:effectLst/>
              </a:rPr>
              <a:t>coelomálních</a:t>
            </a:r>
            <a:r>
              <a:rPr lang="cs-CZ" sz="2000" b="0" i="0" dirty="0">
                <a:solidFill>
                  <a:srgbClr val="000000"/>
                </a:solidFill>
                <a:effectLst/>
              </a:rPr>
              <a:t> kanálků, které po těle rozvádí roztok s vysokým obsahem bílkovin. Soustava trubic vede k panožkám na spodní straně všech pěti ramena hvězdice a dalším výrůstkům na jejím těle, které se pohybují podle změn tlaku kapaliny.</a:t>
            </a:r>
          </a:p>
          <a:p>
            <a:pPr algn="just"/>
            <a:r>
              <a:rPr lang="cs-CZ" sz="2000" b="0" i="0" dirty="0">
                <a:solidFill>
                  <a:srgbClr val="000000"/>
                </a:solidFill>
                <a:effectLst/>
              </a:rPr>
              <a:t>Hydraulika těchto ostnokožců se označuje jako tzv. </a:t>
            </a:r>
            <a:r>
              <a:rPr lang="cs-CZ" sz="2000" b="0" i="1" dirty="0">
                <a:solidFill>
                  <a:srgbClr val="000000"/>
                </a:solidFill>
                <a:effectLst/>
              </a:rPr>
              <a:t>ambulakrální soustava</a:t>
            </a:r>
            <a:r>
              <a:rPr lang="cs-CZ" sz="2000" b="0" i="0" dirty="0">
                <a:solidFill>
                  <a:srgbClr val="000000"/>
                </a:solidFill>
                <a:effectLst/>
              </a:rPr>
              <a:t>. Ambulakrální kanálky ústící do panožek jim umožňují se při vytlačení vody přisát k podkladu a při nasátí se uvolnit.</a:t>
            </a:r>
          </a:p>
        </p:txBody>
      </p:sp>
      <p:pic>
        <p:nvPicPr>
          <p:cNvPr id="8200" name="Picture 8" descr="Virtuální muzeum - Hvězdice (Asteroidea)">
            <a:extLst>
              <a:ext uri="{FF2B5EF4-FFF2-40B4-BE49-F238E27FC236}">
                <a16:creationId xmlns:a16="http://schemas.microsoft.com/office/drawing/2014/main" id="{F89EAD0B-A346-4A75-B9A1-9D44A9B837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8451" y="309000"/>
            <a:ext cx="2857499" cy="2159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1935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27858FB5-651B-4B7B-9CF5-429D1B564719}"/>
              </a:ext>
            </a:extLst>
          </p:cNvPr>
          <p:cNvSpPr txBox="1"/>
          <p:nvPr/>
        </p:nvSpPr>
        <p:spPr>
          <a:xfrm>
            <a:off x="190499" y="754403"/>
            <a:ext cx="8763002" cy="1938992"/>
          </a:xfrm>
          <a:prstGeom prst="rect">
            <a:avLst/>
          </a:prstGeom>
          <a:noFill/>
        </p:spPr>
        <p:txBody>
          <a:bodyPr wrap="square" rtlCol="0">
            <a:spAutoFit/>
          </a:bodyPr>
          <a:lstStyle/>
          <a:p>
            <a:pPr algn="just"/>
            <a:r>
              <a:rPr lang="cs-CZ" sz="2000" dirty="0"/>
              <a:t>Atmosféra je poutána k Zemi působením tíhového pole a spolu s ní koná rotační pohyb. </a:t>
            </a:r>
            <a:r>
              <a:rPr lang="cs-CZ" sz="2000" b="1" dirty="0"/>
              <a:t>Atmosférický tlak </a:t>
            </a:r>
            <a:r>
              <a:rPr lang="cs-CZ" sz="2000" dirty="0"/>
              <a:t>je síla, kterou působí atmosféra planety (obvykle chápána Země) na jednotkovou plochu v daném místě. Atmosférický tlak </a:t>
            </a:r>
            <a:r>
              <a:rPr lang="cs-CZ" sz="2000" u="sng" dirty="0"/>
              <a:t>dosahuje nejvyšších hodnot při hladině moře </a:t>
            </a:r>
            <a:r>
              <a:rPr lang="cs-CZ" sz="2000" dirty="0"/>
              <a:t>(popř. povrchu planety) a </a:t>
            </a:r>
            <a:r>
              <a:rPr lang="cs-CZ" sz="2000" u="sng" dirty="0"/>
              <a:t>s rostoucí výškou klesá</a:t>
            </a:r>
            <a:r>
              <a:rPr lang="cs-CZ" sz="2000" dirty="0"/>
              <a:t>.</a:t>
            </a:r>
          </a:p>
          <a:p>
            <a:pPr algn="just"/>
            <a:endParaRPr lang="cs-CZ" sz="2000" dirty="0"/>
          </a:p>
        </p:txBody>
      </p:sp>
      <p:sp>
        <p:nvSpPr>
          <p:cNvPr id="2" name="TextovéPole 1">
            <a:extLst>
              <a:ext uri="{FF2B5EF4-FFF2-40B4-BE49-F238E27FC236}">
                <a16:creationId xmlns:a16="http://schemas.microsoft.com/office/drawing/2014/main" id="{CF89753B-9715-4B44-9961-709728D0D89B}"/>
              </a:ext>
            </a:extLst>
          </p:cNvPr>
          <p:cNvSpPr txBox="1"/>
          <p:nvPr/>
        </p:nvSpPr>
        <p:spPr>
          <a:xfrm>
            <a:off x="42862" y="151022"/>
            <a:ext cx="2409827" cy="461665"/>
          </a:xfrm>
          <a:prstGeom prst="rect">
            <a:avLst/>
          </a:prstGeom>
          <a:noFill/>
        </p:spPr>
        <p:txBody>
          <a:bodyPr wrap="none" rtlCol="0">
            <a:spAutoFit/>
          </a:bodyPr>
          <a:lstStyle/>
          <a:p>
            <a:r>
              <a:rPr lang="cs-CZ" sz="2400" b="1" dirty="0"/>
              <a:t>Atmosférický tlak</a:t>
            </a:r>
          </a:p>
        </p:txBody>
      </p:sp>
      <p:pic>
        <p:nvPicPr>
          <p:cNvPr id="5" name="Obrázek 4">
            <a:extLst>
              <a:ext uri="{FF2B5EF4-FFF2-40B4-BE49-F238E27FC236}">
                <a16:creationId xmlns:a16="http://schemas.microsoft.com/office/drawing/2014/main" id="{CEC77048-1269-4505-9289-158482E70522}"/>
              </a:ext>
            </a:extLst>
          </p:cNvPr>
          <p:cNvPicPr>
            <a:picLocks noChangeAspect="1"/>
          </p:cNvPicPr>
          <p:nvPr/>
        </p:nvPicPr>
        <p:blipFill>
          <a:blip r:embed="rId2"/>
          <a:stretch>
            <a:fillRect/>
          </a:stretch>
        </p:blipFill>
        <p:spPr>
          <a:xfrm>
            <a:off x="4569154" y="2167139"/>
            <a:ext cx="4371977" cy="2523722"/>
          </a:xfrm>
          <a:prstGeom prst="rect">
            <a:avLst/>
          </a:prstGeom>
        </p:spPr>
      </p:pic>
      <p:pic>
        <p:nvPicPr>
          <p:cNvPr id="10242" name="Picture 2">
            <a:extLst>
              <a:ext uri="{FF2B5EF4-FFF2-40B4-BE49-F238E27FC236}">
                <a16:creationId xmlns:a16="http://schemas.microsoft.com/office/drawing/2014/main" id="{697C35B8-5605-48BE-B7CE-6456CAF9C7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113" y="2534023"/>
            <a:ext cx="4307151" cy="2523722"/>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14C23BA1-8F94-438D-AD29-24BCADBA9580}"/>
              </a:ext>
            </a:extLst>
          </p:cNvPr>
          <p:cNvPicPr>
            <a:picLocks noChangeAspect="1"/>
          </p:cNvPicPr>
          <p:nvPr/>
        </p:nvPicPr>
        <p:blipFill>
          <a:blip r:embed="rId4"/>
          <a:stretch>
            <a:fillRect/>
          </a:stretch>
        </p:blipFill>
        <p:spPr>
          <a:xfrm>
            <a:off x="2033588" y="2440025"/>
            <a:ext cx="1636786" cy="790172"/>
          </a:xfrm>
          <a:prstGeom prst="rect">
            <a:avLst/>
          </a:prstGeom>
        </p:spPr>
      </p:pic>
      <p:sp>
        <p:nvSpPr>
          <p:cNvPr id="11" name="TextovéPole 10">
            <a:extLst>
              <a:ext uri="{FF2B5EF4-FFF2-40B4-BE49-F238E27FC236}">
                <a16:creationId xmlns:a16="http://schemas.microsoft.com/office/drawing/2014/main" id="{F765D8BB-963A-4C1A-B377-51481AF9CA53}"/>
              </a:ext>
            </a:extLst>
          </p:cNvPr>
          <p:cNvSpPr txBox="1"/>
          <p:nvPr/>
        </p:nvSpPr>
        <p:spPr>
          <a:xfrm>
            <a:off x="5680737" y="6137591"/>
            <a:ext cx="1597929" cy="400110"/>
          </a:xfrm>
          <a:prstGeom prst="rect">
            <a:avLst/>
          </a:prstGeom>
          <a:noFill/>
        </p:spPr>
        <p:txBody>
          <a:bodyPr wrap="square">
            <a:spAutoFit/>
          </a:bodyPr>
          <a:lstStyle/>
          <a:p>
            <a:r>
              <a:rPr lang="el-GR" sz="2000" b="0" i="0" dirty="0">
                <a:solidFill>
                  <a:srgbClr val="3A3A3A"/>
                </a:solidFill>
                <a:effectLst/>
              </a:rPr>
              <a:t>ρ</a:t>
            </a:r>
            <a:r>
              <a:rPr lang="cs-CZ" sz="2000" b="0" i="0" dirty="0">
                <a:solidFill>
                  <a:srgbClr val="3A3A3A"/>
                </a:solidFill>
                <a:effectLst/>
              </a:rPr>
              <a:t> </a:t>
            </a:r>
            <a:r>
              <a:rPr lang="el-GR" sz="2000" b="0" i="0" dirty="0">
                <a:solidFill>
                  <a:srgbClr val="3A3A3A"/>
                </a:solidFill>
                <a:effectLst/>
              </a:rPr>
              <a:t>=</a:t>
            </a:r>
            <a:r>
              <a:rPr lang="cs-CZ" sz="2000" b="0" i="0" dirty="0">
                <a:solidFill>
                  <a:srgbClr val="3A3A3A"/>
                </a:solidFill>
                <a:effectLst/>
              </a:rPr>
              <a:t> </a:t>
            </a:r>
            <a:r>
              <a:rPr lang="cs-CZ" sz="2000" b="0" i="0" dirty="0" err="1">
                <a:solidFill>
                  <a:srgbClr val="3A3A3A"/>
                </a:solidFill>
                <a:effectLst/>
              </a:rPr>
              <a:t>M.p</a:t>
            </a:r>
            <a:r>
              <a:rPr lang="cs-CZ" sz="2000" b="0" i="0" dirty="0">
                <a:solidFill>
                  <a:srgbClr val="3A3A3A"/>
                </a:solidFill>
                <a:effectLst/>
              </a:rPr>
              <a:t> / R.T</a:t>
            </a:r>
            <a:endParaRPr lang="cs-CZ" sz="2000" dirty="0"/>
          </a:p>
        </p:txBody>
      </p:sp>
      <p:sp>
        <p:nvSpPr>
          <p:cNvPr id="21" name="TextovéPole 20">
            <a:extLst>
              <a:ext uri="{FF2B5EF4-FFF2-40B4-BE49-F238E27FC236}">
                <a16:creationId xmlns:a16="http://schemas.microsoft.com/office/drawing/2014/main" id="{14C047AB-9125-4C48-A950-E52888E535FF}"/>
              </a:ext>
            </a:extLst>
          </p:cNvPr>
          <p:cNvSpPr txBox="1"/>
          <p:nvPr/>
        </p:nvSpPr>
        <p:spPr>
          <a:xfrm>
            <a:off x="242887" y="6176428"/>
            <a:ext cx="5225387" cy="400110"/>
          </a:xfrm>
          <a:prstGeom prst="rect">
            <a:avLst/>
          </a:prstGeom>
          <a:noFill/>
        </p:spPr>
        <p:txBody>
          <a:bodyPr wrap="square">
            <a:spAutoFit/>
          </a:bodyPr>
          <a:lstStyle/>
          <a:p>
            <a:r>
              <a:rPr lang="cs-CZ" sz="2000" b="1" dirty="0"/>
              <a:t>Hustota vzduchu</a:t>
            </a:r>
            <a:r>
              <a:rPr lang="cs-CZ" sz="2000" dirty="0"/>
              <a:t> se mění s nadmořskou výškou</a:t>
            </a:r>
          </a:p>
        </p:txBody>
      </p:sp>
      <p:sp>
        <p:nvSpPr>
          <p:cNvPr id="23" name="TextovéPole 22">
            <a:extLst>
              <a:ext uri="{FF2B5EF4-FFF2-40B4-BE49-F238E27FC236}">
                <a16:creationId xmlns:a16="http://schemas.microsoft.com/office/drawing/2014/main" id="{9547253E-267F-4572-B87A-A10D458FF9EC}"/>
              </a:ext>
            </a:extLst>
          </p:cNvPr>
          <p:cNvSpPr txBox="1"/>
          <p:nvPr/>
        </p:nvSpPr>
        <p:spPr>
          <a:xfrm>
            <a:off x="178129" y="5374530"/>
            <a:ext cx="8763002" cy="646331"/>
          </a:xfrm>
          <a:prstGeom prst="rect">
            <a:avLst/>
          </a:prstGeom>
          <a:noFill/>
        </p:spPr>
        <p:txBody>
          <a:bodyPr wrap="square">
            <a:spAutoFit/>
          </a:bodyPr>
          <a:lstStyle/>
          <a:p>
            <a:r>
              <a:rPr lang="cs-CZ" b="0" i="0" dirty="0">
                <a:solidFill>
                  <a:srgbClr val="202122"/>
                </a:solidFill>
                <a:effectLst/>
                <a:latin typeface="Arial" panose="020B0604020202020204" pitchFamily="34" charset="0"/>
              </a:rPr>
              <a:t>Tlak menší než barometrický (průměrný atmosférický tlak) se nazývá </a:t>
            </a:r>
            <a:r>
              <a:rPr lang="cs-CZ" b="1" i="0" dirty="0">
                <a:solidFill>
                  <a:srgbClr val="202122"/>
                </a:solidFill>
                <a:effectLst/>
                <a:latin typeface="Arial" panose="020B0604020202020204" pitchFamily="34" charset="0"/>
              </a:rPr>
              <a:t>podtlak</a:t>
            </a:r>
            <a:r>
              <a:rPr lang="cs-CZ" b="0" i="0" dirty="0">
                <a:solidFill>
                  <a:srgbClr val="202122"/>
                </a:solidFill>
                <a:effectLst/>
                <a:latin typeface="Arial" panose="020B0604020202020204" pitchFamily="34" charset="0"/>
              </a:rPr>
              <a:t>, tlak větší než barometrický se nazývá </a:t>
            </a:r>
            <a:r>
              <a:rPr lang="cs-CZ" b="1" i="0" dirty="0">
                <a:solidFill>
                  <a:srgbClr val="202122"/>
                </a:solidFill>
                <a:effectLst/>
                <a:latin typeface="Arial" panose="020B0604020202020204" pitchFamily="34" charset="0"/>
              </a:rPr>
              <a:t>přetlak</a:t>
            </a:r>
            <a:r>
              <a:rPr lang="cs-CZ" b="0" i="0" dirty="0">
                <a:solidFill>
                  <a:srgbClr val="202122"/>
                </a:solidFill>
                <a:effectLst/>
                <a:latin typeface="Arial" panose="020B0604020202020204" pitchFamily="34" charset="0"/>
              </a:rPr>
              <a:t>.</a:t>
            </a:r>
            <a:endParaRPr lang="cs-CZ" dirty="0"/>
          </a:p>
        </p:txBody>
      </p:sp>
    </p:spTree>
    <p:extLst>
      <p:ext uri="{BB962C8B-B14F-4D97-AF65-F5344CB8AC3E}">
        <p14:creationId xmlns:p14="http://schemas.microsoft.com/office/powerpoint/2010/main" val="248002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77C83E1-70A7-4619-B93A-BD7A95CBEADB}"/>
              </a:ext>
            </a:extLst>
          </p:cNvPr>
          <p:cNvSpPr txBox="1"/>
          <p:nvPr/>
        </p:nvSpPr>
        <p:spPr>
          <a:xfrm>
            <a:off x="166687" y="4202370"/>
            <a:ext cx="8810625" cy="2369880"/>
          </a:xfrm>
          <a:prstGeom prst="rect">
            <a:avLst/>
          </a:prstGeom>
          <a:noFill/>
        </p:spPr>
        <p:txBody>
          <a:bodyPr wrap="square" rtlCol="0">
            <a:spAutoFit/>
          </a:bodyPr>
          <a:lstStyle/>
          <a:p>
            <a:pPr algn="just"/>
            <a:r>
              <a:rPr lang="cs-CZ" sz="2000" dirty="0"/>
              <a:t>Vnější objem prázdné duté nádoby (objem dutiny + stěn) je 22 dm</a:t>
            </a:r>
            <a:r>
              <a:rPr lang="cs-CZ" sz="2000" baseline="30000" dirty="0"/>
              <a:t>3</a:t>
            </a:r>
            <a:r>
              <a:rPr lang="cs-CZ" sz="2000" dirty="0"/>
              <a:t>. Její hmotnost je 15 kg. Hustota materiálu stěn je 7,5 g.cm</a:t>
            </a:r>
            <a:r>
              <a:rPr lang="cs-CZ" sz="2000" baseline="30000" dirty="0"/>
              <a:t>-3</a:t>
            </a:r>
            <a:r>
              <a:rPr lang="cs-CZ" sz="2000" dirty="0"/>
              <a:t>. Vypočítejte objem kapaliny, který může nádoba pojmout.</a:t>
            </a:r>
          </a:p>
          <a:p>
            <a:pPr algn="just"/>
            <a:endParaRPr lang="cs-CZ" sz="800" dirty="0"/>
          </a:p>
          <a:p>
            <a:pPr algn="just"/>
            <a:r>
              <a:rPr lang="cs-CZ" sz="2000" dirty="0"/>
              <a:t>V</a:t>
            </a:r>
            <a:r>
              <a:rPr lang="cs-CZ" sz="2000" baseline="-25000" dirty="0"/>
              <a:t>1</a:t>
            </a:r>
            <a:r>
              <a:rPr lang="cs-CZ" sz="2000" dirty="0"/>
              <a:t> = 22 dm</a:t>
            </a:r>
            <a:r>
              <a:rPr lang="cs-CZ" sz="2000" baseline="30000" dirty="0"/>
              <a:t>3</a:t>
            </a:r>
            <a:r>
              <a:rPr lang="cs-CZ" sz="2000" dirty="0"/>
              <a:t> = 22 l</a:t>
            </a:r>
          </a:p>
          <a:p>
            <a:pPr algn="just"/>
            <a:r>
              <a:rPr lang="cs-CZ" sz="2000" dirty="0"/>
              <a:t>m = 15 kg</a:t>
            </a:r>
          </a:p>
          <a:p>
            <a:pPr algn="just"/>
            <a:r>
              <a:rPr lang="el-GR" sz="2000" dirty="0"/>
              <a:t>ρ</a:t>
            </a:r>
            <a:r>
              <a:rPr lang="cs-CZ" sz="2000" baseline="-25000" dirty="0"/>
              <a:t>m</a:t>
            </a:r>
            <a:r>
              <a:rPr lang="cs-CZ" sz="2000" dirty="0"/>
              <a:t> = 7,5 g.cm</a:t>
            </a:r>
            <a:r>
              <a:rPr lang="cs-CZ" sz="2000" baseline="30000" dirty="0"/>
              <a:t>-3</a:t>
            </a:r>
            <a:r>
              <a:rPr lang="cs-CZ" sz="2000" dirty="0"/>
              <a:t> = 7500 kg.m</a:t>
            </a:r>
            <a:r>
              <a:rPr lang="cs-CZ" sz="2000" baseline="30000" dirty="0"/>
              <a:t>-3</a:t>
            </a:r>
          </a:p>
          <a:p>
            <a:pPr algn="just"/>
            <a:r>
              <a:rPr lang="cs-CZ" sz="2000" dirty="0" err="1"/>
              <a:t>V</a:t>
            </a:r>
            <a:r>
              <a:rPr lang="cs-CZ" sz="2000" baseline="-25000" dirty="0" err="1"/>
              <a:t>m</a:t>
            </a:r>
            <a:r>
              <a:rPr lang="cs-CZ" sz="2000" dirty="0"/>
              <a:t> = m/</a:t>
            </a:r>
            <a:r>
              <a:rPr lang="el-GR" sz="2000" dirty="0"/>
              <a:t> ρ</a:t>
            </a:r>
            <a:r>
              <a:rPr lang="cs-CZ" sz="2000" baseline="-25000" dirty="0"/>
              <a:t>m</a:t>
            </a:r>
            <a:r>
              <a:rPr lang="cs-CZ" sz="2000" dirty="0"/>
              <a:t> = 15/7500 = 0,002 m</a:t>
            </a:r>
            <a:r>
              <a:rPr lang="cs-CZ" sz="2000" baseline="30000" dirty="0"/>
              <a:t>3</a:t>
            </a:r>
            <a:r>
              <a:rPr lang="cs-CZ" sz="2000" dirty="0"/>
              <a:t> = 2 l</a:t>
            </a:r>
          </a:p>
        </p:txBody>
      </p:sp>
      <p:grpSp>
        <p:nvGrpSpPr>
          <p:cNvPr id="10" name="Skupina 9">
            <a:extLst>
              <a:ext uri="{FF2B5EF4-FFF2-40B4-BE49-F238E27FC236}">
                <a16:creationId xmlns:a16="http://schemas.microsoft.com/office/drawing/2014/main" id="{BD94C41C-02B1-4228-A2D8-4AA922FC75B7}"/>
              </a:ext>
            </a:extLst>
          </p:cNvPr>
          <p:cNvGrpSpPr/>
          <p:nvPr/>
        </p:nvGrpSpPr>
        <p:grpSpPr>
          <a:xfrm>
            <a:off x="7148512" y="5146594"/>
            <a:ext cx="1704975" cy="1495426"/>
            <a:chOff x="3438524" y="1238249"/>
            <a:chExt cx="1704975" cy="1495426"/>
          </a:xfrm>
        </p:grpSpPr>
        <p:sp>
          <p:nvSpPr>
            <p:cNvPr id="8" name="Obdélník 7">
              <a:extLst>
                <a:ext uri="{FF2B5EF4-FFF2-40B4-BE49-F238E27FC236}">
                  <a16:creationId xmlns:a16="http://schemas.microsoft.com/office/drawing/2014/main" id="{42B6BF77-209F-46DD-98C2-F006C59FF016}"/>
                </a:ext>
              </a:extLst>
            </p:cNvPr>
            <p:cNvSpPr/>
            <p:nvPr/>
          </p:nvSpPr>
          <p:spPr>
            <a:xfrm>
              <a:off x="3438524" y="1238250"/>
              <a:ext cx="1704975" cy="1495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a:extLst>
                <a:ext uri="{FF2B5EF4-FFF2-40B4-BE49-F238E27FC236}">
                  <a16:creationId xmlns:a16="http://schemas.microsoft.com/office/drawing/2014/main" id="{89092F24-E11D-4616-A35C-7B06BA0BBDB7}"/>
                </a:ext>
              </a:extLst>
            </p:cNvPr>
            <p:cNvSpPr/>
            <p:nvPr/>
          </p:nvSpPr>
          <p:spPr>
            <a:xfrm>
              <a:off x="3752849" y="1238249"/>
              <a:ext cx="1085850" cy="11906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1" name="TextovéPole 10">
            <a:extLst>
              <a:ext uri="{FF2B5EF4-FFF2-40B4-BE49-F238E27FC236}">
                <a16:creationId xmlns:a16="http://schemas.microsoft.com/office/drawing/2014/main" id="{D5938887-854E-4B65-A429-97E5A932F130}"/>
              </a:ext>
            </a:extLst>
          </p:cNvPr>
          <p:cNvSpPr txBox="1"/>
          <p:nvPr/>
        </p:nvSpPr>
        <p:spPr>
          <a:xfrm>
            <a:off x="3847915" y="5541851"/>
            <a:ext cx="2773644" cy="400110"/>
          </a:xfrm>
          <a:prstGeom prst="rect">
            <a:avLst/>
          </a:prstGeom>
          <a:noFill/>
        </p:spPr>
        <p:txBody>
          <a:bodyPr wrap="none" rtlCol="0">
            <a:spAutoFit/>
          </a:bodyPr>
          <a:lstStyle/>
          <a:p>
            <a:r>
              <a:rPr lang="cs-CZ" sz="2000" dirty="0"/>
              <a:t>V = V</a:t>
            </a:r>
            <a:r>
              <a:rPr lang="cs-CZ" sz="2000" baseline="-25000" dirty="0"/>
              <a:t>1</a:t>
            </a:r>
            <a:r>
              <a:rPr lang="cs-CZ" sz="2000" dirty="0"/>
              <a:t> - </a:t>
            </a:r>
            <a:r>
              <a:rPr lang="cs-CZ" sz="2000" dirty="0" err="1"/>
              <a:t>V</a:t>
            </a:r>
            <a:r>
              <a:rPr lang="cs-CZ" sz="2000" baseline="-25000" dirty="0" err="1"/>
              <a:t>m</a:t>
            </a:r>
            <a:r>
              <a:rPr lang="cs-CZ" sz="2000" dirty="0"/>
              <a:t> = 22 – 2 = </a:t>
            </a:r>
            <a:r>
              <a:rPr lang="cs-CZ" sz="2000" u="sng" dirty="0"/>
              <a:t>20 l</a:t>
            </a:r>
          </a:p>
        </p:txBody>
      </p:sp>
      <p:sp>
        <p:nvSpPr>
          <p:cNvPr id="2" name="TextovéPole 1">
            <a:extLst>
              <a:ext uri="{FF2B5EF4-FFF2-40B4-BE49-F238E27FC236}">
                <a16:creationId xmlns:a16="http://schemas.microsoft.com/office/drawing/2014/main" id="{4C79FB1D-B637-41AC-8AA7-5F7CA04AD19E}"/>
              </a:ext>
            </a:extLst>
          </p:cNvPr>
          <p:cNvSpPr txBox="1"/>
          <p:nvPr/>
        </p:nvSpPr>
        <p:spPr>
          <a:xfrm>
            <a:off x="166687" y="285750"/>
            <a:ext cx="1072730" cy="461665"/>
          </a:xfrm>
          <a:prstGeom prst="rect">
            <a:avLst/>
          </a:prstGeom>
          <a:noFill/>
        </p:spPr>
        <p:txBody>
          <a:bodyPr wrap="none" rtlCol="0">
            <a:spAutoFit/>
          </a:bodyPr>
          <a:lstStyle/>
          <a:p>
            <a:r>
              <a:rPr lang="cs-CZ" sz="2400" b="1" dirty="0"/>
              <a:t>Příklad</a:t>
            </a:r>
          </a:p>
        </p:txBody>
      </p:sp>
      <p:sp>
        <p:nvSpPr>
          <p:cNvPr id="14" name="TextovéPole 13">
            <a:extLst>
              <a:ext uri="{FF2B5EF4-FFF2-40B4-BE49-F238E27FC236}">
                <a16:creationId xmlns:a16="http://schemas.microsoft.com/office/drawing/2014/main" id="{7BB23940-8C8C-49A7-9011-09AAE4752332}"/>
              </a:ext>
            </a:extLst>
          </p:cNvPr>
          <p:cNvSpPr txBox="1"/>
          <p:nvPr/>
        </p:nvSpPr>
        <p:spPr>
          <a:xfrm>
            <a:off x="166687" y="842664"/>
            <a:ext cx="8810625" cy="2554545"/>
          </a:xfrm>
          <a:prstGeom prst="rect">
            <a:avLst/>
          </a:prstGeom>
          <a:noFill/>
        </p:spPr>
        <p:txBody>
          <a:bodyPr wrap="square">
            <a:spAutoFit/>
          </a:bodyPr>
          <a:lstStyle/>
          <a:p>
            <a:pPr algn="just"/>
            <a:r>
              <a:rPr lang="cs-CZ" sz="2000" b="0" i="0" dirty="0">
                <a:solidFill>
                  <a:srgbClr val="202122"/>
                </a:solidFill>
                <a:effectLst/>
              </a:rPr>
              <a:t>Bude-li</a:t>
            </a:r>
            <a:r>
              <a:rPr lang="cs-CZ" sz="2000" b="0" i="0" dirty="0">
                <a:effectLst/>
              </a:rPr>
              <a:t> </a:t>
            </a:r>
            <a:r>
              <a:rPr lang="cs-CZ" sz="2000" b="0" i="0" u="none" strike="noStrike" dirty="0">
                <a:effectLst/>
              </a:rPr>
              <a:t>žula</a:t>
            </a:r>
            <a:r>
              <a:rPr lang="cs-CZ" sz="2000" b="0" i="0" dirty="0">
                <a:effectLst/>
              </a:rPr>
              <a:t> </a:t>
            </a:r>
            <a:r>
              <a:rPr lang="cs-CZ" sz="2000" b="0" i="0" dirty="0">
                <a:solidFill>
                  <a:srgbClr val="202122"/>
                </a:solidFill>
                <a:effectLst/>
              </a:rPr>
              <a:t>v kompaktní formě, bude mít krychle o straně 1 m hmotnost cca 2700 kg, hustota bude tedy 2700 kg/m</a:t>
            </a:r>
            <a:r>
              <a:rPr lang="cs-CZ" sz="2000" b="0" i="0" baseline="30000" dirty="0">
                <a:solidFill>
                  <a:srgbClr val="202122"/>
                </a:solidFill>
                <a:effectLst/>
              </a:rPr>
              <a:t>3</a:t>
            </a:r>
            <a:r>
              <a:rPr lang="cs-CZ" sz="2000" b="0" i="0" dirty="0">
                <a:solidFill>
                  <a:srgbClr val="202122"/>
                </a:solidFill>
                <a:effectLst/>
              </a:rPr>
              <a:t>. Bude-li materiálem žulový štěrk, do nádoby stejného objemu se vejde pouze cca 2000 kg štěrku (obsahujícího i vzduchové mezery), objemová hmotnost bude tedy 2000 kg/m</a:t>
            </a:r>
            <a:r>
              <a:rPr lang="cs-CZ" sz="2000" b="0" i="0" baseline="30000" dirty="0">
                <a:solidFill>
                  <a:srgbClr val="202122"/>
                </a:solidFill>
                <a:effectLst/>
              </a:rPr>
              <a:t>3</a:t>
            </a:r>
            <a:r>
              <a:rPr lang="cs-CZ" sz="2000" b="0" i="0" dirty="0">
                <a:solidFill>
                  <a:srgbClr val="202122"/>
                </a:solidFill>
                <a:effectLst/>
              </a:rPr>
              <a:t>. </a:t>
            </a:r>
            <a:r>
              <a:rPr lang="cs-CZ" sz="2000" b="0" i="0" u="sng" dirty="0">
                <a:solidFill>
                  <a:srgbClr val="202122"/>
                </a:solidFill>
                <a:effectLst/>
              </a:rPr>
              <a:t>Žula ve formě štěrku má tedy jinou objemovou hmotnost než hustotu</a:t>
            </a:r>
            <a:r>
              <a:rPr lang="cs-CZ" sz="2000" b="0" i="0" dirty="0">
                <a:solidFill>
                  <a:srgbClr val="202122"/>
                </a:solidFill>
                <a:effectLst/>
              </a:rPr>
              <a:t>. Stejně tak pytel brambor má jinou objemovou hmotnost než je hustota samotného bramboru. Podobné platí pro pórovité formy látek – např. kompaktní forma nějakého plastu má větší hustotu než je objemová hmotnost jeho pěnové formy.</a:t>
            </a:r>
          </a:p>
        </p:txBody>
      </p:sp>
      <p:sp>
        <p:nvSpPr>
          <p:cNvPr id="6" name="TextovéPole 5">
            <a:extLst>
              <a:ext uri="{FF2B5EF4-FFF2-40B4-BE49-F238E27FC236}">
                <a16:creationId xmlns:a16="http://schemas.microsoft.com/office/drawing/2014/main" id="{623CB966-0F2F-438E-B340-90009A5430BA}"/>
              </a:ext>
            </a:extLst>
          </p:cNvPr>
          <p:cNvSpPr txBox="1"/>
          <p:nvPr/>
        </p:nvSpPr>
        <p:spPr>
          <a:xfrm>
            <a:off x="166687" y="3704273"/>
            <a:ext cx="1072730" cy="461665"/>
          </a:xfrm>
          <a:prstGeom prst="rect">
            <a:avLst/>
          </a:prstGeom>
          <a:noFill/>
        </p:spPr>
        <p:txBody>
          <a:bodyPr wrap="none" rtlCol="0">
            <a:spAutoFit/>
          </a:bodyPr>
          <a:lstStyle/>
          <a:p>
            <a:r>
              <a:rPr lang="cs-CZ" sz="2400" b="1" dirty="0"/>
              <a:t>Příklad</a:t>
            </a:r>
          </a:p>
        </p:txBody>
      </p:sp>
    </p:spTree>
    <p:extLst>
      <p:ext uri="{BB962C8B-B14F-4D97-AF65-F5344CB8AC3E}">
        <p14:creationId xmlns:p14="http://schemas.microsoft.com/office/powerpoint/2010/main" val="1263886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ovéPole 12">
            <a:extLst>
              <a:ext uri="{FF2B5EF4-FFF2-40B4-BE49-F238E27FC236}">
                <a16:creationId xmlns:a16="http://schemas.microsoft.com/office/drawing/2014/main" id="{13EF825D-2DF8-4599-8BC6-0E73B97BD096}"/>
              </a:ext>
            </a:extLst>
          </p:cNvPr>
          <p:cNvSpPr txBox="1"/>
          <p:nvPr/>
        </p:nvSpPr>
        <p:spPr>
          <a:xfrm>
            <a:off x="238124" y="4640089"/>
            <a:ext cx="7077076" cy="1754326"/>
          </a:xfrm>
          <a:prstGeom prst="rect">
            <a:avLst/>
          </a:prstGeom>
          <a:noFill/>
        </p:spPr>
        <p:txBody>
          <a:bodyPr wrap="square">
            <a:spAutoFit/>
          </a:bodyPr>
          <a:lstStyle/>
          <a:p>
            <a:r>
              <a:rPr lang="cs-CZ" sz="2000" dirty="0"/>
              <a:t>Určete tlak vzduchu v dole hlubokém 1 km při teplotě 40 °C.</a:t>
            </a:r>
          </a:p>
          <a:p>
            <a:endParaRPr lang="cs-CZ" sz="800" dirty="0"/>
          </a:p>
          <a:p>
            <a:r>
              <a:rPr lang="cs-CZ" sz="2000" dirty="0"/>
              <a:t>h = -1 km = - 1000 m</a:t>
            </a:r>
          </a:p>
          <a:p>
            <a:r>
              <a:rPr lang="cs-CZ" sz="2000" dirty="0"/>
              <a:t>T = 40 °C = </a:t>
            </a:r>
            <a:r>
              <a:rPr lang="cs-CZ" sz="2000" b="0" i="0" dirty="0">
                <a:solidFill>
                  <a:srgbClr val="3A3A3A"/>
                </a:solidFill>
                <a:effectLst/>
              </a:rPr>
              <a:t>313,15 K</a:t>
            </a:r>
          </a:p>
          <a:p>
            <a:r>
              <a:rPr lang="cs-CZ" sz="2000" b="0" i="0" dirty="0">
                <a:solidFill>
                  <a:srgbClr val="3A3A3A"/>
                </a:solidFill>
                <a:effectLst/>
              </a:rPr>
              <a:t>p</a:t>
            </a:r>
            <a:r>
              <a:rPr lang="cs-CZ" sz="2000" b="0" i="0" baseline="-25000" dirty="0">
                <a:solidFill>
                  <a:srgbClr val="3A3A3A"/>
                </a:solidFill>
                <a:effectLst/>
              </a:rPr>
              <a:t>0</a:t>
            </a:r>
            <a:r>
              <a:rPr lang="cs-CZ" sz="2000" b="0" i="0" dirty="0">
                <a:solidFill>
                  <a:srgbClr val="3A3A3A"/>
                </a:solidFill>
                <a:effectLst/>
              </a:rPr>
              <a:t> </a:t>
            </a:r>
            <a:r>
              <a:rPr lang="cs-CZ" sz="2000" dirty="0">
                <a:solidFill>
                  <a:srgbClr val="3A3A3A"/>
                </a:solidFill>
              </a:rPr>
              <a:t>= </a:t>
            </a:r>
            <a:r>
              <a:rPr lang="cs-CZ" sz="2000" b="0" i="0" dirty="0">
                <a:solidFill>
                  <a:srgbClr val="3A3A3A"/>
                </a:solidFill>
                <a:effectLst/>
              </a:rPr>
              <a:t>101,325 </a:t>
            </a:r>
            <a:r>
              <a:rPr lang="cs-CZ" sz="2000" b="0" i="0" dirty="0" err="1">
                <a:solidFill>
                  <a:srgbClr val="3A3A3A"/>
                </a:solidFill>
                <a:effectLst/>
              </a:rPr>
              <a:t>kPa</a:t>
            </a:r>
            <a:endParaRPr lang="cs-CZ" sz="2000" dirty="0"/>
          </a:p>
          <a:p>
            <a:r>
              <a:rPr lang="cs-CZ" sz="2000" dirty="0"/>
              <a:t>p = ?</a:t>
            </a:r>
          </a:p>
        </p:txBody>
      </p:sp>
      <p:sp>
        <p:nvSpPr>
          <p:cNvPr id="10" name="TextovéPole 9">
            <a:extLst>
              <a:ext uri="{FF2B5EF4-FFF2-40B4-BE49-F238E27FC236}">
                <a16:creationId xmlns:a16="http://schemas.microsoft.com/office/drawing/2014/main" id="{082E4444-A27D-4F1C-9176-4D9EEEDD3F1A}"/>
              </a:ext>
            </a:extLst>
          </p:cNvPr>
          <p:cNvSpPr txBox="1"/>
          <p:nvPr/>
        </p:nvSpPr>
        <p:spPr>
          <a:xfrm flipH="1">
            <a:off x="238124" y="4116414"/>
            <a:ext cx="1110587" cy="461665"/>
          </a:xfrm>
          <a:prstGeom prst="rect">
            <a:avLst/>
          </a:prstGeom>
          <a:noFill/>
        </p:spPr>
        <p:txBody>
          <a:bodyPr wrap="square" rtlCol="0">
            <a:spAutoFit/>
          </a:bodyPr>
          <a:lstStyle/>
          <a:p>
            <a:r>
              <a:rPr lang="cs-CZ" sz="2400" b="1" dirty="0"/>
              <a:t>Příklad</a:t>
            </a:r>
          </a:p>
        </p:txBody>
      </p:sp>
      <p:sp>
        <p:nvSpPr>
          <p:cNvPr id="16" name="TextovéPole 15">
            <a:extLst>
              <a:ext uri="{FF2B5EF4-FFF2-40B4-BE49-F238E27FC236}">
                <a16:creationId xmlns:a16="http://schemas.microsoft.com/office/drawing/2014/main" id="{C05627D1-CCDB-4DEF-A48C-585594A3243B}"/>
              </a:ext>
            </a:extLst>
          </p:cNvPr>
          <p:cNvSpPr txBox="1"/>
          <p:nvPr/>
        </p:nvSpPr>
        <p:spPr>
          <a:xfrm>
            <a:off x="3443287" y="5165684"/>
            <a:ext cx="5267326" cy="1015663"/>
          </a:xfrm>
          <a:prstGeom prst="rect">
            <a:avLst/>
          </a:prstGeom>
          <a:noFill/>
        </p:spPr>
        <p:txBody>
          <a:bodyPr wrap="square">
            <a:spAutoFit/>
          </a:bodyPr>
          <a:lstStyle/>
          <a:p>
            <a:r>
              <a:rPr lang="cs-CZ" sz="2000" b="0" i="0" dirty="0">
                <a:solidFill>
                  <a:srgbClr val="3A3A3A"/>
                </a:solidFill>
                <a:effectLst/>
              </a:rPr>
              <a:t>p = p</a:t>
            </a:r>
            <a:r>
              <a:rPr lang="cs-CZ" sz="2000" b="0" i="0" baseline="-25000" dirty="0">
                <a:solidFill>
                  <a:srgbClr val="3A3A3A"/>
                </a:solidFill>
                <a:effectLst/>
              </a:rPr>
              <a:t>0</a:t>
            </a:r>
            <a:r>
              <a:rPr lang="cs-CZ" sz="2000" b="0" i="0" dirty="0">
                <a:solidFill>
                  <a:srgbClr val="3A3A3A"/>
                </a:solidFill>
                <a:effectLst/>
              </a:rPr>
              <a:t>.exp(−</a:t>
            </a:r>
            <a:r>
              <a:rPr lang="cs-CZ" sz="2000" b="0" i="0" dirty="0" err="1">
                <a:solidFill>
                  <a:srgbClr val="3A3A3A"/>
                </a:solidFill>
                <a:effectLst/>
              </a:rPr>
              <a:t>M.g</a:t>
            </a:r>
            <a:r>
              <a:rPr lang="cs-CZ" sz="2000" b="0" i="0" dirty="0">
                <a:solidFill>
                  <a:srgbClr val="3A3A3A"/>
                </a:solidFill>
                <a:effectLst/>
              </a:rPr>
              <a:t>/(R.T) . h) = 101,325.exp[−0,029⋅9,81/(8,314⋅313,15)(−1000)] ≈ </a:t>
            </a:r>
            <a:r>
              <a:rPr lang="cs-CZ" sz="2000" b="0" i="0" u="sng" dirty="0">
                <a:solidFill>
                  <a:srgbClr val="3A3A3A"/>
                </a:solidFill>
                <a:effectLst/>
              </a:rPr>
              <a:t>113 </a:t>
            </a:r>
            <a:r>
              <a:rPr lang="cs-CZ" sz="2000" b="0" i="0" u="sng" dirty="0" err="1">
                <a:solidFill>
                  <a:srgbClr val="3A3A3A"/>
                </a:solidFill>
                <a:effectLst/>
              </a:rPr>
              <a:t>kPa</a:t>
            </a:r>
            <a:endParaRPr lang="cs-CZ" sz="2000" u="sng" dirty="0"/>
          </a:p>
        </p:txBody>
      </p:sp>
      <p:sp>
        <p:nvSpPr>
          <p:cNvPr id="14" name="TextovéPole 13">
            <a:extLst>
              <a:ext uri="{FF2B5EF4-FFF2-40B4-BE49-F238E27FC236}">
                <a16:creationId xmlns:a16="http://schemas.microsoft.com/office/drawing/2014/main" id="{637353FA-E747-4638-B422-E0416C641D3D}"/>
              </a:ext>
            </a:extLst>
          </p:cNvPr>
          <p:cNvSpPr txBox="1"/>
          <p:nvPr/>
        </p:nvSpPr>
        <p:spPr>
          <a:xfrm>
            <a:off x="238124" y="255031"/>
            <a:ext cx="7381876" cy="369332"/>
          </a:xfrm>
          <a:prstGeom prst="rect">
            <a:avLst/>
          </a:prstGeom>
          <a:noFill/>
        </p:spPr>
        <p:txBody>
          <a:bodyPr wrap="square">
            <a:spAutoFit/>
          </a:bodyPr>
          <a:lstStyle/>
          <a:p>
            <a:r>
              <a:rPr lang="cs-CZ" b="1" i="0" dirty="0">
                <a:solidFill>
                  <a:srgbClr val="202122"/>
                </a:solidFill>
                <a:effectLst/>
                <a:latin typeface="Arial" panose="020B0604020202020204" pitchFamily="34" charset="0"/>
              </a:rPr>
              <a:t>Normální tlak vzduchu</a:t>
            </a:r>
            <a:r>
              <a:rPr lang="cs-CZ" b="0" i="0" dirty="0">
                <a:solidFill>
                  <a:srgbClr val="202122"/>
                </a:solidFill>
                <a:effectLst/>
                <a:latin typeface="Arial" panose="020B0604020202020204" pitchFamily="34" charset="0"/>
              </a:rPr>
              <a:t> (</a:t>
            </a:r>
            <a:r>
              <a:rPr lang="cs-CZ" b="1" i="0" dirty="0">
                <a:solidFill>
                  <a:srgbClr val="202122"/>
                </a:solidFill>
                <a:effectLst/>
                <a:latin typeface="Arial" panose="020B0604020202020204" pitchFamily="34" charset="0"/>
              </a:rPr>
              <a:t>normální atmosférický tlak</a:t>
            </a:r>
            <a:r>
              <a:rPr lang="cs-CZ" b="0" i="0" dirty="0">
                <a:solidFill>
                  <a:srgbClr val="202122"/>
                </a:solidFill>
                <a:effectLst/>
                <a:latin typeface="Arial" panose="020B0604020202020204" pitchFamily="34" charset="0"/>
              </a:rPr>
              <a:t>) </a:t>
            </a:r>
            <a:r>
              <a:rPr lang="cs-CZ" b="0" i="1" dirty="0" err="1">
                <a:solidFill>
                  <a:srgbClr val="202122"/>
                </a:solidFill>
                <a:effectLst/>
                <a:latin typeface="Arial" panose="020B0604020202020204" pitchFamily="34" charset="0"/>
              </a:rPr>
              <a:t>p</a:t>
            </a:r>
            <a:r>
              <a:rPr lang="cs-CZ" b="0" i="1" baseline="-25000" dirty="0" err="1">
                <a:solidFill>
                  <a:srgbClr val="202122"/>
                </a:solidFill>
                <a:effectLst/>
                <a:latin typeface="Arial" panose="020B0604020202020204" pitchFamily="34" charset="0"/>
              </a:rPr>
              <a:t>n</a:t>
            </a:r>
            <a:r>
              <a:rPr lang="cs-CZ" b="0" i="0" dirty="0">
                <a:solidFill>
                  <a:srgbClr val="202122"/>
                </a:solidFill>
                <a:effectLst/>
                <a:latin typeface="Arial" panose="020B0604020202020204" pitchFamily="34" charset="0"/>
              </a:rPr>
              <a:t> (též </a:t>
            </a:r>
            <a:r>
              <a:rPr lang="cs-CZ" b="0" i="1" dirty="0">
                <a:solidFill>
                  <a:srgbClr val="202122"/>
                </a:solidFill>
                <a:effectLst/>
                <a:latin typeface="Arial" panose="020B0604020202020204" pitchFamily="34" charset="0"/>
              </a:rPr>
              <a:t>p</a:t>
            </a:r>
            <a:r>
              <a:rPr lang="cs-CZ" b="0" i="1" baseline="-25000" dirty="0">
                <a:solidFill>
                  <a:srgbClr val="202122"/>
                </a:solidFill>
                <a:effectLst/>
                <a:latin typeface="Arial" panose="020B0604020202020204" pitchFamily="34" charset="0"/>
              </a:rPr>
              <a:t>0</a:t>
            </a:r>
            <a:r>
              <a:rPr lang="cs-CZ" b="0" i="0" dirty="0">
                <a:solidFill>
                  <a:srgbClr val="202122"/>
                </a:solidFill>
                <a:effectLst/>
                <a:latin typeface="Arial" panose="020B0604020202020204" pitchFamily="34" charset="0"/>
              </a:rPr>
              <a:t> )</a:t>
            </a:r>
            <a:endParaRPr lang="cs-CZ" dirty="0"/>
          </a:p>
        </p:txBody>
      </p:sp>
      <p:pic>
        <p:nvPicPr>
          <p:cNvPr id="8" name="Picture 6">
            <a:extLst>
              <a:ext uri="{FF2B5EF4-FFF2-40B4-BE49-F238E27FC236}">
                <a16:creationId xmlns:a16="http://schemas.microsoft.com/office/drawing/2014/main" id="{A43AE5BA-2D27-4242-B11E-564685E7AB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673" y="2074458"/>
            <a:ext cx="3437989" cy="1356096"/>
          </a:xfrm>
          <a:prstGeom prst="rect">
            <a:avLst/>
          </a:prstGeom>
          <a:noFill/>
          <a:extLst>
            <a:ext uri="{909E8E84-426E-40DD-AFC4-6F175D3DCCD1}">
              <a14:hiddenFill xmlns:a14="http://schemas.microsoft.com/office/drawing/2010/main">
                <a:solidFill>
                  <a:srgbClr val="FFFFFF"/>
                </a:solidFill>
              </a14:hiddenFill>
            </a:ext>
          </a:extLst>
        </p:spPr>
      </p:pic>
      <p:pic>
        <p:nvPicPr>
          <p:cNvPr id="19" name="Grafický objekt 18">
            <a:extLst>
              <a:ext uri="{FF2B5EF4-FFF2-40B4-BE49-F238E27FC236}">
                <a16:creationId xmlns:a16="http://schemas.microsoft.com/office/drawing/2014/main" id="{A0516018-3F7C-4AFC-9EE6-9BD242658F2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5761" y="819903"/>
            <a:ext cx="3241351" cy="260001"/>
          </a:xfrm>
          <a:prstGeom prst="rect">
            <a:avLst/>
          </a:prstGeom>
        </p:spPr>
      </p:pic>
      <p:sp>
        <p:nvSpPr>
          <p:cNvPr id="20" name="TextovéPole 19">
            <a:extLst>
              <a:ext uri="{FF2B5EF4-FFF2-40B4-BE49-F238E27FC236}">
                <a16:creationId xmlns:a16="http://schemas.microsoft.com/office/drawing/2014/main" id="{703E28B2-20C2-4AD8-BB90-B62DB14A81F8}"/>
              </a:ext>
            </a:extLst>
          </p:cNvPr>
          <p:cNvSpPr txBox="1"/>
          <p:nvPr/>
        </p:nvSpPr>
        <p:spPr>
          <a:xfrm>
            <a:off x="3567112" y="749848"/>
            <a:ext cx="1675459" cy="400110"/>
          </a:xfrm>
          <a:prstGeom prst="rect">
            <a:avLst/>
          </a:prstGeom>
          <a:noFill/>
        </p:spPr>
        <p:txBody>
          <a:bodyPr wrap="none" rtlCol="0">
            <a:spAutoFit/>
          </a:bodyPr>
          <a:lstStyle/>
          <a:p>
            <a:r>
              <a:rPr lang="cs-CZ" sz="2000" dirty="0">
                <a:latin typeface="Times New Roman" panose="02020603050405020304" pitchFamily="18" charset="0"/>
                <a:cs typeface="Times New Roman" panose="02020603050405020304" pitchFamily="18" charset="0"/>
              </a:rPr>
              <a:t>= 101,325 </a:t>
            </a:r>
            <a:r>
              <a:rPr lang="cs-CZ" sz="2000" dirty="0" err="1">
                <a:latin typeface="Times New Roman" panose="02020603050405020304" pitchFamily="18" charset="0"/>
                <a:cs typeface="Times New Roman" panose="02020603050405020304" pitchFamily="18" charset="0"/>
              </a:rPr>
              <a:t>kPa</a:t>
            </a:r>
            <a:endParaRPr lang="cs-CZ" sz="2000" dirty="0">
              <a:latin typeface="Times New Roman" panose="02020603050405020304" pitchFamily="18" charset="0"/>
              <a:cs typeface="Times New Roman" panose="02020603050405020304" pitchFamily="18" charset="0"/>
            </a:endParaRPr>
          </a:p>
        </p:txBody>
      </p:sp>
      <p:pic>
        <p:nvPicPr>
          <p:cNvPr id="22" name="Grafický objekt 21">
            <a:extLst>
              <a:ext uri="{FF2B5EF4-FFF2-40B4-BE49-F238E27FC236}">
                <a16:creationId xmlns:a16="http://schemas.microsoft.com/office/drawing/2014/main" id="{A1A08DFD-9BBB-4650-B6F8-610E3A0F7D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5761" y="1296806"/>
            <a:ext cx="4138286" cy="233362"/>
          </a:xfrm>
          <a:prstGeom prst="rect">
            <a:avLst/>
          </a:prstGeom>
        </p:spPr>
      </p:pic>
    </p:spTree>
    <p:extLst>
      <p:ext uri="{BB962C8B-B14F-4D97-AF65-F5344CB8AC3E}">
        <p14:creationId xmlns:p14="http://schemas.microsoft.com/office/powerpoint/2010/main" val="31694051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EF4E1D4C-6768-4875-B287-9B994F61B6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1964115"/>
            <a:ext cx="6276975" cy="2867025"/>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9D40B50D-270A-44D9-B5DA-77B41C41E345}"/>
              </a:ext>
            </a:extLst>
          </p:cNvPr>
          <p:cNvSpPr txBox="1"/>
          <p:nvPr/>
        </p:nvSpPr>
        <p:spPr>
          <a:xfrm>
            <a:off x="123825" y="272534"/>
            <a:ext cx="4572000" cy="461665"/>
          </a:xfrm>
          <a:prstGeom prst="rect">
            <a:avLst/>
          </a:prstGeom>
          <a:noFill/>
        </p:spPr>
        <p:txBody>
          <a:bodyPr wrap="square">
            <a:spAutoFit/>
          </a:bodyPr>
          <a:lstStyle/>
          <a:p>
            <a:r>
              <a:rPr lang="cs-CZ" sz="2400" b="1" dirty="0"/>
              <a:t>Tlak plynu v </a:t>
            </a:r>
            <a:r>
              <a:rPr lang="cs-CZ" sz="2400" b="1" dirty="0" err="1"/>
              <a:t>uzavř</a:t>
            </a:r>
            <a:r>
              <a:rPr lang="en-US" sz="2400" b="1" dirty="0" err="1"/>
              <a:t>en</a:t>
            </a:r>
            <a:r>
              <a:rPr lang="cs-CZ" sz="2400" b="1" dirty="0"/>
              <a:t>é nádobě</a:t>
            </a:r>
          </a:p>
        </p:txBody>
      </p:sp>
      <p:sp>
        <p:nvSpPr>
          <p:cNvPr id="9" name="TextovéPole 8">
            <a:extLst>
              <a:ext uri="{FF2B5EF4-FFF2-40B4-BE49-F238E27FC236}">
                <a16:creationId xmlns:a16="http://schemas.microsoft.com/office/drawing/2014/main" id="{B865FD37-2E7D-4A42-B634-70055A5E5D35}"/>
              </a:ext>
            </a:extLst>
          </p:cNvPr>
          <p:cNvSpPr txBox="1"/>
          <p:nvPr/>
        </p:nvSpPr>
        <p:spPr>
          <a:xfrm>
            <a:off x="295274" y="843677"/>
            <a:ext cx="8505825" cy="1631216"/>
          </a:xfrm>
          <a:prstGeom prst="rect">
            <a:avLst/>
          </a:prstGeom>
          <a:noFill/>
        </p:spPr>
        <p:txBody>
          <a:bodyPr wrap="square">
            <a:spAutoFit/>
          </a:bodyPr>
          <a:lstStyle/>
          <a:p>
            <a:pPr algn="just"/>
            <a:r>
              <a:rPr lang="cs-CZ" sz="2000" b="1" dirty="0"/>
              <a:t>Pascalův zákon </a:t>
            </a:r>
            <a:r>
              <a:rPr lang="cs-CZ" sz="2000" dirty="0"/>
              <a:t>platí i pro plyny. Při stlačování plynu (vzduchu) dojde ke zmenšení objemu plynu a k zvětšení tlaku. Tlak takto vyvolaný v uzavřené nádobě působí všemi směry a je ve všech místech stejný.</a:t>
            </a:r>
          </a:p>
          <a:p>
            <a:pPr algn="just"/>
            <a:r>
              <a:rPr lang="cs-CZ" sz="2000" u="sng" dirty="0"/>
              <a:t>Plyny však nelze použít v hydraulickém zařízení, protože jsou stlačitelné na rozdíl od kapalin</a:t>
            </a:r>
            <a:r>
              <a:rPr lang="cs-CZ" sz="2000" dirty="0"/>
              <a:t>. </a:t>
            </a:r>
          </a:p>
        </p:txBody>
      </p:sp>
      <p:sp>
        <p:nvSpPr>
          <p:cNvPr id="11" name="TextovéPole 10">
            <a:extLst>
              <a:ext uri="{FF2B5EF4-FFF2-40B4-BE49-F238E27FC236}">
                <a16:creationId xmlns:a16="http://schemas.microsoft.com/office/drawing/2014/main" id="{BF153A9D-1B32-42A6-8804-8E02BCB12D3D}"/>
              </a:ext>
            </a:extLst>
          </p:cNvPr>
          <p:cNvSpPr txBox="1"/>
          <p:nvPr/>
        </p:nvSpPr>
        <p:spPr>
          <a:xfrm>
            <a:off x="123825" y="4831140"/>
            <a:ext cx="8867775" cy="1938992"/>
          </a:xfrm>
          <a:prstGeom prst="rect">
            <a:avLst/>
          </a:prstGeom>
          <a:noFill/>
        </p:spPr>
        <p:txBody>
          <a:bodyPr wrap="square">
            <a:spAutoFit/>
          </a:bodyPr>
          <a:lstStyle/>
          <a:p>
            <a:pPr algn="just"/>
            <a:r>
              <a:rPr lang="cs-CZ" sz="2000" dirty="0"/>
              <a:t>Tlak plynu v nádobě je </a:t>
            </a:r>
            <a:r>
              <a:rPr lang="cs-CZ" sz="2000" b="1" dirty="0"/>
              <a:t>stejně velký jako atmosférický tlak </a:t>
            </a:r>
            <a:r>
              <a:rPr lang="cs-CZ" sz="2000" dirty="0"/>
              <a:t>– kapalina v obou ramenech trubice dosahuje do stejné výšky.</a:t>
            </a:r>
          </a:p>
          <a:p>
            <a:pPr algn="just"/>
            <a:r>
              <a:rPr lang="cs-CZ" sz="2000" dirty="0"/>
              <a:t>Tlak plynu v nádobě je větší než atmosférický tlak (</a:t>
            </a:r>
            <a:r>
              <a:rPr lang="cs-CZ" sz="2000" b="1" dirty="0"/>
              <a:t>přetlak</a:t>
            </a:r>
            <a:r>
              <a:rPr lang="cs-CZ" sz="2000" dirty="0"/>
              <a:t>). Jeho velikost odpovídá hydrostatickému tlaku kapaliny o sloupci h.</a:t>
            </a:r>
          </a:p>
          <a:p>
            <a:pPr algn="just"/>
            <a:r>
              <a:rPr lang="cs-CZ" sz="2000" dirty="0"/>
              <a:t>Tlak plynu v nádobě je menší než atmosférický tlak (</a:t>
            </a:r>
            <a:r>
              <a:rPr lang="cs-CZ" sz="2000" b="1" dirty="0"/>
              <a:t>podtlak)</a:t>
            </a:r>
            <a:r>
              <a:rPr lang="cs-CZ" sz="2000" dirty="0"/>
              <a:t>. Jeho velikost odpovídá hydrostatickému tlaku kapaliny o sloupci h.</a:t>
            </a:r>
          </a:p>
        </p:txBody>
      </p:sp>
      <p:sp>
        <p:nvSpPr>
          <p:cNvPr id="13" name="TextovéPole 12">
            <a:extLst>
              <a:ext uri="{FF2B5EF4-FFF2-40B4-BE49-F238E27FC236}">
                <a16:creationId xmlns:a16="http://schemas.microsoft.com/office/drawing/2014/main" id="{A152466A-E178-4444-9A5C-72116B2E4887}"/>
              </a:ext>
            </a:extLst>
          </p:cNvPr>
          <p:cNvSpPr txBox="1"/>
          <p:nvPr/>
        </p:nvSpPr>
        <p:spPr>
          <a:xfrm>
            <a:off x="447674" y="3736777"/>
            <a:ext cx="1962151" cy="646331"/>
          </a:xfrm>
          <a:prstGeom prst="rect">
            <a:avLst/>
          </a:prstGeom>
          <a:noFill/>
        </p:spPr>
        <p:txBody>
          <a:bodyPr wrap="square">
            <a:spAutoFit/>
          </a:bodyPr>
          <a:lstStyle/>
          <a:p>
            <a:r>
              <a:rPr lang="cs-CZ" b="1" i="0" dirty="0">
                <a:solidFill>
                  <a:srgbClr val="454344"/>
                </a:solidFill>
                <a:effectLst/>
                <a:latin typeface="Helvetica" panose="020B0604020202020204" pitchFamily="34" charset="0"/>
              </a:rPr>
              <a:t>otevřený manometr</a:t>
            </a:r>
            <a:endParaRPr lang="cs-CZ" dirty="0"/>
          </a:p>
        </p:txBody>
      </p:sp>
    </p:spTree>
    <p:extLst>
      <p:ext uri="{BB962C8B-B14F-4D97-AF65-F5344CB8AC3E}">
        <p14:creationId xmlns:p14="http://schemas.microsoft.com/office/powerpoint/2010/main" val="34067748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5E72BD4D-A814-4736-A7C1-15A488603C84}"/>
              </a:ext>
            </a:extLst>
          </p:cNvPr>
          <p:cNvPicPr>
            <a:picLocks noChangeAspect="1"/>
          </p:cNvPicPr>
          <p:nvPr/>
        </p:nvPicPr>
        <p:blipFill>
          <a:blip r:embed="rId2"/>
          <a:stretch>
            <a:fillRect/>
          </a:stretch>
        </p:blipFill>
        <p:spPr>
          <a:xfrm>
            <a:off x="2808339" y="318669"/>
            <a:ext cx="4670322" cy="2769419"/>
          </a:xfrm>
          <a:prstGeom prst="rect">
            <a:avLst/>
          </a:prstGeom>
        </p:spPr>
      </p:pic>
      <p:sp>
        <p:nvSpPr>
          <p:cNvPr id="7" name="TextovéPole 6">
            <a:extLst>
              <a:ext uri="{FF2B5EF4-FFF2-40B4-BE49-F238E27FC236}">
                <a16:creationId xmlns:a16="http://schemas.microsoft.com/office/drawing/2014/main" id="{4B549840-97A7-40AC-8EFC-0FDE6DDF7833}"/>
              </a:ext>
            </a:extLst>
          </p:cNvPr>
          <p:cNvSpPr txBox="1"/>
          <p:nvPr/>
        </p:nvSpPr>
        <p:spPr>
          <a:xfrm>
            <a:off x="161925" y="3617620"/>
            <a:ext cx="8439149" cy="400110"/>
          </a:xfrm>
          <a:prstGeom prst="rect">
            <a:avLst/>
          </a:prstGeom>
          <a:noFill/>
        </p:spPr>
        <p:txBody>
          <a:bodyPr wrap="square">
            <a:spAutoFit/>
          </a:bodyPr>
          <a:lstStyle/>
          <a:p>
            <a:r>
              <a:rPr lang="cs-CZ" sz="2000" b="0" i="0" u="none" strike="noStrike" baseline="0" dirty="0">
                <a:solidFill>
                  <a:srgbClr val="000000"/>
                </a:solidFill>
                <a:latin typeface="Calibri" panose="020F0502020204030204" pitchFamily="34" charset="0"/>
              </a:rPr>
              <a:t>Jak velký je rozdíl tlaku plynu uvnitř a vně nádoby? Rozdíl hladin rtuti je 20 cm? </a:t>
            </a:r>
            <a:endParaRPr lang="cs-CZ" sz="2000" dirty="0"/>
          </a:p>
        </p:txBody>
      </p:sp>
      <p:sp>
        <p:nvSpPr>
          <p:cNvPr id="9" name="TextovéPole 8">
            <a:extLst>
              <a:ext uri="{FF2B5EF4-FFF2-40B4-BE49-F238E27FC236}">
                <a16:creationId xmlns:a16="http://schemas.microsoft.com/office/drawing/2014/main" id="{275FC1DF-6EC0-45B0-B372-C05FEA9BD5BB}"/>
              </a:ext>
            </a:extLst>
          </p:cNvPr>
          <p:cNvSpPr txBox="1"/>
          <p:nvPr/>
        </p:nvSpPr>
        <p:spPr>
          <a:xfrm>
            <a:off x="2557800" y="4100987"/>
            <a:ext cx="4438650" cy="2000548"/>
          </a:xfrm>
          <a:prstGeom prst="rect">
            <a:avLst/>
          </a:prstGeom>
          <a:noFill/>
        </p:spPr>
        <p:txBody>
          <a:bodyPr wrap="square">
            <a:spAutoFit/>
          </a:bodyPr>
          <a:lstStyle/>
          <a:p>
            <a:r>
              <a:rPr lang="pt-BR" sz="2000" i="0" u="none" strike="noStrike" baseline="0" dirty="0">
                <a:solidFill>
                  <a:srgbClr val="000000"/>
                </a:solidFill>
                <a:latin typeface="Calibri" panose="020F0502020204030204" pitchFamily="34" charset="0"/>
              </a:rPr>
              <a:t>Δp = h · ρ</a:t>
            </a:r>
            <a:r>
              <a:rPr lang="pt-BR" sz="2000" i="0" u="none" strike="noStrike" baseline="-25000" dirty="0">
                <a:solidFill>
                  <a:srgbClr val="000000"/>
                </a:solidFill>
                <a:latin typeface="Calibri" panose="020F0502020204030204" pitchFamily="34" charset="0"/>
              </a:rPr>
              <a:t>k</a:t>
            </a:r>
            <a:r>
              <a:rPr lang="pt-BR" sz="2000" i="0" u="none" strike="noStrike" baseline="0" dirty="0">
                <a:solidFill>
                  <a:srgbClr val="000000"/>
                </a:solidFill>
                <a:latin typeface="Calibri" panose="020F0502020204030204" pitchFamily="34" charset="0"/>
              </a:rPr>
              <a:t> · g = p</a:t>
            </a:r>
            <a:r>
              <a:rPr lang="pt-BR" sz="2000" i="0" u="none" strike="noStrike" baseline="-25000" dirty="0">
                <a:solidFill>
                  <a:srgbClr val="000000"/>
                </a:solidFill>
                <a:latin typeface="Calibri" panose="020F0502020204030204" pitchFamily="34" charset="0"/>
              </a:rPr>
              <a:t>a</a:t>
            </a:r>
            <a:r>
              <a:rPr lang="pt-BR" sz="2000" i="0" u="none" strike="noStrike" baseline="0" dirty="0">
                <a:solidFill>
                  <a:srgbClr val="000000"/>
                </a:solidFill>
                <a:latin typeface="Calibri" panose="020F0502020204030204" pitchFamily="34" charset="0"/>
              </a:rPr>
              <a:t> - p </a:t>
            </a:r>
            <a:endParaRPr lang="cs-CZ" sz="2000" i="0" u="none" strike="noStrike" baseline="0" dirty="0">
              <a:solidFill>
                <a:srgbClr val="000000"/>
              </a:solidFill>
              <a:latin typeface="Calibri" panose="020F0502020204030204" pitchFamily="34" charset="0"/>
            </a:endParaRPr>
          </a:p>
          <a:p>
            <a:endParaRPr lang="cs-CZ" sz="800" i="0" u="none" strike="noStrike" baseline="0" dirty="0">
              <a:solidFill>
                <a:srgbClr val="000000"/>
              </a:solidFill>
              <a:latin typeface="Calibri" panose="020F0502020204030204" pitchFamily="34" charset="0"/>
            </a:endParaRPr>
          </a:p>
          <a:p>
            <a:r>
              <a:rPr lang="cs-CZ" sz="2000" b="0" i="0" u="none" strike="noStrike" baseline="0" dirty="0">
                <a:solidFill>
                  <a:srgbClr val="000000"/>
                </a:solidFill>
                <a:latin typeface="Calibri" panose="020F0502020204030204" pitchFamily="34" charset="0"/>
              </a:rPr>
              <a:t>rozdíl tlaků = </a:t>
            </a:r>
            <a:r>
              <a:rPr lang="cs-CZ" sz="2000" b="1" i="0" u="none" strike="noStrike" baseline="0" dirty="0">
                <a:solidFill>
                  <a:srgbClr val="000000"/>
                </a:solidFill>
                <a:latin typeface="Calibri" panose="020F0502020204030204" pitchFamily="34" charset="0"/>
              </a:rPr>
              <a:t>podtlak </a:t>
            </a:r>
            <a:r>
              <a:rPr lang="cs-CZ" sz="2000" b="0" i="0" u="none" strike="noStrike" baseline="0" dirty="0">
                <a:solidFill>
                  <a:srgbClr val="000000"/>
                </a:solidFill>
                <a:latin typeface="Calibri" panose="020F0502020204030204" pitchFamily="34" charset="0"/>
              </a:rPr>
              <a:t>= hydrostatickému tlaku v hloubce h:</a:t>
            </a:r>
          </a:p>
          <a:p>
            <a:r>
              <a:rPr lang="cs-CZ" sz="800" b="0" i="0" u="none" strike="noStrike" baseline="0" dirty="0">
                <a:solidFill>
                  <a:srgbClr val="000000"/>
                </a:solidFill>
                <a:latin typeface="Calibri" panose="020F0502020204030204" pitchFamily="34" charset="0"/>
              </a:rPr>
              <a:t> </a:t>
            </a:r>
          </a:p>
          <a:p>
            <a:r>
              <a:rPr lang="el-GR" sz="2000" i="0" u="none" strike="noStrike" baseline="0" dirty="0">
                <a:solidFill>
                  <a:srgbClr val="000000"/>
                </a:solidFill>
                <a:latin typeface="Calibri" panose="020F0502020204030204" pitchFamily="34" charset="0"/>
              </a:rPr>
              <a:t>Δ</a:t>
            </a:r>
            <a:r>
              <a:rPr lang="cs-CZ" sz="2000" i="0" u="none" strike="noStrike" baseline="0" dirty="0">
                <a:solidFill>
                  <a:srgbClr val="000000"/>
                </a:solidFill>
                <a:latin typeface="Calibri" panose="020F0502020204030204" pitchFamily="34" charset="0"/>
              </a:rPr>
              <a:t>p = h · </a:t>
            </a:r>
            <a:r>
              <a:rPr lang="el-GR" sz="2000" i="0" u="none" strike="noStrike" baseline="0" dirty="0">
                <a:solidFill>
                  <a:srgbClr val="000000"/>
                </a:solidFill>
                <a:latin typeface="Calibri" panose="020F0502020204030204" pitchFamily="34" charset="0"/>
              </a:rPr>
              <a:t>ρ</a:t>
            </a:r>
            <a:r>
              <a:rPr lang="cs-CZ" sz="2000" i="0" u="none" strike="noStrike" baseline="-25000" dirty="0" err="1">
                <a:solidFill>
                  <a:srgbClr val="000000"/>
                </a:solidFill>
                <a:latin typeface="Calibri" panose="020F0502020204030204" pitchFamily="34" charset="0"/>
              </a:rPr>
              <a:t>Hg</a:t>
            </a:r>
            <a:r>
              <a:rPr lang="cs-CZ" sz="2000" i="0" u="none" strike="noStrike" baseline="0" dirty="0">
                <a:solidFill>
                  <a:srgbClr val="000000"/>
                </a:solidFill>
                <a:latin typeface="Calibri" panose="020F0502020204030204" pitchFamily="34" charset="0"/>
              </a:rPr>
              <a:t> · g </a:t>
            </a:r>
          </a:p>
          <a:p>
            <a:endParaRPr lang="cs-CZ" sz="800" b="0" i="0" u="none" strike="noStrike" baseline="0" dirty="0">
              <a:solidFill>
                <a:srgbClr val="000000"/>
              </a:solidFill>
              <a:latin typeface="Calibri" panose="020F0502020204030204" pitchFamily="34" charset="0"/>
            </a:endParaRPr>
          </a:p>
          <a:p>
            <a:r>
              <a:rPr lang="el-GR" sz="2000" b="0" i="0" u="none" strike="noStrike" baseline="0" dirty="0">
                <a:solidFill>
                  <a:srgbClr val="000000"/>
                </a:solidFill>
                <a:latin typeface="Calibri" panose="020F0502020204030204" pitchFamily="34" charset="0"/>
              </a:rPr>
              <a:t>Δ</a:t>
            </a:r>
            <a:r>
              <a:rPr lang="cs-CZ" sz="2000" b="0" i="0" u="none" strike="noStrike" baseline="0" dirty="0">
                <a:solidFill>
                  <a:srgbClr val="000000"/>
                </a:solidFill>
                <a:latin typeface="Calibri" panose="020F0502020204030204" pitchFamily="34" charset="0"/>
              </a:rPr>
              <a:t>p = 0,2 · 13 500 · 10 = 27 000 = </a:t>
            </a:r>
            <a:r>
              <a:rPr lang="cs-CZ" sz="2000" b="0" i="0" u="sng" strike="noStrike" baseline="0" dirty="0">
                <a:solidFill>
                  <a:srgbClr val="000000"/>
                </a:solidFill>
                <a:latin typeface="Calibri" panose="020F0502020204030204" pitchFamily="34" charset="0"/>
              </a:rPr>
              <a:t>27 </a:t>
            </a:r>
            <a:r>
              <a:rPr lang="cs-CZ" sz="2000" b="0" i="0" u="sng" strike="noStrike" baseline="0" dirty="0" err="1">
                <a:solidFill>
                  <a:srgbClr val="000000"/>
                </a:solidFill>
                <a:latin typeface="Calibri" panose="020F0502020204030204" pitchFamily="34" charset="0"/>
              </a:rPr>
              <a:t>kPa</a:t>
            </a:r>
            <a:r>
              <a:rPr lang="cs-CZ" sz="2000" b="0" i="0" u="sng" strike="noStrike" baseline="0" dirty="0">
                <a:solidFill>
                  <a:srgbClr val="000000"/>
                </a:solidFill>
                <a:latin typeface="Calibri" panose="020F0502020204030204" pitchFamily="34" charset="0"/>
              </a:rPr>
              <a:t> </a:t>
            </a:r>
          </a:p>
        </p:txBody>
      </p:sp>
      <p:sp>
        <p:nvSpPr>
          <p:cNvPr id="11" name="TextovéPole 10">
            <a:extLst>
              <a:ext uri="{FF2B5EF4-FFF2-40B4-BE49-F238E27FC236}">
                <a16:creationId xmlns:a16="http://schemas.microsoft.com/office/drawing/2014/main" id="{D492C6E3-ABEA-45E9-A772-5FF3C61BE2FB}"/>
              </a:ext>
            </a:extLst>
          </p:cNvPr>
          <p:cNvSpPr txBox="1"/>
          <p:nvPr/>
        </p:nvSpPr>
        <p:spPr>
          <a:xfrm>
            <a:off x="266026" y="4085598"/>
            <a:ext cx="2133600" cy="1015663"/>
          </a:xfrm>
          <a:prstGeom prst="rect">
            <a:avLst/>
          </a:prstGeom>
          <a:noFill/>
        </p:spPr>
        <p:txBody>
          <a:bodyPr wrap="square">
            <a:spAutoFit/>
          </a:bodyPr>
          <a:lstStyle/>
          <a:p>
            <a:r>
              <a:rPr lang="el-GR" sz="2000" b="0" i="0" u="none" strike="noStrike" baseline="0" dirty="0">
                <a:solidFill>
                  <a:srgbClr val="000000"/>
                </a:solidFill>
                <a:latin typeface="Calibri" panose="020F0502020204030204" pitchFamily="34" charset="0"/>
              </a:rPr>
              <a:t>ρ</a:t>
            </a:r>
            <a:r>
              <a:rPr lang="cs-CZ" sz="2000" b="0" i="0" u="none" strike="noStrike" baseline="-25000" dirty="0" err="1">
                <a:solidFill>
                  <a:srgbClr val="000000"/>
                </a:solidFill>
                <a:latin typeface="Calibri" panose="020F0502020204030204" pitchFamily="34" charset="0"/>
              </a:rPr>
              <a:t>Hg</a:t>
            </a:r>
            <a:r>
              <a:rPr lang="cs-CZ" sz="2000" b="0" i="0" u="none" strike="noStrike" baseline="0" dirty="0">
                <a:solidFill>
                  <a:srgbClr val="000000"/>
                </a:solidFill>
                <a:latin typeface="Calibri" panose="020F0502020204030204" pitchFamily="34" charset="0"/>
              </a:rPr>
              <a:t> = 13500 kg.m</a:t>
            </a:r>
            <a:r>
              <a:rPr lang="cs-CZ" sz="2000" b="0" i="0" u="none" strike="noStrike" baseline="30000" dirty="0">
                <a:solidFill>
                  <a:srgbClr val="000000"/>
                </a:solidFill>
                <a:latin typeface="Calibri" panose="020F0502020204030204" pitchFamily="34" charset="0"/>
              </a:rPr>
              <a:t>-3</a:t>
            </a:r>
            <a:r>
              <a:rPr lang="cs-CZ" sz="2000" b="0" i="0" u="none" strike="noStrike" baseline="0" dirty="0">
                <a:solidFill>
                  <a:srgbClr val="000000"/>
                </a:solidFill>
                <a:latin typeface="Calibri" panose="020F0502020204030204" pitchFamily="34" charset="0"/>
              </a:rPr>
              <a:t> </a:t>
            </a:r>
          </a:p>
          <a:p>
            <a:r>
              <a:rPr lang="pt-BR" sz="2000" b="0" i="0" u="none" strike="noStrike" baseline="0" dirty="0">
                <a:solidFill>
                  <a:srgbClr val="000000"/>
                </a:solidFill>
                <a:latin typeface="Calibri" panose="020F0502020204030204" pitchFamily="34" charset="0"/>
              </a:rPr>
              <a:t>h = 20 cm = 0,2 m </a:t>
            </a:r>
          </a:p>
          <a:p>
            <a:r>
              <a:rPr lang="cs-CZ" sz="2000" b="0" i="0" u="none" strike="noStrike" baseline="0" dirty="0">
                <a:solidFill>
                  <a:srgbClr val="000000"/>
                </a:solidFill>
                <a:latin typeface="Calibri" panose="020F0502020204030204" pitchFamily="34" charset="0"/>
              </a:rPr>
              <a:t>g = 10 m.s</a:t>
            </a:r>
            <a:r>
              <a:rPr lang="cs-CZ" sz="2000" b="0" i="0" u="none" strike="noStrike" baseline="30000" dirty="0">
                <a:solidFill>
                  <a:srgbClr val="000000"/>
                </a:solidFill>
                <a:latin typeface="Calibri" panose="020F0502020204030204" pitchFamily="34" charset="0"/>
              </a:rPr>
              <a:t>-2</a:t>
            </a:r>
          </a:p>
        </p:txBody>
      </p:sp>
      <p:sp>
        <p:nvSpPr>
          <p:cNvPr id="12" name="TextovéPole 11">
            <a:extLst>
              <a:ext uri="{FF2B5EF4-FFF2-40B4-BE49-F238E27FC236}">
                <a16:creationId xmlns:a16="http://schemas.microsoft.com/office/drawing/2014/main" id="{74AC70EE-960D-4988-8E98-9369FDDB297E}"/>
              </a:ext>
            </a:extLst>
          </p:cNvPr>
          <p:cNvSpPr txBox="1"/>
          <p:nvPr/>
        </p:nvSpPr>
        <p:spPr>
          <a:xfrm>
            <a:off x="161925" y="3088088"/>
            <a:ext cx="1072730" cy="461665"/>
          </a:xfrm>
          <a:prstGeom prst="rect">
            <a:avLst/>
          </a:prstGeom>
          <a:noFill/>
        </p:spPr>
        <p:txBody>
          <a:bodyPr wrap="none" rtlCol="0">
            <a:spAutoFit/>
          </a:bodyPr>
          <a:lstStyle/>
          <a:p>
            <a:r>
              <a:rPr lang="cs-CZ" sz="2400" b="1" dirty="0"/>
              <a:t>Příklad</a:t>
            </a:r>
          </a:p>
        </p:txBody>
      </p:sp>
      <p:pic>
        <p:nvPicPr>
          <p:cNvPr id="14" name="Obrázek 13">
            <a:extLst>
              <a:ext uri="{FF2B5EF4-FFF2-40B4-BE49-F238E27FC236}">
                <a16:creationId xmlns:a16="http://schemas.microsoft.com/office/drawing/2014/main" id="{752D4EF3-123E-42AB-AB5F-9E20ED70AF3F}"/>
              </a:ext>
            </a:extLst>
          </p:cNvPr>
          <p:cNvPicPr>
            <a:picLocks noChangeAspect="1"/>
          </p:cNvPicPr>
          <p:nvPr/>
        </p:nvPicPr>
        <p:blipFill>
          <a:blip r:embed="rId3"/>
          <a:stretch>
            <a:fillRect/>
          </a:stretch>
        </p:blipFill>
        <p:spPr>
          <a:xfrm>
            <a:off x="7154624" y="4085598"/>
            <a:ext cx="1666754" cy="2650603"/>
          </a:xfrm>
          <a:prstGeom prst="rect">
            <a:avLst/>
          </a:prstGeom>
        </p:spPr>
      </p:pic>
    </p:spTree>
    <p:extLst>
      <p:ext uri="{BB962C8B-B14F-4D97-AF65-F5344CB8AC3E}">
        <p14:creationId xmlns:p14="http://schemas.microsoft.com/office/powerpoint/2010/main" val="21414591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rázek 12">
            <a:extLst>
              <a:ext uri="{FF2B5EF4-FFF2-40B4-BE49-F238E27FC236}">
                <a16:creationId xmlns:a16="http://schemas.microsoft.com/office/drawing/2014/main" id="{585A1E77-CEA9-4C2D-8B4C-E034A2B09B6F}"/>
              </a:ext>
            </a:extLst>
          </p:cNvPr>
          <p:cNvPicPr>
            <a:picLocks noChangeAspect="1"/>
          </p:cNvPicPr>
          <p:nvPr/>
        </p:nvPicPr>
        <p:blipFill>
          <a:blip r:embed="rId2"/>
          <a:stretch>
            <a:fillRect/>
          </a:stretch>
        </p:blipFill>
        <p:spPr>
          <a:xfrm>
            <a:off x="6172200" y="1364126"/>
            <a:ext cx="2476500" cy="2390775"/>
          </a:xfrm>
          <a:prstGeom prst="rect">
            <a:avLst/>
          </a:prstGeom>
        </p:spPr>
      </p:pic>
      <p:sp>
        <p:nvSpPr>
          <p:cNvPr id="5" name="TextovéPole 4">
            <a:extLst>
              <a:ext uri="{FF2B5EF4-FFF2-40B4-BE49-F238E27FC236}">
                <a16:creationId xmlns:a16="http://schemas.microsoft.com/office/drawing/2014/main" id="{DD0706F8-B391-4002-B7CC-87316E9B0435}"/>
              </a:ext>
            </a:extLst>
          </p:cNvPr>
          <p:cNvSpPr txBox="1"/>
          <p:nvPr/>
        </p:nvSpPr>
        <p:spPr>
          <a:xfrm>
            <a:off x="161925" y="857161"/>
            <a:ext cx="8610600" cy="707886"/>
          </a:xfrm>
          <a:prstGeom prst="rect">
            <a:avLst/>
          </a:prstGeom>
          <a:noFill/>
        </p:spPr>
        <p:txBody>
          <a:bodyPr wrap="square">
            <a:spAutoFit/>
          </a:bodyPr>
          <a:lstStyle/>
          <a:p>
            <a:r>
              <a:rPr lang="cs-CZ" sz="2000" b="0" i="0" u="none" strike="noStrike" baseline="0" dirty="0">
                <a:solidFill>
                  <a:srgbClr val="000000"/>
                </a:solidFill>
                <a:latin typeface="Calibri" panose="020F0502020204030204" pitchFamily="34" charset="0"/>
              </a:rPr>
              <a:t>Rozdíl hladin rtuti v otevřeném kapalinovém tlakoměru je 15 cm. Jak velký je tlak plynu v uzavřené nádobě, je-li atmosférický tlak 100 </a:t>
            </a:r>
            <a:r>
              <a:rPr lang="cs-CZ" sz="2000" b="0" i="0" u="none" strike="noStrike" baseline="0" dirty="0" err="1">
                <a:solidFill>
                  <a:srgbClr val="000000"/>
                </a:solidFill>
                <a:latin typeface="Calibri" panose="020F0502020204030204" pitchFamily="34" charset="0"/>
              </a:rPr>
              <a:t>kPa</a:t>
            </a:r>
            <a:r>
              <a:rPr lang="cs-CZ" sz="2000" b="0" i="0" u="none" strike="noStrike" baseline="0" dirty="0">
                <a:solidFill>
                  <a:srgbClr val="000000"/>
                </a:solidFill>
                <a:latin typeface="Calibri" panose="020F0502020204030204" pitchFamily="34" charset="0"/>
              </a:rPr>
              <a:t>. </a:t>
            </a:r>
            <a:endParaRPr lang="cs-CZ" sz="2000" dirty="0"/>
          </a:p>
        </p:txBody>
      </p:sp>
      <p:sp>
        <p:nvSpPr>
          <p:cNvPr id="7" name="TextovéPole 6">
            <a:extLst>
              <a:ext uri="{FF2B5EF4-FFF2-40B4-BE49-F238E27FC236}">
                <a16:creationId xmlns:a16="http://schemas.microsoft.com/office/drawing/2014/main" id="{1658A6BC-53AA-4906-AF07-04FB0A7A20FB}"/>
              </a:ext>
            </a:extLst>
          </p:cNvPr>
          <p:cNvSpPr txBox="1"/>
          <p:nvPr/>
        </p:nvSpPr>
        <p:spPr>
          <a:xfrm>
            <a:off x="161925" y="287738"/>
            <a:ext cx="1072730" cy="461665"/>
          </a:xfrm>
          <a:prstGeom prst="rect">
            <a:avLst/>
          </a:prstGeom>
          <a:noFill/>
        </p:spPr>
        <p:txBody>
          <a:bodyPr wrap="none" rtlCol="0">
            <a:spAutoFit/>
          </a:bodyPr>
          <a:lstStyle/>
          <a:p>
            <a:r>
              <a:rPr lang="cs-CZ" sz="2400" b="1" dirty="0"/>
              <a:t>Příklad</a:t>
            </a:r>
          </a:p>
        </p:txBody>
      </p:sp>
      <p:sp>
        <p:nvSpPr>
          <p:cNvPr id="9" name="TextovéPole 8">
            <a:extLst>
              <a:ext uri="{FF2B5EF4-FFF2-40B4-BE49-F238E27FC236}">
                <a16:creationId xmlns:a16="http://schemas.microsoft.com/office/drawing/2014/main" id="{0B2C33D0-76FA-481E-ACE2-AB8BB7782EFB}"/>
              </a:ext>
            </a:extLst>
          </p:cNvPr>
          <p:cNvSpPr txBox="1"/>
          <p:nvPr/>
        </p:nvSpPr>
        <p:spPr>
          <a:xfrm>
            <a:off x="247650" y="1738326"/>
            <a:ext cx="2190750" cy="2246769"/>
          </a:xfrm>
          <a:prstGeom prst="rect">
            <a:avLst/>
          </a:prstGeom>
          <a:noFill/>
        </p:spPr>
        <p:txBody>
          <a:bodyPr wrap="square">
            <a:spAutoFit/>
          </a:bodyPr>
          <a:lstStyle/>
          <a:p>
            <a:r>
              <a:rPr lang="it-IT" sz="2000" b="0" i="0" u="none" strike="noStrike" baseline="0" dirty="0">
                <a:solidFill>
                  <a:srgbClr val="000000"/>
                </a:solidFill>
                <a:latin typeface="Calibri" panose="020F0502020204030204" pitchFamily="34" charset="0"/>
              </a:rPr>
              <a:t>ρ</a:t>
            </a:r>
            <a:r>
              <a:rPr lang="it-IT" sz="2000" b="0" i="0" u="none" strike="noStrike" baseline="-25000" dirty="0">
                <a:solidFill>
                  <a:srgbClr val="000000"/>
                </a:solidFill>
                <a:latin typeface="Calibri" panose="020F0502020204030204" pitchFamily="34" charset="0"/>
              </a:rPr>
              <a:t>Hg</a:t>
            </a:r>
            <a:r>
              <a:rPr lang="it-IT" sz="2000" b="0" i="0" u="none" strike="noStrike" baseline="0" dirty="0">
                <a:solidFill>
                  <a:srgbClr val="000000"/>
                </a:solidFill>
                <a:latin typeface="Calibri" panose="020F0502020204030204" pitchFamily="34" charset="0"/>
              </a:rPr>
              <a:t> = 13 500 kg.m-3 </a:t>
            </a:r>
          </a:p>
          <a:p>
            <a:r>
              <a:rPr lang="pt-BR" sz="2000" b="0" i="0" u="none" strike="noStrike" baseline="0" dirty="0">
                <a:solidFill>
                  <a:srgbClr val="000000"/>
                </a:solidFill>
                <a:latin typeface="Calibri" panose="020F0502020204030204" pitchFamily="34" charset="0"/>
              </a:rPr>
              <a:t>h = 15 cm = 0,15 m </a:t>
            </a:r>
          </a:p>
          <a:p>
            <a:r>
              <a:rPr lang="cs-CZ" sz="2000" b="0" i="0" u="none" strike="noStrike" baseline="0" dirty="0">
                <a:solidFill>
                  <a:srgbClr val="000000"/>
                </a:solidFill>
                <a:latin typeface="Calibri" panose="020F0502020204030204" pitchFamily="34" charset="0"/>
              </a:rPr>
              <a:t>g = 10 N</a:t>
            </a:r>
            <a:r>
              <a:rPr lang="en-US" sz="2000" b="0" i="0" u="none" strike="noStrike" baseline="0" dirty="0">
                <a:solidFill>
                  <a:srgbClr val="000000"/>
                </a:solidFill>
                <a:latin typeface="Calibri" panose="020F0502020204030204" pitchFamily="34" charset="0"/>
              </a:rPr>
              <a:t>.</a:t>
            </a:r>
            <a:r>
              <a:rPr lang="cs-CZ" sz="2000" b="0" i="0" u="none" strike="noStrike" baseline="0" dirty="0">
                <a:solidFill>
                  <a:srgbClr val="000000"/>
                </a:solidFill>
                <a:latin typeface="Calibri" panose="020F0502020204030204" pitchFamily="34" charset="0"/>
              </a:rPr>
              <a:t>kg</a:t>
            </a:r>
            <a:r>
              <a:rPr lang="en-US" sz="2000" b="0" i="0" u="none" strike="noStrike" baseline="0" dirty="0">
                <a:solidFill>
                  <a:srgbClr val="000000"/>
                </a:solidFill>
                <a:latin typeface="Calibri" panose="020F0502020204030204" pitchFamily="34" charset="0"/>
              </a:rPr>
              <a:t>-1</a:t>
            </a:r>
            <a:r>
              <a:rPr lang="cs-CZ" sz="2000" b="0" i="0" u="none" strike="noStrike" baseline="0" dirty="0">
                <a:solidFill>
                  <a:srgbClr val="000000"/>
                </a:solidFill>
                <a:latin typeface="Calibri" panose="020F0502020204030204" pitchFamily="34" charset="0"/>
              </a:rPr>
              <a:t> </a:t>
            </a:r>
          </a:p>
          <a:p>
            <a:r>
              <a:rPr lang="fi-FI" sz="2000" b="0" i="0" u="none" strike="noStrike" baseline="0" dirty="0">
                <a:solidFill>
                  <a:srgbClr val="000000"/>
                </a:solidFill>
                <a:latin typeface="Calibri" panose="020F0502020204030204" pitchFamily="34" charset="0"/>
              </a:rPr>
              <a:t>p</a:t>
            </a:r>
            <a:r>
              <a:rPr lang="fi-FI" sz="2000" b="0" i="0" u="none" strike="noStrike" baseline="-25000" dirty="0">
                <a:solidFill>
                  <a:srgbClr val="000000"/>
                </a:solidFill>
                <a:latin typeface="Calibri" panose="020F0502020204030204" pitchFamily="34" charset="0"/>
              </a:rPr>
              <a:t>a</a:t>
            </a:r>
            <a:r>
              <a:rPr lang="fi-FI" sz="2000" b="0" i="0" u="none" strike="noStrike" baseline="0" dirty="0">
                <a:solidFill>
                  <a:srgbClr val="000000"/>
                </a:solidFill>
                <a:latin typeface="Calibri" panose="020F0502020204030204" pitchFamily="34" charset="0"/>
              </a:rPr>
              <a:t> = 100 kPa = 100 000 Pa </a:t>
            </a:r>
          </a:p>
          <a:p>
            <a:r>
              <a:rPr lang="cs-CZ" sz="2000" b="0" i="0" u="none" strike="noStrike" baseline="0" dirty="0">
                <a:solidFill>
                  <a:srgbClr val="000000"/>
                </a:solidFill>
                <a:latin typeface="Calibri" panose="020F0502020204030204" pitchFamily="34" charset="0"/>
              </a:rPr>
              <a:t>p = ? </a:t>
            </a:r>
          </a:p>
        </p:txBody>
      </p:sp>
      <p:sp>
        <p:nvSpPr>
          <p:cNvPr id="11" name="TextovéPole 10">
            <a:extLst>
              <a:ext uri="{FF2B5EF4-FFF2-40B4-BE49-F238E27FC236}">
                <a16:creationId xmlns:a16="http://schemas.microsoft.com/office/drawing/2014/main" id="{F2BF41B4-06C6-45AF-8065-2735CA758227}"/>
              </a:ext>
            </a:extLst>
          </p:cNvPr>
          <p:cNvSpPr txBox="1"/>
          <p:nvPr/>
        </p:nvSpPr>
        <p:spPr>
          <a:xfrm>
            <a:off x="1802606" y="3369542"/>
            <a:ext cx="4986337" cy="1015663"/>
          </a:xfrm>
          <a:prstGeom prst="rect">
            <a:avLst/>
          </a:prstGeom>
          <a:noFill/>
        </p:spPr>
        <p:txBody>
          <a:bodyPr wrap="square">
            <a:spAutoFit/>
          </a:bodyPr>
          <a:lstStyle/>
          <a:p>
            <a:r>
              <a:rPr lang="cs-CZ" sz="2000" b="1" i="0" u="none" strike="noStrike" baseline="0" dirty="0">
                <a:solidFill>
                  <a:srgbClr val="000000"/>
                </a:solidFill>
                <a:latin typeface="Calibri" panose="020F0502020204030204" pitchFamily="34" charset="0"/>
              </a:rPr>
              <a:t>p = </a:t>
            </a:r>
            <a:r>
              <a:rPr lang="cs-CZ" sz="2000" b="0" i="0" u="none" strike="noStrike" baseline="0" dirty="0" err="1">
                <a:solidFill>
                  <a:srgbClr val="000000"/>
                </a:solidFill>
                <a:latin typeface="Calibri" panose="020F0502020204030204" pitchFamily="34" charset="0"/>
              </a:rPr>
              <a:t>p</a:t>
            </a:r>
            <a:r>
              <a:rPr lang="cs-CZ" sz="2000" b="0" i="0" u="none" strike="noStrike" baseline="-25000" dirty="0" err="1">
                <a:solidFill>
                  <a:srgbClr val="000000"/>
                </a:solidFill>
                <a:latin typeface="Calibri" panose="020F0502020204030204" pitchFamily="34" charset="0"/>
              </a:rPr>
              <a:t>a</a:t>
            </a:r>
            <a:r>
              <a:rPr lang="cs-CZ" sz="2000" b="0" i="0" u="none" strike="noStrike" baseline="0" dirty="0">
                <a:solidFill>
                  <a:srgbClr val="000000"/>
                </a:solidFill>
                <a:latin typeface="Calibri" panose="020F0502020204030204" pitchFamily="34" charset="0"/>
              </a:rPr>
              <a:t> + </a:t>
            </a:r>
            <a:r>
              <a:rPr lang="el-GR" sz="2000" b="0" i="0" u="none" strike="noStrike" baseline="0" dirty="0">
                <a:solidFill>
                  <a:srgbClr val="000000"/>
                </a:solidFill>
                <a:latin typeface="Calibri" panose="020F0502020204030204" pitchFamily="34" charset="0"/>
              </a:rPr>
              <a:t>Δ</a:t>
            </a:r>
            <a:r>
              <a:rPr lang="cs-CZ" sz="2000" b="0" i="0" u="none" strike="noStrike" baseline="0" dirty="0">
                <a:solidFill>
                  <a:srgbClr val="000000"/>
                </a:solidFill>
                <a:latin typeface="Calibri" panose="020F0502020204030204" pitchFamily="34" charset="0"/>
              </a:rPr>
              <a:t>p </a:t>
            </a:r>
            <a:r>
              <a:rPr lang="cs-CZ" sz="2000" b="1" i="0" u="none" strike="noStrike" baseline="0" dirty="0">
                <a:solidFill>
                  <a:srgbClr val="000000"/>
                </a:solidFill>
                <a:latin typeface="Calibri" panose="020F0502020204030204" pitchFamily="34" charset="0"/>
              </a:rPr>
              <a:t>= </a:t>
            </a:r>
            <a:r>
              <a:rPr lang="cs-CZ" sz="2000" b="1" i="0" u="none" strike="noStrike" baseline="0" dirty="0" err="1">
                <a:solidFill>
                  <a:srgbClr val="000000"/>
                </a:solidFill>
                <a:latin typeface="Calibri" panose="020F0502020204030204" pitchFamily="34" charset="0"/>
              </a:rPr>
              <a:t>p</a:t>
            </a:r>
            <a:r>
              <a:rPr lang="cs-CZ" sz="2000" b="1" i="0" u="none" strike="noStrike" baseline="-25000" dirty="0" err="1">
                <a:solidFill>
                  <a:srgbClr val="000000"/>
                </a:solidFill>
                <a:latin typeface="Calibri" panose="020F0502020204030204" pitchFamily="34" charset="0"/>
              </a:rPr>
              <a:t>a</a:t>
            </a:r>
            <a:r>
              <a:rPr lang="cs-CZ" sz="2000" b="1" i="0" u="none" strike="noStrike" baseline="0" dirty="0">
                <a:solidFill>
                  <a:srgbClr val="000000"/>
                </a:solidFill>
                <a:latin typeface="Calibri" panose="020F0502020204030204" pitchFamily="34" charset="0"/>
              </a:rPr>
              <a:t> + h·</a:t>
            </a:r>
            <a:r>
              <a:rPr lang="el-GR" sz="2000" b="1" i="0" u="none" strike="noStrike" baseline="0" dirty="0">
                <a:solidFill>
                  <a:srgbClr val="000000"/>
                </a:solidFill>
                <a:latin typeface="Calibri" panose="020F0502020204030204" pitchFamily="34" charset="0"/>
              </a:rPr>
              <a:t>ρ</a:t>
            </a:r>
            <a:r>
              <a:rPr lang="en-US" sz="2000" b="1" i="0" u="none" strike="noStrike" baseline="-25000" dirty="0">
                <a:solidFill>
                  <a:srgbClr val="000000"/>
                </a:solidFill>
                <a:latin typeface="Calibri" panose="020F0502020204030204" pitchFamily="34" charset="0"/>
              </a:rPr>
              <a:t>Hg</a:t>
            </a:r>
            <a:r>
              <a:rPr lang="cs-CZ" sz="2000" b="1" i="0" u="none" strike="noStrike" baseline="0" dirty="0">
                <a:solidFill>
                  <a:srgbClr val="000000"/>
                </a:solidFill>
                <a:latin typeface="Calibri" panose="020F0502020204030204" pitchFamily="34" charset="0"/>
              </a:rPr>
              <a:t>·g </a:t>
            </a:r>
            <a:endParaRPr lang="cs-CZ" sz="2000" b="0" i="0" u="none" strike="noStrike" baseline="0" dirty="0">
              <a:solidFill>
                <a:srgbClr val="000000"/>
              </a:solidFill>
              <a:latin typeface="Calibri" panose="020F0502020204030204" pitchFamily="34" charset="0"/>
            </a:endParaRPr>
          </a:p>
          <a:p>
            <a:r>
              <a:rPr lang="cs-CZ" sz="2000" b="0" i="0" u="none" strike="noStrike" baseline="0" dirty="0">
                <a:solidFill>
                  <a:srgbClr val="000000"/>
                </a:solidFill>
                <a:latin typeface="Calibri" panose="020F0502020204030204" pitchFamily="34" charset="0"/>
              </a:rPr>
              <a:t>p = 100 000 + 0,15 · 13 500 · 10 = 120 250 Pa = </a:t>
            </a:r>
            <a:r>
              <a:rPr lang="en-US" sz="2000" b="0" i="0" u="none" strike="noStrike" baseline="0" dirty="0">
                <a:solidFill>
                  <a:srgbClr val="000000"/>
                </a:solidFill>
                <a:latin typeface="Calibri" panose="020F0502020204030204" pitchFamily="34" charset="0"/>
              </a:rPr>
              <a:t>= </a:t>
            </a:r>
            <a:r>
              <a:rPr lang="cs-CZ" sz="2000" b="0" i="0" u="sng" strike="noStrike" baseline="0" dirty="0">
                <a:solidFill>
                  <a:srgbClr val="000000"/>
                </a:solidFill>
                <a:latin typeface="Calibri" panose="020F0502020204030204" pitchFamily="34" charset="0"/>
              </a:rPr>
              <a:t>120,25 </a:t>
            </a:r>
            <a:r>
              <a:rPr lang="cs-CZ" sz="2000" b="0" i="0" u="sng" strike="noStrike" baseline="0" dirty="0" err="1">
                <a:solidFill>
                  <a:srgbClr val="000000"/>
                </a:solidFill>
                <a:latin typeface="Calibri" panose="020F0502020204030204" pitchFamily="34" charset="0"/>
              </a:rPr>
              <a:t>kPa</a:t>
            </a:r>
            <a:r>
              <a:rPr lang="cs-CZ" sz="2000" b="0" i="0" u="sng" strike="noStrike" baseline="0" dirty="0">
                <a:solidFill>
                  <a:srgbClr val="000000"/>
                </a:solidFill>
                <a:latin typeface="Calibri" panose="020F0502020204030204" pitchFamily="34" charset="0"/>
              </a:rPr>
              <a:t> </a:t>
            </a:r>
            <a:endParaRPr lang="cs-CZ" sz="2000" u="sng" dirty="0"/>
          </a:p>
        </p:txBody>
      </p:sp>
    </p:spTree>
    <p:extLst>
      <p:ext uri="{BB962C8B-B14F-4D97-AF65-F5344CB8AC3E}">
        <p14:creationId xmlns:p14="http://schemas.microsoft.com/office/powerpoint/2010/main" val="29688569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ext&#10;&#10;Popis byl vytvořen automaticky">
            <a:extLst>
              <a:ext uri="{FF2B5EF4-FFF2-40B4-BE49-F238E27FC236}">
                <a16:creationId xmlns:a16="http://schemas.microsoft.com/office/drawing/2014/main" id="{82623C28-9FFA-4D39-80E8-141E79AE73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362" y="1620365"/>
            <a:ext cx="2470815" cy="2077521"/>
          </a:xfrm>
          <a:prstGeom prst="rect">
            <a:avLst/>
          </a:prstGeom>
        </p:spPr>
      </p:pic>
      <p:pic>
        <p:nvPicPr>
          <p:cNvPr id="7" name="Obrázek 6" descr="Obsah obrázku text, mapa&#10;&#10;Popis byl vytvořen automaticky">
            <a:extLst>
              <a:ext uri="{FF2B5EF4-FFF2-40B4-BE49-F238E27FC236}">
                <a16:creationId xmlns:a16="http://schemas.microsoft.com/office/drawing/2014/main" id="{AB023275-C553-49D8-B7BC-CE954BBA8B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3292" y="1514457"/>
            <a:ext cx="2470815" cy="2163120"/>
          </a:xfrm>
          <a:prstGeom prst="rect">
            <a:avLst/>
          </a:prstGeom>
        </p:spPr>
      </p:pic>
      <p:pic>
        <p:nvPicPr>
          <p:cNvPr id="3" name="Picture 2">
            <a:extLst>
              <a:ext uri="{FF2B5EF4-FFF2-40B4-BE49-F238E27FC236}">
                <a16:creationId xmlns:a16="http://schemas.microsoft.com/office/drawing/2014/main" id="{5E48F783-3BAF-45E4-B40E-F7422227CD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3130" y="1697856"/>
            <a:ext cx="2339310" cy="2072139"/>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B6391686-8F0A-4146-AC70-66C11FC3D8CB}"/>
              </a:ext>
            </a:extLst>
          </p:cNvPr>
          <p:cNvSpPr txBox="1"/>
          <p:nvPr/>
        </p:nvSpPr>
        <p:spPr>
          <a:xfrm>
            <a:off x="142362" y="296926"/>
            <a:ext cx="8859276" cy="1323439"/>
          </a:xfrm>
          <a:prstGeom prst="rect">
            <a:avLst/>
          </a:prstGeom>
          <a:noFill/>
        </p:spPr>
        <p:txBody>
          <a:bodyPr wrap="square">
            <a:spAutoFit/>
          </a:bodyPr>
          <a:lstStyle/>
          <a:p>
            <a:pPr algn="just"/>
            <a:r>
              <a:rPr lang="en-US" sz="2000" b="1" i="0" dirty="0">
                <a:solidFill>
                  <a:srgbClr val="454344"/>
                </a:solidFill>
                <a:effectLst/>
              </a:rPr>
              <a:t>P</a:t>
            </a:r>
            <a:r>
              <a:rPr lang="cs-CZ" sz="2000" b="1" i="0" dirty="0" err="1">
                <a:solidFill>
                  <a:srgbClr val="454344"/>
                </a:solidFill>
                <a:effectLst/>
              </a:rPr>
              <a:t>odtlak</a:t>
            </a:r>
            <a:r>
              <a:rPr lang="en-US" sz="2000" b="1" i="0" dirty="0">
                <a:solidFill>
                  <a:srgbClr val="454344"/>
                </a:solidFill>
                <a:effectLst/>
              </a:rPr>
              <a:t>:</a:t>
            </a:r>
            <a:r>
              <a:rPr lang="cs-CZ" sz="2000" b="1" i="0" dirty="0">
                <a:solidFill>
                  <a:srgbClr val="454344"/>
                </a:solidFill>
                <a:effectLst/>
              </a:rPr>
              <a:t> </a:t>
            </a:r>
            <a:r>
              <a:rPr lang="cs-CZ" sz="2000" b="0" i="0" dirty="0">
                <a:solidFill>
                  <a:srgbClr val="454344"/>
                </a:solidFill>
                <a:effectLst/>
              </a:rPr>
              <a:t>v uzavřeném prostoru </a:t>
            </a:r>
            <a:r>
              <a:rPr lang="en-US" sz="2000" b="0" i="0" dirty="0">
                <a:solidFill>
                  <a:srgbClr val="454344"/>
                </a:solidFill>
                <a:effectLst/>
              </a:rPr>
              <a:t>je </a:t>
            </a:r>
            <a:r>
              <a:rPr lang="cs-CZ" sz="2000" b="0" i="0" dirty="0">
                <a:solidFill>
                  <a:srgbClr val="454344"/>
                </a:solidFill>
                <a:effectLst/>
              </a:rPr>
              <a:t>tlak menší než je tlak atmosférický</a:t>
            </a:r>
            <a:r>
              <a:rPr lang="en-US" sz="2000" b="0" i="0" dirty="0">
                <a:solidFill>
                  <a:srgbClr val="454344"/>
                </a:solidFill>
                <a:effectLst/>
              </a:rPr>
              <a:t>. </a:t>
            </a:r>
            <a:r>
              <a:rPr lang="cs-CZ" sz="2000" b="0" i="0" dirty="0">
                <a:solidFill>
                  <a:srgbClr val="454344"/>
                </a:solidFill>
                <a:effectLst/>
              </a:rPr>
              <a:t>Podtlak se využívá v mnoha zařízeních, např. u pump, u vysavače, u přísavek, uplatňuje se při dýchání, zvířata jej využívají při pití z volné hladiny, při lezení po svislém povrchu, savci při kojení.</a:t>
            </a:r>
          </a:p>
        </p:txBody>
      </p:sp>
      <p:pic>
        <p:nvPicPr>
          <p:cNvPr id="15" name="Obrázek 14">
            <a:extLst>
              <a:ext uri="{FF2B5EF4-FFF2-40B4-BE49-F238E27FC236}">
                <a16:creationId xmlns:a16="http://schemas.microsoft.com/office/drawing/2014/main" id="{BC53B14C-2CFF-4C4B-B582-7A74394845C9}"/>
              </a:ext>
            </a:extLst>
          </p:cNvPr>
          <p:cNvPicPr>
            <a:picLocks noChangeAspect="1"/>
          </p:cNvPicPr>
          <p:nvPr/>
        </p:nvPicPr>
        <p:blipFill>
          <a:blip r:embed="rId5"/>
          <a:stretch>
            <a:fillRect/>
          </a:stretch>
        </p:blipFill>
        <p:spPr>
          <a:xfrm>
            <a:off x="142362" y="3981450"/>
            <a:ext cx="1600524" cy="2362505"/>
          </a:xfrm>
          <a:prstGeom prst="rect">
            <a:avLst/>
          </a:prstGeom>
        </p:spPr>
      </p:pic>
      <p:pic>
        <p:nvPicPr>
          <p:cNvPr id="17" name="Obrázek 16">
            <a:extLst>
              <a:ext uri="{FF2B5EF4-FFF2-40B4-BE49-F238E27FC236}">
                <a16:creationId xmlns:a16="http://schemas.microsoft.com/office/drawing/2014/main" id="{75EF3D01-572D-4905-B371-A41E2C4F15D6}"/>
              </a:ext>
            </a:extLst>
          </p:cNvPr>
          <p:cNvPicPr>
            <a:picLocks noChangeAspect="1"/>
          </p:cNvPicPr>
          <p:nvPr/>
        </p:nvPicPr>
        <p:blipFill>
          <a:blip r:embed="rId6"/>
          <a:stretch>
            <a:fillRect/>
          </a:stretch>
        </p:blipFill>
        <p:spPr>
          <a:xfrm>
            <a:off x="2274110" y="3697886"/>
            <a:ext cx="1569020" cy="1485925"/>
          </a:xfrm>
          <a:prstGeom prst="rect">
            <a:avLst/>
          </a:prstGeom>
        </p:spPr>
      </p:pic>
      <p:pic>
        <p:nvPicPr>
          <p:cNvPr id="11268" name="Picture 4" descr="See the source image">
            <a:extLst>
              <a:ext uri="{FF2B5EF4-FFF2-40B4-BE49-F238E27FC236}">
                <a16:creationId xmlns:a16="http://schemas.microsoft.com/office/drawing/2014/main" id="{73461545-503E-45B4-8919-B4C268635A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7420" y="1703238"/>
            <a:ext cx="1399333" cy="1399333"/>
          </a:xfrm>
          <a:prstGeom prst="rect">
            <a:avLst/>
          </a:prstGeom>
          <a:noFill/>
          <a:extLst>
            <a:ext uri="{909E8E84-426E-40DD-AFC4-6F175D3DCCD1}">
              <a14:hiddenFill xmlns:a14="http://schemas.microsoft.com/office/drawing/2010/main">
                <a:solidFill>
                  <a:srgbClr val="FFFFFF"/>
                </a:solidFill>
              </a14:hiddenFill>
            </a:ext>
          </a:extLst>
        </p:spPr>
      </p:pic>
      <p:pic>
        <p:nvPicPr>
          <p:cNvPr id="19" name="Obrázek 18">
            <a:extLst>
              <a:ext uri="{FF2B5EF4-FFF2-40B4-BE49-F238E27FC236}">
                <a16:creationId xmlns:a16="http://schemas.microsoft.com/office/drawing/2014/main" id="{E9240314-1BF2-4789-AD1E-4318D365C501}"/>
              </a:ext>
            </a:extLst>
          </p:cNvPr>
          <p:cNvPicPr>
            <a:picLocks noChangeAspect="1"/>
          </p:cNvPicPr>
          <p:nvPr/>
        </p:nvPicPr>
        <p:blipFill>
          <a:blip r:embed="rId8"/>
          <a:stretch>
            <a:fillRect/>
          </a:stretch>
        </p:blipFill>
        <p:spPr>
          <a:xfrm>
            <a:off x="6956580" y="4200285"/>
            <a:ext cx="1905000" cy="1905000"/>
          </a:xfrm>
          <a:prstGeom prst="rect">
            <a:avLst/>
          </a:prstGeom>
        </p:spPr>
      </p:pic>
      <p:pic>
        <p:nvPicPr>
          <p:cNvPr id="4" name="Obrázek 3">
            <a:extLst>
              <a:ext uri="{FF2B5EF4-FFF2-40B4-BE49-F238E27FC236}">
                <a16:creationId xmlns:a16="http://schemas.microsoft.com/office/drawing/2014/main" id="{6D1C948E-B98A-432D-A93F-DDA15DC90EFB}"/>
              </a:ext>
            </a:extLst>
          </p:cNvPr>
          <p:cNvPicPr>
            <a:picLocks noChangeAspect="1"/>
          </p:cNvPicPr>
          <p:nvPr/>
        </p:nvPicPr>
        <p:blipFill>
          <a:blip r:embed="rId9"/>
          <a:stretch>
            <a:fillRect/>
          </a:stretch>
        </p:blipFill>
        <p:spPr>
          <a:xfrm>
            <a:off x="4078216" y="4200285"/>
            <a:ext cx="2618692" cy="1908953"/>
          </a:xfrm>
          <a:prstGeom prst="rect">
            <a:avLst/>
          </a:prstGeom>
        </p:spPr>
      </p:pic>
      <p:pic>
        <p:nvPicPr>
          <p:cNvPr id="6146" name="Picture 2" descr="See the source image">
            <a:extLst>
              <a:ext uri="{FF2B5EF4-FFF2-40B4-BE49-F238E27FC236}">
                <a16:creationId xmlns:a16="http://schemas.microsoft.com/office/drawing/2014/main" id="{D01D2B6B-7AF1-4B83-A511-507C899D252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61621" y="5323641"/>
            <a:ext cx="1581509" cy="104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9230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a:extLst>
              <a:ext uri="{FF2B5EF4-FFF2-40B4-BE49-F238E27FC236}">
                <a16:creationId xmlns:a16="http://schemas.microsoft.com/office/drawing/2014/main" id="{7823C0E9-09EF-4901-9643-C009D8327E09}"/>
              </a:ext>
            </a:extLst>
          </p:cNvPr>
          <p:cNvSpPr txBox="1"/>
          <p:nvPr/>
        </p:nvSpPr>
        <p:spPr>
          <a:xfrm>
            <a:off x="253449" y="886255"/>
            <a:ext cx="8637101" cy="1631216"/>
          </a:xfrm>
          <a:prstGeom prst="rect">
            <a:avLst/>
          </a:prstGeom>
          <a:noFill/>
        </p:spPr>
        <p:txBody>
          <a:bodyPr wrap="square">
            <a:spAutoFit/>
          </a:bodyPr>
          <a:lstStyle/>
          <a:p>
            <a:pPr algn="just"/>
            <a:r>
              <a:rPr lang="cs-CZ" sz="2000" dirty="0"/>
              <a:t>Během </a:t>
            </a:r>
            <a:r>
              <a:rPr lang="cs-CZ" sz="2000" b="1" dirty="0"/>
              <a:t>zavařování</a:t>
            </a:r>
            <a:r>
              <a:rPr lang="cs-CZ" sz="2000" dirty="0"/>
              <a:t> např. marmelád, okurek, zelí, apod.</a:t>
            </a:r>
            <a:r>
              <a:rPr lang="cs-CZ" sz="2000" b="0" i="0" dirty="0">
                <a:effectLst/>
              </a:rPr>
              <a:t> </a:t>
            </a:r>
            <a:r>
              <a:rPr lang="cs-CZ" sz="2000" dirty="0"/>
              <a:t>na začátku ještě víčko nedrží tak pevně</a:t>
            </a:r>
            <a:r>
              <a:rPr lang="cs-CZ" sz="2000" b="0" i="0" dirty="0">
                <a:effectLst/>
              </a:rPr>
              <a:t> a z nádoby je vytlačován přebytečný </a:t>
            </a:r>
            <a:r>
              <a:rPr lang="cs-CZ" sz="2000" b="0" i="0" u="none" strike="noStrike" dirty="0">
                <a:effectLst/>
              </a:rPr>
              <a:t>vzduch</a:t>
            </a:r>
            <a:r>
              <a:rPr lang="cs-CZ" sz="2000" b="0" i="0" dirty="0">
                <a:effectLst/>
              </a:rPr>
              <a:t>, který se vlivem vysoké teploty roztahuje. Během zchladnutí sklenice dojde ke smrštění vzduchu uvnitř sklenice, a protože je uzavřena víčkem, sníží se v ní </a:t>
            </a:r>
            <a:r>
              <a:rPr lang="cs-CZ" sz="2000" b="0" i="0" u="none" strike="noStrike" dirty="0">
                <a:effectLst/>
              </a:rPr>
              <a:t>tlak</a:t>
            </a:r>
            <a:r>
              <a:rPr lang="cs-CZ" sz="2000" b="0" i="0" dirty="0">
                <a:effectLst/>
              </a:rPr>
              <a:t>. Okolní </a:t>
            </a:r>
            <a:r>
              <a:rPr lang="cs-CZ" sz="2000" b="0" i="0" u="none" strike="noStrike" dirty="0">
                <a:effectLst/>
              </a:rPr>
              <a:t>atmosférický tlak</a:t>
            </a:r>
            <a:r>
              <a:rPr lang="cs-CZ" sz="2000" b="0" i="0" dirty="0">
                <a:effectLst/>
              </a:rPr>
              <a:t> přitlačí víčko pevně ke sklenici. </a:t>
            </a:r>
            <a:endParaRPr lang="cs-CZ" sz="2000" dirty="0"/>
          </a:p>
        </p:txBody>
      </p:sp>
      <p:pic>
        <p:nvPicPr>
          <p:cNvPr id="22530" name="Picture 2" descr="Sterilování (zavařování) | ReceptyOnLine.cz - kuchařka, recepty a inspirace">
            <a:extLst>
              <a:ext uri="{FF2B5EF4-FFF2-40B4-BE49-F238E27FC236}">
                <a16:creationId xmlns:a16="http://schemas.microsoft.com/office/drawing/2014/main" id="{2B5581F7-5D19-400D-B57F-D8BF0E677A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960" y="2655680"/>
            <a:ext cx="3052396" cy="2055444"/>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BA395C9E-38C2-4BC3-93EB-EE1038E9B675}"/>
              </a:ext>
            </a:extLst>
          </p:cNvPr>
          <p:cNvSpPr txBox="1"/>
          <p:nvPr/>
        </p:nvSpPr>
        <p:spPr>
          <a:xfrm>
            <a:off x="253449" y="4849333"/>
            <a:ext cx="8557177" cy="1323439"/>
          </a:xfrm>
          <a:prstGeom prst="rect">
            <a:avLst/>
          </a:prstGeom>
          <a:noFill/>
        </p:spPr>
        <p:txBody>
          <a:bodyPr wrap="square">
            <a:spAutoFit/>
          </a:bodyPr>
          <a:lstStyle/>
          <a:p>
            <a:pPr algn="just"/>
            <a:r>
              <a:rPr lang="cs-CZ" sz="2000" dirty="0"/>
              <a:t>Při otevírání zavařených sklenic používáme např. zastrčení nože pod víčko, čímž pustíme dovnitř sklenice trochu vzduchu, nebo bouchání hranou víčka o něco pevného, čímž jej mírně zdeformujeme a umožníme tak vzduchu vniknout dovnitř.</a:t>
            </a:r>
          </a:p>
        </p:txBody>
      </p:sp>
      <p:sp>
        <p:nvSpPr>
          <p:cNvPr id="11" name="TextovéPole 10">
            <a:extLst>
              <a:ext uri="{FF2B5EF4-FFF2-40B4-BE49-F238E27FC236}">
                <a16:creationId xmlns:a16="http://schemas.microsoft.com/office/drawing/2014/main" id="{0402CF2A-C371-4C4E-B186-4A56D2DD6388}"/>
              </a:ext>
            </a:extLst>
          </p:cNvPr>
          <p:cNvSpPr txBox="1"/>
          <p:nvPr/>
        </p:nvSpPr>
        <p:spPr>
          <a:xfrm>
            <a:off x="342900" y="355485"/>
            <a:ext cx="1072730" cy="461665"/>
          </a:xfrm>
          <a:prstGeom prst="rect">
            <a:avLst/>
          </a:prstGeom>
          <a:noFill/>
        </p:spPr>
        <p:txBody>
          <a:bodyPr wrap="none" rtlCol="0">
            <a:spAutoFit/>
          </a:bodyPr>
          <a:lstStyle/>
          <a:p>
            <a:r>
              <a:rPr lang="cs-CZ" sz="2400" b="1" dirty="0"/>
              <a:t>Přiklad</a:t>
            </a:r>
          </a:p>
        </p:txBody>
      </p:sp>
    </p:spTree>
    <p:extLst>
      <p:ext uri="{BB962C8B-B14F-4D97-AF65-F5344CB8AC3E}">
        <p14:creationId xmlns:p14="http://schemas.microsoft.com/office/powerpoint/2010/main" val="20697168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 lion fish and fish diversity in two protected marine areas of the  Caribbean Sea - The Violence of Development">
            <a:extLst>
              <a:ext uri="{FF2B5EF4-FFF2-40B4-BE49-F238E27FC236}">
                <a16:creationId xmlns:a16="http://schemas.microsoft.com/office/drawing/2014/main" id="{7A9CDAD0-6887-448F-AACC-33F21F885D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9572" y="219550"/>
            <a:ext cx="2125828" cy="140225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terois volitans, Adult, Lord Howe Is, NSW,  Photo: Andrew Green">
            <a:extLst>
              <a:ext uri="{FF2B5EF4-FFF2-40B4-BE49-F238E27FC236}">
                <a16:creationId xmlns:a16="http://schemas.microsoft.com/office/drawing/2014/main" id="{6759410F-F2C0-4A64-BEED-9912E92120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0375" y="1817350"/>
            <a:ext cx="2105025" cy="1402254"/>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C68CE021-7BA5-43E8-B7D8-F25FEB587C7B}"/>
              </a:ext>
            </a:extLst>
          </p:cNvPr>
          <p:cNvSpPr txBox="1"/>
          <p:nvPr/>
        </p:nvSpPr>
        <p:spPr>
          <a:xfrm>
            <a:off x="228600" y="232300"/>
            <a:ext cx="6478203" cy="1938992"/>
          </a:xfrm>
          <a:prstGeom prst="rect">
            <a:avLst/>
          </a:prstGeom>
          <a:noFill/>
        </p:spPr>
        <p:txBody>
          <a:bodyPr wrap="square">
            <a:spAutoFit/>
          </a:bodyPr>
          <a:lstStyle/>
          <a:p>
            <a:pPr algn="just"/>
            <a:r>
              <a:rPr lang="cs-CZ" sz="2000" b="1" dirty="0"/>
              <a:t>Perutýn ohnivý </a:t>
            </a:r>
            <a:r>
              <a:rPr lang="cs-CZ" sz="2000" dirty="0"/>
              <a:t>(</a:t>
            </a:r>
            <a:r>
              <a:rPr lang="cs-CZ" sz="2000" dirty="0" err="1"/>
              <a:t>Pterois</a:t>
            </a:r>
            <a:r>
              <a:rPr lang="cs-CZ" sz="2000" dirty="0"/>
              <a:t> </a:t>
            </a:r>
            <a:r>
              <a:rPr lang="cs-CZ" sz="2000" dirty="0" err="1"/>
              <a:t>volitans</a:t>
            </a:r>
            <a:r>
              <a:rPr lang="cs-CZ" sz="2000" dirty="0"/>
              <a:t>) je jedovatá dravá ryba z čeledi </a:t>
            </a:r>
            <a:r>
              <a:rPr lang="cs-CZ" sz="2000" dirty="0" err="1"/>
              <a:t>ropušnicovitých</a:t>
            </a:r>
            <a:r>
              <a:rPr lang="cs-CZ" sz="2000" dirty="0"/>
              <a:t> (</a:t>
            </a:r>
            <a:r>
              <a:rPr lang="cs-CZ" sz="2000" dirty="0" err="1"/>
              <a:t>Scorpaenidae</a:t>
            </a:r>
            <a:r>
              <a:rPr lang="cs-CZ" sz="2000" dirty="0"/>
              <a:t>)</a:t>
            </a:r>
            <a:r>
              <a:rPr lang="cs-CZ" sz="2000" b="0" i="0" dirty="0">
                <a:solidFill>
                  <a:srgbClr val="202122"/>
                </a:solidFill>
                <a:effectLst/>
              </a:rPr>
              <a:t>, které loví převážně malé rybky, korýše, krevety, kraby či garnáty. Ke kořisti se pomalu přiblíží a následně </a:t>
            </a:r>
            <a:r>
              <a:rPr lang="cs-CZ" sz="2000" b="0" i="0" u="sng" dirty="0">
                <a:solidFill>
                  <a:srgbClr val="202122"/>
                </a:solidFill>
                <a:effectLst/>
              </a:rPr>
              <a:t>velmi rychlým otevřením tlamy nasaje vodu i s kořistí do jícnu, kde je voda následně vyloučena a ponechána pouze kořist</a:t>
            </a:r>
            <a:r>
              <a:rPr lang="cs-CZ" sz="2000" b="0" i="0" dirty="0">
                <a:solidFill>
                  <a:srgbClr val="202122"/>
                </a:solidFill>
                <a:effectLst/>
              </a:rPr>
              <a:t>.</a:t>
            </a:r>
            <a:endParaRPr lang="cs-CZ" sz="2000" dirty="0"/>
          </a:p>
        </p:txBody>
      </p:sp>
      <p:pic>
        <p:nvPicPr>
          <p:cNvPr id="4102" name="Picture 6">
            <a:extLst>
              <a:ext uri="{FF2B5EF4-FFF2-40B4-BE49-F238E27FC236}">
                <a16:creationId xmlns:a16="http://schemas.microsoft.com/office/drawing/2014/main" id="{80F1F90A-D7D4-4502-BD0B-C8F4112241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2384" y="3276600"/>
            <a:ext cx="1660204" cy="35814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E2E1B9A5-BDF0-4304-B76E-F37494073E47}"/>
              </a:ext>
            </a:extLst>
          </p:cNvPr>
          <p:cNvSpPr txBox="1"/>
          <p:nvPr/>
        </p:nvSpPr>
        <p:spPr>
          <a:xfrm>
            <a:off x="228600" y="2337170"/>
            <a:ext cx="6478203" cy="2554545"/>
          </a:xfrm>
          <a:prstGeom prst="rect">
            <a:avLst/>
          </a:prstGeom>
          <a:noFill/>
        </p:spPr>
        <p:txBody>
          <a:bodyPr wrap="square">
            <a:spAutoFit/>
          </a:bodyPr>
          <a:lstStyle/>
          <a:p>
            <a:pPr algn="just"/>
            <a:r>
              <a:rPr lang="cs-CZ" sz="2000" b="1" dirty="0"/>
              <a:t>Plejtvák obrovský </a:t>
            </a:r>
            <a:r>
              <a:rPr lang="cs-CZ" sz="2000" dirty="0"/>
              <a:t>(modrá velryba, </a:t>
            </a:r>
            <a:r>
              <a:rPr lang="cs-CZ" sz="2000" dirty="0" err="1"/>
              <a:t>Balaenoptera</a:t>
            </a:r>
            <a:r>
              <a:rPr lang="cs-CZ" sz="2000" dirty="0"/>
              <a:t> musculus) je mořský savec z řádu kytovců. Velryba plave do formace </a:t>
            </a:r>
            <a:r>
              <a:rPr lang="cs-CZ" sz="2000" dirty="0" err="1"/>
              <a:t>krillu</a:t>
            </a:r>
            <a:r>
              <a:rPr lang="cs-CZ" sz="2000" dirty="0"/>
              <a:t> vysokou rychlostí, rychle otevírá pět metrů dlouhé čelisti. Dno ústní dutiny je elastické a rozpíná se a tím vytváří podtlak. P</a:t>
            </a:r>
            <a:r>
              <a:rPr lang="cs-CZ" sz="2000" b="0" i="0" dirty="0">
                <a:solidFill>
                  <a:srgbClr val="202122"/>
                </a:solidFill>
                <a:effectLst/>
              </a:rPr>
              <a:t>lejtvák p</a:t>
            </a:r>
            <a:r>
              <a:rPr lang="cs-CZ" sz="2000" dirty="0"/>
              <a:t>ohltí asi 80 kubických metrů vody s </a:t>
            </a:r>
            <a:r>
              <a:rPr lang="cs-CZ" sz="2000" dirty="0" err="1"/>
              <a:t>krilem</a:t>
            </a:r>
            <a:r>
              <a:rPr lang="cs-CZ" sz="2000" dirty="0"/>
              <a:t>, j</a:t>
            </a:r>
            <a:r>
              <a:rPr lang="cs-CZ" sz="2000" b="0" i="0" dirty="0">
                <a:solidFill>
                  <a:srgbClr val="202122"/>
                </a:solidFill>
                <a:effectLst/>
              </a:rPr>
              <a:t>edno nabrání (směsi </a:t>
            </a:r>
            <a:r>
              <a:rPr lang="cs-CZ" sz="2000" b="0" i="0" dirty="0" err="1">
                <a:solidFill>
                  <a:srgbClr val="202122"/>
                </a:solidFill>
                <a:effectLst/>
              </a:rPr>
              <a:t>krilu</a:t>
            </a:r>
            <a:r>
              <a:rPr lang="cs-CZ" sz="2000" b="0" i="0" dirty="0">
                <a:solidFill>
                  <a:srgbClr val="202122"/>
                </a:solidFill>
                <a:effectLst/>
              </a:rPr>
              <a:t> a vody) může mít hmotnost až 40 tun. Toto množství pak přecedí </a:t>
            </a:r>
            <a:r>
              <a:rPr lang="cs-CZ" sz="2000" dirty="0"/>
              <a:t>pomocí jazyka </a:t>
            </a:r>
            <a:r>
              <a:rPr lang="cs-CZ" sz="2000" b="0" i="0" dirty="0">
                <a:solidFill>
                  <a:srgbClr val="202122"/>
                </a:solidFill>
                <a:effectLst/>
              </a:rPr>
              <a:t>přes </a:t>
            </a:r>
            <a:r>
              <a:rPr lang="cs-CZ" sz="2000" b="0" i="0" dirty="0" err="1">
                <a:solidFill>
                  <a:srgbClr val="202122"/>
                </a:solidFill>
                <a:effectLst/>
              </a:rPr>
              <a:t>kosticovité</a:t>
            </a:r>
            <a:r>
              <a:rPr lang="cs-CZ" sz="2000" b="0" i="0" dirty="0">
                <a:solidFill>
                  <a:srgbClr val="202122"/>
                </a:solidFill>
                <a:effectLst/>
              </a:rPr>
              <a:t> zuby, jako přes mohutné síto. </a:t>
            </a:r>
            <a:endParaRPr lang="cs-CZ" sz="2000" dirty="0"/>
          </a:p>
        </p:txBody>
      </p:sp>
      <p:pic>
        <p:nvPicPr>
          <p:cNvPr id="4104" name="Picture 8" descr="See the source image">
            <a:extLst>
              <a:ext uri="{FF2B5EF4-FFF2-40B4-BE49-F238E27FC236}">
                <a16:creationId xmlns:a16="http://schemas.microsoft.com/office/drawing/2014/main" id="{DCFA9F58-7133-4D04-A1B6-4E4AA863F3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4472" y="4962525"/>
            <a:ext cx="3755111" cy="1803888"/>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ee the source image">
            <a:extLst>
              <a:ext uri="{FF2B5EF4-FFF2-40B4-BE49-F238E27FC236}">
                <a16:creationId xmlns:a16="http://schemas.microsoft.com/office/drawing/2014/main" id="{A4B69D05-6CC5-430C-9750-C62C036B2B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5057593"/>
            <a:ext cx="2563230" cy="1708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7556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a:extLst>
              <a:ext uri="{FF2B5EF4-FFF2-40B4-BE49-F238E27FC236}">
                <a16:creationId xmlns:a16="http://schemas.microsoft.com/office/drawing/2014/main" id="{B039CC2D-E045-4AB2-A74C-2DF129188462}"/>
              </a:ext>
            </a:extLst>
          </p:cNvPr>
          <p:cNvSpPr txBox="1"/>
          <p:nvPr/>
        </p:nvSpPr>
        <p:spPr>
          <a:xfrm>
            <a:off x="151374" y="233586"/>
            <a:ext cx="8859276" cy="1323439"/>
          </a:xfrm>
          <a:prstGeom prst="rect">
            <a:avLst/>
          </a:prstGeom>
          <a:noFill/>
        </p:spPr>
        <p:txBody>
          <a:bodyPr wrap="square">
            <a:spAutoFit/>
          </a:bodyPr>
          <a:lstStyle/>
          <a:p>
            <a:pPr algn="just"/>
            <a:r>
              <a:rPr lang="en-US" sz="2000" b="1" i="0" dirty="0">
                <a:solidFill>
                  <a:srgbClr val="454344"/>
                </a:solidFill>
                <a:effectLst/>
              </a:rPr>
              <a:t>P</a:t>
            </a:r>
            <a:r>
              <a:rPr lang="cs-CZ" sz="2000" b="1" i="0" dirty="0">
                <a:solidFill>
                  <a:srgbClr val="454344"/>
                </a:solidFill>
                <a:effectLst/>
              </a:rPr>
              <a:t>ř</a:t>
            </a:r>
            <a:r>
              <a:rPr lang="en-US" sz="2000" b="1" i="0" dirty="0">
                <a:solidFill>
                  <a:srgbClr val="454344"/>
                </a:solidFill>
                <a:effectLst/>
              </a:rPr>
              <a:t>e</a:t>
            </a:r>
            <a:r>
              <a:rPr lang="cs-CZ" sz="2000" b="1" i="0" dirty="0">
                <a:solidFill>
                  <a:srgbClr val="454344"/>
                </a:solidFill>
                <a:effectLst/>
              </a:rPr>
              <a:t>tlak</a:t>
            </a:r>
            <a:r>
              <a:rPr lang="en-US" sz="2000" b="1" i="0" dirty="0">
                <a:solidFill>
                  <a:srgbClr val="454344"/>
                </a:solidFill>
                <a:effectLst/>
              </a:rPr>
              <a:t>:</a:t>
            </a:r>
            <a:r>
              <a:rPr lang="cs-CZ" sz="2000" b="1" i="0" dirty="0">
                <a:solidFill>
                  <a:srgbClr val="454344"/>
                </a:solidFill>
                <a:effectLst/>
              </a:rPr>
              <a:t> </a:t>
            </a:r>
            <a:r>
              <a:rPr lang="cs-CZ" sz="2000" b="0" i="0" dirty="0">
                <a:solidFill>
                  <a:srgbClr val="454344"/>
                </a:solidFill>
                <a:effectLst/>
              </a:rPr>
              <a:t>v uzavřeném prostoru </a:t>
            </a:r>
            <a:r>
              <a:rPr lang="en-US" sz="2000" b="0" i="0" dirty="0">
                <a:solidFill>
                  <a:srgbClr val="454344"/>
                </a:solidFill>
                <a:effectLst/>
              </a:rPr>
              <a:t>je </a:t>
            </a:r>
            <a:r>
              <a:rPr lang="cs-CZ" sz="2000" b="0" i="0" dirty="0">
                <a:solidFill>
                  <a:srgbClr val="454344"/>
                </a:solidFill>
                <a:effectLst/>
              </a:rPr>
              <a:t>tlak větší než tlak atmosférický. Přetlak je v pneumatikách, ve sprejích, v uzavřených lahvích s nápoji s obsahem oxidu uhličitého, přetlaku se využívá při stříkání barev, v pneumatických nástrojích, nádoby s velkým přetlakem využívají potápěči,</a:t>
            </a:r>
            <a:r>
              <a:rPr lang="en-US" sz="2000" b="0" i="0" dirty="0">
                <a:solidFill>
                  <a:srgbClr val="454344"/>
                </a:solidFill>
                <a:effectLst/>
              </a:rPr>
              <a:t> </a:t>
            </a:r>
            <a:r>
              <a:rPr lang="cs-CZ" sz="2000" b="0" i="0" dirty="0">
                <a:solidFill>
                  <a:srgbClr val="454344"/>
                </a:solidFill>
                <a:effectLst/>
              </a:rPr>
              <a:t>kosmonauti, lékaři, svářeči.</a:t>
            </a:r>
          </a:p>
        </p:txBody>
      </p:sp>
      <p:pic>
        <p:nvPicPr>
          <p:cNvPr id="6" name="Obrázek 5">
            <a:extLst>
              <a:ext uri="{FF2B5EF4-FFF2-40B4-BE49-F238E27FC236}">
                <a16:creationId xmlns:a16="http://schemas.microsoft.com/office/drawing/2014/main" id="{60264019-BBA1-4440-86F2-42EF5A3E8C20}"/>
              </a:ext>
            </a:extLst>
          </p:cNvPr>
          <p:cNvPicPr>
            <a:picLocks noChangeAspect="1"/>
          </p:cNvPicPr>
          <p:nvPr/>
        </p:nvPicPr>
        <p:blipFill>
          <a:blip r:embed="rId2"/>
          <a:stretch>
            <a:fillRect/>
          </a:stretch>
        </p:blipFill>
        <p:spPr>
          <a:xfrm>
            <a:off x="394150" y="2080590"/>
            <a:ext cx="1690688" cy="1929521"/>
          </a:xfrm>
          <a:prstGeom prst="rect">
            <a:avLst/>
          </a:prstGeom>
        </p:spPr>
      </p:pic>
      <p:pic>
        <p:nvPicPr>
          <p:cNvPr id="11266" name="Picture 2" descr="See the source image">
            <a:extLst>
              <a:ext uri="{FF2B5EF4-FFF2-40B4-BE49-F238E27FC236}">
                <a16:creationId xmlns:a16="http://schemas.microsoft.com/office/drawing/2014/main" id="{E4FAC869-1A83-400F-9619-6BF2E38017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2442" y="1944936"/>
            <a:ext cx="1387886" cy="2077501"/>
          </a:xfrm>
          <a:prstGeom prst="rect">
            <a:avLst/>
          </a:prstGeom>
          <a:noFill/>
          <a:extLst>
            <a:ext uri="{909E8E84-426E-40DD-AFC4-6F175D3DCCD1}">
              <a14:hiddenFill xmlns:a14="http://schemas.microsoft.com/office/drawing/2010/main">
                <a:solidFill>
                  <a:srgbClr val="FFFFFF"/>
                </a:solidFill>
              </a14:hiddenFill>
            </a:ext>
          </a:extLst>
        </p:spPr>
      </p:pic>
      <p:pic>
        <p:nvPicPr>
          <p:cNvPr id="13" name="Obrázek 12">
            <a:extLst>
              <a:ext uri="{FF2B5EF4-FFF2-40B4-BE49-F238E27FC236}">
                <a16:creationId xmlns:a16="http://schemas.microsoft.com/office/drawing/2014/main" id="{030024C5-3074-4E32-BCA5-550D4791B256}"/>
              </a:ext>
            </a:extLst>
          </p:cNvPr>
          <p:cNvPicPr>
            <a:picLocks noChangeAspect="1"/>
          </p:cNvPicPr>
          <p:nvPr/>
        </p:nvPicPr>
        <p:blipFill>
          <a:blip r:embed="rId4"/>
          <a:stretch>
            <a:fillRect/>
          </a:stretch>
        </p:blipFill>
        <p:spPr>
          <a:xfrm>
            <a:off x="6773922" y="2080590"/>
            <a:ext cx="2148922" cy="1751907"/>
          </a:xfrm>
          <a:prstGeom prst="rect">
            <a:avLst/>
          </a:prstGeom>
        </p:spPr>
      </p:pic>
      <p:pic>
        <p:nvPicPr>
          <p:cNvPr id="12290" name="Picture 2" descr="See the source image">
            <a:extLst>
              <a:ext uri="{FF2B5EF4-FFF2-40B4-BE49-F238E27FC236}">
                <a16:creationId xmlns:a16="http://schemas.microsoft.com/office/drawing/2014/main" id="{31642C81-DCCA-4373-9CC9-8EEF4F9180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086" y="4533676"/>
            <a:ext cx="2090738" cy="209073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See the source image">
            <a:extLst>
              <a:ext uri="{FF2B5EF4-FFF2-40B4-BE49-F238E27FC236}">
                <a16:creationId xmlns:a16="http://schemas.microsoft.com/office/drawing/2014/main" id="{F1D81665-7127-4260-B891-4F2CE2B8A9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0951" y="4373842"/>
            <a:ext cx="2753567" cy="20651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016C85F0-20A0-49DC-B59D-018C5CC98C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2400824" y="2080590"/>
            <a:ext cx="2578024" cy="1929521"/>
          </a:xfrm>
          <a:prstGeom prst="rect">
            <a:avLst/>
          </a:prstGeom>
          <a:noFill/>
          <a:ln/>
        </p:spPr>
      </p:pic>
      <p:pic>
        <p:nvPicPr>
          <p:cNvPr id="4" name="Obrázek 3">
            <a:extLst>
              <a:ext uri="{FF2B5EF4-FFF2-40B4-BE49-F238E27FC236}">
                <a16:creationId xmlns:a16="http://schemas.microsoft.com/office/drawing/2014/main" id="{04BA3C9C-A6BF-43AB-A7B6-D87C9F7003A5}"/>
              </a:ext>
            </a:extLst>
          </p:cNvPr>
          <p:cNvPicPr>
            <a:picLocks noChangeAspect="1"/>
          </p:cNvPicPr>
          <p:nvPr/>
        </p:nvPicPr>
        <p:blipFill>
          <a:blip r:embed="rId8"/>
          <a:stretch>
            <a:fillRect/>
          </a:stretch>
        </p:blipFill>
        <p:spPr>
          <a:xfrm>
            <a:off x="5700449" y="4356062"/>
            <a:ext cx="2987380" cy="2240535"/>
          </a:xfrm>
          <a:prstGeom prst="rect">
            <a:avLst/>
          </a:prstGeom>
        </p:spPr>
      </p:pic>
    </p:spTree>
    <p:extLst>
      <p:ext uri="{BB962C8B-B14F-4D97-AF65-F5344CB8AC3E}">
        <p14:creationId xmlns:p14="http://schemas.microsoft.com/office/powerpoint/2010/main" val="6407835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1FBAB41C-BA65-4510-915E-C1B42D3C9C8F}"/>
              </a:ext>
            </a:extLst>
          </p:cNvPr>
          <p:cNvSpPr txBox="1"/>
          <p:nvPr/>
        </p:nvSpPr>
        <p:spPr>
          <a:xfrm>
            <a:off x="137768" y="2009329"/>
            <a:ext cx="7039304" cy="2554545"/>
          </a:xfrm>
          <a:prstGeom prst="rect">
            <a:avLst/>
          </a:prstGeom>
          <a:noFill/>
        </p:spPr>
        <p:txBody>
          <a:bodyPr wrap="square">
            <a:spAutoFit/>
          </a:bodyPr>
          <a:lstStyle/>
          <a:p>
            <a:pPr algn="just"/>
            <a:r>
              <a:rPr lang="cs-CZ" sz="2000" b="0" i="0" dirty="0">
                <a:solidFill>
                  <a:srgbClr val="454344"/>
                </a:solidFill>
                <a:effectLst/>
              </a:rPr>
              <a:t>Skleněná trubice cca 1 m dlouhá, na jednom konci zatavená, byla  naplněna rtutí. Trubice byla uzavřena, obrácena zataveným koncem vzhůru a ponořena do rtuti v nádobě. Po uvolnění zátky část rtuti vytekla do nádoby. Rtuť se v trubici ustálila tak, že </a:t>
            </a:r>
            <a:r>
              <a:rPr lang="cs-CZ" sz="2000" b="1" i="0" dirty="0">
                <a:solidFill>
                  <a:srgbClr val="454344"/>
                </a:solidFill>
                <a:effectLst/>
              </a:rPr>
              <a:t>vzdálenost mezi hladinou rtuti v trubici a v nádobě byla asi 76 cm</a:t>
            </a:r>
            <a:r>
              <a:rPr lang="cs-CZ" sz="2000" b="0" i="0" dirty="0">
                <a:solidFill>
                  <a:srgbClr val="454344"/>
                </a:solidFill>
                <a:effectLst/>
              </a:rPr>
              <a:t>. Tato vzdálenost zůstávala stejná, i když trubice byla delší nebo byla nakloněná. </a:t>
            </a:r>
            <a:r>
              <a:rPr lang="cs-CZ" altLang="cs-CZ" sz="2000" dirty="0"/>
              <a:t>V </a:t>
            </a:r>
            <a:r>
              <a:rPr lang="cs-CZ" altLang="cs-CZ" sz="2000" dirty="0" err="1"/>
              <a:t>Torricelliho</a:t>
            </a:r>
            <a:r>
              <a:rPr lang="cs-CZ" altLang="cs-CZ" sz="2000" dirty="0"/>
              <a:t> pokusu nad rtutí není dokonalé vakuum (jsou zde molekuly rtuťových par).</a:t>
            </a:r>
            <a:endParaRPr lang="cs-CZ" sz="2000" dirty="0"/>
          </a:p>
        </p:txBody>
      </p:sp>
      <p:sp>
        <p:nvSpPr>
          <p:cNvPr id="7" name="TextovéPole 6">
            <a:extLst>
              <a:ext uri="{FF2B5EF4-FFF2-40B4-BE49-F238E27FC236}">
                <a16:creationId xmlns:a16="http://schemas.microsoft.com/office/drawing/2014/main" id="{4730FEDC-5317-487B-9642-6DBD8B9A3461}"/>
              </a:ext>
            </a:extLst>
          </p:cNvPr>
          <p:cNvSpPr txBox="1"/>
          <p:nvPr/>
        </p:nvSpPr>
        <p:spPr>
          <a:xfrm>
            <a:off x="194434" y="315605"/>
            <a:ext cx="8745814" cy="1015663"/>
          </a:xfrm>
          <a:prstGeom prst="rect">
            <a:avLst/>
          </a:prstGeom>
          <a:noFill/>
        </p:spPr>
        <p:txBody>
          <a:bodyPr wrap="square">
            <a:spAutoFit/>
          </a:bodyPr>
          <a:lstStyle/>
          <a:p>
            <a:pPr algn="just"/>
            <a:r>
              <a:rPr lang="cs-CZ" sz="2000" b="1" i="0" dirty="0">
                <a:effectLst/>
              </a:rPr>
              <a:t>Vakuum</a:t>
            </a:r>
            <a:r>
              <a:rPr lang="cs-CZ" sz="2000" b="0" i="0" dirty="0">
                <a:effectLst/>
              </a:rPr>
              <a:t> (vzduchoprázdno) znamená prázdný prostor, ve fyzice prostor s velmi malou hustotou částic. V technické praxi se jím rozumí prostor, v němž je </a:t>
            </a:r>
            <a:r>
              <a:rPr lang="cs-CZ" sz="2000" b="0" i="0" u="none" strike="noStrike" dirty="0">
                <a:effectLst/>
              </a:rPr>
              <a:t>tlak</a:t>
            </a:r>
            <a:r>
              <a:rPr lang="cs-CZ" sz="2000" b="0" i="0" dirty="0">
                <a:effectLst/>
              </a:rPr>
              <a:t> </a:t>
            </a:r>
            <a:r>
              <a:rPr lang="cs-CZ" sz="2000" b="0" i="0" u="none" strike="noStrike" dirty="0">
                <a:effectLst/>
              </a:rPr>
              <a:t>plynu</a:t>
            </a:r>
            <a:r>
              <a:rPr lang="cs-CZ" sz="2000" b="0" i="0" dirty="0">
                <a:effectLst/>
              </a:rPr>
              <a:t> podstatně nižší než při </a:t>
            </a:r>
            <a:r>
              <a:rPr lang="cs-CZ" sz="2000" b="0" i="0" u="none" strike="noStrike" dirty="0">
                <a:effectLst/>
              </a:rPr>
              <a:t>normálním atmosférickém tlaku</a:t>
            </a:r>
            <a:r>
              <a:rPr lang="cs-CZ" sz="2000" b="0" i="0" dirty="0">
                <a:effectLst/>
              </a:rPr>
              <a:t> (podtlak).</a:t>
            </a:r>
            <a:endParaRPr lang="cs-CZ" sz="2000" dirty="0"/>
          </a:p>
        </p:txBody>
      </p:sp>
      <p:sp>
        <p:nvSpPr>
          <p:cNvPr id="9" name="TextovéPole 8">
            <a:extLst>
              <a:ext uri="{FF2B5EF4-FFF2-40B4-BE49-F238E27FC236}">
                <a16:creationId xmlns:a16="http://schemas.microsoft.com/office/drawing/2014/main" id="{416F1BB3-EB1C-4D86-8858-58D12EFA89E3}"/>
              </a:ext>
            </a:extLst>
          </p:cNvPr>
          <p:cNvSpPr txBox="1"/>
          <p:nvPr/>
        </p:nvSpPr>
        <p:spPr>
          <a:xfrm>
            <a:off x="161597" y="1609219"/>
            <a:ext cx="2253491" cy="400110"/>
          </a:xfrm>
          <a:prstGeom prst="rect">
            <a:avLst/>
          </a:prstGeom>
          <a:noFill/>
        </p:spPr>
        <p:txBody>
          <a:bodyPr wrap="square">
            <a:spAutoFit/>
          </a:bodyPr>
          <a:lstStyle/>
          <a:p>
            <a:r>
              <a:rPr lang="cs-CZ" altLang="cs-CZ" sz="2000" b="1" dirty="0" err="1"/>
              <a:t>Torricelliho</a:t>
            </a:r>
            <a:r>
              <a:rPr lang="cs-CZ" altLang="cs-CZ" sz="2000" b="1" dirty="0"/>
              <a:t> pokus</a:t>
            </a:r>
            <a:endParaRPr lang="cs-CZ" sz="2000" b="1" dirty="0"/>
          </a:p>
        </p:txBody>
      </p:sp>
      <p:pic>
        <p:nvPicPr>
          <p:cNvPr id="13316" name="Picture 4" descr="See the source image">
            <a:extLst>
              <a:ext uri="{FF2B5EF4-FFF2-40B4-BE49-F238E27FC236}">
                <a16:creationId xmlns:a16="http://schemas.microsoft.com/office/drawing/2014/main" id="{81001C92-2AAD-41F4-BE6E-56852290A7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784" y="4705978"/>
            <a:ext cx="4448175" cy="1836417"/>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Zjednodušené schéma rtuťového barometru.">
            <a:extLst>
              <a:ext uri="{FF2B5EF4-FFF2-40B4-BE49-F238E27FC236}">
                <a16:creationId xmlns:a16="http://schemas.microsoft.com/office/drawing/2014/main" id="{3C8101CB-42F6-44F8-BD88-A9D0E601F9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901" y="1866930"/>
            <a:ext cx="1805331" cy="2554546"/>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13">
            <a:extLst>
              <a:ext uri="{FF2B5EF4-FFF2-40B4-BE49-F238E27FC236}">
                <a16:creationId xmlns:a16="http://schemas.microsoft.com/office/drawing/2014/main" id="{5114672D-D09E-44D3-8030-E97435FAD0BC}"/>
              </a:ext>
            </a:extLst>
          </p:cNvPr>
          <p:cNvPicPr>
            <a:picLocks noChangeAspect="1"/>
          </p:cNvPicPr>
          <p:nvPr/>
        </p:nvPicPr>
        <p:blipFill>
          <a:blip r:embed="rId4"/>
          <a:stretch>
            <a:fillRect/>
          </a:stretch>
        </p:blipFill>
        <p:spPr>
          <a:xfrm>
            <a:off x="5198467" y="4287628"/>
            <a:ext cx="1402358" cy="2491248"/>
          </a:xfrm>
          <a:prstGeom prst="rect">
            <a:avLst/>
          </a:prstGeom>
        </p:spPr>
      </p:pic>
      <p:sp>
        <p:nvSpPr>
          <p:cNvPr id="15" name="TextovéPole 14">
            <a:extLst>
              <a:ext uri="{FF2B5EF4-FFF2-40B4-BE49-F238E27FC236}">
                <a16:creationId xmlns:a16="http://schemas.microsoft.com/office/drawing/2014/main" id="{9789B64B-1BE0-4932-A04B-C8636DAE6BED}"/>
              </a:ext>
            </a:extLst>
          </p:cNvPr>
          <p:cNvSpPr txBox="1"/>
          <p:nvPr/>
        </p:nvSpPr>
        <p:spPr>
          <a:xfrm>
            <a:off x="6744232" y="6286500"/>
            <a:ext cx="1858394" cy="369332"/>
          </a:xfrm>
          <a:prstGeom prst="rect">
            <a:avLst/>
          </a:prstGeom>
          <a:noFill/>
        </p:spPr>
        <p:txBody>
          <a:bodyPr wrap="none" rtlCol="0">
            <a:spAutoFit/>
          </a:bodyPr>
          <a:lstStyle/>
          <a:p>
            <a:r>
              <a:rPr lang="cs-CZ" dirty="0"/>
              <a:t>Rtuťový barometr</a:t>
            </a:r>
          </a:p>
        </p:txBody>
      </p:sp>
    </p:spTree>
    <p:extLst>
      <p:ext uri="{BB962C8B-B14F-4D97-AF65-F5344CB8AC3E}">
        <p14:creationId xmlns:p14="http://schemas.microsoft.com/office/powerpoint/2010/main" val="25155496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630803A3-D147-4E80-9F85-1852F03A51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6907" y="3636637"/>
            <a:ext cx="3286124" cy="3003517"/>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EADDD3A7-D3F4-4CF0-8789-A8C4239BB94B}"/>
              </a:ext>
            </a:extLst>
          </p:cNvPr>
          <p:cNvSpPr txBox="1"/>
          <p:nvPr/>
        </p:nvSpPr>
        <p:spPr>
          <a:xfrm>
            <a:off x="152399" y="3509896"/>
            <a:ext cx="5467351" cy="1323439"/>
          </a:xfrm>
          <a:prstGeom prst="rect">
            <a:avLst/>
          </a:prstGeom>
          <a:noFill/>
        </p:spPr>
        <p:txBody>
          <a:bodyPr wrap="square">
            <a:spAutoFit/>
          </a:bodyPr>
          <a:lstStyle/>
          <a:p>
            <a:pPr algn="just"/>
            <a:r>
              <a:rPr lang="cs-CZ" sz="2000" dirty="0"/>
              <a:t>Ryba vypustí na dně rybníka, v hloubce 5 m, bublinu (T = 10 °C, V = 1 cm</a:t>
            </a:r>
            <a:r>
              <a:rPr lang="cs-CZ" sz="2000" baseline="30000" dirty="0"/>
              <a:t>3</a:t>
            </a:r>
            <a:r>
              <a:rPr lang="cs-CZ" sz="2000" dirty="0"/>
              <a:t>). Určete objem této bubliny na povrchu rybníka (T = 20 °C). Absorpci molekul plynu do vody zanedbejte (N = </a:t>
            </a:r>
            <a:r>
              <a:rPr lang="cs-CZ" sz="2000" dirty="0" err="1"/>
              <a:t>const</a:t>
            </a:r>
            <a:r>
              <a:rPr lang="cs-CZ" sz="2000" dirty="0"/>
              <a:t>).</a:t>
            </a:r>
          </a:p>
        </p:txBody>
      </p:sp>
      <p:sp>
        <p:nvSpPr>
          <p:cNvPr id="5" name="TextovéPole 4">
            <a:extLst>
              <a:ext uri="{FF2B5EF4-FFF2-40B4-BE49-F238E27FC236}">
                <a16:creationId xmlns:a16="http://schemas.microsoft.com/office/drawing/2014/main" id="{4A5BF176-EFEF-4072-9595-49619EF4B808}"/>
              </a:ext>
            </a:extLst>
          </p:cNvPr>
          <p:cNvSpPr txBox="1"/>
          <p:nvPr/>
        </p:nvSpPr>
        <p:spPr>
          <a:xfrm>
            <a:off x="152399" y="2943225"/>
            <a:ext cx="1072730" cy="461665"/>
          </a:xfrm>
          <a:prstGeom prst="rect">
            <a:avLst/>
          </a:prstGeom>
          <a:noFill/>
        </p:spPr>
        <p:txBody>
          <a:bodyPr wrap="none" rtlCol="0">
            <a:spAutoFit/>
          </a:bodyPr>
          <a:lstStyle/>
          <a:p>
            <a:r>
              <a:rPr lang="cs-CZ" sz="2400" b="1" dirty="0"/>
              <a:t>Příklad</a:t>
            </a:r>
          </a:p>
        </p:txBody>
      </p:sp>
      <p:sp>
        <p:nvSpPr>
          <p:cNvPr id="7" name="Rectangle 3">
            <a:extLst>
              <a:ext uri="{FF2B5EF4-FFF2-40B4-BE49-F238E27FC236}">
                <a16:creationId xmlns:a16="http://schemas.microsoft.com/office/drawing/2014/main" id="{1024DF29-900E-4952-BABC-928C7DA4279C}"/>
              </a:ext>
            </a:extLst>
          </p:cNvPr>
          <p:cNvSpPr>
            <a:spLocks noChangeArrowheads="1"/>
          </p:cNvSpPr>
          <p:nvPr/>
        </p:nvSpPr>
        <p:spPr bwMode="auto">
          <a:xfrm>
            <a:off x="3479007" y="4938341"/>
            <a:ext cx="20002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1" u="none" strike="noStrike" cap="none" normalizeH="0" baseline="0" dirty="0">
                <a:ln>
                  <a:noFill/>
                </a:ln>
                <a:solidFill>
                  <a:schemeClr val="tx1"/>
                </a:solidFill>
                <a:effectLst/>
                <a:latin typeface="+mn-lt"/>
              </a:rPr>
              <a:t>p</a:t>
            </a:r>
            <a:r>
              <a:rPr kumimoji="0" lang="cs-CZ" altLang="cs-CZ" sz="2000" b="0" i="0" u="none" strike="noStrike" cap="none" normalizeH="0" baseline="-30000" dirty="0">
                <a:ln>
                  <a:noFill/>
                </a:ln>
                <a:solidFill>
                  <a:schemeClr val="tx1"/>
                </a:solidFill>
                <a:effectLst/>
                <a:latin typeface="+mn-lt"/>
              </a:rPr>
              <a:t>1</a:t>
            </a:r>
            <a:r>
              <a:rPr kumimoji="0" lang="cs-CZ" altLang="cs-CZ" sz="2000" b="0" i="1" u="none" strike="noStrike" cap="none" normalizeH="0" baseline="0" dirty="0">
                <a:ln>
                  <a:noFill/>
                </a:ln>
                <a:solidFill>
                  <a:schemeClr val="tx1"/>
                </a:solidFill>
                <a:effectLst/>
                <a:latin typeface="+mn-lt"/>
              </a:rPr>
              <a:t>V</a:t>
            </a:r>
            <a:r>
              <a:rPr kumimoji="0" lang="cs-CZ" altLang="cs-CZ" sz="2000" b="0" i="0" u="none" strike="noStrike" cap="none" normalizeH="0" baseline="-30000" dirty="0">
                <a:ln>
                  <a:noFill/>
                </a:ln>
                <a:solidFill>
                  <a:schemeClr val="tx1"/>
                </a:solidFill>
                <a:effectLst/>
                <a:latin typeface="+mn-lt"/>
              </a:rPr>
              <a:t>1</a:t>
            </a:r>
            <a:r>
              <a:rPr kumimoji="0" lang="cs-CZ" altLang="cs-CZ" sz="2000" b="0" i="0" u="none" strike="noStrike" cap="none" normalizeH="0" baseline="0" dirty="0">
                <a:ln>
                  <a:noFill/>
                </a:ln>
                <a:solidFill>
                  <a:schemeClr val="tx1"/>
                </a:solidFill>
                <a:effectLst/>
                <a:latin typeface="+mn-lt"/>
              </a:rPr>
              <a:t>/</a:t>
            </a:r>
            <a:r>
              <a:rPr kumimoji="0" lang="cs-CZ" altLang="cs-CZ" sz="2000" b="0" i="1" u="none" strike="noStrike" cap="none" normalizeH="0" baseline="0" dirty="0">
                <a:ln>
                  <a:noFill/>
                </a:ln>
                <a:solidFill>
                  <a:schemeClr val="tx1"/>
                </a:solidFill>
                <a:effectLst/>
                <a:latin typeface="+mn-lt"/>
              </a:rPr>
              <a:t>T</a:t>
            </a:r>
            <a:r>
              <a:rPr kumimoji="0" lang="cs-CZ" altLang="cs-CZ" sz="2000" b="0" i="0" u="none" strike="noStrike" cap="none" normalizeH="0" baseline="-30000" dirty="0">
                <a:ln>
                  <a:noFill/>
                </a:ln>
                <a:solidFill>
                  <a:schemeClr val="tx1"/>
                </a:solidFill>
                <a:effectLst/>
                <a:latin typeface="+mn-lt"/>
              </a:rPr>
              <a:t>1</a:t>
            </a:r>
            <a:r>
              <a:rPr kumimoji="0" lang="cs-CZ" altLang="cs-CZ" sz="2000" b="0" i="0" u="none" strike="noStrike" cap="none" normalizeH="0" baseline="0" dirty="0">
                <a:ln>
                  <a:noFill/>
                </a:ln>
                <a:solidFill>
                  <a:schemeClr val="tx1"/>
                </a:solidFill>
                <a:effectLst/>
                <a:latin typeface="+mn-lt"/>
              </a:rPr>
              <a:t> = </a:t>
            </a:r>
            <a:r>
              <a:rPr kumimoji="0" lang="cs-CZ" altLang="cs-CZ" sz="2000" b="0" i="1" u="none" strike="noStrike" cap="none" normalizeH="0" baseline="0" dirty="0">
                <a:ln>
                  <a:noFill/>
                </a:ln>
                <a:solidFill>
                  <a:schemeClr val="tx1"/>
                </a:solidFill>
                <a:effectLst/>
                <a:latin typeface="+mn-lt"/>
              </a:rPr>
              <a:t>p</a:t>
            </a:r>
            <a:r>
              <a:rPr kumimoji="0" lang="cs-CZ" altLang="cs-CZ" sz="2000" b="0" i="0" u="none" strike="noStrike" cap="none" normalizeH="0" baseline="-30000" dirty="0">
                <a:ln>
                  <a:noFill/>
                </a:ln>
                <a:solidFill>
                  <a:schemeClr val="tx1"/>
                </a:solidFill>
                <a:effectLst/>
                <a:latin typeface="+mn-lt"/>
              </a:rPr>
              <a:t>2</a:t>
            </a:r>
            <a:r>
              <a:rPr kumimoji="0" lang="cs-CZ" altLang="cs-CZ" sz="2000" b="0" i="1" u="none" strike="noStrike" cap="none" normalizeH="0" baseline="0" dirty="0">
                <a:ln>
                  <a:noFill/>
                </a:ln>
                <a:solidFill>
                  <a:schemeClr val="tx1"/>
                </a:solidFill>
                <a:effectLst/>
                <a:latin typeface="+mn-lt"/>
              </a:rPr>
              <a:t>V</a:t>
            </a:r>
            <a:r>
              <a:rPr kumimoji="0" lang="cs-CZ" altLang="cs-CZ" sz="2000" b="0" i="0" u="none" strike="noStrike" cap="none" normalizeH="0" baseline="-30000" dirty="0">
                <a:ln>
                  <a:noFill/>
                </a:ln>
                <a:solidFill>
                  <a:schemeClr val="tx1"/>
                </a:solidFill>
                <a:effectLst/>
                <a:latin typeface="+mn-lt"/>
              </a:rPr>
              <a:t>2</a:t>
            </a:r>
            <a:r>
              <a:rPr kumimoji="0" lang="cs-CZ" altLang="cs-CZ" sz="2000" b="0" i="0" u="none" strike="noStrike" cap="none" normalizeH="0" baseline="0" dirty="0">
                <a:ln>
                  <a:noFill/>
                </a:ln>
                <a:solidFill>
                  <a:schemeClr val="tx1"/>
                </a:solidFill>
                <a:effectLst/>
                <a:latin typeface="+mn-lt"/>
              </a:rPr>
              <a:t>/</a:t>
            </a:r>
            <a:r>
              <a:rPr kumimoji="0" lang="cs-CZ" altLang="cs-CZ" sz="2000" b="0" i="1" u="none" strike="noStrike" cap="none" normalizeH="0" baseline="0" dirty="0">
                <a:ln>
                  <a:noFill/>
                </a:ln>
                <a:solidFill>
                  <a:schemeClr val="tx1"/>
                </a:solidFill>
                <a:effectLst/>
                <a:latin typeface="+mn-lt"/>
              </a:rPr>
              <a:t>T</a:t>
            </a:r>
            <a:r>
              <a:rPr kumimoji="0" lang="cs-CZ" altLang="cs-CZ" sz="2000" b="0" i="0" u="none" strike="noStrike" cap="none" normalizeH="0" baseline="-30000" dirty="0">
                <a:ln>
                  <a:noFill/>
                </a:ln>
                <a:solidFill>
                  <a:schemeClr val="tx1"/>
                </a:solidFill>
                <a:effectLst/>
                <a:latin typeface="+mn-lt"/>
              </a:rPr>
              <a:t>2</a:t>
            </a:r>
            <a:r>
              <a:rPr kumimoji="0" lang="cs-CZ" altLang="cs-CZ" sz="2000" b="0" i="0" u="none" strike="noStrike" cap="none" normalizeH="0" baseline="0" dirty="0">
                <a:ln>
                  <a:noFill/>
                </a:ln>
                <a:solidFill>
                  <a:schemeClr val="tx1"/>
                </a:solidFill>
                <a:effectLst/>
                <a:latin typeface="+mn-lt"/>
              </a:rPr>
              <a:t> </a:t>
            </a:r>
          </a:p>
        </p:txBody>
      </p:sp>
      <p:pic>
        <p:nvPicPr>
          <p:cNvPr id="11269" name="Picture 5">
            <a:extLst>
              <a:ext uri="{FF2B5EF4-FFF2-40B4-BE49-F238E27FC236}">
                <a16:creationId xmlns:a16="http://schemas.microsoft.com/office/drawing/2014/main" id="{6C09C2F0-35CD-45CF-852D-DAD684375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5713" y="5409007"/>
            <a:ext cx="1366838" cy="70698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ulka 7">
            <a:extLst>
              <a:ext uri="{FF2B5EF4-FFF2-40B4-BE49-F238E27FC236}">
                <a16:creationId xmlns:a16="http://schemas.microsoft.com/office/drawing/2014/main" id="{8245440A-A702-4B69-A60C-0135C1B22A68}"/>
              </a:ext>
            </a:extLst>
          </p:cNvPr>
          <p:cNvGraphicFramePr>
            <a:graphicFrameLocks noGrp="1"/>
          </p:cNvGraphicFramePr>
          <p:nvPr/>
        </p:nvGraphicFramePr>
        <p:xfrm>
          <a:off x="152399" y="4862141"/>
          <a:ext cx="3100388" cy="1615440"/>
        </p:xfrm>
        <a:graphic>
          <a:graphicData uri="http://schemas.openxmlformats.org/drawingml/2006/table">
            <a:tbl>
              <a:tblPr/>
              <a:tblGrid>
                <a:gridCol w="3100388">
                  <a:extLst>
                    <a:ext uri="{9D8B030D-6E8A-4147-A177-3AD203B41FA5}">
                      <a16:colId xmlns:a16="http://schemas.microsoft.com/office/drawing/2014/main" val="4136008971"/>
                    </a:ext>
                  </a:extLst>
                </a:gridCol>
              </a:tblGrid>
              <a:tr h="0">
                <a:tc>
                  <a:txBody>
                    <a:bodyPr/>
                    <a:lstStyle/>
                    <a:p>
                      <a:r>
                        <a:rPr lang="cs-CZ" sz="2000" i="1" dirty="0"/>
                        <a:t>p</a:t>
                      </a:r>
                      <a:r>
                        <a:rPr lang="cs-CZ" sz="2000" baseline="-25000" dirty="0"/>
                        <a:t>1</a:t>
                      </a:r>
                      <a:r>
                        <a:rPr lang="cs-CZ" sz="2000" dirty="0"/>
                        <a:t> = </a:t>
                      </a:r>
                      <a:r>
                        <a:rPr lang="cs-CZ" sz="2000" i="1" dirty="0" err="1"/>
                        <a:t>p</a:t>
                      </a:r>
                      <a:r>
                        <a:rPr lang="cs-CZ" sz="2000" i="1" baseline="-25000" dirty="0" err="1"/>
                        <a:t>atm</a:t>
                      </a:r>
                      <a:r>
                        <a:rPr lang="cs-CZ" sz="2000" dirty="0"/>
                        <a:t> + </a:t>
                      </a:r>
                      <a:r>
                        <a:rPr lang="cs-CZ" sz="2000" i="1" dirty="0"/>
                        <a:t>h</a:t>
                      </a:r>
                      <a:r>
                        <a:rPr lang="el-GR" sz="2000" dirty="0"/>
                        <a:t>ρ</a:t>
                      </a:r>
                      <a:r>
                        <a:rPr lang="cs-CZ" sz="2000" i="1" dirty="0"/>
                        <a:t>g</a:t>
                      </a:r>
                      <a:r>
                        <a:rPr lang="cs-CZ" sz="2000" dirty="0"/>
                        <a:t> = 1,5.10</a:t>
                      </a:r>
                      <a:r>
                        <a:rPr lang="cs-CZ" sz="2000" baseline="30000" dirty="0"/>
                        <a:t>5</a:t>
                      </a:r>
                      <a:r>
                        <a:rPr lang="cs-CZ" sz="2000" dirty="0"/>
                        <a:t> Pa </a:t>
                      </a:r>
                      <a:br>
                        <a:rPr lang="cs-CZ" sz="2000" dirty="0"/>
                      </a:br>
                      <a:r>
                        <a:rPr lang="cs-CZ" sz="2000" i="1" dirty="0"/>
                        <a:t>p</a:t>
                      </a:r>
                      <a:r>
                        <a:rPr lang="cs-CZ" sz="2000" baseline="-25000" dirty="0"/>
                        <a:t>2</a:t>
                      </a:r>
                      <a:r>
                        <a:rPr lang="cs-CZ" sz="2000" dirty="0"/>
                        <a:t> = </a:t>
                      </a:r>
                      <a:r>
                        <a:rPr lang="cs-CZ" sz="2000" i="1" dirty="0" err="1"/>
                        <a:t>p</a:t>
                      </a:r>
                      <a:r>
                        <a:rPr lang="cs-CZ" sz="2000" i="1" baseline="-25000" dirty="0" err="1"/>
                        <a:t>atm</a:t>
                      </a:r>
                      <a:r>
                        <a:rPr lang="cs-CZ" sz="2000" dirty="0"/>
                        <a:t> = 1,0.10</a:t>
                      </a:r>
                      <a:r>
                        <a:rPr lang="cs-CZ" sz="2000" baseline="30000" dirty="0"/>
                        <a:t>5</a:t>
                      </a:r>
                      <a:r>
                        <a:rPr lang="cs-CZ" sz="2000" dirty="0"/>
                        <a:t> Pa </a:t>
                      </a:r>
                      <a:br>
                        <a:rPr lang="cs-CZ" sz="2000" dirty="0"/>
                      </a:br>
                      <a:r>
                        <a:rPr lang="cs-CZ" sz="2000" i="1" dirty="0"/>
                        <a:t>T</a:t>
                      </a:r>
                      <a:r>
                        <a:rPr lang="cs-CZ" sz="2000" baseline="-25000" dirty="0"/>
                        <a:t>1</a:t>
                      </a:r>
                      <a:r>
                        <a:rPr lang="cs-CZ" sz="2000" dirty="0"/>
                        <a:t> = 283 K </a:t>
                      </a:r>
                      <a:br>
                        <a:rPr lang="cs-CZ" sz="2000" dirty="0"/>
                      </a:br>
                      <a:r>
                        <a:rPr lang="cs-CZ" sz="2000" i="1" dirty="0"/>
                        <a:t>T</a:t>
                      </a:r>
                      <a:r>
                        <a:rPr lang="cs-CZ" sz="2000" baseline="-25000" dirty="0"/>
                        <a:t>2</a:t>
                      </a:r>
                      <a:r>
                        <a:rPr lang="cs-CZ" sz="2000" dirty="0"/>
                        <a:t> = 293 K </a:t>
                      </a:r>
                      <a:br>
                        <a:rPr lang="cs-CZ" sz="2000" dirty="0"/>
                      </a:br>
                      <a:r>
                        <a:rPr lang="cs-CZ" sz="2000" i="1" dirty="0"/>
                        <a:t>V</a:t>
                      </a:r>
                      <a:r>
                        <a:rPr lang="cs-CZ" sz="2000" baseline="-25000" dirty="0"/>
                        <a:t>1</a:t>
                      </a:r>
                      <a:r>
                        <a:rPr lang="cs-CZ" sz="2000" dirty="0"/>
                        <a:t> = 1 cm</a:t>
                      </a:r>
                      <a:r>
                        <a:rPr lang="cs-CZ" sz="2000" baseline="30000" dirty="0"/>
                        <a:t>3</a:t>
                      </a:r>
                      <a:endParaRPr lang="cs-CZ" sz="2000" dirty="0"/>
                    </a:p>
                  </a:txBody>
                  <a:tcPr anchor="ctr">
                    <a:lnL>
                      <a:noFill/>
                    </a:lnL>
                    <a:lnR>
                      <a:noFill/>
                    </a:lnR>
                    <a:lnT>
                      <a:noFill/>
                    </a:lnT>
                    <a:lnB>
                      <a:noFill/>
                    </a:lnB>
                  </a:tcPr>
                </a:tc>
                <a:extLst>
                  <a:ext uri="{0D108BD9-81ED-4DB2-BD59-A6C34878D82A}">
                    <a16:rowId xmlns:a16="http://schemas.microsoft.com/office/drawing/2014/main" val="1852533043"/>
                  </a:ext>
                </a:extLst>
              </a:tr>
            </a:tbl>
          </a:graphicData>
        </a:graphic>
      </p:graphicFrame>
      <p:sp>
        <p:nvSpPr>
          <p:cNvPr id="9" name="Rectangle 6">
            <a:extLst>
              <a:ext uri="{FF2B5EF4-FFF2-40B4-BE49-F238E27FC236}">
                <a16:creationId xmlns:a16="http://schemas.microsoft.com/office/drawing/2014/main" id="{EDF4816A-E22B-456F-914C-D4539366E6BB}"/>
              </a:ext>
            </a:extLst>
          </p:cNvPr>
          <p:cNvSpPr>
            <a:spLocks noChangeArrowheads="1"/>
          </p:cNvSpPr>
          <p:nvPr/>
        </p:nvSpPr>
        <p:spPr bwMode="auto">
          <a:xfrm>
            <a:off x="3500437" y="6255061"/>
            <a:ext cx="21431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1" u="none" strike="noStrike" cap="none" normalizeH="0" baseline="0" dirty="0">
                <a:ln>
                  <a:noFill/>
                </a:ln>
                <a:solidFill>
                  <a:schemeClr val="tx1"/>
                </a:solidFill>
                <a:effectLst/>
                <a:latin typeface="+mn-lt"/>
              </a:rPr>
              <a:t>V</a:t>
            </a:r>
            <a:r>
              <a:rPr kumimoji="0" lang="cs-CZ" altLang="cs-CZ" sz="2000" b="0" i="0" u="none" strike="noStrike" cap="none" normalizeH="0" baseline="-30000" dirty="0">
                <a:ln>
                  <a:noFill/>
                </a:ln>
                <a:solidFill>
                  <a:schemeClr val="tx1"/>
                </a:solidFill>
                <a:effectLst/>
                <a:latin typeface="+mn-lt"/>
              </a:rPr>
              <a:t>2</a:t>
            </a:r>
            <a:r>
              <a:rPr kumimoji="0" lang="cs-CZ" altLang="cs-CZ" sz="2000" b="0" i="0" u="none" strike="noStrike" cap="none" normalizeH="0" baseline="0" dirty="0">
                <a:ln>
                  <a:noFill/>
                </a:ln>
                <a:solidFill>
                  <a:schemeClr val="tx1"/>
                </a:solidFill>
                <a:effectLst/>
                <a:latin typeface="+mn-lt"/>
              </a:rPr>
              <a:t> = </a:t>
            </a:r>
            <a:r>
              <a:rPr kumimoji="0" lang="cs-CZ" altLang="cs-CZ" sz="2000" b="0" i="0" u="sng" strike="noStrike" cap="none" normalizeH="0" baseline="0" dirty="0">
                <a:ln>
                  <a:noFill/>
                </a:ln>
                <a:solidFill>
                  <a:schemeClr val="tx1"/>
                </a:solidFill>
                <a:effectLst/>
                <a:latin typeface="+mn-lt"/>
              </a:rPr>
              <a:t>1,55 cm</a:t>
            </a:r>
            <a:r>
              <a:rPr kumimoji="0" lang="cs-CZ" altLang="cs-CZ" sz="2000" b="0" i="0" u="sng" strike="noStrike" cap="none" normalizeH="0" baseline="30000" dirty="0">
                <a:ln>
                  <a:noFill/>
                </a:ln>
                <a:solidFill>
                  <a:schemeClr val="tx1"/>
                </a:solidFill>
                <a:effectLst/>
                <a:latin typeface="+mn-lt"/>
              </a:rPr>
              <a:t>3</a:t>
            </a:r>
            <a:r>
              <a:rPr kumimoji="0" lang="cs-CZ" altLang="cs-CZ" sz="2000" b="0" i="0" u="sng" strike="noStrike" cap="none" normalizeH="0" baseline="0" dirty="0">
                <a:ln>
                  <a:noFill/>
                </a:ln>
                <a:solidFill>
                  <a:schemeClr val="tx1"/>
                </a:solidFill>
                <a:effectLst/>
                <a:latin typeface="+mn-lt"/>
              </a:rPr>
              <a:t> </a:t>
            </a:r>
          </a:p>
        </p:txBody>
      </p:sp>
      <p:pic>
        <p:nvPicPr>
          <p:cNvPr id="3" name="Obrázek 2">
            <a:extLst>
              <a:ext uri="{FF2B5EF4-FFF2-40B4-BE49-F238E27FC236}">
                <a16:creationId xmlns:a16="http://schemas.microsoft.com/office/drawing/2014/main" id="{B9602E96-8743-494C-9C9D-7B7991A64E1D}"/>
              </a:ext>
            </a:extLst>
          </p:cNvPr>
          <p:cNvPicPr>
            <a:picLocks noChangeAspect="1"/>
          </p:cNvPicPr>
          <p:nvPr/>
        </p:nvPicPr>
        <p:blipFill>
          <a:blip r:embed="rId4"/>
          <a:stretch>
            <a:fillRect/>
          </a:stretch>
        </p:blipFill>
        <p:spPr>
          <a:xfrm>
            <a:off x="5479257" y="279600"/>
            <a:ext cx="3418885" cy="2581327"/>
          </a:xfrm>
          <a:prstGeom prst="rect">
            <a:avLst/>
          </a:prstGeom>
        </p:spPr>
      </p:pic>
      <p:sp>
        <p:nvSpPr>
          <p:cNvPr id="14" name="TextovéPole 13">
            <a:extLst>
              <a:ext uri="{FF2B5EF4-FFF2-40B4-BE49-F238E27FC236}">
                <a16:creationId xmlns:a16="http://schemas.microsoft.com/office/drawing/2014/main" id="{F91E8C86-9CE3-45F5-9031-4681AEF09B2E}"/>
              </a:ext>
            </a:extLst>
          </p:cNvPr>
          <p:cNvSpPr txBox="1"/>
          <p:nvPr/>
        </p:nvSpPr>
        <p:spPr>
          <a:xfrm>
            <a:off x="271461" y="279600"/>
            <a:ext cx="4891090" cy="2246769"/>
          </a:xfrm>
          <a:prstGeom prst="rect">
            <a:avLst/>
          </a:prstGeom>
          <a:noFill/>
        </p:spPr>
        <p:txBody>
          <a:bodyPr wrap="square">
            <a:spAutoFit/>
          </a:bodyPr>
          <a:lstStyle/>
          <a:p>
            <a:pPr algn="just"/>
            <a:r>
              <a:rPr lang="cs-CZ" sz="2000" b="1" i="0" dirty="0">
                <a:effectLst/>
              </a:rPr>
              <a:t>Aneroid</a:t>
            </a:r>
            <a:r>
              <a:rPr lang="cs-CZ" sz="2000" b="0" i="0" dirty="0">
                <a:effectLst/>
              </a:rPr>
              <a:t> je přístroj k měření </a:t>
            </a:r>
            <a:r>
              <a:rPr lang="cs-CZ" sz="2000" b="0" i="0" u="none" strike="noStrike" dirty="0">
                <a:effectLst/>
              </a:rPr>
              <a:t>atmosférického tlaku</a:t>
            </a:r>
            <a:r>
              <a:rPr lang="cs-CZ" sz="2000" b="0" i="0" dirty="0">
                <a:effectLst/>
              </a:rPr>
              <a:t> (</a:t>
            </a:r>
            <a:r>
              <a:rPr lang="cs-CZ" sz="2000" i="0" dirty="0">
                <a:effectLst/>
              </a:rPr>
              <a:t>pérový tlakoměr</a:t>
            </a:r>
            <a:r>
              <a:rPr lang="cs-CZ" sz="2000" b="0" i="0" dirty="0">
                <a:effectLst/>
              </a:rPr>
              <a:t>). Principem je tenkostěnná kovová krabička (</a:t>
            </a:r>
            <a:r>
              <a:rPr lang="cs-CZ" sz="2000" b="0" i="0" dirty="0" err="1">
                <a:effectLst/>
              </a:rPr>
              <a:t>Vidieho</a:t>
            </a:r>
            <a:r>
              <a:rPr lang="cs-CZ" sz="2000" b="0" i="0" dirty="0">
                <a:effectLst/>
              </a:rPr>
              <a:t> dóza), uvnitř vzduchoprázdná, která se působením atmosférického tlaku více nebo méně deformuje. Velikost deformace je přenášena na ručičku ukazující velikost tlaku na stupnici. </a:t>
            </a:r>
            <a:endParaRPr lang="cs-CZ" sz="2000" dirty="0"/>
          </a:p>
        </p:txBody>
      </p:sp>
    </p:spTree>
    <p:extLst>
      <p:ext uri="{BB962C8B-B14F-4D97-AF65-F5344CB8AC3E}">
        <p14:creationId xmlns:p14="http://schemas.microsoft.com/office/powerpoint/2010/main" val="1614866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69F82CC-ECB7-41B7-B73A-AC8ADEAF1E12}"/>
              </a:ext>
            </a:extLst>
          </p:cNvPr>
          <p:cNvSpPr txBox="1"/>
          <p:nvPr/>
        </p:nvSpPr>
        <p:spPr>
          <a:xfrm>
            <a:off x="262637" y="238126"/>
            <a:ext cx="3604513" cy="461665"/>
          </a:xfrm>
          <a:prstGeom prst="rect">
            <a:avLst/>
          </a:prstGeom>
          <a:noFill/>
        </p:spPr>
        <p:txBody>
          <a:bodyPr wrap="none" rtlCol="0">
            <a:spAutoFit/>
          </a:bodyPr>
          <a:lstStyle/>
          <a:p>
            <a:r>
              <a:rPr lang="cs-CZ" sz="2400" b="1" dirty="0"/>
              <a:t>Deformace pevného tělesa</a:t>
            </a:r>
          </a:p>
        </p:txBody>
      </p:sp>
      <p:sp>
        <p:nvSpPr>
          <p:cNvPr id="7" name="TextovéPole 6">
            <a:extLst>
              <a:ext uri="{FF2B5EF4-FFF2-40B4-BE49-F238E27FC236}">
                <a16:creationId xmlns:a16="http://schemas.microsoft.com/office/drawing/2014/main" id="{A0172321-B28D-470D-AFB6-AC9554233876}"/>
              </a:ext>
            </a:extLst>
          </p:cNvPr>
          <p:cNvSpPr txBox="1"/>
          <p:nvPr/>
        </p:nvSpPr>
        <p:spPr>
          <a:xfrm>
            <a:off x="262637" y="748069"/>
            <a:ext cx="8576563" cy="1015663"/>
          </a:xfrm>
          <a:prstGeom prst="rect">
            <a:avLst/>
          </a:prstGeom>
          <a:noFill/>
        </p:spPr>
        <p:txBody>
          <a:bodyPr wrap="square" rtlCol="0">
            <a:spAutoFit/>
          </a:bodyPr>
          <a:lstStyle/>
          <a:p>
            <a:pPr algn="just"/>
            <a:r>
              <a:rPr lang="cs-CZ" sz="2000" b="1" dirty="0"/>
              <a:t>Deformace pevného tělesa </a:t>
            </a:r>
            <a:r>
              <a:rPr lang="cs-CZ" sz="2000" dirty="0"/>
              <a:t>je změna jeho rozměrů a objemu, která je zpravidla doprovázena změnou tvaru tělesa. Deformace </a:t>
            </a:r>
            <a:r>
              <a:rPr lang="cs-CZ" sz="2000" u="sng" dirty="0"/>
              <a:t>nastává působením vnějších sil</a:t>
            </a:r>
            <a:r>
              <a:rPr lang="cs-CZ" sz="2000" dirty="0"/>
              <a:t>. Ke změně tvaru tělesa je třeba vykonat práci na změnu vazeb mezi částicemi. </a:t>
            </a:r>
          </a:p>
        </p:txBody>
      </p:sp>
      <p:sp>
        <p:nvSpPr>
          <p:cNvPr id="5" name="TextovéPole 4">
            <a:extLst>
              <a:ext uri="{FF2B5EF4-FFF2-40B4-BE49-F238E27FC236}">
                <a16:creationId xmlns:a16="http://schemas.microsoft.com/office/drawing/2014/main" id="{110AD6E2-9B32-49AA-BCFF-1504D80C22C9}"/>
              </a:ext>
            </a:extLst>
          </p:cNvPr>
          <p:cNvSpPr txBox="1"/>
          <p:nvPr/>
        </p:nvSpPr>
        <p:spPr>
          <a:xfrm>
            <a:off x="220003" y="1893393"/>
            <a:ext cx="8352928" cy="3200876"/>
          </a:xfrm>
          <a:prstGeom prst="rect">
            <a:avLst/>
          </a:prstGeom>
          <a:solidFill>
            <a:schemeClr val="bg1"/>
          </a:solidFill>
        </p:spPr>
        <p:txBody>
          <a:bodyPr wrap="square" rtlCol="0">
            <a:spAutoFit/>
          </a:bodyPr>
          <a:lstStyle/>
          <a:p>
            <a:pPr algn="just"/>
            <a:r>
              <a:rPr lang="en-US" sz="2000" b="1" i="1" u="dbl" dirty="0"/>
              <a:t>D</a:t>
            </a:r>
            <a:r>
              <a:rPr lang="cs-CZ" sz="2000" b="1" i="1" u="dbl" dirty="0" err="1"/>
              <a:t>ruhy</a:t>
            </a:r>
            <a:r>
              <a:rPr lang="cs-CZ" sz="2000" b="1" i="1" u="dbl" dirty="0"/>
              <a:t> deformace tělesa podle doby trvání</a:t>
            </a:r>
            <a:r>
              <a:rPr lang="cs-CZ" sz="2000" dirty="0"/>
              <a:t>: </a:t>
            </a:r>
          </a:p>
          <a:p>
            <a:pPr algn="just"/>
            <a:endParaRPr lang="cs-CZ" sz="800" dirty="0"/>
          </a:p>
          <a:p>
            <a:pPr algn="just"/>
            <a:r>
              <a:rPr lang="cs-CZ" sz="2000" b="1" u="sng" dirty="0"/>
              <a:t>1. pružná (elastická)</a:t>
            </a:r>
            <a:r>
              <a:rPr lang="cs-CZ" sz="2000" dirty="0"/>
              <a:t> - nepůsobí vnější síly, deformace vymizí. Tělesa jsou pružná (elastická), deformace je dočasná. </a:t>
            </a:r>
          </a:p>
          <a:p>
            <a:pPr algn="just"/>
            <a:r>
              <a:rPr lang="cs-CZ" dirty="0"/>
              <a:t>Příklad: malé prodloužení pružiny nebo ohnutí ocelového pásku.</a:t>
            </a:r>
          </a:p>
          <a:p>
            <a:pPr algn="just"/>
            <a:endParaRPr lang="cs-CZ" sz="800" dirty="0">
              <a:solidFill>
                <a:schemeClr val="bg1"/>
              </a:solidFill>
            </a:endParaRPr>
          </a:p>
          <a:p>
            <a:pPr algn="just"/>
            <a:r>
              <a:rPr lang="cs-CZ" sz="2000" b="1" u="sng" dirty="0"/>
              <a:t>2. tvárná (plastická)</a:t>
            </a:r>
            <a:r>
              <a:rPr lang="cs-CZ" sz="2000" dirty="0"/>
              <a:t> - deformace, která přetrvává i pokud přestanou působit vnější síly. </a:t>
            </a:r>
          </a:p>
          <a:p>
            <a:pPr algn="just"/>
            <a:r>
              <a:rPr lang="cs-CZ" dirty="0"/>
              <a:t>Příklad: změna tvaru kovového tělesa při kování nebo válcování.</a:t>
            </a:r>
          </a:p>
          <a:p>
            <a:pPr algn="just"/>
            <a:endParaRPr lang="cs-CZ" sz="800" dirty="0"/>
          </a:p>
          <a:p>
            <a:pPr algn="just"/>
            <a:r>
              <a:rPr lang="cs-CZ" sz="2000" dirty="0"/>
              <a:t>V praxi se vyskytují většinou oba druhy deformace současně.</a:t>
            </a:r>
          </a:p>
          <a:p>
            <a:endParaRPr lang="cs-CZ" dirty="0"/>
          </a:p>
        </p:txBody>
      </p:sp>
      <p:pic>
        <p:nvPicPr>
          <p:cNvPr id="2" name="Picture 2">
            <a:extLst>
              <a:ext uri="{FF2B5EF4-FFF2-40B4-BE49-F238E27FC236}">
                <a16:creationId xmlns:a16="http://schemas.microsoft.com/office/drawing/2014/main" id="{76560144-F002-491D-A141-2F3B855820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069" y="4969730"/>
            <a:ext cx="1845983" cy="14691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Univerzita Pardubice Dopravní fakulta Jana Pernera Změna mechanických  vlastností kovaného profilu Aleš Kejdana Bakalářsk">
            <a:extLst>
              <a:ext uri="{FF2B5EF4-FFF2-40B4-BE49-F238E27FC236}">
                <a16:creationId xmlns:a16="http://schemas.microsoft.com/office/drawing/2014/main" id="{EC24E9D8-09C3-475E-9D75-23423DFFBB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5078774"/>
            <a:ext cx="4448176" cy="154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812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485D7BC6-1455-44A1-A075-E0475CBD79F8}"/>
              </a:ext>
            </a:extLst>
          </p:cNvPr>
          <p:cNvSpPr txBox="1"/>
          <p:nvPr/>
        </p:nvSpPr>
        <p:spPr>
          <a:xfrm>
            <a:off x="295316" y="342900"/>
            <a:ext cx="6061146" cy="461665"/>
          </a:xfrm>
          <a:prstGeom prst="rect">
            <a:avLst/>
          </a:prstGeom>
          <a:noFill/>
        </p:spPr>
        <p:txBody>
          <a:bodyPr wrap="none" rtlCol="0">
            <a:spAutoFit/>
          </a:bodyPr>
          <a:lstStyle/>
          <a:p>
            <a:r>
              <a:rPr lang="cs-CZ" sz="2400" b="1" dirty="0"/>
              <a:t>Vztlaková síla v kapalinách, Archimedův zákon</a:t>
            </a:r>
          </a:p>
        </p:txBody>
      </p:sp>
      <p:sp>
        <p:nvSpPr>
          <p:cNvPr id="6" name="TextovéPole 5">
            <a:extLst>
              <a:ext uri="{FF2B5EF4-FFF2-40B4-BE49-F238E27FC236}">
                <a16:creationId xmlns:a16="http://schemas.microsoft.com/office/drawing/2014/main" id="{AEACDBBF-3F05-4C13-8DC7-FA476F1EEA0E}"/>
              </a:ext>
            </a:extLst>
          </p:cNvPr>
          <p:cNvSpPr txBox="1"/>
          <p:nvPr/>
        </p:nvSpPr>
        <p:spPr>
          <a:xfrm>
            <a:off x="290533" y="1090476"/>
            <a:ext cx="8562934" cy="1138773"/>
          </a:xfrm>
          <a:prstGeom prst="rect">
            <a:avLst/>
          </a:prstGeom>
          <a:noFill/>
        </p:spPr>
        <p:txBody>
          <a:bodyPr wrap="square">
            <a:spAutoFit/>
          </a:bodyPr>
          <a:lstStyle/>
          <a:p>
            <a:r>
              <a:rPr lang="cs-CZ" sz="2000" u="sng" dirty="0"/>
              <a:t>„Těleso ponořené do tekutiny, která je v klidu, je nadlehčováno silou rovnající se tíze tekutiny stejného objemu, jako je ponořená část tělesa</a:t>
            </a:r>
            <a:r>
              <a:rPr lang="cs-CZ" sz="2000" dirty="0"/>
              <a:t>.“</a:t>
            </a:r>
          </a:p>
          <a:p>
            <a:endParaRPr lang="cs-CZ" sz="800" dirty="0"/>
          </a:p>
          <a:p>
            <a:r>
              <a:rPr lang="cs-CZ" sz="2000" dirty="0"/>
              <a:t>Archimédův zákon platí pro kapaliny i pro plyny.</a:t>
            </a:r>
          </a:p>
        </p:txBody>
      </p:sp>
      <p:sp>
        <p:nvSpPr>
          <p:cNvPr id="10" name="TextovéPole 9">
            <a:extLst>
              <a:ext uri="{FF2B5EF4-FFF2-40B4-BE49-F238E27FC236}">
                <a16:creationId xmlns:a16="http://schemas.microsoft.com/office/drawing/2014/main" id="{2502DEBC-092E-4279-B821-51F7A21343BF}"/>
              </a:ext>
            </a:extLst>
          </p:cNvPr>
          <p:cNvSpPr txBox="1"/>
          <p:nvPr/>
        </p:nvSpPr>
        <p:spPr>
          <a:xfrm>
            <a:off x="290533" y="3599653"/>
            <a:ext cx="6453168" cy="646331"/>
          </a:xfrm>
          <a:prstGeom prst="rect">
            <a:avLst/>
          </a:prstGeom>
          <a:noFill/>
        </p:spPr>
        <p:txBody>
          <a:bodyPr wrap="square">
            <a:spAutoFit/>
          </a:bodyPr>
          <a:lstStyle/>
          <a:p>
            <a:r>
              <a:rPr lang="cs-CZ" dirty="0"/>
              <a:t>kde </a:t>
            </a:r>
            <a:r>
              <a:rPr lang="cs-CZ" i="1" dirty="0" err="1"/>
              <a:t>V</a:t>
            </a:r>
            <a:r>
              <a:rPr lang="cs-CZ" baseline="-25000" dirty="0" err="1"/>
              <a:t>t</a:t>
            </a:r>
            <a:r>
              <a:rPr lang="cs-CZ" dirty="0"/>
              <a:t> je ponořený objem tělesa, </a:t>
            </a:r>
            <a:r>
              <a:rPr lang="cs-CZ" i="1" dirty="0" err="1"/>
              <a:t>ρ</a:t>
            </a:r>
            <a:r>
              <a:rPr lang="cs-CZ" baseline="-25000" dirty="0" err="1"/>
              <a:t>k</a:t>
            </a:r>
            <a:r>
              <a:rPr lang="cs-CZ" dirty="0"/>
              <a:t> hustota kapaliny (případně plynu) a </a:t>
            </a:r>
            <a:r>
              <a:rPr lang="cs-CZ" i="1" dirty="0"/>
              <a:t>g</a:t>
            </a:r>
            <a:r>
              <a:rPr lang="cs-CZ" dirty="0"/>
              <a:t> je tíhové zrychlení.</a:t>
            </a:r>
          </a:p>
        </p:txBody>
      </p:sp>
      <p:pic>
        <p:nvPicPr>
          <p:cNvPr id="9" name="Grafický objekt 8">
            <a:extLst>
              <a:ext uri="{FF2B5EF4-FFF2-40B4-BE49-F238E27FC236}">
                <a16:creationId xmlns:a16="http://schemas.microsoft.com/office/drawing/2014/main" id="{57D43309-F0A2-466D-91FE-9C48FA81D51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55489" y="3176587"/>
            <a:ext cx="1846600" cy="252413"/>
          </a:xfrm>
          <a:prstGeom prst="rect">
            <a:avLst/>
          </a:prstGeom>
        </p:spPr>
      </p:pic>
      <p:sp>
        <p:nvSpPr>
          <p:cNvPr id="14" name="TextovéPole 13">
            <a:extLst>
              <a:ext uri="{FF2B5EF4-FFF2-40B4-BE49-F238E27FC236}">
                <a16:creationId xmlns:a16="http://schemas.microsoft.com/office/drawing/2014/main" id="{F295FD1B-83C9-41D6-90C1-A029CCA49AA1}"/>
              </a:ext>
            </a:extLst>
          </p:cNvPr>
          <p:cNvSpPr txBox="1"/>
          <p:nvPr/>
        </p:nvSpPr>
        <p:spPr>
          <a:xfrm>
            <a:off x="371475" y="2298048"/>
            <a:ext cx="6229350" cy="707886"/>
          </a:xfrm>
          <a:prstGeom prst="rect">
            <a:avLst/>
          </a:prstGeom>
          <a:noFill/>
        </p:spPr>
        <p:txBody>
          <a:bodyPr wrap="square">
            <a:spAutoFit/>
          </a:bodyPr>
          <a:lstStyle/>
          <a:p>
            <a:pPr algn="just"/>
            <a:r>
              <a:rPr lang="cs-CZ" sz="2000" i="0" u="sng" dirty="0">
                <a:solidFill>
                  <a:srgbClr val="111111"/>
                </a:solidFill>
                <a:effectLst/>
              </a:rPr>
              <a:t>Protože je těleso nadlehčováno vztlakovou silou, má tato síla vždy opačný směr než síla tíhová.</a:t>
            </a:r>
            <a:endParaRPr lang="cs-CZ" sz="2000" u="sng" dirty="0"/>
          </a:p>
        </p:txBody>
      </p:sp>
      <p:pic>
        <p:nvPicPr>
          <p:cNvPr id="19462" name="Picture 6" descr="See the source image">
            <a:extLst>
              <a:ext uri="{FF2B5EF4-FFF2-40B4-BE49-F238E27FC236}">
                <a16:creationId xmlns:a16="http://schemas.microsoft.com/office/drawing/2014/main" id="{493B455A-A918-4B07-A8A4-07AC58DA75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8008" y="1679275"/>
            <a:ext cx="2014517" cy="2400276"/>
          </a:xfrm>
          <a:prstGeom prst="rect">
            <a:avLst/>
          </a:prstGeom>
          <a:noFill/>
          <a:extLst>
            <a:ext uri="{909E8E84-426E-40DD-AFC4-6F175D3DCCD1}">
              <a14:hiddenFill xmlns:a14="http://schemas.microsoft.com/office/drawing/2010/main">
                <a:solidFill>
                  <a:srgbClr val="FFFFFF"/>
                </a:solidFill>
              </a14:hiddenFill>
            </a:ext>
          </a:extLst>
        </p:spPr>
      </p:pic>
      <p:pic>
        <p:nvPicPr>
          <p:cNvPr id="13" name="Obrázek 12">
            <a:extLst>
              <a:ext uri="{FF2B5EF4-FFF2-40B4-BE49-F238E27FC236}">
                <a16:creationId xmlns:a16="http://schemas.microsoft.com/office/drawing/2014/main" id="{72116A09-3B06-4C58-AE3F-0E8F7D719FF3}"/>
              </a:ext>
            </a:extLst>
          </p:cNvPr>
          <p:cNvPicPr>
            <a:picLocks noChangeAspect="1"/>
          </p:cNvPicPr>
          <p:nvPr/>
        </p:nvPicPr>
        <p:blipFill>
          <a:blip r:embed="rId5"/>
          <a:stretch>
            <a:fillRect/>
          </a:stretch>
        </p:blipFill>
        <p:spPr>
          <a:xfrm>
            <a:off x="371475" y="4416637"/>
            <a:ext cx="4600575" cy="2221690"/>
          </a:xfrm>
          <a:prstGeom prst="rect">
            <a:avLst/>
          </a:prstGeom>
        </p:spPr>
      </p:pic>
      <p:pic>
        <p:nvPicPr>
          <p:cNvPr id="4" name="Obrázek 3">
            <a:extLst>
              <a:ext uri="{FF2B5EF4-FFF2-40B4-BE49-F238E27FC236}">
                <a16:creationId xmlns:a16="http://schemas.microsoft.com/office/drawing/2014/main" id="{A2477492-CD38-4902-88CD-5F3098C9DDDC}"/>
              </a:ext>
            </a:extLst>
          </p:cNvPr>
          <p:cNvPicPr>
            <a:picLocks noChangeAspect="1"/>
          </p:cNvPicPr>
          <p:nvPr/>
        </p:nvPicPr>
        <p:blipFill>
          <a:blip r:embed="rId6"/>
          <a:stretch>
            <a:fillRect/>
          </a:stretch>
        </p:blipFill>
        <p:spPr>
          <a:xfrm>
            <a:off x="7057222" y="4411541"/>
            <a:ext cx="1551230" cy="767184"/>
          </a:xfrm>
          <a:prstGeom prst="rect">
            <a:avLst/>
          </a:prstGeom>
        </p:spPr>
      </p:pic>
      <p:pic>
        <p:nvPicPr>
          <p:cNvPr id="7" name="Picture 2" descr="Image">
            <a:extLst>
              <a:ext uri="{FF2B5EF4-FFF2-40B4-BE49-F238E27FC236}">
                <a16:creationId xmlns:a16="http://schemas.microsoft.com/office/drawing/2014/main" id="{56026EC9-535F-438F-864C-792679835A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2207" y="5445830"/>
            <a:ext cx="1796245" cy="1192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264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7FD6EF10-C707-4D43-BD75-BDC052DED3F0}"/>
              </a:ext>
            </a:extLst>
          </p:cNvPr>
          <p:cNvPicPr>
            <a:picLocks noChangeAspect="1"/>
          </p:cNvPicPr>
          <p:nvPr/>
        </p:nvPicPr>
        <p:blipFill>
          <a:blip r:embed="rId2"/>
          <a:stretch>
            <a:fillRect/>
          </a:stretch>
        </p:blipFill>
        <p:spPr>
          <a:xfrm>
            <a:off x="2315724" y="3213790"/>
            <a:ext cx="4512550" cy="1619890"/>
          </a:xfrm>
          <a:prstGeom prst="rect">
            <a:avLst/>
          </a:prstGeom>
        </p:spPr>
      </p:pic>
      <p:pic>
        <p:nvPicPr>
          <p:cNvPr id="6" name="Obrázek 5">
            <a:extLst>
              <a:ext uri="{FF2B5EF4-FFF2-40B4-BE49-F238E27FC236}">
                <a16:creationId xmlns:a16="http://schemas.microsoft.com/office/drawing/2014/main" id="{803E6A4C-62B8-46B5-94B0-66210DC2C981}"/>
              </a:ext>
            </a:extLst>
          </p:cNvPr>
          <p:cNvPicPr>
            <a:picLocks noChangeAspect="1"/>
          </p:cNvPicPr>
          <p:nvPr/>
        </p:nvPicPr>
        <p:blipFill>
          <a:blip r:embed="rId3"/>
          <a:stretch>
            <a:fillRect/>
          </a:stretch>
        </p:blipFill>
        <p:spPr>
          <a:xfrm>
            <a:off x="1957387" y="5116678"/>
            <a:ext cx="5229225" cy="1581150"/>
          </a:xfrm>
          <a:prstGeom prst="rect">
            <a:avLst/>
          </a:prstGeom>
        </p:spPr>
      </p:pic>
      <p:pic>
        <p:nvPicPr>
          <p:cNvPr id="2" name="Picture 4" descr="Chování ponořených těles">
            <a:extLst>
              <a:ext uri="{FF2B5EF4-FFF2-40B4-BE49-F238E27FC236}">
                <a16:creationId xmlns:a16="http://schemas.microsoft.com/office/drawing/2014/main" id="{D7B5FDB4-709A-4862-85AA-E316FF08B4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451" y="225094"/>
            <a:ext cx="4490407" cy="25992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45A28CC-B8EA-404A-84A7-04DB588137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7899" y="361950"/>
            <a:ext cx="2533650" cy="2137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5444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8C769A19-1516-4612-B563-721D05B38ED9}"/>
              </a:ext>
            </a:extLst>
          </p:cNvPr>
          <p:cNvSpPr txBox="1"/>
          <p:nvPr/>
        </p:nvSpPr>
        <p:spPr>
          <a:xfrm>
            <a:off x="238125" y="208092"/>
            <a:ext cx="1072730" cy="461665"/>
          </a:xfrm>
          <a:prstGeom prst="rect">
            <a:avLst/>
          </a:prstGeom>
          <a:noFill/>
        </p:spPr>
        <p:txBody>
          <a:bodyPr wrap="none" rtlCol="0">
            <a:spAutoFit/>
          </a:bodyPr>
          <a:lstStyle/>
          <a:p>
            <a:r>
              <a:rPr lang="cs-CZ" sz="2400" b="1" dirty="0"/>
              <a:t>Příklad</a:t>
            </a:r>
          </a:p>
        </p:txBody>
      </p:sp>
      <p:sp>
        <p:nvSpPr>
          <p:cNvPr id="6" name="TextovéPole 5">
            <a:extLst>
              <a:ext uri="{FF2B5EF4-FFF2-40B4-BE49-F238E27FC236}">
                <a16:creationId xmlns:a16="http://schemas.microsoft.com/office/drawing/2014/main" id="{6C262530-851F-4880-8428-1964B4C26DFE}"/>
              </a:ext>
            </a:extLst>
          </p:cNvPr>
          <p:cNvSpPr txBox="1"/>
          <p:nvPr/>
        </p:nvSpPr>
        <p:spPr>
          <a:xfrm>
            <a:off x="202990" y="669757"/>
            <a:ext cx="6886575" cy="1631216"/>
          </a:xfrm>
          <a:prstGeom prst="rect">
            <a:avLst/>
          </a:prstGeom>
          <a:noFill/>
        </p:spPr>
        <p:txBody>
          <a:bodyPr wrap="square">
            <a:spAutoFit/>
          </a:bodyPr>
          <a:lstStyle/>
          <a:p>
            <a:pPr algn="just"/>
            <a:r>
              <a:rPr lang="cs-CZ" sz="2000" b="0" i="0" dirty="0">
                <a:solidFill>
                  <a:srgbClr val="000000"/>
                </a:solidFill>
                <a:effectLst/>
              </a:rPr>
              <a:t>Při vykopávkách nalezl archeolog úlomek</a:t>
            </a:r>
            <a:r>
              <a:rPr lang="en-US" sz="2000" b="0" i="0" dirty="0">
                <a:solidFill>
                  <a:srgbClr val="000000"/>
                </a:solidFill>
                <a:effectLst/>
              </a:rPr>
              <a:t> </a:t>
            </a:r>
            <a:r>
              <a:rPr lang="en-US" sz="2000" b="0" i="0" dirty="0" err="1">
                <a:solidFill>
                  <a:srgbClr val="000000"/>
                </a:solidFill>
                <a:effectLst/>
              </a:rPr>
              <a:t>kovu</a:t>
            </a:r>
            <a:r>
              <a:rPr lang="cs-CZ" sz="2000" b="0" i="0" dirty="0">
                <a:solidFill>
                  <a:srgbClr val="000000"/>
                </a:solidFill>
                <a:effectLst/>
              </a:rPr>
              <a:t>. Chtěl určit, o jaký kov se jedná. Zavěsil úlomek kovu na siloměr a </a:t>
            </a:r>
            <a:r>
              <a:rPr lang="cs-CZ" sz="2000" b="0" i="0" dirty="0" err="1">
                <a:solidFill>
                  <a:srgbClr val="000000"/>
                </a:solidFill>
                <a:effectLst/>
              </a:rPr>
              <a:t>zjist</a:t>
            </a:r>
            <a:r>
              <a:rPr lang="en-US" sz="2000" b="0" i="0" dirty="0">
                <a:solidFill>
                  <a:srgbClr val="000000"/>
                </a:solidFill>
                <a:effectLst/>
              </a:rPr>
              <a:t>il</a:t>
            </a:r>
            <a:r>
              <a:rPr lang="cs-CZ" sz="2000" b="0" i="0" dirty="0">
                <a:solidFill>
                  <a:srgbClr val="000000"/>
                </a:solidFill>
                <a:effectLst/>
              </a:rPr>
              <a:t> výchylku 0,92 N. Potom ponořil úlomek do vody, kde siloměr ukázal 0,84 N. O jaký kov se jednalo?</a:t>
            </a:r>
            <a:r>
              <a:rPr lang="en-US" sz="2000" b="0" i="0" dirty="0">
                <a:solidFill>
                  <a:srgbClr val="000000"/>
                </a:solidFill>
                <a:effectLst/>
              </a:rPr>
              <a:t> </a:t>
            </a:r>
            <a:r>
              <a:rPr lang="en-US" sz="2000" b="0" i="0" dirty="0" err="1">
                <a:solidFill>
                  <a:srgbClr val="000000"/>
                </a:solidFill>
                <a:effectLst/>
              </a:rPr>
              <a:t>Hustota</a:t>
            </a:r>
            <a:r>
              <a:rPr lang="en-US" sz="2000" b="0" i="0" dirty="0">
                <a:solidFill>
                  <a:srgbClr val="000000"/>
                </a:solidFill>
                <a:effectLst/>
              </a:rPr>
              <a:t> </a:t>
            </a:r>
            <a:r>
              <a:rPr lang="cs-CZ" sz="2000" b="0" i="0" dirty="0">
                <a:solidFill>
                  <a:srgbClr val="000000"/>
                </a:solidFill>
                <a:effectLst/>
              </a:rPr>
              <a:t>vzduchu je 1,2 kg.m</a:t>
            </a:r>
            <a:r>
              <a:rPr lang="cs-CZ" sz="2000" b="0" i="0" baseline="30000" dirty="0">
                <a:solidFill>
                  <a:srgbClr val="000000"/>
                </a:solidFill>
                <a:effectLst/>
              </a:rPr>
              <a:t>-3</a:t>
            </a:r>
            <a:r>
              <a:rPr lang="cs-CZ" sz="2000" dirty="0">
                <a:solidFill>
                  <a:srgbClr val="000000"/>
                </a:solidFill>
              </a:rPr>
              <a:t>,</a:t>
            </a:r>
            <a:r>
              <a:rPr lang="cs-CZ" sz="2000" baseline="30000" dirty="0">
                <a:solidFill>
                  <a:srgbClr val="000000"/>
                </a:solidFill>
              </a:rPr>
              <a:t> </a:t>
            </a:r>
            <a:r>
              <a:rPr lang="cs-CZ" sz="2000" b="0" i="0" dirty="0">
                <a:solidFill>
                  <a:srgbClr val="000000"/>
                </a:solidFill>
                <a:effectLst/>
              </a:rPr>
              <a:t>hustota </a:t>
            </a:r>
            <a:r>
              <a:rPr lang="en-US" sz="2000" b="0" i="0" dirty="0" err="1">
                <a:solidFill>
                  <a:srgbClr val="000000"/>
                </a:solidFill>
                <a:effectLst/>
              </a:rPr>
              <a:t>vody</a:t>
            </a:r>
            <a:r>
              <a:rPr lang="cs-CZ" sz="2000" b="0" i="0" dirty="0">
                <a:solidFill>
                  <a:srgbClr val="000000"/>
                </a:solidFill>
                <a:effectLst/>
              </a:rPr>
              <a:t> 998 kg.m</a:t>
            </a:r>
            <a:r>
              <a:rPr lang="cs-CZ" sz="2000" b="0" i="0" baseline="30000" dirty="0">
                <a:solidFill>
                  <a:srgbClr val="000000"/>
                </a:solidFill>
                <a:effectLst/>
              </a:rPr>
              <a:t>-3</a:t>
            </a:r>
            <a:r>
              <a:rPr lang="cs-CZ" sz="2000" b="0" i="0" dirty="0">
                <a:solidFill>
                  <a:srgbClr val="000000"/>
                </a:solidFill>
                <a:effectLst/>
              </a:rPr>
              <a:t>.</a:t>
            </a:r>
            <a:endParaRPr lang="cs-CZ" sz="2000" dirty="0"/>
          </a:p>
        </p:txBody>
      </p:sp>
      <p:pic>
        <p:nvPicPr>
          <p:cNvPr id="27650" name="Picture 2" descr="Síly působící na úlomek ve vzduchu a ve vodě">
            <a:extLst>
              <a:ext uri="{FF2B5EF4-FFF2-40B4-BE49-F238E27FC236}">
                <a16:creationId xmlns:a16="http://schemas.microsoft.com/office/drawing/2014/main" id="{DF77A6D0-2A3B-4017-86D7-2FF8402B04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0630" y="122367"/>
            <a:ext cx="1844959" cy="3709546"/>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4F4150E4-8D2D-4CA4-BA94-59FAEF9F62AF}"/>
              </a:ext>
            </a:extLst>
          </p:cNvPr>
          <p:cNvSpPr txBox="1"/>
          <p:nvPr/>
        </p:nvSpPr>
        <p:spPr>
          <a:xfrm>
            <a:off x="202990" y="4361587"/>
            <a:ext cx="1975270" cy="1754326"/>
          </a:xfrm>
          <a:prstGeom prst="rect">
            <a:avLst/>
          </a:prstGeom>
          <a:noFill/>
        </p:spPr>
        <p:txBody>
          <a:bodyPr wrap="square">
            <a:spAutoFit/>
          </a:bodyPr>
          <a:lstStyle/>
          <a:p>
            <a:r>
              <a:rPr lang="en-US" sz="2000" b="0" i="1" u="none" strike="noStrike" dirty="0" err="1">
                <a:solidFill>
                  <a:srgbClr val="000000"/>
                </a:solidFill>
                <a:effectLst/>
              </a:rPr>
              <a:t>Vzduch</a:t>
            </a:r>
            <a:endParaRPr lang="en-US" sz="2000" b="0" i="1" u="none" strike="noStrike" dirty="0">
              <a:solidFill>
                <a:srgbClr val="000000"/>
              </a:solidFill>
              <a:effectLst/>
            </a:endParaRPr>
          </a:p>
          <a:p>
            <a:endParaRPr lang="en-US" sz="800" b="0" i="0" u="none" strike="noStrike" dirty="0">
              <a:solidFill>
                <a:srgbClr val="000000"/>
              </a:solidFill>
              <a:effectLst/>
            </a:endParaRPr>
          </a:p>
          <a:p>
            <a:r>
              <a:rPr lang="cs-CZ" sz="2000" b="0" i="0" u="none" strike="noStrike" dirty="0" err="1">
                <a:solidFill>
                  <a:srgbClr val="000000"/>
                </a:solidFill>
                <a:effectLst/>
              </a:rPr>
              <a:t>F</a:t>
            </a:r>
            <a:r>
              <a:rPr lang="cs-CZ" sz="2000" b="0" i="0" u="none" strike="noStrike" baseline="-25000" dirty="0" err="1">
                <a:solidFill>
                  <a:srgbClr val="000000"/>
                </a:solidFill>
                <a:effectLst/>
              </a:rPr>
              <a:t>g</a:t>
            </a:r>
            <a:r>
              <a:rPr lang="cs-CZ" sz="2000" b="0" i="0" u="none" strike="noStrike" dirty="0">
                <a:solidFill>
                  <a:srgbClr val="000000"/>
                </a:solidFill>
                <a:effectLst/>
              </a:rPr>
              <a:t> = F</a:t>
            </a:r>
            <a:r>
              <a:rPr lang="cs-CZ" sz="2000" b="0" i="0" u="none" strike="noStrike" baseline="-25000" dirty="0">
                <a:solidFill>
                  <a:srgbClr val="000000"/>
                </a:solidFill>
                <a:effectLst/>
              </a:rPr>
              <a:t>1</a:t>
            </a:r>
            <a:r>
              <a:rPr lang="cs-CZ" sz="2000" b="0" i="0" u="none" strike="noStrike" dirty="0">
                <a:solidFill>
                  <a:srgbClr val="000000"/>
                </a:solidFill>
                <a:effectLst/>
              </a:rPr>
              <a:t> + F</a:t>
            </a:r>
            <a:r>
              <a:rPr lang="cs-CZ" sz="2000" b="0" i="0" u="none" strike="noStrike" baseline="-25000" dirty="0">
                <a:solidFill>
                  <a:srgbClr val="000000"/>
                </a:solidFill>
                <a:effectLst/>
              </a:rPr>
              <a:t>v1</a:t>
            </a:r>
            <a:br>
              <a:rPr lang="cs-CZ" sz="2000" dirty="0"/>
            </a:br>
            <a:r>
              <a:rPr lang="cs-CZ" sz="2000" b="0" i="0" u="none" strike="noStrike" dirty="0" err="1">
                <a:solidFill>
                  <a:srgbClr val="000000"/>
                </a:solidFill>
                <a:effectLst/>
              </a:rPr>
              <a:t>m.g</a:t>
            </a:r>
            <a:r>
              <a:rPr lang="cs-CZ" sz="2000" b="0" i="0" u="none" strike="noStrike" dirty="0">
                <a:solidFill>
                  <a:srgbClr val="000000"/>
                </a:solidFill>
                <a:effectLst/>
              </a:rPr>
              <a:t> = F</a:t>
            </a:r>
            <a:r>
              <a:rPr lang="cs-CZ" sz="2000" b="0" i="0" u="none" strike="noStrike" baseline="-25000" dirty="0">
                <a:solidFill>
                  <a:srgbClr val="000000"/>
                </a:solidFill>
                <a:effectLst/>
              </a:rPr>
              <a:t>1</a:t>
            </a:r>
            <a:r>
              <a:rPr lang="cs-CZ" sz="2000" b="0" i="0" u="none" strike="noStrike" dirty="0">
                <a:solidFill>
                  <a:srgbClr val="000000"/>
                </a:solidFill>
                <a:effectLst/>
              </a:rPr>
              <a:t> + V.</a:t>
            </a:r>
            <a:r>
              <a:rPr lang="el-GR" sz="2000" b="0" i="0" u="none" strike="noStrike" dirty="0">
                <a:solidFill>
                  <a:srgbClr val="000000"/>
                </a:solidFill>
                <a:effectLst/>
              </a:rPr>
              <a:t>ρ</a:t>
            </a:r>
            <a:r>
              <a:rPr lang="en-US" sz="2000" baseline="-25000" dirty="0">
                <a:solidFill>
                  <a:srgbClr val="000000"/>
                </a:solidFill>
              </a:rPr>
              <a:t>a</a:t>
            </a:r>
            <a:r>
              <a:rPr lang="cs-CZ" sz="2000" b="0" i="0" u="none" strike="noStrike" dirty="0">
                <a:solidFill>
                  <a:srgbClr val="000000"/>
                </a:solidFill>
                <a:effectLst/>
              </a:rPr>
              <a:t>.g</a:t>
            </a:r>
          </a:p>
          <a:p>
            <a:r>
              <a:rPr lang="el-GR" sz="2000" b="0" i="0" u="none" strike="noStrike" dirty="0">
                <a:solidFill>
                  <a:srgbClr val="000000"/>
                </a:solidFill>
                <a:effectLst/>
              </a:rPr>
              <a:t>ρ</a:t>
            </a:r>
            <a:r>
              <a:rPr lang="cs-CZ" sz="2000" b="0" i="0" u="none" strike="noStrike" dirty="0">
                <a:solidFill>
                  <a:srgbClr val="000000"/>
                </a:solidFill>
                <a:effectLst/>
              </a:rPr>
              <a:t>.</a:t>
            </a:r>
            <a:r>
              <a:rPr lang="cs-CZ" sz="2000" b="0" i="0" u="none" strike="noStrike" dirty="0" err="1">
                <a:solidFill>
                  <a:srgbClr val="000000"/>
                </a:solidFill>
                <a:effectLst/>
              </a:rPr>
              <a:t>V.g</a:t>
            </a:r>
            <a:r>
              <a:rPr lang="cs-CZ" sz="2000" b="0" i="0" u="none" strike="noStrike" dirty="0">
                <a:solidFill>
                  <a:srgbClr val="000000"/>
                </a:solidFill>
                <a:effectLst/>
              </a:rPr>
              <a:t> = F</a:t>
            </a:r>
            <a:r>
              <a:rPr lang="cs-CZ" sz="2000" b="0" i="0" u="none" strike="noStrike" baseline="-25000" dirty="0">
                <a:solidFill>
                  <a:srgbClr val="000000"/>
                </a:solidFill>
                <a:effectLst/>
              </a:rPr>
              <a:t>1</a:t>
            </a:r>
            <a:r>
              <a:rPr lang="cs-CZ" sz="2000" b="0" i="0" u="none" strike="noStrike" dirty="0">
                <a:solidFill>
                  <a:srgbClr val="000000"/>
                </a:solidFill>
                <a:effectLst/>
              </a:rPr>
              <a:t> +V.</a:t>
            </a:r>
            <a:r>
              <a:rPr lang="el-GR" sz="2000" b="0" i="0" u="none" strike="noStrike" dirty="0">
                <a:solidFill>
                  <a:srgbClr val="000000"/>
                </a:solidFill>
                <a:effectLst/>
              </a:rPr>
              <a:t>ρ</a:t>
            </a:r>
            <a:r>
              <a:rPr lang="en-US" sz="2000" b="0" i="0" u="none" strike="noStrike" baseline="-25000" dirty="0">
                <a:solidFill>
                  <a:srgbClr val="000000"/>
                </a:solidFill>
                <a:effectLst/>
              </a:rPr>
              <a:t>a</a:t>
            </a:r>
            <a:r>
              <a:rPr lang="cs-CZ" sz="2000" b="0" i="0" u="none" strike="noStrike" dirty="0">
                <a:solidFill>
                  <a:srgbClr val="000000"/>
                </a:solidFill>
                <a:effectLst/>
              </a:rPr>
              <a:t>.g</a:t>
            </a:r>
            <a:br>
              <a:rPr lang="cs-CZ" sz="2000" dirty="0"/>
            </a:br>
            <a:r>
              <a:rPr lang="cs-CZ" sz="2000" b="0" i="0" u="none" strike="noStrike" dirty="0">
                <a:solidFill>
                  <a:srgbClr val="000000"/>
                </a:solidFill>
                <a:effectLst/>
              </a:rPr>
              <a:t>F</a:t>
            </a:r>
            <a:r>
              <a:rPr lang="cs-CZ" sz="2000" b="0" i="0" u="none" strike="noStrike" baseline="-25000" dirty="0">
                <a:solidFill>
                  <a:srgbClr val="000000"/>
                </a:solidFill>
                <a:effectLst/>
              </a:rPr>
              <a:t>1</a:t>
            </a:r>
            <a:r>
              <a:rPr lang="cs-CZ" sz="2000" b="0" i="0" u="none" strike="noStrike" dirty="0">
                <a:solidFill>
                  <a:srgbClr val="000000"/>
                </a:solidFill>
                <a:effectLst/>
              </a:rPr>
              <a:t> = </a:t>
            </a:r>
            <a:r>
              <a:rPr lang="cs-CZ" sz="2000" b="0" i="0" u="none" strike="noStrike" dirty="0" err="1">
                <a:solidFill>
                  <a:srgbClr val="000000"/>
                </a:solidFill>
                <a:effectLst/>
              </a:rPr>
              <a:t>V.g</a:t>
            </a:r>
            <a:r>
              <a:rPr lang="cs-CZ" sz="2000" b="0" i="0" u="none" strike="noStrike" dirty="0">
                <a:solidFill>
                  <a:srgbClr val="000000"/>
                </a:solidFill>
                <a:effectLst/>
              </a:rPr>
              <a:t>.(</a:t>
            </a:r>
            <a:r>
              <a:rPr lang="el-GR" sz="2000" b="0" i="0" u="none" strike="noStrike" dirty="0">
                <a:solidFill>
                  <a:srgbClr val="000000"/>
                </a:solidFill>
                <a:effectLst/>
              </a:rPr>
              <a:t>ρ−ρ</a:t>
            </a:r>
            <a:r>
              <a:rPr lang="en-US" sz="2000" b="0" i="0" u="none" strike="noStrike" baseline="-25000" dirty="0">
                <a:solidFill>
                  <a:srgbClr val="000000"/>
                </a:solidFill>
                <a:effectLst/>
              </a:rPr>
              <a:t>a</a:t>
            </a:r>
            <a:r>
              <a:rPr lang="cs-CZ" sz="2000" b="0" i="0" u="none" strike="noStrike" dirty="0">
                <a:solidFill>
                  <a:srgbClr val="000000"/>
                </a:solidFill>
                <a:effectLst/>
              </a:rPr>
              <a:t>)</a:t>
            </a:r>
            <a:endParaRPr lang="cs-CZ" sz="2000" dirty="0"/>
          </a:p>
        </p:txBody>
      </p:sp>
      <p:sp>
        <p:nvSpPr>
          <p:cNvPr id="10" name="TextovéPole 9">
            <a:extLst>
              <a:ext uri="{FF2B5EF4-FFF2-40B4-BE49-F238E27FC236}">
                <a16:creationId xmlns:a16="http://schemas.microsoft.com/office/drawing/2014/main" id="{2042B13A-BBCF-45D0-A7C6-12CF41644C28}"/>
              </a:ext>
            </a:extLst>
          </p:cNvPr>
          <p:cNvSpPr txBox="1"/>
          <p:nvPr/>
        </p:nvSpPr>
        <p:spPr>
          <a:xfrm>
            <a:off x="2262185" y="4371112"/>
            <a:ext cx="1975270" cy="1754326"/>
          </a:xfrm>
          <a:prstGeom prst="rect">
            <a:avLst/>
          </a:prstGeom>
          <a:noFill/>
        </p:spPr>
        <p:txBody>
          <a:bodyPr wrap="square">
            <a:spAutoFit/>
          </a:bodyPr>
          <a:lstStyle/>
          <a:p>
            <a:r>
              <a:rPr lang="en-US" sz="2000" b="0" i="1" u="none" strike="noStrike" dirty="0" err="1">
                <a:solidFill>
                  <a:srgbClr val="000000"/>
                </a:solidFill>
                <a:effectLst/>
              </a:rPr>
              <a:t>Voda</a:t>
            </a:r>
            <a:endParaRPr lang="en-US" sz="2000" b="0" i="1" u="none" strike="noStrike" dirty="0">
              <a:solidFill>
                <a:srgbClr val="000000"/>
              </a:solidFill>
              <a:effectLst/>
            </a:endParaRPr>
          </a:p>
          <a:p>
            <a:endParaRPr lang="en-US" sz="800" dirty="0">
              <a:solidFill>
                <a:srgbClr val="000000"/>
              </a:solidFill>
            </a:endParaRPr>
          </a:p>
          <a:p>
            <a:r>
              <a:rPr lang="cs-CZ" sz="2000" b="0" i="0" u="none" strike="noStrike" dirty="0" err="1">
                <a:solidFill>
                  <a:srgbClr val="000000"/>
                </a:solidFill>
                <a:effectLst/>
              </a:rPr>
              <a:t>F</a:t>
            </a:r>
            <a:r>
              <a:rPr lang="cs-CZ" sz="2000" b="0" i="0" u="none" strike="noStrike" baseline="-25000" dirty="0" err="1">
                <a:solidFill>
                  <a:srgbClr val="000000"/>
                </a:solidFill>
                <a:effectLst/>
              </a:rPr>
              <a:t>g</a:t>
            </a:r>
            <a:r>
              <a:rPr lang="cs-CZ" sz="2000" b="0" i="0" u="none" strike="noStrike" dirty="0">
                <a:solidFill>
                  <a:srgbClr val="000000"/>
                </a:solidFill>
                <a:effectLst/>
              </a:rPr>
              <a:t> = F</a:t>
            </a:r>
            <a:r>
              <a:rPr lang="en-US" sz="2000" b="0" i="0" u="none" strike="noStrike" baseline="-25000" dirty="0">
                <a:solidFill>
                  <a:srgbClr val="000000"/>
                </a:solidFill>
                <a:effectLst/>
              </a:rPr>
              <a:t>2</a:t>
            </a:r>
            <a:r>
              <a:rPr lang="cs-CZ" sz="2000" b="0" i="0" u="none" strike="noStrike" dirty="0">
                <a:solidFill>
                  <a:srgbClr val="000000"/>
                </a:solidFill>
                <a:effectLst/>
              </a:rPr>
              <a:t> + </a:t>
            </a:r>
            <a:r>
              <a:rPr lang="cs-CZ" sz="2000" b="0" i="0" u="none" strike="noStrike" dirty="0" err="1">
                <a:solidFill>
                  <a:srgbClr val="000000"/>
                </a:solidFill>
                <a:effectLst/>
              </a:rPr>
              <a:t>F</a:t>
            </a:r>
            <a:r>
              <a:rPr lang="cs-CZ" sz="2000" b="0" i="0" u="none" strike="noStrike" baseline="-25000" dirty="0" err="1">
                <a:solidFill>
                  <a:srgbClr val="000000"/>
                </a:solidFill>
                <a:effectLst/>
              </a:rPr>
              <a:t>v</a:t>
            </a:r>
            <a:r>
              <a:rPr lang="en-US" sz="2000" b="0" i="0" u="none" strike="noStrike" baseline="-25000" dirty="0">
                <a:solidFill>
                  <a:srgbClr val="000000"/>
                </a:solidFill>
                <a:effectLst/>
              </a:rPr>
              <a:t>2</a:t>
            </a:r>
            <a:br>
              <a:rPr lang="cs-CZ" sz="2000" dirty="0"/>
            </a:br>
            <a:r>
              <a:rPr lang="cs-CZ" sz="2000" b="0" i="0" u="none" strike="noStrike" dirty="0" err="1">
                <a:solidFill>
                  <a:srgbClr val="000000"/>
                </a:solidFill>
                <a:effectLst/>
              </a:rPr>
              <a:t>m.g</a:t>
            </a:r>
            <a:r>
              <a:rPr lang="cs-CZ" sz="2000" b="0" i="0" u="none" strike="noStrike" dirty="0">
                <a:solidFill>
                  <a:srgbClr val="000000"/>
                </a:solidFill>
                <a:effectLst/>
              </a:rPr>
              <a:t> = F</a:t>
            </a:r>
            <a:r>
              <a:rPr lang="en-US" sz="2000" b="0" i="0" u="none" strike="noStrike" baseline="-25000" dirty="0">
                <a:solidFill>
                  <a:srgbClr val="000000"/>
                </a:solidFill>
                <a:effectLst/>
              </a:rPr>
              <a:t>2</a:t>
            </a:r>
            <a:r>
              <a:rPr lang="cs-CZ" sz="2000" b="0" i="0" u="none" strike="noStrike" dirty="0">
                <a:solidFill>
                  <a:srgbClr val="000000"/>
                </a:solidFill>
                <a:effectLst/>
              </a:rPr>
              <a:t> + V.</a:t>
            </a:r>
            <a:r>
              <a:rPr lang="el-GR" sz="2000" b="0" i="0" u="none" strike="noStrike" dirty="0">
                <a:solidFill>
                  <a:srgbClr val="000000"/>
                </a:solidFill>
                <a:effectLst/>
              </a:rPr>
              <a:t>ρ</a:t>
            </a:r>
            <a:r>
              <a:rPr lang="en-US" sz="2000" b="0" i="0" u="none" strike="noStrike" baseline="-25000" dirty="0">
                <a:solidFill>
                  <a:srgbClr val="000000"/>
                </a:solidFill>
                <a:effectLst/>
              </a:rPr>
              <a:t>w</a:t>
            </a:r>
            <a:r>
              <a:rPr lang="cs-CZ" sz="2000" b="0" i="0" u="none" strike="noStrike" dirty="0">
                <a:solidFill>
                  <a:srgbClr val="000000"/>
                </a:solidFill>
                <a:effectLst/>
              </a:rPr>
              <a:t>.g</a:t>
            </a:r>
          </a:p>
          <a:p>
            <a:r>
              <a:rPr lang="el-GR" sz="2000" b="0" i="0" u="none" strike="noStrike" dirty="0">
                <a:solidFill>
                  <a:srgbClr val="000000"/>
                </a:solidFill>
                <a:effectLst/>
              </a:rPr>
              <a:t>ρ</a:t>
            </a:r>
            <a:r>
              <a:rPr lang="cs-CZ" sz="2000" b="0" i="0" u="none" strike="noStrike" dirty="0">
                <a:solidFill>
                  <a:srgbClr val="000000"/>
                </a:solidFill>
                <a:effectLst/>
              </a:rPr>
              <a:t>.</a:t>
            </a:r>
            <a:r>
              <a:rPr lang="cs-CZ" sz="2000" b="0" i="0" u="none" strike="noStrike" dirty="0" err="1">
                <a:solidFill>
                  <a:srgbClr val="000000"/>
                </a:solidFill>
                <a:effectLst/>
              </a:rPr>
              <a:t>V.g</a:t>
            </a:r>
            <a:r>
              <a:rPr lang="cs-CZ" sz="2000" b="0" i="0" u="none" strike="noStrike" dirty="0">
                <a:solidFill>
                  <a:srgbClr val="000000"/>
                </a:solidFill>
                <a:effectLst/>
              </a:rPr>
              <a:t> = F</a:t>
            </a:r>
            <a:r>
              <a:rPr lang="en-US" sz="2000" b="0" i="0" u="none" strike="noStrike" baseline="-25000" dirty="0">
                <a:solidFill>
                  <a:srgbClr val="000000"/>
                </a:solidFill>
                <a:effectLst/>
              </a:rPr>
              <a:t>2</a:t>
            </a:r>
            <a:r>
              <a:rPr lang="cs-CZ" sz="2000" b="0" i="0" u="none" strike="noStrike" dirty="0">
                <a:solidFill>
                  <a:srgbClr val="000000"/>
                </a:solidFill>
                <a:effectLst/>
              </a:rPr>
              <a:t> +V.</a:t>
            </a:r>
            <a:r>
              <a:rPr lang="el-GR" sz="2000" b="0" i="0" u="none" strike="noStrike" dirty="0">
                <a:solidFill>
                  <a:srgbClr val="000000"/>
                </a:solidFill>
                <a:effectLst/>
              </a:rPr>
              <a:t>ρ</a:t>
            </a:r>
            <a:r>
              <a:rPr lang="en-US" sz="2000" b="0" i="0" u="none" strike="noStrike" baseline="-25000" dirty="0">
                <a:solidFill>
                  <a:srgbClr val="000000"/>
                </a:solidFill>
                <a:effectLst/>
              </a:rPr>
              <a:t>w</a:t>
            </a:r>
            <a:r>
              <a:rPr lang="cs-CZ" sz="2000" b="0" i="0" u="none" strike="noStrike" dirty="0">
                <a:solidFill>
                  <a:srgbClr val="000000"/>
                </a:solidFill>
                <a:effectLst/>
              </a:rPr>
              <a:t>.g</a:t>
            </a:r>
            <a:br>
              <a:rPr lang="cs-CZ" sz="2000" dirty="0"/>
            </a:br>
            <a:r>
              <a:rPr lang="cs-CZ" sz="2000" b="0" i="0" u="none" strike="noStrike" dirty="0">
                <a:solidFill>
                  <a:srgbClr val="000000"/>
                </a:solidFill>
                <a:effectLst/>
              </a:rPr>
              <a:t>F</a:t>
            </a:r>
            <a:r>
              <a:rPr lang="en-US" sz="2000" b="0" i="0" u="none" strike="noStrike" baseline="-25000" dirty="0">
                <a:solidFill>
                  <a:srgbClr val="000000"/>
                </a:solidFill>
                <a:effectLst/>
              </a:rPr>
              <a:t>2</a:t>
            </a:r>
            <a:r>
              <a:rPr lang="cs-CZ" sz="2000" b="0" i="0" u="none" strike="noStrike" dirty="0">
                <a:solidFill>
                  <a:srgbClr val="000000"/>
                </a:solidFill>
                <a:effectLst/>
              </a:rPr>
              <a:t> = </a:t>
            </a:r>
            <a:r>
              <a:rPr lang="cs-CZ" sz="2000" b="0" i="0" u="none" strike="noStrike" dirty="0" err="1">
                <a:solidFill>
                  <a:srgbClr val="000000"/>
                </a:solidFill>
                <a:effectLst/>
              </a:rPr>
              <a:t>V.g</a:t>
            </a:r>
            <a:r>
              <a:rPr lang="cs-CZ" sz="2000" b="0" i="0" u="none" strike="noStrike" dirty="0">
                <a:solidFill>
                  <a:srgbClr val="000000"/>
                </a:solidFill>
                <a:effectLst/>
              </a:rPr>
              <a:t>.(</a:t>
            </a:r>
            <a:r>
              <a:rPr lang="el-GR" sz="2000" b="0" i="0" u="none" strike="noStrike" dirty="0">
                <a:solidFill>
                  <a:srgbClr val="000000"/>
                </a:solidFill>
                <a:effectLst/>
              </a:rPr>
              <a:t>ρ−ρ</a:t>
            </a:r>
            <a:r>
              <a:rPr lang="en-US" sz="2000" b="0" i="0" u="none" strike="noStrike" baseline="-25000" dirty="0">
                <a:solidFill>
                  <a:srgbClr val="000000"/>
                </a:solidFill>
                <a:effectLst/>
              </a:rPr>
              <a:t>w</a:t>
            </a:r>
            <a:r>
              <a:rPr lang="cs-CZ" sz="2000" b="0" i="0" u="none" strike="noStrike" dirty="0">
                <a:solidFill>
                  <a:srgbClr val="000000"/>
                </a:solidFill>
                <a:effectLst/>
              </a:rPr>
              <a:t>)</a:t>
            </a:r>
            <a:endParaRPr lang="cs-CZ" sz="2000" dirty="0"/>
          </a:p>
        </p:txBody>
      </p:sp>
      <p:sp>
        <p:nvSpPr>
          <p:cNvPr id="16" name="TextovéPole 15">
            <a:extLst>
              <a:ext uri="{FF2B5EF4-FFF2-40B4-BE49-F238E27FC236}">
                <a16:creationId xmlns:a16="http://schemas.microsoft.com/office/drawing/2014/main" id="{04405C4A-33F4-456B-8BC6-820C737B3DC6}"/>
              </a:ext>
            </a:extLst>
          </p:cNvPr>
          <p:cNvSpPr txBox="1"/>
          <p:nvPr/>
        </p:nvSpPr>
        <p:spPr>
          <a:xfrm>
            <a:off x="4572000" y="4599712"/>
            <a:ext cx="4232139" cy="2062103"/>
          </a:xfrm>
          <a:prstGeom prst="rect">
            <a:avLst/>
          </a:prstGeom>
          <a:noFill/>
        </p:spPr>
        <p:txBody>
          <a:bodyPr wrap="square">
            <a:spAutoFit/>
          </a:bodyPr>
          <a:lstStyle/>
          <a:p>
            <a:r>
              <a:rPr lang="cs-CZ" sz="2000" b="0" i="0" u="none" strike="noStrike" dirty="0">
                <a:solidFill>
                  <a:srgbClr val="000000"/>
                </a:solidFill>
                <a:effectLst/>
              </a:rPr>
              <a:t>F</a:t>
            </a:r>
            <a:r>
              <a:rPr lang="cs-CZ" sz="2000" b="0" i="0" u="none" strike="noStrike" baseline="-25000" dirty="0">
                <a:solidFill>
                  <a:srgbClr val="000000"/>
                </a:solidFill>
                <a:effectLst/>
              </a:rPr>
              <a:t>1</a:t>
            </a:r>
            <a:r>
              <a:rPr lang="en-US" sz="2000" dirty="0">
                <a:solidFill>
                  <a:srgbClr val="000000"/>
                </a:solidFill>
              </a:rPr>
              <a:t>/</a:t>
            </a:r>
            <a:r>
              <a:rPr lang="cs-CZ" sz="2000" b="0" i="0" u="none" strike="noStrike" dirty="0">
                <a:solidFill>
                  <a:srgbClr val="000000"/>
                </a:solidFill>
                <a:effectLst/>
              </a:rPr>
              <a:t>F</a:t>
            </a:r>
            <a:r>
              <a:rPr lang="en-US" sz="2000" b="0" i="0" u="none" strike="noStrike" baseline="-25000" dirty="0">
                <a:solidFill>
                  <a:srgbClr val="000000"/>
                </a:solidFill>
                <a:effectLst/>
              </a:rPr>
              <a:t>2</a:t>
            </a:r>
            <a:r>
              <a:rPr lang="en-US" sz="2000" dirty="0">
                <a:solidFill>
                  <a:srgbClr val="000000"/>
                </a:solidFill>
              </a:rPr>
              <a:t> </a:t>
            </a:r>
            <a:r>
              <a:rPr lang="cs-CZ" sz="2000" b="0" i="0" u="none" strike="noStrike" dirty="0">
                <a:solidFill>
                  <a:srgbClr val="000000"/>
                </a:solidFill>
                <a:effectLst/>
              </a:rPr>
              <a:t>= </a:t>
            </a:r>
            <a:r>
              <a:rPr lang="cs-CZ" sz="2000" b="0" i="0" u="none" strike="noStrike" dirty="0" err="1">
                <a:solidFill>
                  <a:srgbClr val="000000"/>
                </a:solidFill>
                <a:effectLst/>
              </a:rPr>
              <a:t>V.g</a:t>
            </a:r>
            <a:r>
              <a:rPr lang="cs-CZ" sz="2000" b="0" i="0" u="none" strike="noStrike" dirty="0">
                <a:solidFill>
                  <a:srgbClr val="000000"/>
                </a:solidFill>
                <a:effectLst/>
              </a:rPr>
              <a:t>.(</a:t>
            </a:r>
            <a:r>
              <a:rPr lang="el-GR" sz="2000" b="0" i="0" u="none" strike="noStrike" dirty="0">
                <a:solidFill>
                  <a:srgbClr val="000000"/>
                </a:solidFill>
                <a:effectLst/>
              </a:rPr>
              <a:t>ρ−ρ</a:t>
            </a:r>
            <a:r>
              <a:rPr lang="en-US" sz="2000" b="0" i="0" u="none" strike="noStrike" baseline="-25000" dirty="0">
                <a:solidFill>
                  <a:srgbClr val="000000"/>
                </a:solidFill>
                <a:effectLst/>
              </a:rPr>
              <a:t>a</a:t>
            </a:r>
            <a:r>
              <a:rPr lang="cs-CZ" sz="2000" b="0" i="0" u="none" strike="noStrike" dirty="0">
                <a:solidFill>
                  <a:srgbClr val="000000"/>
                </a:solidFill>
                <a:effectLst/>
              </a:rPr>
              <a:t>)</a:t>
            </a:r>
            <a:r>
              <a:rPr lang="en-US" sz="2000" b="0" i="0" u="none" strike="noStrike" dirty="0">
                <a:solidFill>
                  <a:srgbClr val="000000"/>
                </a:solidFill>
                <a:effectLst/>
              </a:rPr>
              <a:t> / </a:t>
            </a:r>
            <a:r>
              <a:rPr lang="cs-CZ" sz="2000" b="0" i="0" u="none" strike="noStrike" dirty="0" err="1">
                <a:solidFill>
                  <a:srgbClr val="000000"/>
                </a:solidFill>
                <a:effectLst/>
              </a:rPr>
              <a:t>V.g</a:t>
            </a:r>
            <a:r>
              <a:rPr lang="cs-CZ" sz="2000" b="0" i="0" u="none" strike="noStrike" dirty="0">
                <a:solidFill>
                  <a:srgbClr val="000000"/>
                </a:solidFill>
                <a:effectLst/>
              </a:rPr>
              <a:t>.(</a:t>
            </a:r>
            <a:r>
              <a:rPr lang="el-GR" sz="2000" b="0" i="0" u="none" strike="noStrike" dirty="0">
                <a:solidFill>
                  <a:srgbClr val="000000"/>
                </a:solidFill>
                <a:effectLst/>
              </a:rPr>
              <a:t>ρ−ρ</a:t>
            </a:r>
            <a:r>
              <a:rPr lang="en-US" sz="2000" b="0" i="0" u="none" strike="noStrike" baseline="-25000" dirty="0">
                <a:solidFill>
                  <a:srgbClr val="000000"/>
                </a:solidFill>
                <a:effectLst/>
              </a:rPr>
              <a:t>w</a:t>
            </a:r>
            <a:r>
              <a:rPr lang="cs-CZ" sz="2000" b="0" i="0" u="none" strike="noStrike" dirty="0">
                <a:solidFill>
                  <a:srgbClr val="000000"/>
                </a:solidFill>
                <a:effectLst/>
              </a:rPr>
              <a:t>)</a:t>
            </a:r>
            <a:endParaRPr lang="en-US" sz="2000" b="0" i="0" u="none" strike="noStrike" dirty="0">
              <a:solidFill>
                <a:srgbClr val="000000"/>
              </a:solidFill>
              <a:effectLst/>
            </a:endParaRPr>
          </a:p>
          <a:p>
            <a:r>
              <a:rPr lang="cs-CZ" sz="2000" b="0" i="0" u="none" strike="noStrike" dirty="0">
                <a:solidFill>
                  <a:srgbClr val="000000"/>
                </a:solidFill>
                <a:effectLst/>
              </a:rPr>
              <a:t>F</a:t>
            </a:r>
            <a:r>
              <a:rPr lang="cs-CZ" sz="2000" b="0" i="0" u="none" strike="noStrike" baseline="-25000" dirty="0">
                <a:solidFill>
                  <a:srgbClr val="000000"/>
                </a:solidFill>
                <a:effectLst/>
              </a:rPr>
              <a:t>1</a:t>
            </a:r>
            <a:r>
              <a:rPr lang="en-US" sz="2000" dirty="0">
                <a:solidFill>
                  <a:srgbClr val="000000"/>
                </a:solidFill>
              </a:rPr>
              <a:t>/</a:t>
            </a:r>
            <a:r>
              <a:rPr lang="cs-CZ" sz="2000" b="0" i="0" u="none" strike="noStrike" dirty="0">
                <a:solidFill>
                  <a:srgbClr val="000000"/>
                </a:solidFill>
                <a:effectLst/>
              </a:rPr>
              <a:t>F</a:t>
            </a:r>
            <a:r>
              <a:rPr lang="en-US" sz="2000" b="0" i="0" u="none" strike="noStrike" baseline="-25000" dirty="0">
                <a:solidFill>
                  <a:srgbClr val="000000"/>
                </a:solidFill>
                <a:effectLst/>
              </a:rPr>
              <a:t>2</a:t>
            </a:r>
            <a:r>
              <a:rPr lang="en-US" sz="2000" dirty="0">
                <a:solidFill>
                  <a:srgbClr val="000000"/>
                </a:solidFill>
              </a:rPr>
              <a:t> </a:t>
            </a:r>
            <a:r>
              <a:rPr lang="cs-CZ" sz="2000" b="0" i="0" u="none" strike="noStrike" dirty="0">
                <a:solidFill>
                  <a:srgbClr val="000000"/>
                </a:solidFill>
                <a:effectLst/>
              </a:rPr>
              <a:t>= (</a:t>
            </a:r>
            <a:r>
              <a:rPr lang="el-GR" sz="2000" b="0" i="0" u="none" strike="noStrike" dirty="0">
                <a:solidFill>
                  <a:srgbClr val="000000"/>
                </a:solidFill>
                <a:effectLst/>
              </a:rPr>
              <a:t>ρ−ρ</a:t>
            </a:r>
            <a:r>
              <a:rPr lang="en-US" sz="2000" b="0" i="0" u="none" strike="noStrike" baseline="-25000" dirty="0">
                <a:solidFill>
                  <a:srgbClr val="000000"/>
                </a:solidFill>
                <a:effectLst/>
              </a:rPr>
              <a:t>a</a:t>
            </a:r>
            <a:r>
              <a:rPr lang="cs-CZ" sz="2000" b="0" i="0" u="none" strike="noStrike" dirty="0">
                <a:solidFill>
                  <a:srgbClr val="000000"/>
                </a:solidFill>
                <a:effectLst/>
              </a:rPr>
              <a:t>)</a:t>
            </a:r>
            <a:r>
              <a:rPr lang="en-US" sz="2000" b="0" i="0" u="none" strike="noStrike" dirty="0">
                <a:solidFill>
                  <a:srgbClr val="000000"/>
                </a:solidFill>
                <a:effectLst/>
              </a:rPr>
              <a:t>/</a:t>
            </a:r>
            <a:r>
              <a:rPr lang="cs-CZ" sz="2000" b="0" i="0" u="none" strike="noStrike" dirty="0">
                <a:solidFill>
                  <a:srgbClr val="000000"/>
                </a:solidFill>
                <a:effectLst/>
              </a:rPr>
              <a:t>(</a:t>
            </a:r>
            <a:r>
              <a:rPr lang="el-GR" sz="2000" b="0" i="0" u="none" strike="noStrike" dirty="0">
                <a:solidFill>
                  <a:srgbClr val="000000"/>
                </a:solidFill>
                <a:effectLst/>
              </a:rPr>
              <a:t>ρ−ρ</a:t>
            </a:r>
            <a:r>
              <a:rPr lang="en-US" sz="2000" b="0" i="0" u="none" strike="noStrike" baseline="-25000" dirty="0">
                <a:solidFill>
                  <a:srgbClr val="000000"/>
                </a:solidFill>
                <a:effectLst/>
              </a:rPr>
              <a:t>w</a:t>
            </a:r>
            <a:r>
              <a:rPr lang="cs-CZ" sz="2000" b="0" i="0" u="none" strike="noStrike" dirty="0">
                <a:solidFill>
                  <a:srgbClr val="000000"/>
                </a:solidFill>
                <a:effectLst/>
              </a:rPr>
              <a:t>)</a:t>
            </a:r>
            <a:r>
              <a:rPr lang="en-US" sz="2000" b="0" i="0" u="none" strike="noStrike" dirty="0">
                <a:solidFill>
                  <a:srgbClr val="000000"/>
                </a:solidFill>
                <a:effectLst/>
              </a:rPr>
              <a:t> </a:t>
            </a:r>
            <a:endParaRPr lang="cs-CZ" sz="2000" dirty="0"/>
          </a:p>
          <a:p>
            <a:r>
              <a:rPr lang="en-US" sz="800" b="0" i="0" u="none" strike="noStrike" dirty="0">
                <a:solidFill>
                  <a:srgbClr val="000000"/>
                </a:solidFill>
                <a:effectLst/>
              </a:rPr>
              <a:t> </a:t>
            </a:r>
          </a:p>
          <a:p>
            <a:r>
              <a:rPr lang="el-GR" sz="2000" b="0" i="0" u="none" strike="noStrike" dirty="0">
                <a:solidFill>
                  <a:srgbClr val="000000"/>
                </a:solidFill>
                <a:effectLst/>
              </a:rPr>
              <a:t>ρ</a:t>
            </a:r>
            <a:r>
              <a:rPr lang="en-US" sz="2000" dirty="0">
                <a:solidFill>
                  <a:srgbClr val="000000"/>
                </a:solidFill>
              </a:rPr>
              <a:t> </a:t>
            </a:r>
            <a:r>
              <a:rPr lang="cs-CZ" sz="2000" b="0" i="0" u="none" strike="noStrike" dirty="0">
                <a:solidFill>
                  <a:srgbClr val="000000"/>
                </a:solidFill>
                <a:effectLst/>
              </a:rPr>
              <a:t>= (F</a:t>
            </a:r>
            <a:r>
              <a:rPr lang="cs-CZ" sz="2000" b="0" i="0" u="none" strike="noStrike" baseline="-25000" dirty="0">
                <a:solidFill>
                  <a:srgbClr val="000000"/>
                </a:solidFill>
                <a:effectLst/>
              </a:rPr>
              <a:t>1</a:t>
            </a:r>
            <a:r>
              <a:rPr lang="en-US" sz="2000" dirty="0">
                <a:solidFill>
                  <a:srgbClr val="000000"/>
                </a:solidFill>
              </a:rPr>
              <a:t>.</a:t>
            </a:r>
            <a:r>
              <a:rPr lang="el-GR" sz="2000" b="0" i="0" u="none" strike="noStrike" dirty="0">
                <a:solidFill>
                  <a:srgbClr val="000000"/>
                </a:solidFill>
                <a:effectLst/>
              </a:rPr>
              <a:t>ρ</a:t>
            </a:r>
            <a:r>
              <a:rPr lang="en-US" sz="2000" b="0" i="0" u="none" strike="noStrike" baseline="-25000" dirty="0">
                <a:solidFill>
                  <a:srgbClr val="000000"/>
                </a:solidFill>
                <a:effectLst/>
              </a:rPr>
              <a:t>w </a:t>
            </a:r>
            <a:r>
              <a:rPr lang="el-GR" sz="2000" b="0" i="0" u="none" strike="noStrike" dirty="0">
                <a:solidFill>
                  <a:srgbClr val="000000"/>
                </a:solidFill>
                <a:effectLst/>
              </a:rPr>
              <a:t>−</a:t>
            </a:r>
            <a:r>
              <a:rPr lang="en-US" sz="2000" b="0" i="0" u="none" strike="noStrike" dirty="0">
                <a:solidFill>
                  <a:srgbClr val="000000"/>
                </a:solidFill>
                <a:effectLst/>
              </a:rPr>
              <a:t> </a:t>
            </a:r>
            <a:r>
              <a:rPr lang="cs-CZ" sz="2000" b="0" i="0" u="none" strike="noStrike" dirty="0">
                <a:solidFill>
                  <a:srgbClr val="000000"/>
                </a:solidFill>
                <a:effectLst/>
              </a:rPr>
              <a:t>F</a:t>
            </a:r>
            <a:r>
              <a:rPr lang="en-US" sz="2000" b="0" i="0" u="none" strike="noStrike" baseline="-25000" dirty="0">
                <a:solidFill>
                  <a:srgbClr val="000000"/>
                </a:solidFill>
                <a:effectLst/>
              </a:rPr>
              <a:t>2</a:t>
            </a:r>
            <a:r>
              <a:rPr lang="en-US" sz="2000" b="0" i="0" u="none" strike="noStrike" dirty="0">
                <a:solidFill>
                  <a:srgbClr val="000000"/>
                </a:solidFill>
                <a:effectLst/>
              </a:rPr>
              <a:t>.</a:t>
            </a:r>
            <a:r>
              <a:rPr lang="el-GR" sz="2000" b="0" i="0" u="none" strike="noStrike" dirty="0">
                <a:solidFill>
                  <a:srgbClr val="000000"/>
                </a:solidFill>
                <a:effectLst/>
              </a:rPr>
              <a:t>ρ</a:t>
            </a:r>
            <a:r>
              <a:rPr lang="en-US" sz="2000" b="0" i="0" u="none" strike="noStrike" baseline="-25000" dirty="0">
                <a:solidFill>
                  <a:srgbClr val="000000"/>
                </a:solidFill>
                <a:effectLst/>
              </a:rPr>
              <a:t>a</a:t>
            </a:r>
            <a:r>
              <a:rPr lang="cs-CZ" sz="2000" b="0" i="0" u="none" strike="noStrike" dirty="0">
                <a:solidFill>
                  <a:srgbClr val="000000"/>
                </a:solidFill>
                <a:effectLst/>
              </a:rPr>
              <a:t>)</a:t>
            </a:r>
            <a:r>
              <a:rPr lang="en-US" sz="2000" dirty="0">
                <a:solidFill>
                  <a:srgbClr val="000000"/>
                </a:solidFill>
              </a:rPr>
              <a:t>/</a:t>
            </a:r>
            <a:r>
              <a:rPr lang="cs-CZ" sz="2000" b="0" i="0" u="none" strike="noStrike" dirty="0">
                <a:solidFill>
                  <a:srgbClr val="000000"/>
                </a:solidFill>
                <a:effectLst/>
              </a:rPr>
              <a:t> </a:t>
            </a:r>
            <a:r>
              <a:rPr lang="en-US" sz="2000" dirty="0">
                <a:solidFill>
                  <a:srgbClr val="000000"/>
                </a:solidFill>
              </a:rPr>
              <a:t>(</a:t>
            </a:r>
            <a:r>
              <a:rPr lang="cs-CZ" sz="2000" b="0" i="0" u="none" strike="noStrike" dirty="0">
                <a:solidFill>
                  <a:srgbClr val="000000"/>
                </a:solidFill>
                <a:effectLst/>
              </a:rPr>
              <a:t>F</a:t>
            </a:r>
            <a:r>
              <a:rPr lang="cs-CZ" sz="2000" b="0" i="0" u="none" strike="noStrike" baseline="-25000" dirty="0">
                <a:solidFill>
                  <a:srgbClr val="000000"/>
                </a:solidFill>
                <a:effectLst/>
              </a:rPr>
              <a:t>1</a:t>
            </a:r>
            <a:r>
              <a:rPr lang="en-US" sz="2000" dirty="0">
                <a:solidFill>
                  <a:srgbClr val="000000"/>
                </a:solidFill>
              </a:rPr>
              <a:t> - </a:t>
            </a:r>
            <a:r>
              <a:rPr lang="cs-CZ" sz="2000" b="0" i="0" u="none" strike="noStrike" dirty="0">
                <a:solidFill>
                  <a:srgbClr val="000000"/>
                </a:solidFill>
                <a:effectLst/>
              </a:rPr>
              <a:t>F</a:t>
            </a:r>
            <a:r>
              <a:rPr lang="en-US" sz="2000" b="0" i="0" u="none" strike="noStrike" baseline="-25000" dirty="0">
                <a:solidFill>
                  <a:srgbClr val="000000"/>
                </a:solidFill>
                <a:effectLst/>
              </a:rPr>
              <a:t>2</a:t>
            </a:r>
            <a:r>
              <a:rPr lang="en-US" sz="2000" b="0" i="0" u="none" strike="noStrike" dirty="0">
                <a:solidFill>
                  <a:srgbClr val="000000"/>
                </a:solidFill>
                <a:effectLst/>
              </a:rPr>
              <a:t>)</a:t>
            </a:r>
            <a:endParaRPr lang="cs-CZ" sz="2000" dirty="0"/>
          </a:p>
          <a:p>
            <a:r>
              <a:rPr lang="el-GR" sz="2000" b="0" i="0" u="none" strike="noStrike" dirty="0">
                <a:solidFill>
                  <a:srgbClr val="000000"/>
                </a:solidFill>
                <a:effectLst/>
              </a:rPr>
              <a:t>ρ</a:t>
            </a:r>
            <a:r>
              <a:rPr lang="en-US" sz="2000" dirty="0">
                <a:solidFill>
                  <a:srgbClr val="000000"/>
                </a:solidFill>
              </a:rPr>
              <a:t> </a:t>
            </a:r>
            <a:r>
              <a:rPr lang="cs-CZ" sz="2000" b="0" i="0" u="none" strike="noStrike" dirty="0">
                <a:solidFill>
                  <a:srgbClr val="000000"/>
                </a:solidFill>
                <a:effectLst/>
              </a:rPr>
              <a:t>= (F</a:t>
            </a:r>
            <a:r>
              <a:rPr lang="cs-CZ" sz="2000" b="0" i="0" u="none" strike="noStrike" baseline="-25000" dirty="0">
                <a:solidFill>
                  <a:srgbClr val="000000"/>
                </a:solidFill>
                <a:effectLst/>
              </a:rPr>
              <a:t>1</a:t>
            </a:r>
            <a:r>
              <a:rPr lang="en-US" sz="2000" dirty="0">
                <a:solidFill>
                  <a:srgbClr val="000000"/>
                </a:solidFill>
              </a:rPr>
              <a:t>.</a:t>
            </a:r>
            <a:r>
              <a:rPr lang="el-GR" sz="2000" b="0" i="0" u="none" strike="noStrike" dirty="0">
                <a:solidFill>
                  <a:srgbClr val="000000"/>
                </a:solidFill>
                <a:effectLst/>
              </a:rPr>
              <a:t>ρ</a:t>
            </a:r>
            <a:r>
              <a:rPr lang="en-US" sz="2000" b="0" i="0" u="none" strike="noStrike" baseline="-25000" dirty="0">
                <a:solidFill>
                  <a:srgbClr val="000000"/>
                </a:solidFill>
                <a:effectLst/>
              </a:rPr>
              <a:t>w </a:t>
            </a:r>
            <a:r>
              <a:rPr lang="el-GR" sz="2000" b="0" i="0" u="none" strike="noStrike" dirty="0">
                <a:solidFill>
                  <a:srgbClr val="000000"/>
                </a:solidFill>
                <a:effectLst/>
              </a:rPr>
              <a:t>−</a:t>
            </a:r>
            <a:r>
              <a:rPr lang="en-US" sz="2000" b="0" i="0" u="none" strike="noStrike" dirty="0">
                <a:solidFill>
                  <a:srgbClr val="000000"/>
                </a:solidFill>
                <a:effectLst/>
              </a:rPr>
              <a:t> </a:t>
            </a:r>
            <a:r>
              <a:rPr lang="cs-CZ" sz="2000" b="0" i="0" u="none" strike="noStrike" dirty="0">
                <a:solidFill>
                  <a:srgbClr val="000000"/>
                </a:solidFill>
                <a:effectLst/>
              </a:rPr>
              <a:t>F</a:t>
            </a:r>
            <a:r>
              <a:rPr lang="en-US" sz="2000" b="0" i="0" u="none" strike="noStrike" baseline="-25000" dirty="0">
                <a:solidFill>
                  <a:srgbClr val="000000"/>
                </a:solidFill>
                <a:effectLst/>
              </a:rPr>
              <a:t>2</a:t>
            </a:r>
            <a:r>
              <a:rPr lang="en-US" sz="2000" b="0" i="0" u="none" strike="noStrike" dirty="0">
                <a:solidFill>
                  <a:srgbClr val="000000"/>
                </a:solidFill>
                <a:effectLst/>
              </a:rPr>
              <a:t>.</a:t>
            </a:r>
            <a:r>
              <a:rPr lang="el-GR" sz="2000" b="0" i="0" u="none" strike="noStrike" dirty="0">
                <a:solidFill>
                  <a:srgbClr val="000000"/>
                </a:solidFill>
                <a:effectLst/>
              </a:rPr>
              <a:t>ρ</a:t>
            </a:r>
            <a:r>
              <a:rPr lang="en-US" sz="2000" b="0" i="0" u="none" strike="noStrike" baseline="-25000" dirty="0">
                <a:solidFill>
                  <a:srgbClr val="000000"/>
                </a:solidFill>
                <a:effectLst/>
              </a:rPr>
              <a:t>a</a:t>
            </a:r>
            <a:r>
              <a:rPr lang="cs-CZ" sz="2000" b="0" i="0" u="none" strike="noStrike" dirty="0">
                <a:solidFill>
                  <a:srgbClr val="000000"/>
                </a:solidFill>
                <a:effectLst/>
              </a:rPr>
              <a:t>)</a:t>
            </a:r>
            <a:r>
              <a:rPr lang="en-US" sz="2000" dirty="0">
                <a:solidFill>
                  <a:srgbClr val="000000"/>
                </a:solidFill>
              </a:rPr>
              <a:t>/</a:t>
            </a:r>
            <a:r>
              <a:rPr lang="cs-CZ" sz="2000" b="0" i="0" u="none" strike="noStrike" dirty="0">
                <a:solidFill>
                  <a:srgbClr val="000000"/>
                </a:solidFill>
                <a:effectLst/>
              </a:rPr>
              <a:t> </a:t>
            </a:r>
            <a:r>
              <a:rPr lang="en-US" sz="2000" dirty="0">
                <a:solidFill>
                  <a:srgbClr val="000000"/>
                </a:solidFill>
              </a:rPr>
              <a:t>(</a:t>
            </a:r>
            <a:r>
              <a:rPr lang="cs-CZ" sz="2000" b="0" i="0" u="none" strike="noStrike" dirty="0">
                <a:solidFill>
                  <a:srgbClr val="000000"/>
                </a:solidFill>
                <a:effectLst/>
              </a:rPr>
              <a:t>F</a:t>
            </a:r>
            <a:r>
              <a:rPr lang="cs-CZ" sz="2000" b="0" i="0" u="none" strike="noStrike" baseline="-25000" dirty="0">
                <a:solidFill>
                  <a:srgbClr val="000000"/>
                </a:solidFill>
                <a:effectLst/>
              </a:rPr>
              <a:t>1</a:t>
            </a:r>
            <a:r>
              <a:rPr lang="en-US" sz="2000" dirty="0">
                <a:solidFill>
                  <a:srgbClr val="000000"/>
                </a:solidFill>
              </a:rPr>
              <a:t> - </a:t>
            </a:r>
            <a:r>
              <a:rPr lang="cs-CZ" sz="2000" b="0" i="0" u="none" strike="noStrike" dirty="0">
                <a:solidFill>
                  <a:srgbClr val="000000"/>
                </a:solidFill>
                <a:effectLst/>
              </a:rPr>
              <a:t>F</a:t>
            </a:r>
            <a:r>
              <a:rPr lang="en-US" sz="2000" b="0" i="0" u="none" strike="noStrike" baseline="-25000" dirty="0">
                <a:solidFill>
                  <a:srgbClr val="000000"/>
                </a:solidFill>
                <a:effectLst/>
              </a:rPr>
              <a:t>2</a:t>
            </a:r>
            <a:r>
              <a:rPr lang="en-US" sz="2000" b="0" i="0" u="none" strike="noStrike" dirty="0">
                <a:solidFill>
                  <a:srgbClr val="000000"/>
                </a:solidFill>
                <a:effectLst/>
              </a:rPr>
              <a:t>)</a:t>
            </a:r>
            <a:endParaRPr lang="cs-CZ" sz="2000" dirty="0"/>
          </a:p>
          <a:p>
            <a:r>
              <a:rPr lang="el-GR" sz="2000" b="0" i="0" u="none" strike="noStrike" dirty="0">
                <a:solidFill>
                  <a:srgbClr val="000000"/>
                </a:solidFill>
                <a:effectLst/>
              </a:rPr>
              <a:t>ρ</a:t>
            </a:r>
            <a:r>
              <a:rPr lang="en-US" sz="2000" dirty="0">
                <a:solidFill>
                  <a:srgbClr val="000000"/>
                </a:solidFill>
              </a:rPr>
              <a:t> </a:t>
            </a:r>
            <a:r>
              <a:rPr lang="cs-CZ" sz="2000" b="0" i="0" u="none" strike="noStrike" dirty="0">
                <a:solidFill>
                  <a:srgbClr val="000000"/>
                </a:solidFill>
                <a:effectLst/>
              </a:rPr>
              <a:t>= (</a:t>
            </a:r>
            <a:r>
              <a:rPr lang="en-US" sz="2000" b="0" i="0" u="none" strike="noStrike" dirty="0">
                <a:solidFill>
                  <a:srgbClr val="000000"/>
                </a:solidFill>
                <a:effectLst/>
              </a:rPr>
              <a:t>0,91</a:t>
            </a:r>
            <a:r>
              <a:rPr lang="en-US" sz="2000" dirty="0">
                <a:solidFill>
                  <a:srgbClr val="000000"/>
                </a:solidFill>
              </a:rPr>
              <a:t>.</a:t>
            </a:r>
            <a:r>
              <a:rPr lang="en-US" sz="2000" b="0" i="0" u="none" strike="noStrike" dirty="0">
                <a:solidFill>
                  <a:srgbClr val="000000"/>
                </a:solidFill>
                <a:effectLst/>
              </a:rPr>
              <a:t>998</a:t>
            </a:r>
            <a:r>
              <a:rPr lang="en-US" sz="2000" b="0" i="0" u="none" strike="noStrike" baseline="-25000" dirty="0">
                <a:solidFill>
                  <a:srgbClr val="000000"/>
                </a:solidFill>
                <a:effectLst/>
              </a:rPr>
              <a:t> </a:t>
            </a:r>
            <a:r>
              <a:rPr lang="el-GR" sz="2000" b="0" i="0" u="none" strike="noStrike" dirty="0">
                <a:solidFill>
                  <a:srgbClr val="000000"/>
                </a:solidFill>
                <a:effectLst/>
              </a:rPr>
              <a:t>−</a:t>
            </a:r>
            <a:r>
              <a:rPr lang="en-US" sz="2000" b="0" i="0" u="none" strike="noStrike" dirty="0">
                <a:solidFill>
                  <a:srgbClr val="000000"/>
                </a:solidFill>
                <a:effectLst/>
              </a:rPr>
              <a:t> 0,83.1,2</a:t>
            </a:r>
            <a:r>
              <a:rPr lang="cs-CZ" sz="2000" b="0" i="0" u="none" strike="noStrike" dirty="0">
                <a:solidFill>
                  <a:srgbClr val="000000"/>
                </a:solidFill>
                <a:effectLst/>
              </a:rPr>
              <a:t>)</a:t>
            </a:r>
            <a:r>
              <a:rPr lang="en-US" sz="2000" dirty="0">
                <a:solidFill>
                  <a:srgbClr val="000000"/>
                </a:solidFill>
              </a:rPr>
              <a:t>/</a:t>
            </a:r>
            <a:r>
              <a:rPr lang="cs-CZ" sz="2000" b="0" i="0" u="none" strike="noStrike" dirty="0">
                <a:solidFill>
                  <a:srgbClr val="000000"/>
                </a:solidFill>
                <a:effectLst/>
              </a:rPr>
              <a:t> </a:t>
            </a:r>
            <a:r>
              <a:rPr lang="en-US" sz="2000" dirty="0">
                <a:solidFill>
                  <a:srgbClr val="000000"/>
                </a:solidFill>
              </a:rPr>
              <a:t>(</a:t>
            </a:r>
            <a:r>
              <a:rPr lang="en-US" sz="2000" b="0" i="0" u="none" strike="noStrike" dirty="0">
                <a:solidFill>
                  <a:srgbClr val="000000"/>
                </a:solidFill>
                <a:effectLst/>
              </a:rPr>
              <a:t>0,91</a:t>
            </a:r>
            <a:r>
              <a:rPr lang="en-US" sz="2000" dirty="0">
                <a:solidFill>
                  <a:srgbClr val="000000"/>
                </a:solidFill>
              </a:rPr>
              <a:t> – </a:t>
            </a:r>
            <a:r>
              <a:rPr lang="en-US" sz="2000" b="0" i="0" u="none" strike="noStrike" dirty="0">
                <a:solidFill>
                  <a:srgbClr val="000000"/>
                </a:solidFill>
                <a:effectLst/>
              </a:rPr>
              <a:t>0,83)</a:t>
            </a:r>
            <a:endParaRPr lang="cs-CZ" sz="2000" dirty="0"/>
          </a:p>
          <a:p>
            <a:r>
              <a:rPr lang="el-GR" sz="2000" b="0" i="0" u="none" strike="noStrike" dirty="0">
                <a:solidFill>
                  <a:srgbClr val="000000"/>
                </a:solidFill>
                <a:effectLst/>
              </a:rPr>
              <a:t>ρ</a:t>
            </a:r>
            <a:r>
              <a:rPr lang="en-US" sz="2000" dirty="0">
                <a:solidFill>
                  <a:srgbClr val="000000"/>
                </a:solidFill>
              </a:rPr>
              <a:t> </a:t>
            </a:r>
            <a:r>
              <a:rPr lang="cs-CZ" sz="2000" b="0" i="0" u="none" strike="noStrike" dirty="0">
                <a:solidFill>
                  <a:srgbClr val="000000"/>
                </a:solidFill>
                <a:effectLst/>
              </a:rPr>
              <a:t>=</a:t>
            </a:r>
            <a:r>
              <a:rPr lang="en-US" sz="2000" b="0" i="0" u="none" strike="noStrike" dirty="0">
                <a:solidFill>
                  <a:srgbClr val="000000"/>
                </a:solidFill>
                <a:effectLst/>
              </a:rPr>
              <a:t> </a:t>
            </a:r>
            <a:r>
              <a:rPr lang="en-US" sz="2000" b="0" i="0" u="sng" strike="noStrike" dirty="0">
                <a:solidFill>
                  <a:srgbClr val="000000"/>
                </a:solidFill>
                <a:effectLst/>
              </a:rPr>
              <a:t>11,3.10</a:t>
            </a:r>
            <a:r>
              <a:rPr lang="en-US" sz="2000" b="0" i="0" u="sng" strike="noStrike" baseline="30000" dirty="0">
                <a:solidFill>
                  <a:srgbClr val="000000"/>
                </a:solidFill>
                <a:effectLst/>
              </a:rPr>
              <a:t>3</a:t>
            </a:r>
            <a:r>
              <a:rPr lang="en-US" sz="2000" b="0" i="0" u="sng" strike="noStrike" dirty="0">
                <a:solidFill>
                  <a:srgbClr val="000000"/>
                </a:solidFill>
                <a:effectLst/>
              </a:rPr>
              <a:t> </a:t>
            </a:r>
            <a:r>
              <a:rPr lang="cs-CZ" sz="2000" b="0" i="0" u="sng" dirty="0">
                <a:solidFill>
                  <a:srgbClr val="000000"/>
                </a:solidFill>
                <a:effectLst/>
              </a:rPr>
              <a:t>kg.m</a:t>
            </a:r>
            <a:r>
              <a:rPr lang="cs-CZ" sz="2000" b="0" i="0" u="sng" baseline="30000" dirty="0">
                <a:solidFill>
                  <a:srgbClr val="000000"/>
                </a:solidFill>
                <a:effectLst/>
              </a:rPr>
              <a:t>-3</a:t>
            </a:r>
            <a:endParaRPr lang="cs-CZ" sz="2000" u="sng" dirty="0"/>
          </a:p>
        </p:txBody>
      </p:sp>
      <p:sp>
        <p:nvSpPr>
          <p:cNvPr id="18" name="TextovéPole 17">
            <a:extLst>
              <a:ext uri="{FF2B5EF4-FFF2-40B4-BE49-F238E27FC236}">
                <a16:creationId xmlns:a16="http://schemas.microsoft.com/office/drawing/2014/main" id="{90D7D8CE-6C61-482D-AD57-650D1B61C671}"/>
              </a:ext>
            </a:extLst>
          </p:cNvPr>
          <p:cNvSpPr txBox="1"/>
          <p:nvPr/>
        </p:nvSpPr>
        <p:spPr>
          <a:xfrm>
            <a:off x="255378" y="2445633"/>
            <a:ext cx="1975270" cy="1631216"/>
          </a:xfrm>
          <a:prstGeom prst="rect">
            <a:avLst/>
          </a:prstGeom>
          <a:noFill/>
        </p:spPr>
        <p:txBody>
          <a:bodyPr wrap="square">
            <a:spAutoFit/>
          </a:bodyPr>
          <a:lstStyle/>
          <a:p>
            <a:r>
              <a:rPr lang="pt-BR" sz="2000" b="0" i="1" dirty="0">
                <a:solidFill>
                  <a:srgbClr val="000000"/>
                </a:solidFill>
                <a:effectLst/>
              </a:rPr>
              <a:t>F</a:t>
            </a:r>
            <a:r>
              <a:rPr lang="pt-BR" sz="2000" b="0" i="0" baseline="-25000" dirty="0">
                <a:solidFill>
                  <a:srgbClr val="000000"/>
                </a:solidFill>
                <a:effectLst/>
              </a:rPr>
              <a:t>1</a:t>
            </a:r>
            <a:r>
              <a:rPr lang="pt-BR" sz="2000" b="0" i="0" dirty="0">
                <a:solidFill>
                  <a:srgbClr val="000000"/>
                </a:solidFill>
                <a:effectLst/>
              </a:rPr>
              <a:t>  = 0,91 N </a:t>
            </a:r>
          </a:p>
          <a:p>
            <a:r>
              <a:rPr lang="pt-BR" sz="2000" b="0" i="1" dirty="0">
                <a:solidFill>
                  <a:srgbClr val="000000"/>
                </a:solidFill>
                <a:effectLst/>
              </a:rPr>
              <a:t>F</a:t>
            </a:r>
            <a:r>
              <a:rPr lang="pt-BR" sz="2000" b="0" i="0" baseline="-25000" dirty="0">
                <a:solidFill>
                  <a:srgbClr val="000000"/>
                </a:solidFill>
                <a:effectLst/>
              </a:rPr>
              <a:t>2</a:t>
            </a:r>
            <a:r>
              <a:rPr lang="pt-BR" sz="2000" b="0" i="0" dirty="0">
                <a:solidFill>
                  <a:srgbClr val="000000"/>
                </a:solidFill>
                <a:effectLst/>
              </a:rPr>
              <a:t> = 0,83 N</a:t>
            </a:r>
          </a:p>
          <a:p>
            <a:r>
              <a:rPr lang="el-GR" sz="2000" b="0" i="0" u="none" strike="noStrike" dirty="0">
                <a:solidFill>
                  <a:srgbClr val="000000"/>
                </a:solidFill>
                <a:effectLst/>
              </a:rPr>
              <a:t>ρ</a:t>
            </a:r>
            <a:r>
              <a:rPr lang="en-US" sz="2000" b="0" i="0" u="none" strike="noStrike" baseline="-25000" dirty="0">
                <a:solidFill>
                  <a:srgbClr val="000000"/>
                </a:solidFill>
                <a:effectLst/>
              </a:rPr>
              <a:t>a </a:t>
            </a:r>
            <a:r>
              <a:rPr lang="pt-BR" sz="2000" b="0" i="0" dirty="0">
                <a:solidFill>
                  <a:srgbClr val="000000"/>
                </a:solidFill>
                <a:effectLst/>
              </a:rPr>
              <a:t>= </a:t>
            </a:r>
            <a:r>
              <a:rPr lang="cs-CZ" sz="2000" b="0" i="0" dirty="0">
                <a:solidFill>
                  <a:srgbClr val="000000"/>
                </a:solidFill>
                <a:effectLst/>
              </a:rPr>
              <a:t> 1,2 kg.m</a:t>
            </a:r>
            <a:r>
              <a:rPr lang="cs-CZ" sz="2000" b="0" i="0" baseline="30000" dirty="0">
                <a:solidFill>
                  <a:srgbClr val="000000"/>
                </a:solidFill>
                <a:effectLst/>
              </a:rPr>
              <a:t>-3</a:t>
            </a:r>
            <a:endParaRPr lang="en-US" sz="2000" b="0" i="0" u="none" strike="noStrike" dirty="0">
              <a:solidFill>
                <a:srgbClr val="000000"/>
              </a:solidFill>
              <a:effectLst/>
            </a:endParaRPr>
          </a:p>
          <a:p>
            <a:r>
              <a:rPr lang="el-GR" sz="2000" b="0" i="0" u="none" strike="noStrike" dirty="0">
                <a:solidFill>
                  <a:srgbClr val="000000"/>
                </a:solidFill>
                <a:effectLst/>
              </a:rPr>
              <a:t>ρ</a:t>
            </a:r>
            <a:r>
              <a:rPr lang="en-US" sz="2000" b="0" i="0" u="none" strike="noStrike" baseline="-25000" dirty="0">
                <a:solidFill>
                  <a:srgbClr val="000000"/>
                </a:solidFill>
                <a:effectLst/>
              </a:rPr>
              <a:t>w </a:t>
            </a:r>
            <a:r>
              <a:rPr lang="pt-BR" sz="2000" b="0" i="0" dirty="0">
                <a:solidFill>
                  <a:srgbClr val="000000"/>
                </a:solidFill>
                <a:effectLst/>
              </a:rPr>
              <a:t>= </a:t>
            </a:r>
            <a:r>
              <a:rPr lang="cs-CZ" sz="2000" b="0" i="0" dirty="0">
                <a:solidFill>
                  <a:srgbClr val="000000"/>
                </a:solidFill>
                <a:effectLst/>
              </a:rPr>
              <a:t> 998 kg.m</a:t>
            </a:r>
            <a:r>
              <a:rPr lang="cs-CZ" sz="2000" b="0" i="0" baseline="30000" dirty="0">
                <a:solidFill>
                  <a:srgbClr val="000000"/>
                </a:solidFill>
                <a:effectLst/>
              </a:rPr>
              <a:t>-3</a:t>
            </a:r>
            <a:endParaRPr lang="cs-CZ" sz="2000" b="0" i="0" dirty="0">
              <a:solidFill>
                <a:srgbClr val="000000"/>
              </a:solidFill>
              <a:effectLst/>
            </a:endParaRPr>
          </a:p>
          <a:p>
            <a:r>
              <a:rPr lang="el-GR" sz="2000" b="0" i="0" u="none" strike="noStrike" dirty="0">
                <a:solidFill>
                  <a:srgbClr val="000000"/>
                </a:solidFill>
                <a:effectLst/>
              </a:rPr>
              <a:t>ρ</a:t>
            </a:r>
            <a:r>
              <a:rPr lang="cs-CZ" sz="2000" u="none" strike="noStrike" dirty="0">
                <a:solidFill>
                  <a:srgbClr val="000000"/>
                </a:solidFill>
              </a:rPr>
              <a:t> = ?</a:t>
            </a:r>
            <a:endParaRPr lang="cs-CZ" sz="2000" dirty="0"/>
          </a:p>
        </p:txBody>
      </p:sp>
      <p:pic>
        <p:nvPicPr>
          <p:cNvPr id="19" name="Obrázek 18">
            <a:extLst>
              <a:ext uri="{FF2B5EF4-FFF2-40B4-BE49-F238E27FC236}">
                <a16:creationId xmlns:a16="http://schemas.microsoft.com/office/drawing/2014/main" id="{048F8482-7120-4DB2-BC84-4E248262818F}"/>
              </a:ext>
            </a:extLst>
          </p:cNvPr>
          <p:cNvPicPr>
            <a:picLocks noChangeAspect="1"/>
          </p:cNvPicPr>
          <p:nvPr/>
        </p:nvPicPr>
        <p:blipFill>
          <a:blip r:embed="rId3"/>
          <a:stretch>
            <a:fillRect/>
          </a:stretch>
        </p:blipFill>
        <p:spPr>
          <a:xfrm>
            <a:off x="4024664" y="2075823"/>
            <a:ext cx="2638425" cy="2285764"/>
          </a:xfrm>
          <a:prstGeom prst="rect">
            <a:avLst/>
          </a:prstGeom>
        </p:spPr>
      </p:pic>
    </p:spTree>
    <p:extLst>
      <p:ext uri="{BB962C8B-B14F-4D97-AF65-F5344CB8AC3E}">
        <p14:creationId xmlns:p14="http://schemas.microsoft.com/office/powerpoint/2010/main" val="31757784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E7543BB7-4479-4A08-AC2E-A0E6BDB5EDD7}"/>
              </a:ext>
            </a:extLst>
          </p:cNvPr>
          <p:cNvSpPr txBox="1"/>
          <p:nvPr/>
        </p:nvSpPr>
        <p:spPr>
          <a:xfrm>
            <a:off x="228600" y="908786"/>
            <a:ext cx="6562726" cy="2554545"/>
          </a:xfrm>
          <a:prstGeom prst="rect">
            <a:avLst/>
          </a:prstGeom>
          <a:noFill/>
        </p:spPr>
        <p:txBody>
          <a:bodyPr wrap="square">
            <a:spAutoFit/>
          </a:bodyPr>
          <a:lstStyle/>
          <a:p>
            <a:pPr algn="just"/>
            <a:r>
              <a:rPr lang="cs-CZ" sz="2000" b="0" i="0" dirty="0">
                <a:solidFill>
                  <a:srgbClr val="000000"/>
                </a:solidFill>
                <a:effectLst/>
              </a:rPr>
              <a:t>Při vhodném tvaru mohou plovat i tělesa, která mají větší hustotu než kapalina (</a:t>
            </a:r>
            <a:r>
              <a:rPr lang="el-GR" sz="2000" b="0" i="0" dirty="0">
                <a:solidFill>
                  <a:srgbClr val="000000"/>
                </a:solidFill>
                <a:effectLst/>
              </a:rPr>
              <a:t>ρ</a:t>
            </a:r>
            <a:r>
              <a:rPr lang="cs-CZ" sz="2000" b="0" i="0" baseline="-25000" dirty="0">
                <a:solidFill>
                  <a:srgbClr val="000000"/>
                </a:solidFill>
                <a:effectLst/>
              </a:rPr>
              <a:t>T</a:t>
            </a:r>
            <a:r>
              <a:rPr lang="cs-CZ" sz="2000" b="0" i="0" dirty="0">
                <a:solidFill>
                  <a:srgbClr val="000000"/>
                </a:solidFill>
                <a:effectLst/>
              </a:rPr>
              <a:t> &gt; </a:t>
            </a:r>
            <a:r>
              <a:rPr lang="el-GR" sz="2000" b="0" i="0" dirty="0">
                <a:solidFill>
                  <a:srgbClr val="000000"/>
                </a:solidFill>
                <a:effectLst/>
              </a:rPr>
              <a:t>ρ</a:t>
            </a:r>
            <a:r>
              <a:rPr lang="cs-CZ" sz="2000" b="0" i="0" baseline="-25000" dirty="0">
                <a:solidFill>
                  <a:srgbClr val="000000"/>
                </a:solidFill>
                <a:effectLst/>
              </a:rPr>
              <a:t>k</a:t>
            </a:r>
            <a:r>
              <a:rPr lang="cs-CZ" sz="2000" b="0" i="0" dirty="0">
                <a:solidFill>
                  <a:srgbClr val="000000"/>
                </a:solidFill>
                <a:effectLst/>
              </a:rPr>
              <a:t>), protože </a:t>
            </a:r>
            <a:r>
              <a:rPr lang="cs-CZ" sz="2000" b="0" i="0" u="sng" dirty="0">
                <a:solidFill>
                  <a:srgbClr val="000000"/>
                </a:solidFill>
                <a:effectLst/>
              </a:rPr>
              <a:t>ponořenou část tělesa tvoří i vzduch s malou hustotou </a:t>
            </a:r>
            <a:r>
              <a:rPr lang="el-GR" sz="2000" b="0" i="0" dirty="0">
                <a:solidFill>
                  <a:srgbClr val="000000"/>
                </a:solidFill>
                <a:effectLst/>
              </a:rPr>
              <a:t>ρ</a:t>
            </a:r>
            <a:r>
              <a:rPr lang="cs-CZ" sz="2000" b="0" i="0" baseline="-25000" dirty="0" err="1">
                <a:solidFill>
                  <a:srgbClr val="000000"/>
                </a:solidFill>
                <a:effectLst/>
              </a:rPr>
              <a:t>vz</a:t>
            </a:r>
            <a:r>
              <a:rPr lang="cs-CZ" sz="2000" b="0" i="0" dirty="0">
                <a:solidFill>
                  <a:srgbClr val="000000"/>
                </a:solidFill>
                <a:effectLst/>
              </a:rPr>
              <a:t> je </a:t>
            </a:r>
            <a:r>
              <a:rPr lang="cs-CZ" sz="2000" b="0" i="0" u="sng" dirty="0">
                <a:solidFill>
                  <a:srgbClr val="000000"/>
                </a:solidFill>
                <a:effectLst/>
              </a:rPr>
              <a:t>měrná hmotnost („hustota“</a:t>
            </a:r>
            <a:r>
              <a:rPr lang="cs-CZ" sz="2000" b="0" i="0" dirty="0">
                <a:solidFill>
                  <a:srgbClr val="000000"/>
                </a:solidFill>
                <a:effectLst/>
              </a:rPr>
              <a:t>) ponořeného celku menší než hustota kapaliny. </a:t>
            </a:r>
            <a:r>
              <a:rPr lang="cs-CZ" sz="2000" i="0" dirty="0">
                <a:effectLst/>
              </a:rPr>
              <a:t>Těleso plovoucí v různých kapalinách se ponoří tím větší částí svého objemu do kapaliny, čím menší je hustota kapaliny. </a:t>
            </a:r>
            <a:r>
              <a:rPr lang="cs-CZ" sz="2000" b="0" i="0" dirty="0">
                <a:solidFill>
                  <a:srgbClr val="000000"/>
                </a:solidFill>
                <a:effectLst/>
              </a:rPr>
              <a:t>Této skutečnosti se využívá u lodí, ponorek, plovoucích plošin, apod.</a:t>
            </a:r>
            <a:endParaRPr lang="cs-CZ" sz="2000" dirty="0"/>
          </a:p>
        </p:txBody>
      </p:sp>
      <p:pic>
        <p:nvPicPr>
          <p:cNvPr id="69636" name="Picture 4">
            <a:extLst>
              <a:ext uri="{FF2B5EF4-FFF2-40B4-BE49-F238E27FC236}">
                <a16:creationId xmlns:a16="http://schemas.microsoft.com/office/drawing/2014/main" id="{D27CA1C2-2F59-440C-8F47-224C4EAD59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9942" y="187764"/>
            <a:ext cx="1879259" cy="14420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ee the source image">
            <a:extLst>
              <a:ext uri="{FF2B5EF4-FFF2-40B4-BE49-F238E27FC236}">
                <a16:creationId xmlns:a16="http://schemas.microsoft.com/office/drawing/2014/main" id="{026CE19D-7CA0-4B1C-A74A-7E805A6664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1826" y="1738726"/>
            <a:ext cx="1857375" cy="1238250"/>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a:extLst>
              <a:ext uri="{FF2B5EF4-FFF2-40B4-BE49-F238E27FC236}">
                <a16:creationId xmlns:a16="http://schemas.microsoft.com/office/drawing/2014/main" id="{4ADFDD67-3976-4787-AD7E-748A6FBF9D54}"/>
              </a:ext>
            </a:extLst>
          </p:cNvPr>
          <p:cNvSpPr txBox="1"/>
          <p:nvPr/>
        </p:nvSpPr>
        <p:spPr>
          <a:xfrm>
            <a:off x="185737" y="4524169"/>
            <a:ext cx="8772526" cy="2246769"/>
          </a:xfrm>
          <a:prstGeom prst="rect">
            <a:avLst/>
          </a:prstGeom>
          <a:noFill/>
        </p:spPr>
        <p:txBody>
          <a:bodyPr wrap="square">
            <a:spAutoFit/>
          </a:bodyPr>
          <a:lstStyle/>
          <a:p>
            <a:pPr algn="just"/>
            <a:r>
              <a:rPr lang="cs-CZ" sz="2000" i="0" dirty="0">
                <a:effectLst/>
              </a:rPr>
              <a:t>Při plavbě na hladině má </a:t>
            </a:r>
            <a:r>
              <a:rPr lang="cs-CZ" sz="2000" b="1" i="0" dirty="0">
                <a:effectLst/>
              </a:rPr>
              <a:t>ponorka</a:t>
            </a:r>
            <a:r>
              <a:rPr lang="cs-CZ" sz="2000" i="0" dirty="0">
                <a:effectLst/>
              </a:rPr>
              <a:t> balastní nádrže naplněny vzduchem. Váha ponorky je menší než její výtlak a plavidlo je ponořeno jen asi z 80 %. Před ponořením se otevřou ventily hlavních nádrží na horní straně trupu odkud uniká vzduch vytlačovaný vodou, vnikající do nádrží otvory ve spodní straně trupu ponorky. S přibývající hmotností se ponorka začne ponořovat. Za normálních okolností se do nádrží načerpá tolik vody, aby se váha ponorky vyrovnala vztlakové síle a plavidlo zůstalo ponořené. </a:t>
            </a:r>
            <a:endParaRPr lang="cs-CZ" sz="2000" dirty="0"/>
          </a:p>
        </p:txBody>
      </p:sp>
      <p:sp>
        <p:nvSpPr>
          <p:cNvPr id="23" name="TextovéPole 22">
            <a:extLst>
              <a:ext uri="{FF2B5EF4-FFF2-40B4-BE49-F238E27FC236}">
                <a16:creationId xmlns:a16="http://schemas.microsoft.com/office/drawing/2014/main" id="{B29A8928-21BD-4257-B0F4-F3EF48FC340F}"/>
              </a:ext>
            </a:extLst>
          </p:cNvPr>
          <p:cNvSpPr txBox="1"/>
          <p:nvPr/>
        </p:nvSpPr>
        <p:spPr>
          <a:xfrm>
            <a:off x="228600" y="281600"/>
            <a:ext cx="4572000" cy="461665"/>
          </a:xfrm>
          <a:prstGeom prst="rect">
            <a:avLst/>
          </a:prstGeom>
          <a:noFill/>
        </p:spPr>
        <p:txBody>
          <a:bodyPr wrap="square">
            <a:spAutoFit/>
          </a:bodyPr>
          <a:lstStyle/>
          <a:p>
            <a:r>
              <a:rPr lang="cs-CZ" sz="2400" b="1" dirty="0"/>
              <a:t>Plování nestejnorodých těles</a:t>
            </a:r>
          </a:p>
        </p:txBody>
      </p:sp>
      <p:sp>
        <p:nvSpPr>
          <p:cNvPr id="14" name="TextovéPole 13">
            <a:extLst>
              <a:ext uri="{FF2B5EF4-FFF2-40B4-BE49-F238E27FC236}">
                <a16:creationId xmlns:a16="http://schemas.microsoft.com/office/drawing/2014/main" id="{D86FA1EB-6935-490E-BE8D-601E606F68A9}"/>
              </a:ext>
            </a:extLst>
          </p:cNvPr>
          <p:cNvSpPr txBox="1"/>
          <p:nvPr/>
        </p:nvSpPr>
        <p:spPr>
          <a:xfrm>
            <a:off x="185737" y="3952875"/>
            <a:ext cx="1557338" cy="461665"/>
          </a:xfrm>
          <a:prstGeom prst="rect">
            <a:avLst/>
          </a:prstGeom>
          <a:noFill/>
        </p:spPr>
        <p:txBody>
          <a:bodyPr wrap="square" rtlCol="0">
            <a:spAutoFit/>
          </a:bodyPr>
          <a:lstStyle/>
          <a:p>
            <a:r>
              <a:rPr lang="cs-CZ" sz="2400" b="1" dirty="0"/>
              <a:t>Příklad</a:t>
            </a:r>
          </a:p>
        </p:txBody>
      </p:sp>
    </p:spTree>
    <p:extLst>
      <p:ext uri="{BB962C8B-B14F-4D97-AF65-F5344CB8AC3E}">
        <p14:creationId xmlns:p14="http://schemas.microsoft.com/office/powerpoint/2010/main" val="383527606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AA3AA6B8-1561-474E-A000-D6ECEC392B54}"/>
              </a:ext>
            </a:extLst>
          </p:cNvPr>
          <p:cNvSpPr txBox="1"/>
          <p:nvPr/>
        </p:nvSpPr>
        <p:spPr>
          <a:xfrm>
            <a:off x="185736" y="1843950"/>
            <a:ext cx="8772527" cy="3170099"/>
          </a:xfrm>
          <a:prstGeom prst="rect">
            <a:avLst/>
          </a:prstGeom>
          <a:noFill/>
        </p:spPr>
        <p:txBody>
          <a:bodyPr wrap="square">
            <a:spAutoFit/>
          </a:bodyPr>
          <a:lstStyle/>
          <a:p>
            <a:pPr algn="just"/>
            <a:r>
              <a:rPr lang="cs-CZ" sz="2000" i="0" dirty="0">
                <a:effectLst/>
              </a:rPr>
              <a:t>Každá ponorka má dva druhy balastních nádrží, do kterých se voda napouští - hlavni balastní nádrže (velké </a:t>
            </a:r>
            <a:r>
              <a:rPr lang="cs-CZ" sz="2000" i="0" dirty="0" err="1">
                <a:effectLst/>
              </a:rPr>
              <a:t>nádrže,které</a:t>
            </a:r>
            <a:r>
              <a:rPr lang="cs-CZ" sz="2000" i="0" dirty="0">
                <a:effectLst/>
              </a:rPr>
              <a:t> pojmou dostatečné množství vody, potřebné k ponoření ponorky) a vyvažovací nádrže. Dříve byly balastní nádrže umístěny na bocích ponorek, ale současné moderní ponorky mají tyto nádrže na přídi a zádi, čímž se podstatně zrychlily ponořovací a </a:t>
            </a:r>
            <a:r>
              <a:rPr lang="cs-CZ" sz="2000" i="0" dirty="0" err="1">
                <a:effectLst/>
              </a:rPr>
              <a:t>vynořovací</a:t>
            </a:r>
            <a:r>
              <a:rPr lang="cs-CZ" sz="2000" i="0" dirty="0">
                <a:effectLst/>
              </a:rPr>
              <a:t> operace. Při běžném vynoření se do balastních nádrží začne vhánět vzduch pod vysokým tlakem (4 000 psi), který vytlačí mořskou vodu přes zaplavovací otvory zpět do moře. Hmotnost ponorky se tím zmenší a ta je vztlakovou silou vytlačena k hladině. Jakmile se nad hladinou objeví věž ponorky, je možné vhánět pomocí nízkotlakého kompresoru venkovní vzduch a dokončit vynoření ponorky.</a:t>
            </a:r>
          </a:p>
        </p:txBody>
      </p:sp>
      <p:pic>
        <p:nvPicPr>
          <p:cNvPr id="3074" name="Picture 2" descr="USS Georgia se začíná ponořovat">
            <a:extLst>
              <a:ext uri="{FF2B5EF4-FFF2-40B4-BE49-F238E27FC236}">
                <a16:creationId xmlns:a16="http://schemas.microsoft.com/office/drawing/2014/main" id="{D0A0DE5F-B950-4FAC-A0BD-60139C797E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1" y="5191125"/>
            <a:ext cx="4052410" cy="116399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Nouzové vynoření">
            <a:extLst>
              <a:ext uri="{FF2B5EF4-FFF2-40B4-BE49-F238E27FC236}">
                <a16:creationId xmlns:a16="http://schemas.microsoft.com/office/drawing/2014/main" id="{06AA4C25-467C-41EA-B5C9-B6E91E820A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1566" y="5191125"/>
            <a:ext cx="3531427" cy="11639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Naplňování balstních nádrží">
            <a:extLst>
              <a:ext uri="{FF2B5EF4-FFF2-40B4-BE49-F238E27FC236}">
                <a16:creationId xmlns:a16="http://schemas.microsoft.com/office/drawing/2014/main" id="{64C40FBF-C160-4705-A6BC-1C4E05628E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23" y="389959"/>
            <a:ext cx="3658933" cy="11663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Princip funkce kormidel">
            <a:extLst>
              <a:ext uri="{FF2B5EF4-FFF2-40B4-BE49-F238E27FC236}">
                <a16:creationId xmlns:a16="http://schemas.microsoft.com/office/drawing/2014/main" id="{899B801C-127C-4904-A275-F4F17EBDD9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8552" y="389958"/>
            <a:ext cx="4849711" cy="1166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7313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0C121B4-21BE-4A3A-9205-70D94841E7A0}"/>
              </a:ext>
            </a:extLst>
          </p:cNvPr>
          <p:cNvSpPr txBox="1"/>
          <p:nvPr/>
        </p:nvSpPr>
        <p:spPr>
          <a:xfrm>
            <a:off x="180975" y="671036"/>
            <a:ext cx="8782050" cy="1015663"/>
          </a:xfrm>
          <a:prstGeom prst="rect">
            <a:avLst/>
          </a:prstGeom>
          <a:noFill/>
        </p:spPr>
        <p:txBody>
          <a:bodyPr wrap="square">
            <a:spAutoFit/>
          </a:bodyPr>
          <a:lstStyle/>
          <a:p>
            <a:pPr algn="just"/>
            <a:r>
              <a:rPr lang="cs-CZ" sz="2000" dirty="0"/>
              <a:t>Do plechového sudu o objemu 200 l a hmotnosti 20 kg uzavřeme mrtvolu o hmotnosti 90 kg a sud hodíme do přehrady. Co se se sudem stane? Hustota vody je 𝜌 = 1000 kg.m</a:t>
            </a:r>
            <a:r>
              <a:rPr lang="cs-CZ" sz="2000" baseline="30000" dirty="0"/>
              <a:t>-3</a:t>
            </a:r>
            <a:r>
              <a:rPr lang="cs-CZ" sz="2000" dirty="0"/>
              <a:t>.</a:t>
            </a:r>
          </a:p>
        </p:txBody>
      </p:sp>
      <p:sp>
        <p:nvSpPr>
          <p:cNvPr id="7" name="TextovéPole 6">
            <a:extLst>
              <a:ext uri="{FF2B5EF4-FFF2-40B4-BE49-F238E27FC236}">
                <a16:creationId xmlns:a16="http://schemas.microsoft.com/office/drawing/2014/main" id="{A31D76BB-B66B-4478-AC96-17966090C10F}"/>
              </a:ext>
            </a:extLst>
          </p:cNvPr>
          <p:cNvSpPr txBox="1"/>
          <p:nvPr/>
        </p:nvSpPr>
        <p:spPr>
          <a:xfrm>
            <a:off x="180975" y="1831747"/>
            <a:ext cx="7791450" cy="2246769"/>
          </a:xfrm>
          <a:prstGeom prst="rect">
            <a:avLst/>
          </a:prstGeom>
          <a:noFill/>
        </p:spPr>
        <p:txBody>
          <a:bodyPr wrap="square">
            <a:spAutoFit/>
          </a:bodyPr>
          <a:lstStyle/>
          <a:p>
            <a:pPr algn="l"/>
            <a:r>
              <a:rPr lang="cs-CZ" sz="2000" b="0" u="none" strike="noStrike" baseline="0" dirty="0"/>
              <a:t>𝑉 = 200 l = 0,2 m</a:t>
            </a:r>
            <a:r>
              <a:rPr lang="cs-CZ" sz="2000" baseline="30000" dirty="0"/>
              <a:t>3</a:t>
            </a:r>
            <a:endParaRPr lang="cs-CZ" sz="2000" b="0" u="none" strike="noStrike" baseline="30000" dirty="0"/>
          </a:p>
          <a:p>
            <a:pPr algn="l"/>
            <a:r>
              <a:rPr lang="cs-CZ" sz="2000" b="0" u="none" strike="noStrike" baseline="0" dirty="0"/>
              <a:t>𝑚 = 20 kg + 90 kg = 110 kg</a:t>
            </a:r>
          </a:p>
          <a:p>
            <a:pPr algn="l"/>
            <a:r>
              <a:rPr lang="cs-CZ" sz="2000" b="0" u="none" strike="noStrike" baseline="0" dirty="0"/>
              <a:t>𝜌 = 1000 kg.m</a:t>
            </a:r>
            <a:r>
              <a:rPr lang="cs-CZ" sz="2000" b="0" u="none" strike="noStrike" baseline="30000" dirty="0"/>
              <a:t>3</a:t>
            </a:r>
          </a:p>
          <a:p>
            <a:pPr algn="l"/>
            <a:r>
              <a:rPr lang="cs-CZ" sz="2000" b="0" u="none" strike="noStrike" baseline="0" dirty="0"/>
              <a:t>𝐹</a:t>
            </a:r>
            <a:r>
              <a:rPr lang="cs-CZ" sz="2000" b="0" u="none" strike="noStrike" baseline="-25000" dirty="0"/>
              <a:t>v</a:t>
            </a:r>
            <a:r>
              <a:rPr lang="cs-CZ" sz="2000" b="0" u="none" strike="noStrike" baseline="0" dirty="0"/>
              <a:t> = ? N</a:t>
            </a:r>
          </a:p>
          <a:p>
            <a:pPr algn="l"/>
            <a:r>
              <a:rPr lang="cs-CZ" sz="2000" b="0" u="none" strike="noStrike" baseline="0" dirty="0"/>
              <a:t>𝐹</a:t>
            </a:r>
            <a:r>
              <a:rPr lang="cs-CZ" sz="2000" b="0" u="none" strike="noStrike" baseline="-25000" dirty="0"/>
              <a:t>g</a:t>
            </a:r>
            <a:r>
              <a:rPr lang="cs-CZ" sz="2000" b="0" u="none" strike="noStrike" baseline="0" dirty="0"/>
              <a:t> = ? N</a:t>
            </a:r>
          </a:p>
          <a:p>
            <a:pPr algn="l"/>
            <a:r>
              <a:rPr lang="cs-CZ" sz="2000" b="0" u="none" strike="noStrike" baseline="0" dirty="0"/>
              <a:t>𝐹</a:t>
            </a:r>
            <a:r>
              <a:rPr lang="cs-CZ" sz="2000" b="0" u="none" strike="noStrike" baseline="-25000" dirty="0"/>
              <a:t>v</a:t>
            </a:r>
            <a:r>
              <a:rPr lang="cs-CZ" sz="2000" b="0" u="none" strike="noStrike" baseline="0" dirty="0"/>
              <a:t> = 𝑉.𝜌.𝑔 = 0,2 ⋅ 1000 ⋅ 10 = 2000 N</a:t>
            </a:r>
          </a:p>
          <a:p>
            <a:pPr algn="l"/>
            <a:r>
              <a:rPr lang="cs-CZ" sz="2000" b="0" u="none" strike="noStrike" baseline="0" dirty="0"/>
              <a:t>𝐹</a:t>
            </a:r>
            <a:r>
              <a:rPr lang="cs-CZ" sz="2000" b="0" u="none" strike="noStrike" baseline="-25000" dirty="0"/>
              <a:t>g</a:t>
            </a:r>
            <a:r>
              <a:rPr lang="cs-CZ" sz="2000" b="0" u="none" strike="noStrike" baseline="0" dirty="0"/>
              <a:t> = 𝑚𝑔 = 110 ⋅ 10 = 1100 N</a:t>
            </a:r>
          </a:p>
        </p:txBody>
      </p:sp>
      <p:sp>
        <p:nvSpPr>
          <p:cNvPr id="9" name="TextovéPole 8">
            <a:extLst>
              <a:ext uri="{FF2B5EF4-FFF2-40B4-BE49-F238E27FC236}">
                <a16:creationId xmlns:a16="http://schemas.microsoft.com/office/drawing/2014/main" id="{D751888A-6ED2-4B2C-ABC7-B7CEDD6A5911}"/>
              </a:ext>
            </a:extLst>
          </p:cNvPr>
          <p:cNvSpPr txBox="1"/>
          <p:nvPr/>
        </p:nvSpPr>
        <p:spPr>
          <a:xfrm>
            <a:off x="5162550" y="3228945"/>
            <a:ext cx="3505200" cy="400110"/>
          </a:xfrm>
          <a:prstGeom prst="rect">
            <a:avLst/>
          </a:prstGeom>
          <a:noFill/>
        </p:spPr>
        <p:txBody>
          <a:bodyPr wrap="square">
            <a:spAutoFit/>
          </a:bodyPr>
          <a:lstStyle/>
          <a:p>
            <a:pPr algn="l"/>
            <a:r>
              <a:rPr lang="cs-CZ" sz="2000" b="0" i="0" u="none" strike="noStrike" baseline="0" dirty="0"/>
              <a:t>𝐹</a:t>
            </a:r>
            <a:r>
              <a:rPr lang="cs-CZ" sz="2000" b="0" i="0" u="none" strike="noStrike" baseline="-25000" dirty="0"/>
              <a:t>v</a:t>
            </a:r>
            <a:r>
              <a:rPr lang="cs-CZ" sz="2000" b="0" i="0" u="none" strike="noStrike" baseline="0" dirty="0"/>
              <a:t> </a:t>
            </a:r>
            <a:r>
              <a:rPr lang="en-US" sz="2000" b="0" i="0" u="none" strike="noStrike" baseline="0" dirty="0"/>
              <a:t>&gt;</a:t>
            </a:r>
            <a:r>
              <a:rPr lang="cs-CZ" sz="2000" b="0" i="0" u="none" strike="noStrike" baseline="0" dirty="0"/>
              <a:t> 𝐹</a:t>
            </a:r>
            <a:r>
              <a:rPr lang="cs-CZ" sz="2000" b="0" i="0" u="none" strike="noStrike" baseline="-25000" dirty="0"/>
              <a:t>g</a:t>
            </a:r>
            <a:r>
              <a:rPr lang="cs-CZ" sz="2000" b="0" i="0" u="none" strike="noStrike" baseline="0" dirty="0"/>
              <a:t> </a:t>
            </a:r>
            <a:r>
              <a:rPr lang="en-US" sz="2000" dirty="0"/>
              <a:t>=&gt; </a:t>
            </a:r>
            <a:r>
              <a:rPr lang="en-US" sz="2000" u="sng" dirty="0" err="1"/>
              <a:t>sud</a:t>
            </a:r>
            <a:r>
              <a:rPr lang="en-US" sz="2000" u="sng" dirty="0"/>
              <a:t> se </a:t>
            </a:r>
            <a:r>
              <a:rPr lang="en-US" sz="2000" u="sng" dirty="0" err="1"/>
              <a:t>nepotop</a:t>
            </a:r>
            <a:r>
              <a:rPr lang="cs-CZ" sz="2000" u="sng" dirty="0"/>
              <a:t>í</a:t>
            </a:r>
          </a:p>
        </p:txBody>
      </p:sp>
      <p:sp>
        <p:nvSpPr>
          <p:cNvPr id="2" name="TextovéPole 1">
            <a:extLst>
              <a:ext uri="{FF2B5EF4-FFF2-40B4-BE49-F238E27FC236}">
                <a16:creationId xmlns:a16="http://schemas.microsoft.com/office/drawing/2014/main" id="{F189FE04-2BCE-4DC9-93FF-97A2A5B6DA99}"/>
              </a:ext>
            </a:extLst>
          </p:cNvPr>
          <p:cNvSpPr txBox="1"/>
          <p:nvPr/>
        </p:nvSpPr>
        <p:spPr>
          <a:xfrm>
            <a:off x="180975" y="209371"/>
            <a:ext cx="1072730" cy="461665"/>
          </a:xfrm>
          <a:prstGeom prst="rect">
            <a:avLst/>
          </a:prstGeom>
          <a:noFill/>
        </p:spPr>
        <p:txBody>
          <a:bodyPr wrap="none" rtlCol="0">
            <a:spAutoFit/>
          </a:bodyPr>
          <a:lstStyle/>
          <a:p>
            <a:r>
              <a:rPr lang="cs-CZ" sz="2400" b="1" dirty="0"/>
              <a:t>Příklad</a:t>
            </a:r>
          </a:p>
        </p:txBody>
      </p:sp>
    </p:spTree>
    <p:extLst>
      <p:ext uri="{BB962C8B-B14F-4D97-AF65-F5344CB8AC3E}">
        <p14:creationId xmlns:p14="http://schemas.microsoft.com/office/powerpoint/2010/main" val="30340683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44746E66-4696-4FE2-90C5-E1FC6E1027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7637" y="893377"/>
            <a:ext cx="1457719" cy="5533697"/>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64AB628D-A7FC-4DE0-B9A9-BE3A5C7E4EB4}"/>
              </a:ext>
            </a:extLst>
          </p:cNvPr>
          <p:cNvSpPr txBox="1"/>
          <p:nvPr/>
        </p:nvSpPr>
        <p:spPr>
          <a:xfrm>
            <a:off x="152400" y="954286"/>
            <a:ext cx="6667500" cy="1938992"/>
          </a:xfrm>
          <a:prstGeom prst="rect">
            <a:avLst/>
          </a:prstGeom>
          <a:noFill/>
        </p:spPr>
        <p:txBody>
          <a:bodyPr wrap="square">
            <a:spAutoFit/>
          </a:bodyPr>
          <a:lstStyle/>
          <a:p>
            <a:pPr algn="just"/>
            <a:r>
              <a:rPr lang="cs-CZ" sz="2000" b="1" dirty="0"/>
              <a:t>Hustoměr</a:t>
            </a:r>
            <a:r>
              <a:rPr lang="cs-CZ" sz="2000" dirty="0"/>
              <a:t> (nazývaný také areometr) je ponorné těleso většinou ve tvaru baňky s vystupující stopkou, ve které je umístěna stupnice udávající naměřenou hustotu kapaliny.</a:t>
            </a:r>
          </a:p>
          <a:p>
            <a:pPr algn="just"/>
            <a:r>
              <a:rPr lang="cs-CZ" sz="2000" dirty="0"/>
              <a:t>Hustoměry slouží k měření hustoty kapalin na základě Archimédova zákona. Hloubka ponoru baňky a stopky se stupnicí závisí na hustotě kapaliny.</a:t>
            </a:r>
          </a:p>
        </p:txBody>
      </p:sp>
      <p:pic>
        <p:nvPicPr>
          <p:cNvPr id="9218" name="Picture 2" descr="Hustoměr s teploměrem">
            <a:extLst>
              <a:ext uri="{FF2B5EF4-FFF2-40B4-BE49-F238E27FC236}">
                <a16:creationId xmlns:a16="http://schemas.microsoft.com/office/drawing/2014/main" id="{A49277D9-9001-4ECC-A34B-EE5DB447C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1513" y="2893278"/>
            <a:ext cx="8763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ustoměr bez teploměru">
            <a:extLst>
              <a:ext uri="{FF2B5EF4-FFF2-40B4-BE49-F238E27FC236}">
                <a16:creationId xmlns:a16="http://schemas.microsoft.com/office/drawing/2014/main" id="{B9CB9B31-7A41-47B2-83AB-0135E2E906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1912" y="2893278"/>
            <a:ext cx="1571625" cy="38100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o klesá, plave nebo se vznáší?">
            <a:extLst>
              <a:ext uri="{FF2B5EF4-FFF2-40B4-BE49-F238E27FC236}">
                <a16:creationId xmlns:a16="http://schemas.microsoft.com/office/drawing/2014/main" id="{8DE9BDF4-FE4B-4DFF-981E-C5B620034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645" y="2953532"/>
            <a:ext cx="2241879" cy="3689492"/>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29B3CC47-A32C-4453-9ADF-D0E4B2D9FE7F}"/>
              </a:ext>
            </a:extLst>
          </p:cNvPr>
          <p:cNvSpPr txBox="1"/>
          <p:nvPr/>
        </p:nvSpPr>
        <p:spPr>
          <a:xfrm>
            <a:off x="177663" y="311413"/>
            <a:ext cx="4572000" cy="461665"/>
          </a:xfrm>
          <a:prstGeom prst="rect">
            <a:avLst/>
          </a:prstGeom>
          <a:noFill/>
        </p:spPr>
        <p:txBody>
          <a:bodyPr wrap="square">
            <a:spAutoFit/>
          </a:bodyPr>
          <a:lstStyle/>
          <a:p>
            <a:r>
              <a:rPr lang="cs-CZ" sz="2400" b="1" dirty="0"/>
              <a:t>Hustoměr</a:t>
            </a:r>
            <a:endParaRPr lang="cs-CZ" sz="2400" dirty="0"/>
          </a:p>
        </p:txBody>
      </p:sp>
    </p:spTree>
    <p:extLst>
      <p:ext uri="{BB962C8B-B14F-4D97-AF65-F5344CB8AC3E}">
        <p14:creationId xmlns:p14="http://schemas.microsoft.com/office/powerpoint/2010/main" val="17095628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5E6CCB8-6A1F-48DE-AD9E-3E0D219DA946}"/>
              </a:ext>
            </a:extLst>
          </p:cNvPr>
          <p:cNvSpPr txBox="1"/>
          <p:nvPr/>
        </p:nvSpPr>
        <p:spPr>
          <a:xfrm>
            <a:off x="133349" y="712738"/>
            <a:ext cx="8724900" cy="3293209"/>
          </a:xfrm>
          <a:prstGeom prst="rect">
            <a:avLst/>
          </a:prstGeom>
          <a:noFill/>
        </p:spPr>
        <p:txBody>
          <a:bodyPr wrap="square">
            <a:spAutoFit/>
          </a:bodyPr>
          <a:lstStyle/>
          <a:p>
            <a:pPr algn="just"/>
            <a:r>
              <a:rPr lang="en-US" sz="2000" dirty="0"/>
              <a:t>Pro </a:t>
            </a:r>
            <a:r>
              <a:rPr lang="en-US" sz="2000" dirty="0" err="1"/>
              <a:t>ur</a:t>
            </a:r>
            <a:r>
              <a:rPr lang="cs-CZ" sz="2000" dirty="0"/>
              <a:t>č</a:t>
            </a:r>
            <a:r>
              <a:rPr lang="en-US" sz="2000" dirty="0" err="1"/>
              <a:t>en</a:t>
            </a:r>
            <a:r>
              <a:rPr lang="cs-CZ" sz="2000" dirty="0"/>
              <a:t>í hustoty krve, byly její kapky přidány do směsi xylenu o hustotě 0,867 g.cm</a:t>
            </a:r>
            <a:r>
              <a:rPr lang="cs-CZ" sz="2000" baseline="30000" dirty="0"/>
              <a:t>-3</a:t>
            </a:r>
            <a:r>
              <a:rPr lang="cs-CZ" sz="2000" dirty="0"/>
              <a:t> a </a:t>
            </a:r>
            <a:r>
              <a:rPr lang="cs-CZ" sz="2000" dirty="0" err="1"/>
              <a:t>bromobenzenu</a:t>
            </a:r>
            <a:r>
              <a:rPr lang="cs-CZ" sz="2000" dirty="0"/>
              <a:t> o hustotě 1,497 g.cm</a:t>
            </a:r>
            <a:r>
              <a:rPr lang="cs-CZ" sz="2000" baseline="30000" dirty="0"/>
              <a:t>-3</a:t>
            </a:r>
            <a:r>
              <a:rPr lang="cs-CZ" sz="2000" dirty="0"/>
              <a:t>. Poměr xylenu a </a:t>
            </a:r>
            <a:r>
              <a:rPr lang="cs-CZ" sz="2000" dirty="0" err="1"/>
              <a:t>brombenzenu</a:t>
            </a:r>
            <a:r>
              <a:rPr lang="cs-CZ" sz="2000" dirty="0"/>
              <a:t> se měnil, dokud kapky nepřestaly stoupat či klesat. Když směs obsahovala 72 % (V/V) xylenu a 28 % (V/V) </a:t>
            </a:r>
            <a:r>
              <a:rPr lang="cs-CZ" sz="2000" dirty="0" err="1"/>
              <a:t>brombenzenu</a:t>
            </a:r>
            <a:r>
              <a:rPr lang="cs-CZ" sz="2000" dirty="0"/>
              <a:t>, kapky byly v rovnováze. Jaká byla hustota krve?</a:t>
            </a:r>
          </a:p>
          <a:p>
            <a:pPr algn="just"/>
            <a:endParaRPr lang="cs-CZ" sz="800" dirty="0"/>
          </a:p>
          <a:p>
            <a:pPr algn="just"/>
            <a:r>
              <a:rPr kumimoji="0" lang="el-GR" altLang="cs-CZ" sz="2000" b="0" i="0" u="none" strike="noStrike" cap="none" normalizeH="0" baseline="0" dirty="0">
                <a:ln>
                  <a:noFill/>
                </a:ln>
                <a:solidFill>
                  <a:srgbClr val="000000"/>
                </a:solidFill>
                <a:effectLst/>
                <a:latin typeface="+mn-lt"/>
              </a:rPr>
              <a:t>ϕ</a:t>
            </a:r>
            <a:r>
              <a:rPr kumimoji="0" lang="cs-CZ" altLang="cs-CZ" sz="2000" b="0" i="0" u="none" strike="noStrike" cap="none" normalizeH="0" baseline="-25000" dirty="0">
                <a:ln>
                  <a:noFill/>
                </a:ln>
                <a:solidFill>
                  <a:srgbClr val="000000"/>
                </a:solidFill>
                <a:effectLst/>
                <a:latin typeface="+mn-lt"/>
              </a:rPr>
              <a:t>b</a:t>
            </a:r>
            <a:r>
              <a:rPr kumimoji="0" lang="cs-CZ" altLang="cs-CZ" sz="2000" b="0" i="0" u="none" strike="noStrike" cap="none" normalizeH="0" baseline="0" dirty="0">
                <a:ln>
                  <a:noFill/>
                </a:ln>
                <a:solidFill>
                  <a:srgbClr val="000000"/>
                </a:solidFill>
                <a:effectLst/>
                <a:latin typeface="+mn-lt"/>
              </a:rPr>
              <a:t> = </a:t>
            </a:r>
            <a:r>
              <a:rPr lang="cs-CZ" sz="2000" dirty="0"/>
              <a:t>72 %  = </a:t>
            </a:r>
            <a:r>
              <a:rPr kumimoji="0" lang="cs-CZ" altLang="cs-CZ" sz="2000" b="0" i="0" u="none" strike="noStrike" cap="none" normalizeH="0" baseline="0" dirty="0">
                <a:ln>
                  <a:noFill/>
                </a:ln>
                <a:solidFill>
                  <a:srgbClr val="000000"/>
                </a:solidFill>
                <a:effectLst/>
                <a:latin typeface="+mn-lt"/>
              </a:rPr>
              <a:t>0,72</a:t>
            </a:r>
            <a:endParaRPr kumimoji="0" lang="cs-CZ" altLang="cs-CZ" sz="2000" b="0" i="0" u="none" strike="noStrike" cap="none" normalizeH="0" baseline="-25000" dirty="0">
              <a:ln>
                <a:noFill/>
              </a:ln>
              <a:solidFill>
                <a:srgbClr val="000000"/>
              </a:solidFill>
              <a:effectLst/>
              <a:latin typeface="+mn-lt"/>
            </a:endParaRPr>
          </a:p>
          <a:p>
            <a:pPr algn="just"/>
            <a:r>
              <a:rPr kumimoji="0" lang="cs-CZ" altLang="cs-CZ" sz="2000" b="0" i="0" u="none" strike="noStrike" cap="none" normalizeH="0" baseline="0" dirty="0" err="1">
                <a:ln>
                  <a:noFill/>
                </a:ln>
                <a:solidFill>
                  <a:srgbClr val="000000"/>
                </a:solidFill>
                <a:effectLst/>
                <a:latin typeface="+mn-lt"/>
              </a:rPr>
              <a:t>ρ</a:t>
            </a:r>
            <a:r>
              <a:rPr kumimoji="0" lang="cs-CZ" altLang="cs-CZ" sz="2000" b="0" i="0" u="none" strike="noStrike" cap="none" normalizeH="0" baseline="-25000" dirty="0" err="1">
                <a:ln>
                  <a:noFill/>
                </a:ln>
                <a:solidFill>
                  <a:srgbClr val="000000"/>
                </a:solidFill>
                <a:effectLst/>
                <a:latin typeface="+mn-lt"/>
              </a:rPr>
              <a:t>b</a:t>
            </a:r>
            <a:r>
              <a:rPr kumimoji="0" lang="cs-CZ" altLang="cs-CZ" sz="2000" b="0" i="0" u="none" strike="noStrike" cap="none" normalizeH="0" baseline="0" dirty="0">
                <a:ln>
                  <a:noFill/>
                </a:ln>
                <a:solidFill>
                  <a:srgbClr val="000000"/>
                </a:solidFill>
                <a:effectLst/>
                <a:latin typeface="+mn-lt"/>
              </a:rPr>
              <a:t> = </a:t>
            </a:r>
            <a:r>
              <a:rPr lang="cs-CZ" sz="2000" dirty="0"/>
              <a:t>1,497 g.cm</a:t>
            </a:r>
            <a:r>
              <a:rPr lang="cs-CZ" sz="2000" baseline="30000" dirty="0"/>
              <a:t>-3</a:t>
            </a:r>
            <a:endParaRPr kumimoji="0" lang="cs-CZ" altLang="cs-CZ" sz="2000" b="0" i="0" u="none" strike="noStrike" cap="none" normalizeH="0" baseline="-25000" dirty="0">
              <a:ln>
                <a:noFill/>
              </a:ln>
              <a:solidFill>
                <a:srgbClr val="000000"/>
              </a:solidFill>
              <a:effectLst/>
              <a:latin typeface="+mn-lt"/>
            </a:endParaRPr>
          </a:p>
          <a:p>
            <a:pPr algn="just"/>
            <a:r>
              <a:rPr kumimoji="0" lang="el-GR" altLang="cs-CZ" sz="2000" b="0" i="0" u="none" strike="noStrike" cap="none" normalizeH="0" baseline="0" dirty="0">
                <a:ln>
                  <a:noFill/>
                </a:ln>
                <a:solidFill>
                  <a:srgbClr val="000000"/>
                </a:solidFill>
                <a:effectLst/>
                <a:latin typeface="+mn-lt"/>
              </a:rPr>
              <a:t>ϕ</a:t>
            </a:r>
            <a:r>
              <a:rPr kumimoji="0" lang="cs-CZ" altLang="cs-CZ" sz="2000" b="0" i="0" u="none" strike="noStrike" cap="none" normalizeH="0" baseline="-25000" dirty="0">
                <a:ln>
                  <a:noFill/>
                </a:ln>
                <a:solidFill>
                  <a:srgbClr val="000000"/>
                </a:solidFill>
                <a:effectLst/>
                <a:latin typeface="+mn-lt"/>
              </a:rPr>
              <a:t>x</a:t>
            </a:r>
            <a:r>
              <a:rPr kumimoji="0" lang="cs-CZ" altLang="cs-CZ" sz="2000" b="0" i="0" u="none" strike="noStrike" cap="none" normalizeH="0" baseline="0" dirty="0">
                <a:ln>
                  <a:noFill/>
                </a:ln>
                <a:solidFill>
                  <a:srgbClr val="000000"/>
                </a:solidFill>
                <a:effectLst/>
                <a:latin typeface="+mn-lt"/>
              </a:rPr>
              <a:t> = </a:t>
            </a:r>
            <a:r>
              <a:rPr lang="cs-CZ" sz="2000" dirty="0"/>
              <a:t>28 % = 0,28</a:t>
            </a:r>
            <a:endParaRPr kumimoji="0" lang="cs-CZ" altLang="cs-CZ" sz="2000" b="0" i="0" u="none" strike="noStrike" cap="none" normalizeH="0" baseline="-25000" dirty="0">
              <a:ln>
                <a:noFill/>
              </a:ln>
              <a:solidFill>
                <a:srgbClr val="000000"/>
              </a:solidFill>
              <a:effectLst/>
              <a:latin typeface="+mn-lt"/>
            </a:endParaRPr>
          </a:p>
          <a:p>
            <a:pPr algn="just"/>
            <a:r>
              <a:rPr kumimoji="0" lang="cs-CZ" altLang="cs-CZ" sz="2000" b="0" i="0" u="none" strike="noStrike" cap="none" normalizeH="0" baseline="0" dirty="0" err="1">
                <a:ln>
                  <a:noFill/>
                </a:ln>
                <a:solidFill>
                  <a:srgbClr val="000000"/>
                </a:solidFill>
                <a:effectLst/>
                <a:latin typeface="+mn-lt"/>
              </a:rPr>
              <a:t>ρ</a:t>
            </a:r>
            <a:r>
              <a:rPr kumimoji="0" lang="cs-CZ" altLang="cs-CZ" sz="2000" b="0" i="0" u="none" strike="noStrike" cap="none" normalizeH="0" baseline="-25000" dirty="0" err="1">
                <a:ln>
                  <a:noFill/>
                </a:ln>
                <a:solidFill>
                  <a:srgbClr val="000000"/>
                </a:solidFill>
                <a:effectLst/>
                <a:latin typeface="+mn-lt"/>
              </a:rPr>
              <a:t>x</a:t>
            </a:r>
            <a:r>
              <a:rPr kumimoji="0" lang="cs-CZ" altLang="cs-CZ" sz="2000" b="0" i="0" u="none" strike="noStrike" cap="none" normalizeH="0" baseline="0" dirty="0">
                <a:ln>
                  <a:noFill/>
                </a:ln>
                <a:solidFill>
                  <a:srgbClr val="000000"/>
                </a:solidFill>
                <a:effectLst/>
                <a:latin typeface="+mn-lt"/>
              </a:rPr>
              <a:t> = </a:t>
            </a:r>
            <a:r>
              <a:rPr lang="cs-CZ" sz="2000" dirty="0"/>
              <a:t>0,867 g.cm</a:t>
            </a:r>
            <a:r>
              <a:rPr lang="cs-CZ" sz="2000" baseline="30000" dirty="0"/>
              <a:t>-3</a:t>
            </a:r>
            <a:r>
              <a:rPr lang="cs-CZ" sz="2000" dirty="0"/>
              <a:t> </a:t>
            </a:r>
            <a:endParaRPr kumimoji="0" lang="cs-CZ" altLang="cs-CZ" sz="2000" b="0" i="0" u="none" strike="noStrike" cap="none" normalizeH="0" baseline="-25000" dirty="0">
              <a:ln>
                <a:noFill/>
              </a:ln>
              <a:solidFill>
                <a:srgbClr val="000000"/>
              </a:solidFill>
              <a:effectLst/>
              <a:latin typeface="+mn-lt"/>
            </a:endParaRPr>
          </a:p>
          <a:p>
            <a:pPr algn="just"/>
            <a:r>
              <a:rPr kumimoji="0" lang="cs-CZ" altLang="cs-CZ" sz="2000" b="0" i="0" u="none" strike="noStrike" cap="none" normalizeH="0" baseline="0" dirty="0" err="1">
                <a:ln>
                  <a:noFill/>
                </a:ln>
                <a:solidFill>
                  <a:srgbClr val="000000"/>
                </a:solidFill>
                <a:effectLst/>
                <a:latin typeface="+mn-lt"/>
              </a:rPr>
              <a:t>ρ</a:t>
            </a:r>
            <a:r>
              <a:rPr kumimoji="0" lang="cs-CZ" altLang="cs-CZ" sz="2000" b="0" i="0" u="none" strike="noStrike" cap="none" normalizeH="0" baseline="-25000" dirty="0" err="1">
                <a:ln>
                  <a:noFill/>
                </a:ln>
                <a:solidFill>
                  <a:srgbClr val="000000"/>
                </a:solidFill>
                <a:effectLst/>
                <a:latin typeface="+mn-lt"/>
              </a:rPr>
              <a:t>k</a:t>
            </a:r>
            <a:r>
              <a:rPr kumimoji="0" lang="cs-CZ" altLang="cs-CZ" sz="2000" b="0" i="0" u="none" strike="noStrike" cap="none" normalizeH="0" baseline="0" dirty="0">
                <a:ln>
                  <a:noFill/>
                </a:ln>
                <a:solidFill>
                  <a:srgbClr val="000000"/>
                </a:solidFill>
                <a:effectLst/>
                <a:latin typeface="+mn-lt"/>
              </a:rPr>
              <a:t> = ?</a:t>
            </a:r>
            <a:endParaRPr lang="cs-CZ" sz="2000" dirty="0"/>
          </a:p>
        </p:txBody>
      </p:sp>
      <p:pic>
        <p:nvPicPr>
          <p:cNvPr id="12290" name="Picture 2" descr="Obrázek k zadání">
            <a:extLst>
              <a:ext uri="{FF2B5EF4-FFF2-40B4-BE49-F238E27FC236}">
                <a16:creationId xmlns:a16="http://schemas.microsoft.com/office/drawing/2014/main" id="{1E51AF36-735D-46C5-8DF9-E9782C69C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1384" y="2264032"/>
            <a:ext cx="2955890" cy="8892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D45F2C44-FAA2-4328-9B33-DE5E2426624F}"/>
              </a:ext>
            </a:extLst>
          </p:cNvPr>
          <p:cNvSpPr>
            <a:spLocks noChangeArrowheads="1"/>
          </p:cNvSpPr>
          <p:nvPr/>
        </p:nvSpPr>
        <p:spPr bwMode="auto">
          <a:xfrm>
            <a:off x="2246329" y="3357341"/>
            <a:ext cx="676432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solidFill>
                  <a:srgbClr val="000000"/>
                </a:solidFill>
                <a:effectLst/>
                <a:latin typeface="+mn-lt"/>
              </a:rPr>
              <a:t>Protože kapky krve byly v rovnováze, velikost tíhové síly </a:t>
            </a:r>
            <a:r>
              <a:rPr kumimoji="0" lang="cs-CZ" altLang="cs-CZ" b="0" i="0" u="none" strike="noStrike" cap="none" normalizeH="0" baseline="0" dirty="0" err="1">
                <a:ln>
                  <a:noFill/>
                </a:ln>
                <a:solidFill>
                  <a:srgbClr val="000000"/>
                </a:solidFill>
                <a:effectLst/>
                <a:latin typeface="+mn-lt"/>
              </a:rPr>
              <a:t>F</a:t>
            </a:r>
            <a:r>
              <a:rPr kumimoji="0" lang="cs-CZ" altLang="cs-CZ" b="0" i="0" u="none" strike="noStrike" cap="none" normalizeH="0" baseline="-25000" dirty="0" err="1">
                <a:ln>
                  <a:noFill/>
                </a:ln>
                <a:solidFill>
                  <a:srgbClr val="000000"/>
                </a:solidFill>
                <a:effectLst/>
                <a:latin typeface="+mn-lt"/>
              </a:rPr>
              <a:t>g</a:t>
            </a:r>
            <a:r>
              <a:rPr kumimoji="0" lang="cs-CZ" altLang="cs-CZ" b="0" i="0" u="none" strike="noStrike" cap="none" normalizeH="0" baseline="0" dirty="0">
                <a:ln>
                  <a:noFill/>
                </a:ln>
                <a:solidFill>
                  <a:srgbClr val="000000"/>
                </a:solidFill>
                <a:effectLst/>
                <a:latin typeface="+mn-lt"/>
              </a:rPr>
              <a:t> byla rovna velikosti vztlakové síly </a:t>
            </a:r>
            <a:r>
              <a:rPr kumimoji="0" lang="cs-CZ" altLang="cs-CZ" b="0" i="0" u="none" strike="noStrike" cap="none" normalizeH="0" baseline="0" dirty="0" err="1">
                <a:ln>
                  <a:noFill/>
                </a:ln>
                <a:solidFill>
                  <a:srgbClr val="000000"/>
                </a:solidFill>
                <a:effectLst/>
                <a:latin typeface="+mn-lt"/>
              </a:rPr>
              <a:t>F</a:t>
            </a:r>
            <a:r>
              <a:rPr kumimoji="0" lang="cs-CZ" altLang="cs-CZ" b="0" i="0" u="none" strike="noStrike" cap="none" normalizeH="0" baseline="-25000" dirty="0" err="1">
                <a:ln>
                  <a:noFill/>
                </a:ln>
                <a:solidFill>
                  <a:srgbClr val="000000"/>
                </a:solidFill>
                <a:effectLst/>
                <a:latin typeface="+mn-lt"/>
              </a:rPr>
              <a:t>v</a:t>
            </a:r>
            <a:endParaRPr kumimoji="0" lang="cs-CZ" altLang="cs-CZ" b="0" i="0" u="none" strike="noStrike" cap="none" normalizeH="0" baseline="0" dirty="0">
              <a:ln>
                <a:noFill/>
              </a:ln>
              <a:solidFill>
                <a:schemeClr val="tx1"/>
              </a:solidFill>
              <a:effectLst/>
              <a:latin typeface="+mn-lt"/>
            </a:endParaRPr>
          </a:p>
        </p:txBody>
      </p:sp>
      <p:sp>
        <p:nvSpPr>
          <p:cNvPr id="7" name="Rectangle 4">
            <a:extLst>
              <a:ext uri="{FF2B5EF4-FFF2-40B4-BE49-F238E27FC236}">
                <a16:creationId xmlns:a16="http://schemas.microsoft.com/office/drawing/2014/main" id="{5D5854C6-FA4A-4D92-B12D-861F8428B57E}"/>
              </a:ext>
            </a:extLst>
          </p:cNvPr>
          <p:cNvSpPr>
            <a:spLocks noChangeArrowheads="1"/>
          </p:cNvSpPr>
          <p:nvPr/>
        </p:nvSpPr>
        <p:spPr bwMode="auto">
          <a:xfrm rot="10800000" flipV="1">
            <a:off x="4495799" y="3765415"/>
            <a:ext cx="405765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err="1">
                <a:ln>
                  <a:noFill/>
                </a:ln>
                <a:solidFill>
                  <a:schemeClr val="tx1"/>
                </a:solidFill>
                <a:effectLst/>
                <a:latin typeface="+mn-lt"/>
              </a:rPr>
              <a:t>F</a:t>
            </a:r>
            <a:r>
              <a:rPr kumimoji="0" lang="cs-CZ" altLang="cs-CZ" sz="2000" b="0" i="0" u="none" strike="noStrike" cap="none" normalizeH="0" baseline="-25000" dirty="0" err="1">
                <a:ln>
                  <a:noFill/>
                </a:ln>
                <a:solidFill>
                  <a:schemeClr val="tx1"/>
                </a:solidFill>
                <a:effectLst/>
                <a:latin typeface="+mn-lt"/>
              </a:rPr>
              <a:t>g</a:t>
            </a:r>
            <a:r>
              <a:rPr kumimoji="0" lang="cs-CZ" altLang="cs-CZ" sz="2000" b="0" i="0" u="none" strike="noStrike" cap="none" normalizeH="0" baseline="0" dirty="0">
                <a:ln>
                  <a:noFill/>
                </a:ln>
                <a:solidFill>
                  <a:schemeClr val="tx1"/>
                </a:solidFill>
                <a:effectLst/>
                <a:latin typeface="+mn-lt"/>
              </a:rPr>
              <a:t> = </a:t>
            </a:r>
            <a:r>
              <a:rPr kumimoji="0" lang="cs-CZ" altLang="cs-CZ" sz="2000" b="0" i="0" u="none" strike="noStrike" cap="none" normalizeH="0" baseline="0" dirty="0" err="1">
                <a:ln>
                  <a:noFill/>
                </a:ln>
                <a:solidFill>
                  <a:schemeClr val="tx1"/>
                </a:solidFill>
                <a:effectLst/>
                <a:latin typeface="+mn-lt"/>
              </a:rPr>
              <a:t>F</a:t>
            </a:r>
            <a:r>
              <a:rPr kumimoji="0" lang="cs-CZ" altLang="cs-CZ" sz="2000" b="0" i="0" u="none" strike="noStrike" cap="none" normalizeH="0" baseline="-25000" dirty="0" err="1">
                <a:ln>
                  <a:noFill/>
                </a:ln>
                <a:solidFill>
                  <a:schemeClr val="tx1"/>
                </a:solidFill>
                <a:effectLst/>
                <a:latin typeface="+mn-lt"/>
              </a:rPr>
              <a:t>v</a:t>
            </a:r>
            <a:endParaRPr kumimoji="0" lang="cs-CZ" altLang="cs-CZ" sz="2000" b="0" i="0" u="none" strike="noStrike" cap="none" normalizeH="0" baseline="-25000" dirty="0">
              <a:ln>
                <a:noFill/>
              </a:ln>
              <a:solidFill>
                <a:schemeClr val="tx1"/>
              </a:solidFill>
              <a:effectLst/>
              <a:latin typeface="+mn-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err="1">
                <a:ln>
                  <a:noFill/>
                </a:ln>
                <a:solidFill>
                  <a:srgbClr val="000000"/>
                </a:solidFill>
                <a:effectLst/>
                <a:latin typeface="+mn-lt"/>
              </a:rPr>
              <a:t>ρ</a:t>
            </a:r>
            <a:r>
              <a:rPr kumimoji="0" lang="cs-CZ" altLang="cs-CZ" sz="2000" b="0" i="0" u="none" strike="noStrike" cap="none" normalizeH="0" baseline="-25000" dirty="0" err="1">
                <a:ln>
                  <a:noFill/>
                </a:ln>
                <a:solidFill>
                  <a:srgbClr val="000000"/>
                </a:solidFill>
                <a:effectLst/>
                <a:latin typeface="+mn-lt"/>
              </a:rPr>
              <a:t>k</a:t>
            </a:r>
            <a:r>
              <a:rPr kumimoji="0" lang="cs-CZ" altLang="cs-CZ" sz="2000" b="0" i="0" u="none" strike="noStrike" cap="none" normalizeH="0" baseline="0" dirty="0" err="1">
                <a:ln>
                  <a:noFill/>
                </a:ln>
                <a:solidFill>
                  <a:srgbClr val="000000"/>
                </a:solidFill>
                <a:effectLst/>
                <a:latin typeface="+mn-lt"/>
              </a:rPr>
              <a:t>.V</a:t>
            </a:r>
            <a:r>
              <a:rPr kumimoji="0" lang="cs-CZ" altLang="cs-CZ" sz="2000" b="0" i="0" u="none" strike="noStrike" cap="none" normalizeH="0" baseline="-25000" dirty="0" err="1">
                <a:ln>
                  <a:noFill/>
                </a:ln>
                <a:solidFill>
                  <a:srgbClr val="000000"/>
                </a:solidFill>
                <a:effectLst/>
                <a:latin typeface="+mn-lt"/>
              </a:rPr>
              <a:t>k</a:t>
            </a:r>
            <a:r>
              <a:rPr kumimoji="0" lang="cs-CZ" altLang="cs-CZ" sz="2000" b="0" i="0" u="none" strike="noStrike" cap="none" normalizeH="0" baseline="0" dirty="0" err="1">
                <a:ln>
                  <a:noFill/>
                </a:ln>
                <a:solidFill>
                  <a:srgbClr val="000000"/>
                </a:solidFill>
                <a:effectLst/>
                <a:latin typeface="+mn-lt"/>
              </a:rPr>
              <a:t>.g</a:t>
            </a:r>
            <a:r>
              <a:rPr kumimoji="0" lang="cs-CZ" altLang="cs-CZ" sz="2000" b="0" i="0" u="none" strike="noStrike" cap="none" normalizeH="0" baseline="0" dirty="0">
                <a:ln>
                  <a:noFill/>
                </a:ln>
                <a:solidFill>
                  <a:srgbClr val="000000"/>
                </a:solidFill>
                <a:effectLst/>
                <a:latin typeface="+mn-lt"/>
              </a:rPr>
              <a:t> = </a:t>
            </a:r>
            <a:r>
              <a:rPr kumimoji="0" lang="cs-CZ" altLang="cs-CZ" sz="2000" b="0" i="0" u="none" strike="noStrike" cap="none" normalizeH="0" baseline="0" dirty="0" err="1">
                <a:ln>
                  <a:noFill/>
                </a:ln>
                <a:solidFill>
                  <a:srgbClr val="000000"/>
                </a:solidFill>
                <a:effectLst/>
                <a:latin typeface="+mn-lt"/>
              </a:rPr>
              <a:t>ρ.V</a:t>
            </a:r>
            <a:r>
              <a:rPr kumimoji="0" lang="cs-CZ" altLang="cs-CZ" sz="2000" b="0" i="0" u="none" strike="noStrike" cap="none" normalizeH="0" baseline="-25000" dirty="0" err="1">
                <a:ln>
                  <a:noFill/>
                </a:ln>
                <a:solidFill>
                  <a:srgbClr val="000000"/>
                </a:solidFill>
                <a:effectLst/>
                <a:latin typeface="+mn-lt"/>
              </a:rPr>
              <a:t>k</a:t>
            </a:r>
            <a:r>
              <a:rPr kumimoji="0" lang="cs-CZ" altLang="cs-CZ" sz="2000" b="0" i="0" u="none" strike="noStrike" cap="none" normalizeH="0" baseline="0" dirty="0" err="1">
                <a:ln>
                  <a:noFill/>
                </a:ln>
                <a:solidFill>
                  <a:srgbClr val="000000"/>
                </a:solidFill>
                <a:effectLst/>
                <a:latin typeface="+mn-lt"/>
              </a:rPr>
              <a:t>.g</a:t>
            </a:r>
            <a:r>
              <a:rPr kumimoji="0" lang="cs-CZ" altLang="cs-CZ" sz="2000" b="0" i="0" u="none" strike="noStrike" cap="none" normalizeH="0" baseline="0" dirty="0">
                <a:ln>
                  <a:noFill/>
                </a:ln>
                <a:solidFill>
                  <a:srgbClr val="000000"/>
                </a:solidFill>
                <a:effectLst/>
                <a:latin typeface="+mn-lt"/>
              </a:rPr>
              <a:t> </a:t>
            </a:r>
          </a:p>
          <a:p>
            <a:pPr algn="ctr" defTabSz="914400"/>
            <a:r>
              <a:rPr lang="cs-CZ" altLang="cs-CZ" sz="2000" dirty="0" err="1">
                <a:solidFill>
                  <a:srgbClr val="000000"/>
                </a:solidFill>
                <a:latin typeface="+mn-lt"/>
              </a:rPr>
              <a:t>ρ</a:t>
            </a:r>
            <a:r>
              <a:rPr lang="cs-CZ" altLang="cs-CZ" sz="2000" baseline="-25000" dirty="0" err="1">
                <a:solidFill>
                  <a:srgbClr val="000000"/>
                </a:solidFill>
                <a:latin typeface="+mn-lt"/>
              </a:rPr>
              <a:t>k</a:t>
            </a:r>
            <a:r>
              <a:rPr lang="cs-CZ" altLang="cs-CZ" sz="2000" baseline="-25000" dirty="0">
                <a:solidFill>
                  <a:srgbClr val="000000"/>
                </a:solidFill>
                <a:latin typeface="+mn-lt"/>
              </a:rPr>
              <a:t> </a:t>
            </a:r>
            <a:r>
              <a:rPr lang="cs-CZ" altLang="cs-CZ" sz="2000" dirty="0">
                <a:solidFill>
                  <a:srgbClr val="000000"/>
                </a:solidFill>
                <a:latin typeface="+mn-lt"/>
              </a:rPr>
              <a:t>= ρ</a:t>
            </a:r>
            <a:endParaRPr lang="cs-CZ" altLang="cs-CZ" sz="2000" dirty="0">
              <a:latin typeface="+mn-lt"/>
            </a:endParaRPr>
          </a:p>
        </p:txBody>
      </p:sp>
      <p:sp>
        <p:nvSpPr>
          <p:cNvPr id="8" name="Rectangle 5">
            <a:extLst>
              <a:ext uri="{FF2B5EF4-FFF2-40B4-BE49-F238E27FC236}">
                <a16:creationId xmlns:a16="http://schemas.microsoft.com/office/drawing/2014/main" id="{A0CAF5B2-B797-4843-90B6-54FE8486878E}"/>
              </a:ext>
            </a:extLst>
          </p:cNvPr>
          <p:cNvSpPr>
            <a:spLocks noChangeArrowheads="1"/>
          </p:cNvSpPr>
          <p:nvPr/>
        </p:nvSpPr>
        <p:spPr bwMode="auto">
          <a:xfrm>
            <a:off x="4181475" y="4801938"/>
            <a:ext cx="48291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solidFill>
                  <a:srgbClr val="000000"/>
                </a:solidFill>
                <a:effectLst/>
                <a:latin typeface="+mn-lt"/>
              </a:rPr>
              <a:t>kde </a:t>
            </a:r>
            <a:r>
              <a:rPr kumimoji="0" lang="cs-CZ" altLang="cs-CZ" b="0" i="0" u="none" strike="noStrike" cap="none" normalizeH="0" baseline="0" dirty="0" err="1">
                <a:ln>
                  <a:noFill/>
                </a:ln>
                <a:solidFill>
                  <a:srgbClr val="000000"/>
                </a:solidFill>
                <a:effectLst/>
                <a:latin typeface="+mn-lt"/>
              </a:rPr>
              <a:t>V</a:t>
            </a:r>
            <a:r>
              <a:rPr kumimoji="0" lang="cs-CZ" altLang="cs-CZ" b="0" i="0" u="none" strike="noStrike" cap="none" normalizeH="0" baseline="-25000" dirty="0" err="1">
                <a:ln>
                  <a:noFill/>
                </a:ln>
                <a:solidFill>
                  <a:srgbClr val="000000"/>
                </a:solidFill>
                <a:effectLst/>
                <a:latin typeface="+mn-lt"/>
              </a:rPr>
              <a:t>k</a:t>
            </a:r>
            <a:r>
              <a:rPr kumimoji="0" lang="cs-CZ" altLang="cs-CZ" b="0" i="0" u="none" strike="noStrike" cap="none" normalizeH="0" baseline="0" dirty="0">
                <a:ln>
                  <a:noFill/>
                </a:ln>
                <a:solidFill>
                  <a:srgbClr val="000000"/>
                </a:solidFill>
                <a:effectLst/>
                <a:latin typeface="+mn-lt"/>
              </a:rPr>
              <a:t> je objem kapky krve a g je tíhové zrychlení.</a:t>
            </a:r>
            <a:r>
              <a:rPr kumimoji="0" lang="cs-CZ" altLang="cs-CZ" b="0" i="0" u="none" strike="noStrike" cap="none" normalizeH="0" baseline="0" dirty="0">
                <a:ln>
                  <a:noFill/>
                </a:ln>
                <a:solidFill>
                  <a:schemeClr val="tx1"/>
                </a:solidFill>
                <a:effectLst/>
                <a:latin typeface="+mn-lt"/>
              </a:rPr>
              <a:t> </a:t>
            </a:r>
          </a:p>
        </p:txBody>
      </p:sp>
      <p:sp>
        <p:nvSpPr>
          <p:cNvPr id="11" name="TextovéPole 10">
            <a:extLst>
              <a:ext uri="{FF2B5EF4-FFF2-40B4-BE49-F238E27FC236}">
                <a16:creationId xmlns:a16="http://schemas.microsoft.com/office/drawing/2014/main" id="{9586DDFB-3353-4B16-BE79-C9EF3CF639B2}"/>
              </a:ext>
            </a:extLst>
          </p:cNvPr>
          <p:cNvSpPr txBox="1"/>
          <p:nvPr/>
        </p:nvSpPr>
        <p:spPr>
          <a:xfrm>
            <a:off x="277844" y="4801938"/>
            <a:ext cx="7113555" cy="1569660"/>
          </a:xfrm>
          <a:prstGeom prst="rect">
            <a:avLst/>
          </a:prstGeom>
          <a:noFill/>
        </p:spPr>
        <p:txBody>
          <a:bodyPr wrap="square">
            <a:spAutoFit/>
          </a:bodyPr>
          <a:lstStyle/>
          <a:p>
            <a:r>
              <a:rPr lang="cs-CZ" b="0" i="0" u="none" strike="noStrike" dirty="0">
                <a:solidFill>
                  <a:srgbClr val="000000"/>
                </a:solidFill>
                <a:effectLst/>
              </a:rPr>
              <a:t>Pro 1 cm</a:t>
            </a:r>
            <a:r>
              <a:rPr lang="cs-CZ" b="0" i="0" u="none" strike="noStrike" baseline="30000" dirty="0">
                <a:solidFill>
                  <a:srgbClr val="000000"/>
                </a:solidFill>
                <a:effectLst/>
              </a:rPr>
              <a:t>3</a:t>
            </a:r>
            <a:r>
              <a:rPr lang="cs-CZ" b="0" i="0" u="none" strike="noStrike" dirty="0">
                <a:solidFill>
                  <a:srgbClr val="000000"/>
                </a:solidFill>
                <a:effectLst/>
              </a:rPr>
              <a:t> směsi:</a:t>
            </a:r>
          </a:p>
          <a:p>
            <a:endParaRPr lang="cs-CZ" sz="800" dirty="0">
              <a:solidFill>
                <a:srgbClr val="000000"/>
              </a:solidFill>
            </a:endParaRPr>
          </a:p>
          <a:p>
            <a:r>
              <a:rPr lang="cs-CZ" b="0" i="0" u="none" strike="noStrike" dirty="0" err="1">
                <a:solidFill>
                  <a:srgbClr val="000000"/>
                </a:solidFill>
                <a:effectLst/>
              </a:rPr>
              <a:t>m</a:t>
            </a:r>
            <a:r>
              <a:rPr lang="cs-CZ" b="0" i="0" u="none" strike="noStrike" baseline="-25000" dirty="0" err="1">
                <a:solidFill>
                  <a:srgbClr val="000000"/>
                </a:solidFill>
                <a:effectLst/>
              </a:rPr>
              <a:t>b</a:t>
            </a:r>
            <a:r>
              <a:rPr lang="cs-CZ" b="0" i="0" u="none" strike="noStrike" dirty="0">
                <a:solidFill>
                  <a:srgbClr val="000000"/>
                </a:solidFill>
                <a:effectLst/>
              </a:rPr>
              <a:t> = </a:t>
            </a:r>
            <a:r>
              <a:rPr lang="el-GR" b="0" i="0" u="none" strike="noStrike" dirty="0">
                <a:solidFill>
                  <a:srgbClr val="000000"/>
                </a:solidFill>
                <a:effectLst/>
              </a:rPr>
              <a:t>ρ</a:t>
            </a:r>
            <a:r>
              <a:rPr lang="cs-CZ" b="0" i="0" u="none" strike="noStrike" baseline="-25000" dirty="0" err="1">
                <a:solidFill>
                  <a:srgbClr val="000000"/>
                </a:solidFill>
                <a:effectLst/>
              </a:rPr>
              <a:t>b</a:t>
            </a:r>
            <a:r>
              <a:rPr lang="cs-CZ" b="0" i="0" u="none" strike="noStrike" dirty="0" err="1">
                <a:solidFill>
                  <a:srgbClr val="000000"/>
                </a:solidFill>
                <a:effectLst/>
              </a:rPr>
              <a:t>.V</a:t>
            </a:r>
            <a:r>
              <a:rPr lang="cs-CZ" b="0" i="0" u="none" strike="noStrike" baseline="-25000" dirty="0" err="1">
                <a:solidFill>
                  <a:srgbClr val="000000"/>
                </a:solidFill>
                <a:effectLst/>
              </a:rPr>
              <a:t>b</a:t>
            </a:r>
            <a:r>
              <a:rPr lang="nn-NO" dirty="0"/>
              <a:t> = </a:t>
            </a:r>
            <a:r>
              <a:rPr lang="cs-CZ" sz="1800" dirty="0"/>
              <a:t>1,497</a:t>
            </a:r>
            <a:r>
              <a:rPr lang="nn-NO" dirty="0"/>
              <a:t>⋅</a:t>
            </a:r>
            <a:r>
              <a:rPr lang="cs-CZ" dirty="0"/>
              <a:t>0,28</a:t>
            </a:r>
            <a:r>
              <a:rPr lang="nn-NO" dirty="0"/>
              <a:t> = </a:t>
            </a:r>
            <a:r>
              <a:rPr lang="cs-CZ" dirty="0"/>
              <a:t>0,419</a:t>
            </a:r>
            <a:r>
              <a:rPr lang="nn-NO" dirty="0"/>
              <a:t> g</a:t>
            </a:r>
            <a:endParaRPr lang="cs-CZ" dirty="0"/>
          </a:p>
          <a:p>
            <a:endParaRPr lang="cs-CZ" sz="800" dirty="0"/>
          </a:p>
          <a:p>
            <a:r>
              <a:rPr lang="cs-CZ" b="0" i="0" u="none" strike="noStrike" dirty="0" err="1">
                <a:solidFill>
                  <a:srgbClr val="000000"/>
                </a:solidFill>
                <a:effectLst/>
              </a:rPr>
              <a:t>m</a:t>
            </a:r>
            <a:r>
              <a:rPr lang="cs-CZ" b="0" i="0" u="none" strike="noStrike" baseline="-25000" dirty="0" err="1">
                <a:solidFill>
                  <a:srgbClr val="000000"/>
                </a:solidFill>
                <a:effectLst/>
              </a:rPr>
              <a:t>x</a:t>
            </a:r>
            <a:r>
              <a:rPr lang="cs-CZ" b="0" i="0" u="none" strike="noStrike" dirty="0">
                <a:solidFill>
                  <a:srgbClr val="000000"/>
                </a:solidFill>
                <a:effectLst/>
              </a:rPr>
              <a:t> = </a:t>
            </a:r>
            <a:r>
              <a:rPr lang="el-GR" b="0" i="0" u="none" strike="noStrike" dirty="0">
                <a:solidFill>
                  <a:srgbClr val="000000"/>
                </a:solidFill>
                <a:effectLst/>
              </a:rPr>
              <a:t>ρ</a:t>
            </a:r>
            <a:r>
              <a:rPr lang="cs-CZ" b="0" i="0" u="none" strike="noStrike" baseline="-25000" dirty="0" err="1">
                <a:solidFill>
                  <a:srgbClr val="000000"/>
                </a:solidFill>
                <a:effectLst/>
              </a:rPr>
              <a:t>x</a:t>
            </a:r>
            <a:r>
              <a:rPr lang="cs-CZ" b="0" i="0" u="none" strike="noStrike" dirty="0" err="1">
                <a:solidFill>
                  <a:srgbClr val="000000"/>
                </a:solidFill>
                <a:effectLst/>
              </a:rPr>
              <a:t>.V</a:t>
            </a:r>
            <a:r>
              <a:rPr lang="cs-CZ" b="0" i="0" u="none" strike="noStrike" baseline="-25000" dirty="0" err="1">
                <a:solidFill>
                  <a:srgbClr val="000000"/>
                </a:solidFill>
                <a:effectLst/>
              </a:rPr>
              <a:t>x</a:t>
            </a:r>
            <a:r>
              <a:rPr lang="nn-NO" dirty="0"/>
              <a:t> = 0,867⋅</a:t>
            </a:r>
            <a:r>
              <a:rPr lang="cs-CZ" dirty="0"/>
              <a:t>0,72</a:t>
            </a:r>
            <a:r>
              <a:rPr lang="nn-NO" dirty="0"/>
              <a:t> = </a:t>
            </a:r>
            <a:r>
              <a:rPr lang="cs-CZ" dirty="0"/>
              <a:t>0,</a:t>
            </a:r>
            <a:r>
              <a:rPr lang="nn-NO" dirty="0"/>
              <a:t>624 g</a:t>
            </a:r>
            <a:endParaRPr lang="cs-CZ" dirty="0"/>
          </a:p>
          <a:p>
            <a:endParaRPr lang="cs-CZ" sz="800" dirty="0"/>
          </a:p>
          <a:p>
            <a:r>
              <a:rPr kumimoji="0" lang="cs-CZ" altLang="cs-CZ" sz="1800" b="0" i="0" u="none" strike="noStrike" cap="none" normalizeH="0" baseline="0" dirty="0">
                <a:ln>
                  <a:noFill/>
                </a:ln>
                <a:solidFill>
                  <a:srgbClr val="000000"/>
                </a:solidFill>
                <a:effectLst/>
              </a:rPr>
              <a:t>m = </a:t>
            </a:r>
            <a:r>
              <a:rPr kumimoji="0" lang="cs-CZ" altLang="cs-CZ" sz="1800" b="0" i="0" u="none" strike="noStrike" cap="none" normalizeH="0" baseline="0" dirty="0" err="1">
                <a:ln>
                  <a:noFill/>
                </a:ln>
                <a:solidFill>
                  <a:srgbClr val="000000"/>
                </a:solidFill>
                <a:effectLst/>
              </a:rPr>
              <a:t>m</a:t>
            </a:r>
            <a:r>
              <a:rPr kumimoji="0" lang="cs-CZ" altLang="cs-CZ" sz="1800" b="0" i="0" u="none" strike="noStrike" cap="none" normalizeH="0" baseline="-25000" dirty="0" err="1">
                <a:ln>
                  <a:noFill/>
                </a:ln>
                <a:solidFill>
                  <a:srgbClr val="000000"/>
                </a:solidFill>
                <a:effectLst/>
              </a:rPr>
              <a:t>x</a:t>
            </a:r>
            <a:r>
              <a:rPr kumimoji="0" lang="cs-CZ" altLang="cs-CZ" sz="1800" b="0" i="0" u="none" strike="noStrike" cap="none" normalizeH="0" baseline="0" dirty="0">
                <a:ln>
                  <a:noFill/>
                </a:ln>
                <a:solidFill>
                  <a:srgbClr val="000000"/>
                </a:solidFill>
                <a:effectLst/>
              </a:rPr>
              <a:t> + </a:t>
            </a:r>
            <a:r>
              <a:rPr kumimoji="0" lang="cs-CZ" altLang="cs-CZ" sz="1800" b="0" i="0" u="none" strike="noStrike" cap="none" normalizeH="0" baseline="0" dirty="0" err="1">
                <a:ln>
                  <a:noFill/>
                </a:ln>
                <a:solidFill>
                  <a:srgbClr val="000000"/>
                </a:solidFill>
                <a:effectLst/>
              </a:rPr>
              <a:t>m</a:t>
            </a:r>
            <a:r>
              <a:rPr kumimoji="0" lang="cs-CZ" altLang="cs-CZ" sz="1800" b="0" i="0" u="none" strike="noStrike" cap="none" normalizeH="0" baseline="-25000" dirty="0" err="1">
                <a:ln>
                  <a:noFill/>
                </a:ln>
                <a:solidFill>
                  <a:srgbClr val="000000"/>
                </a:solidFill>
                <a:effectLst/>
              </a:rPr>
              <a:t>b</a:t>
            </a:r>
            <a:r>
              <a:rPr kumimoji="0" lang="cs-CZ" altLang="cs-CZ" sz="1800" b="0" i="0" u="none" strike="noStrike" cap="none" normalizeH="0" baseline="0" dirty="0">
                <a:ln>
                  <a:noFill/>
                </a:ln>
                <a:solidFill>
                  <a:srgbClr val="000000"/>
                </a:solidFill>
                <a:effectLst/>
              </a:rPr>
              <a:t> = 0,624 + 0,419 = 0,104 g       odtud    </a:t>
            </a:r>
            <a:r>
              <a:rPr kumimoji="0" lang="cs-CZ" altLang="cs-CZ" sz="1800" b="0" i="0" u="none" strike="noStrike" cap="none" normalizeH="0" baseline="0" dirty="0" err="1">
                <a:ln>
                  <a:noFill/>
                </a:ln>
                <a:solidFill>
                  <a:srgbClr val="000000"/>
                </a:solidFill>
                <a:effectLst/>
              </a:rPr>
              <a:t>ρ</a:t>
            </a:r>
            <a:r>
              <a:rPr kumimoji="0" lang="cs-CZ" altLang="cs-CZ" sz="1800" b="0" i="0" u="none" strike="noStrike" cap="none" normalizeH="0" baseline="-25000" dirty="0" err="1">
                <a:ln>
                  <a:noFill/>
                </a:ln>
                <a:solidFill>
                  <a:srgbClr val="000000"/>
                </a:solidFill>
                <a:effectLst/>
              </a:rPr>
              <a:t>k</a:t>
            </a:r>
            <a:r>
              <a:rPr kumimoji="0" lang="cs-CZ" altLang="cs-CZ" sz="1800" b="0" i="0" u="none" strike="noStrike" cap="none" normalizeH="0" baseline="0" dirty="0">
                <a:ln>
                  <a:noFill/>
                </a:ln>
                <a:solidFill>
                  <a:srgbClr val="000000"/>
                </a:solidFill>
                <a:effectLst/>
              </a:rPr>
              <a:t> = </a:t>
            </a:r>
            <a:r>
              <a:rPr kumimoji="0" lang="cs-CZ" altLang="cs-CZ" sz="1800" b="0" i="0" u="sng" strike="noStrike" cap="none" normalizeH="0" baseline="0" dirty="0">
                <a:ln>
                  <a:noFill/>
                </a:ln>
                <a:solidFill>
                  <a:srgbClr val="000000"/>
                </a:solidFill>
                <a:effectLst/>
              </a:rPr>
              <a:t>0,104 g.</a:t>
            </a:r>
            <a:r>
              <a:rPr lang="cs-CZ" b="0" i="0" u="sng" strike="noStrike" dirty="0">
                <a:solidFill>
                  <a:srgbClr val="000000"/>
                </a:solidFill>
                <a:effectLst/>
              </a:rPr>
              <a:t> cm</a:t>
            </a:r>
            <a:r>
              <a:rPr lang="cs-CZ" b="0" i="0" u="sng" strike="noStrike" baseline="30000" dirty="0">
                <a:solidFill>
                  <a:srgbClr val="000000"/>
                </a:solidFill>
                <a:effectLst/>
              </a:rPr>
              <a:t>-3</a:t>
            </a:r>
            <a:endParaRPr lang="cs-CZ" u="sng" dirty="0"/>
          </a:p>
        </p:txBody>
      </p:sp>
      <p:sp>
        <p:nvSpPr>
          <p:cNvPr id="2" name="TextovéPole 1">
            <a:extLst>
              <a:ext uri="{FF2B5EF4-FFF2-40B4-BE49-F238E27FC236}">
                <a16:creationId xmlns:a16="http://schemas.microsoft.com/office/drawing/2014/main" id="{1E96CED9-5AC4-4515-8A31-DCBEBCE88629}"/>
              </a:ext>
            </a:extLst>
          </p:cNvPr>
          <p:cNvSpPr txBox="1"/>
          <p:nvPr/>
        </p:nvSpPr>
        <p:spPr>
          <a:xfrm>
            <a:off x="238125" y="208092"/>
            <a:ext cx="1072730" cy="461665"/>
          </a:xfrm>
          <a:prstGeom prst="rect">
            <a:avLst/>
          </a:prstGeom>
          <a:noFill/>
        </p:spPr>
        <p:txBody>
          <a:bodyPr wrap="none" rtlCol="0">
            <a:spAutoFit/>
          </a:bodyPr>
          <a:lstStyle/>
          <a:p>
            <a:r>
              <a:rPr lang="cs-CZ" sz="2400" b="1" dirty="0"/>
              <a:t>Příklad</a:t>
            </a:r>
          </a:p>
        </p:txBody>
      </p:sp>
    </p:spTree>
    <p:extLst>
      <p:ext uri="{BB962C8B-B14F-4D97-AF65-F5344CB8AC3E}">
        <p14:creationId xmlns:p14="http://schemas.microsoft.com/office/powerpoint/2010/main" val="9806116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E415AC-1C92-40DF-B84F-14C5FF3D86D5}"/>
              </a:ext>
            </a:extLst>
          </p:cNvPr>
          <p:cNvSpPr>
            <a:spLocks noGrp="1"/>
          </p:cNvSpPr>
          <p:nvPr>
            <p:ph type="title"/>
          </p:nvPr>
        </p:nvSpPr>
        <p:spPr>
          <a:xfrm>
            <a:off x="314325" y="212727"/>
            <a:ext cx="7886700" cy="492124"/>
          </a:xfrm>
        </p:spPr>
        <p:txBody>
          <a:bodyPr>
            <a:normAutofit/>
          </a:bodyPr>
          <a:lstStyle/>
          <a:p>
            <a:r>
              <a:rPr lang="cs-CZ" sz="2400" b="1" dirty="0">
                <a:latin typeface="+mn-lt"/>
              </a:rPr>
              <a:t>Hydrostatické váhy</a:t>
            </a:r>
          </a:p>
        </p:txBody>
      </p:sp>
      <p:pic>
        <p:nvPicPr>
          <p:cNvPr id="23554" name="Picture 2" descr="Obr. 2. HV na začátku měření (vlevo) a po nastavení rovnováhy (vpravo)">
            <a:extLst>
              <a:ext uri="{FF2B5EF4-FFF2-40B4-BE49-F238E27FC236}">
                <a16:creationId xmlns:a16="http://schemas.microsoft.com/office/drawing/2014/main" id="{8AB22A91-7C67-46ED-A8EF-7631BB8535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628" y="2179680"/>
            <a:ext cx="5314671" cy="167943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5314503E-DF92-41C1-8B7C-D603F7BC6C8F}"/>
              </a:ext>
            </a:extLst>
          </p:cNvPr>
          <p:cNvSpPr txBox="1"/>
          <p:nvPr/>
        </p:nvSpPr>
        <p:spPr>
          <a:xfrm>
            <a:off x="314325" y="822663"/>
            <a:ext cx="8639175" cy="1323439"/>
          </a:xfrm>
          <a:prstGeom prst="rect">
            <a:avLst/>
          </a:prstGeom>
          <a:noFill/>
        </p:spPr>
        <p:txBody>
          <a:bodyPr wrap="square">
            <a:spAutoFit/>
          </a:bodyPr>
          <a:lstStyle/>
          <a:p>
            <a:pPr algn="just"/>
            <a:r>
              <a:rPr lang="cs-CZ" sz="2000" b="0" i="0" dirty="0">
                <a:solidFill>
                  <a:srgbClr val="000000"/>
                </a:solidFill>
                <a:effectLst/>
              </a:rPr>
              <a:t>Metoda se používá k </a:t>
            </a:r>
            <a:r>
              <a:rPr lang="cs-CZ" sz="2000" b="0" i="0" u="sng" dirty="0">
                <a:solidFill>
                  <a:srgbClr val="000000"/>
                </a:solidFill>
                <a:effectLst/>
              </a:rPr>
              <a:t>přesnému určení hustoty pevné látky</a:t>
            </a:r>
            <a:r>
              <a:rPr lang="cs-CZ" sz="2000" b="0" i="0" dirty="0">
                <a:solidFill>
                  <a:srgbClr val="000000"/>
                </a:solidFill>
                <a:effectLst/>
              </a:rPr>
              <a:t> i nepravidelného tvaru </a:t>
            </a:r>
            <a:r>
              <a:rPr lang="cs-CZ" sz="2000" b="0" i="0" u="sng" dirty="0">
                <a:solidFill>
                  <a:srgbClr val="000000"/>
                </a:solidFill>
                <a:effectLst/>
              </a:rPr>
              <a:t>nebo kapaliny</a:t>
            </a:r>
            <a:r>
              <a:rPr lang="cs-CZ" sz="2000" b="0" i="0" dirty="0">
                <a:solidFill>
                  <a:srgbClr val="000000"/>
                </a:solidFill>
                <a:effectLst/>
              </a:rPr>
              <a:t>. K vážení se používá rovnoramenných vah, které jsou mírně upraveny tak, aby se předmět mohl ponořit do kapaliny známé hustoty a mohl se tedy vážit ve vzduchu nebo v kapalině. </a:t>
            </a:r>
            <a:endParaRPr lang="cs-CZ" sz="2000" dirty="0"/>
          </a:p>
        </p:txBody>
      </p:sp>
      <p:sp>
        <p:nvSpPr>
          <p:cNvPr id="5" name="Rectangle 5">
            <a:extLst>
              <a:ext uri="{FF2B5EF4-FFF2-40B4-BE49-F238E27FC236}">
                <a16:creationId xmlns:a16="http://schemas.microsoft.com/office/drawing/2014/main" id="{3EE23E37-D611-45C0-9BB5-FAB77CF5435A}"/>
              </a:ext>
            </a:extLst>
          </p:cNvPr>
          <p:cNvSpPr>
            <a:spLocks noChangeArrowheads="1"/>
          </p:cNvSpPr>
          <p:nvPr/>
        </p:nvSpPr>
        <p:spPr bwMode="auto">
          <a:xfrm rot="10800000" flipV="1">
            <a:off x="257175" y="4022200"/>
            <a:ext cx="8753473" cy="10156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defTabSz="914400"/>
            <a:r>
              <a:rPr kumimoji="0" lang="cs-CZ" altLang="cs-CZ" sz="2000" b="0" i="0" u="none" strike="noStrike" cap="none" normalizeH="0" baseline="0" dirty="0">
                <a:ln>
                  <a:noFill/>
                </a:ln>
                <a:solidFill>
                  <a:srgbClr val="000000"/>
                </a:solidFill>
                <a:effectLst/>
                <a:latin typeface="+mn-lt"/>
              </a:rPr>
              <a:t>Na začátku měření, kdy jsou obě tělesa ve vzduchu, je počáteční vzdálenost pro obě ramena stejná (</a:t>
            </a:r>
            <a:r>
              <a:rPr lang="cs-CZ" altLang="cs-CZ" sz="2000" i="1" dirty="0">
                <a:solidFill>
                  <a:srgbClr val="000000"/>
                </a:solidFill>
                <a:latin typeface="+mn-lt"/>
              </a:rPr>
              <a:t>d</a:t>
            </a:r>
            <a:r>
              <a:rPr lang="cs-CZ" altLang="cs-CZ" sz="2000" baseline="-30000" dirty="0">
                <a:solidFill>
                  <a:srgbClr val="000000"/>
                </a:solidFill>
                <a:latin typeface="+mn-lt"/>
              </a:rPr>
              <a:t>1</a:t>
            </a:r>
            <a:r>
              <a:rPr lang="cs-CZ" altLang="cs-CZ" sz="2000" dirty="0">
                <a:solidFill>
                  <a:srgbClr val="000000"/>
                </a:solidFill>
                <a:latin typeface="+mn-lt"/>
              </a:rPr>
              <a:t> </a:t>
            </a:r>
            <a:r>
              <a:rPr kumimoji="0" lang="cs-CZ" altLang="cs-CZ" sz="2000" b="0" i="0" u="none" strike="noStrike" cap="none" normalizeH="0" baseline="0" dirty="0">
                <a:ln>
                  <a:noFill/>
                </a:ln>
                <a:solidFill>
                  <a:srgbClr val="000000"/>
                </a:solidFill>
                <a:effectLst/>
                <a:latin typeface="+mn-lt"/>
              </a:rPr>
              <a:t>= </a:t>
            </a:r>
            <a:r>
              <a:rPr lang="cs-CZ" altLang="cs-CZ" sz="2000" i="1" dirty="0">
                <a:solidFill>
                  <a:srgbClr val="000000"/>
                </a:solidFill>
                <a:latin typeface="+mn-lt"/>
              </a:rPr>
              <a:t>d</a:t>
            </a:r>
            <a:r>
              <a:rPr lang="cs-CZ" altLang="cs-CZ" sz="2000" baseline="-30000" dirty="0">
                <a:solidFill>
                  <a:srgbClr val="000000"/>
                </a:solidFill>
                <a:latin typeface="+mn-lt"/>
              </a:rPr>
              <a:t>2</a:t>
            </a:r>
            <a:r>
              <a:rPr kumimoji="0" lang="cs-CZ" altLang="cs-CZ" sz="2000" b="0" i="0" u="none" strike="noStrike" cap="none" normalizeH="0" baseline="0" dirty="0">
                <a:ln>
                  <a:noFill/>
                </a:ln>
                <a:solidFill>
                  <a:srgbClr val="000000"/>
                </a:solidFill>
                <a:effectLst/>
                <a:latin typeface="+mn-lt"/>
              </a:rPr>
              <a:t>). Jedno z těles následně celé ponoříme do vody o hustotě </a:t>
            </a:r>
            <a:r>
              <a:rPr kumimoji="0" lang="cs-CZ" altLang="cs-CZ" sz="2000" b="0" i="1" u="none" strike="noStrike" cap="none" normalizeH="0" baseline="0" dirty="0" err="1">
                <a:ln>
                  <a:noFill/>
                </a:ln>
                <a:solidFill>
                  <a:srgbClr val="000000"/>
                </a:solidFill>
                <a:effectLst/>
                <a:latin typeface="+mn-lt"/>
              </a:rPr>
              <a:t>ρ</a:t>
            </a:r>
            <a:r>
              <a:rPr kumimoji="0" lang="cs-CZ" altLang="cs-CZ" sz="2000" b="0" i="0" u="none" strike="noStrike" cap="none" normalizeH="0" baseline="-30000" dirty="0" err="1">
                <a:ln>
                  <a:noFill/>
                </a:ln>
                <a:solidFill>
                  <a:srgbClr val="000000"/>
                </a:solidFill>
                <a:effectLst/>
                <a:latin typeface="+mn-lt"/>
              </a:rPr>
              <a:t>v</a:t>
            </a:r>
            <a:r>
              <a:rPr kumimoji="0" lang="cs-CZ" altLang="cs-CZ" sz="2000" b="0" i="0" u="none" strike="noStrike" cap="none" normalizeH="0" baseline="0" dirty="0">
                <a:ln>
                  <a:noFill/>
                </a:ln>
                <a:solidFill>
                  <a:srgbClr val="000000"/>
                </a:solidFill>
                <a:effectLst/>
                <a:latin typeface="+mn-lt"/>
              </a:rPr>
              <a:t>, tím se poruší rovnováha </a:t>
            </a:r>
            <a:r>
              <a:rPr lang="cs-CZ" altLang="cs-CZ" sz="2000" dirty="0">
                <a:solidFill>
                  <a:srgbClr val="000000"/>
                </a:solidFill>
              </a:rPr>
              <a:t>(</a:t>
            </a:r>
            <a:r>
              <a:rPr lang="cs-CZ" altLang="cs-CZ" sz="2000" i="1" dirty="0">
                <a:solidFill>
                  <a:srgbClr val="000000"/>
                </a:solidFill>
              </a:rPr>
              <a:t>d</a:t>
            </a:r>
            <a:r>
              <a:rPr lang="cs-CZ" altLang="cs-CZ" sz="2000" baseline="-30000" dirty="0">
                <a:solidFill>
                  <a:srgbClr val="000000"/>
                </a:solidFill>
              </a:rPr>
              <a:t>1</a:t>
            </a:r>
            <a:r>
              <a:rPr lang="cs-CZ" altLang="cs-CZ" sz="2000" dirty="0">
                <a:solidFill>
                  <a:srgbClr val="000000"/>
                </a:solidFill>
              </a:rPr>
              <a:t> ≠ </a:t>
            </a:r>
            <a:r>
              <a:rPr lang="cs-CZ" altLang="cs-CZ" sz="2000" i="1" dirty="0">
                <a:solidFill>
                  <a:srgbClr val="000000"/>
                </a:solidFill>
              </a:rPr>
              <a:t>d</a:t>
            </a:r>
            <a:r>
              <a:rPr lang="cs-CZ" altLang="cs-CZ" sz="2000" baseline="-30000" dirty="0">
                <a:solidFill>
                  <a:srgbClr val="000000"/>
                </a:solidFill>
              </a:rPr>
              <a:t>2</a:t>
            </a:r>
            <a:r>
              <a:rPr lang="cs-CZ" altLang="cs-CZ" sz="2000" dirty="0">
                <a:solidFill>
                  <a:srgbClr val="000000"/>
                </a:solidFill>
              </a:rPr>
              <a:t>)</a:t>
            </a:r>
            <a:r>
              <a:rPr kumimoji="0" lang="cs-CZ" altLang="cs-CZ" sz="2000" b="0" i="0" u="none" strike="noStrike" cap="none" normalizeH="0" baseline="0" dirty="0">
                <a:ln>
                  <a:noFill/>
                </a:ln>
                <a:solidFill>
                  <a:srgbClr val="000000"/>
                </a:solidFill>
                <a:effectLst/>
                <a:latin typeface="+mn-lt"/>
              </a:rPr>
              <a:t>.</a:t>
            </a:r>
            <a:endParaRPr kumimoji="0" lang="cs-CZ" altLang="cs-CZ" sz="2000" b="0" i="0" u="none" strike="noStrike" cap="none" normalizeH="0" baseline="0" dirty="0">
              <a:ln>
                <a:noFill/>
              </a:ln>
              <a:solidFill>
                <a:schemeClr val="tx1"/>
              </a:solidFill>
              <a:effectLst/>
              <a:latin typeface="+mn-lt"/>
            </a:endParaRPr>
          </a:p>
        </p:txBody>
      </p:sp>
      <p:sp>
        <p:nvSpPr>
          <p:cNvPr id="7" name="TextovéPole 6">
            <a:extLst>
              <a:ext uri="{FF2B5EF4-FFF2-40B4-BE49-F238E27FC236}">
                <a16:creationId xmlns:a16="http://schemas.microsoft.com/office/drawing/2014/main" id="{424B724B-E6FA-450A-A9DE-2AD1E5BD0D31}"/>
              </a:ext>
            </a:extLst>
          </p:cNvPr>
          <p:cNvSpPr txBox="1"/>
          <p:nvPr/>
        </p:nvSpPr>
        <p:spPr>
          <a:xfrm>
            <a:off x="2133600" y="5148977"/>
            <a:ext cx="3619500" cy="400110"/>
          </a:xfrm>
          <a:prstGeom prst="rect">
            <a:avLst/>
          </a:prstGeom>
          <a:noFill/>
        </p:spPr>
        <p:txBody>
          <a:bodyPr wrap="square">
            <a:spAutoFit/>
          </a:bodyPr>
          <a:lstStyle/>
          <a:p>
            <a:r>
              <a:rPr lang="el-GR" sz="2000" b="0" i="0" u="none" strike="noStrike" dirty="0">
                <a:solidFill>
                  <a:srgbClr val="000000"/>
                </a:solidFill>
                <a:effectLst/>
              </a:rPr>
              <a:t>ρ</a:t>
            </a:r>
            <a:r>
              <a:rPr lang="cs-CZ" sz="2000" b="0" i="0" u="none" strike="noStrike" baseline="-25000" dirty="0">
                <a:solidFill>
                  <a:srgbClr val="000000"/>
                </a:solidFill>
                <a:effectLst/>
              </a:rPr>
              <a:t>t </a:t>
            </a:r>
            <a:r>
              <a:rPr lang="cs-CZ" sz="2000" b="0" i="0" u="none" strike="noStrike" dirty="0">
                <a:solidFill>
                  <a:srgbClr val="000000"/>
                </a:solidFill>
                <a:effectLst/>
              </a:rPr>
              <a:t>= (</a:t>
            </a:r>
            <a:r>
              <a:rPr lang="el-GR" sz="2000" b="0" i="0" u="none" strike="noStrike" dirty="0">
                <a:solidFill>
                  <a:srgbClr val="000000"/>
                </a:solidFill>
                <a:effectLst/>
              </a:rPr>
              <a:t>ρ</a:t>
            </a:r>
            <a:r>
              <a:rPr lang="cs-CZ" sz="2000" b="0" i="0" u="none" strike="noStrike" baseline="-25000" dirty="0">
                <a:solidFill>
                  <a:srgbClr val="000000"/>
                </a:solidFill>
                <a:effectLst/>
              </a:rPr>
              <a:t>k</a:t>
            </a:r>
            <a:r>
              <a:rPr lang="cs-CZ" sz="2000" b="0" i="0" u="none" strike="noStrike" dirty="0">
                <a:solidFill>
                  <a:srgbClr val="000000"/>
                </a:solidFill>
                <a:effectLst/>
              </a:rPr>
              <a:t>.m</a:t>
            </a:r>
            <a:r>
              <a:rPr lang="cs-CZ" sz="2000" b="0" i="0" u="none" strike="noStrike" baseline="-25000" dirty="0">
                <a:solidFill>
                  <a:srgbClr val="000000"/>
                </a:solidFill>
                <a:effectLst/>
              </a:rPr>
              <a:t>z1 </a:t>
            </a:r>
            <a:r>
              <a:rPr lang="cs-CZ" sz="2000" b="0" i="0" u="none" strike="noStrike" dirty="0">
                <a:solidFill>
                  <a:srgbClr val="000000"/>
                </a:solidFill>
                <a:effectLst/>
              </a:rPr>
              <a:t>− </a:t>
            </a:r>
            <a:r>
              <a:rPr lang="el-GR" sz="2000" b="0" i="0" u="none" strike="noStrike" dirty="0">
                <a:solidFill>
                  <a:srgbClr val="000000"/>
                </a:solidFill>
                <a:effectLst/>
              </a:rPr>
              <a:t>ρ</a:t>
            </a:r>
            <a:r>
              <a:rPr lang="cs-CZ" sz="2000" b="0" i="0" u="none" strike="noStrike" baseline="-25000" dirty="0">
                <a:solidFill>
                  <a:srgbClr val="000000"/>
                </a:solidFill>
                <a:effectLst/>
              </a:rPr>
              <a:t>VZ</a:t>
            </a:r>
            <a:r>
              <a:rPr lang="cs-CZ" sz="2000" b="0" i="0" u="none" strike="noStrike" dirty="0">
                <a:solidFill>
                  <a:srgbClr val="000000"/>
                </a:solidFill>
                <a:effectLst/>
              </a:rPr>
              <a:t>.m</a:t>
            </a:r>
            <a:r>
              <a:rPr lang="cs-CZ" sz="2000" b="0" i="0" u="none" strike="noStrike" baseline="-25000" dirty="0">
                <a:solidFill>
                  <a:srgbClr val="000000"/>
                </a:solidFill>
                <a:effectLst/>
              </a:rPr>
              <a:t>z2</a:t>
            </a:r>
            <a:r>
              <a:rPr lang="cs-CZ" sz="2000" b="0" i="0" u="none" strike="noStrike" dirty="0">
                <a:solidFill>
                  <a:srgbClr val="000000"/>
                </a:solidFill>
                <a:effectLst/>
              </a:rPr>
              <a:t>)/(m</a:t>
            </a:r>
            <a:r>
              <a:rPr lang="cs-CZ" sz="2000" b="0" i="0" u="none" strike="noStrike" baseline="-25000" dirty="0">
                <a:solidFill>
                  <a:srgbClr val="000000"/>
                </a:solidFill>
                <a:effectLst/>
              </a:rPr>
              <a:t>z1 </a:t>
            </a:r>
            <a:r>
              <a:rPr lang="cs-CZ" sz="2000" b="0" i="0" u="none" strike="noStrike" dirty="0">
                <a:solidFill>
                  <a:srgbClr val="000000"/>
                </a:solidFill>
                <a:effectLst/>
              </a:rPr>
              <a:t>− m</a:t>
            </a:r>
            <a:r>
              <a:rPr lang="cs-CZ" sz="2000" b="0" i="0" u="none" strike="noStrike" baseline="-25000" dirty="0">
                <a:solidFill>
                  <a:srgbClr val="000000"/>
                </a:solidFill>
                <a:effectLst/>
              </a:rPr>
              <a:t>z2</a:t>
            </a:r>
            <a:r>
              <a:rPr lang="cs-CZ" sz="2000" b="0" i="0" u="none" strike="noStrike" dirty="0">
                <a:solidFill>
                  <a:srgbClr val="000000"/>
                </a:solidFill>
                <a:effectLst/>
              </a:rPr>
              <a:t>)</a:t>
            </a:r>
            <a:endParaRPr lang="cs-CZ" sz="2000" dirty="0"/>
          </a:p>
        </p:txBody>
      </p:sp>
      <p:sp>
        <p:nvSpPr>
          <p:cNvPr id="14" name="TextovéPole 13">
            <a:extLst>
              <a:ext uri="{FF2B5EF4-FFF2-40B4-BE49-F238E27FC236}">
                <a16:creationId xmlns:a16="http://schemas.microsoft.com/office/drawing/2014/main" id="{52833AD4-59EB-4472-9090-ED8A7BBD9F62}"/>
              </a:ext>
            </a:extLst>
          </p:cNvPr>
          <p:cNvSpPr txBox="1"/>
          <p:nvPr/>
        </p:nvSpPr>
        <p:spPr>
          <a:xfrm>
            <a:off x="180975" y="5712171"/>
            <a:ext cx="6286500" cy="400110"/>
          </a:xfrm>
          <a:prstGeom prst="rect">
            <a:avLst/>
          </a:prstGeom>
          <a:noFill/>
        </p:spPr>
        <p:txBody>
          <a:bodyPr wrap="square">
            <a:spAutoFit/>
          </a:bodyPr>
          <a:lstStyle/>
          <a:p>
            <a:r>
              <a:rPr lang="cs-CZ" sz="2000" b="0" i="0" dirty="0">
                <a:solidFill>
                  <a:srgbClr val="000000"/>
                </a:solidFill>
                <a:effectLst/>
              </a:rPr>
              <a:t>Pokud se rozhodneme zanedbat vztlak ve vzduchu</a:t>
            </a:r>
            <a:endParaRPr lang="cs-CZ" sz="2000" dirty="0"/>
          </a:p>
        </p:txBody>
      </p:sp>
      <p:sp>
        <p:nvSpPr>
          <p:cNvPr id="9" name="TextovéPole 8">
            <a:extLst>
              <a:ext uri="{FF2B5EF4-FFF2-40B4-BE49-F238E27FC236}">
                <a16:creationId xmlns:a16="http://schemas.microsoft.com/office/drawing/2014/main" id="{55BAC908-EEC5-4F28-BAF5-F32DFD131EF0}"/>
              </a:ext>
            </a:extLst>
          </p:cNvPr>
          <p:cNvSpPr txBox="1"/>
          <p:nvPr/>
        </p:nvSpPr>
        <p:spPr>
          <a:xfrm>
            <a:off x="3067050" y="6217438"/>
            <a:ext cx="2219325" cy="400110"/>
          </a:xfrm>
          <a:prstGeom prst="rect">
            <a:avLst/>
          </a:prstGeom>
          <a:noFill/>
        </p:spPr>
        <p:txBody>
          <a:bodyPr wrap="square">
            <a:spAutoFit/>
          </a:bodyPr>
          <a:lstStyle/>
          <a:p>
            <a:r>
              <a:rPr lang="el-GR" sz="2000" b="0" i="0" u="none" strike="noStrike" dirty="0">
                <a:solidFill>
                  <a:srgbClr val="000000"/>
                </a:solidFill>
                <a:effectLst/>
              </a:rPr>
              <a:t>ρ</a:t>
            </a:r>
            <a:r>
              <a:rPr lang="cs-CZ" sz="2000" b="0" i="0" u="none" strike="noStrike" baseline="-25000" dirty="0">
                <a:solidFill>
                  <a:srgbClr val="000000"/>
                </a:solidFill>
                <a:effectLst/>
              </a:rPr>
              <a:t>t </a:t>
            </a:r>
            <a:r>
              <a:rPr lang="cs-CZ" sz="2000" b="0" i="0" u="none" strike="noStrike" dirty="0">
                <a:solidFill>
                  <a:srgbClr val="000000"/>
                </a:solidFill>
                <a:effectLst/>
              </a:rPr>
              <a:t>= m</a:t>
            </a:r>
            <a:r>
              <a:rPr lang="cs-CZ" sz="2000" b="0" i="0" u="none" strike="noStrike" baseline="-25000" dirty="0">
                <a:solidFill>
                  <a:srgbClr val="000000"/>
                </a:solidFill>
                <a:effectLst/>
              </a:rPr>
              <a:t>z1</a:t>
            </a:r>
            <a:r>
              <a:rPr lang="cs-CZ" sz="2000" b="0" i="0" u="none" strike="noStrike" dirty="0">
                <a:solidFill>
                  <a:srgbClr val="000000"/>
                </a:solidFill>
                <a:effectLst/>
              </a:rPr>
              <a:t>/(m</a:t>
            </a:r>
            <a:r>
              <a:rPr lang="cs-CZ" sz="2000" b="0" i="0" u="none" strike="noStrike" baseline="-25000" dirty="0">
                <a:solidFill>
                  <a:srgbClr val="000000"/>
                </a:solidFill>
                <a:effectLst/>
              </a:rPr>
              <a:t>z1 </a:t>
            </a:r>
            <a:r>
              <a:rPr lang="cs-CZ" sz="2000" b="0" i="0" u="none" strike="noStrike" dirty="0">
                <a:solidFill>
                  <a:srgbClr val="000000"/>
                </a:solidFill>
                <a:effectLst/>
              </a:rPr>
              <a:t>− m</a:t>
            </a:r>
            <a:r>
              <a:rPr lang="cs-CZ" sz="2000" b="0" i="0" u="none" strike="noStrike" baseline="-25000" dirty="0">
                <a:solidFill>
                  <a:srgbClr val="000000"/>
                </a:solidFill>
                <a:effectLst/>
              </a:rPr>
              <a:t>z2</a:t>
            </a:r>
            <a:r>
              <a:rPr lang="cs-CZ" sz="2000" b="0" i="0" u="none" strike="noStrike" dirty="0">
                <a:solidFill>
                  <a:srgbClr val="000000"/>
                </a:solidFill>
                <a:effectLst/>
              </a:rPr>
              <a:t>)</a:t>
            </a:r>
            <a:endParaRPr lang="cs-CZ" sz="2000" dirty="0"/>
          </a:p>
        </p:txBody>
      </p:sp>
      <p:pic>
        <p:nvPicPr>
          <p:cNvPr id="10" name="Picture 2">
            <a:extLst>
              <a:ext uri="{FF2B5EF4-FFF2-40B4-BE49-F238E27FC236}">
                <a16:creationId xmlns:a16="http://schemas.microsoft.com/office/drawing/2014/main" id="{D3072F10-012F-48EC-B15B-4A6A9EB6E7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0912" y="2146102"/>
            <a:ext cx="1702442" cy="1679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0979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F2FB2526-C329-4AFF-A406-88B1721F6B0F}"/>
              </a:ext>
            </a:extLst>
          </p:cNvPr>
          <p:cNvSpPr txBox="1"/>
          <p:nvPr/>
        </p:nvSpPr>
        <p:spPr>
          <a:xfrm>
            <a:off x="204787" y="669757"/>
            <a:ext cx="8734425" cy="1015663"/>
          </a:xfrm>
          <a:prstGeom prst="rect">
            <a:avLst/>
          </a:prstGeom>
          <a:noFill/>
        </p:spPr>
        <p:txBody>
          <a:bodyPr wrap="square">
            <a:spAutoFit/>
          </a:bodyPr>
          <a:lstStyle/>
          <a:p>
            <a:pPr algn="just"/>
            <a:r>
              <a:rPr lang="cs-CZ" sz="2000" b="0" i="0" dirty="0">
                <a:solidFill>
                  <a:srgbClr val="000000"/>
                </a:solidFill>
                <a:effectLst/>
              </a:rPr>
              <a:t>Zlatý předmět má na vzduchu hmotnost 96,25 g. Ponořen ve vodě je vyvážen závažím o hmotnosti 90,25 g. Rozhodněte, zda je předmět dutý. Pokud ano, určete objem dutiny. Hustota zlata je 19,25 g·cm</a:t>
            </a:r>
            <a:r>
              <a:rPr lang="cs-CZ" sz="2000" b="0" i="0" baseline="30000" dirty="0">
                <a:solidFill>
                  <a:srgbClr val="000000"/>
                </a:solidFill>
                <a:effectLst/>
              </a:rPr>
              <a:t>-3</a:t>
            </a:r>
            <a:r>
              <a:rPr lang="cs-CZ" sz="2000" b="0" i="0" dirty="0">
                <a:solidFill>
                  <a:srgbClr val="000000"/>
                </a:solidFill>
                <a:effectLst/>
              </a:rPr>
              <a:t>.</a:t>
            </a:r>
            <a:endParaRPr lang="cs-CZ" sz="2000" dirty="0"/>
          </a:p>
        </p:txBody>
      </p:sp>
      <p:sp>
        <p:nvSpPr>
          <p:cNvPr id="2" name="TextovéPole 1">
            <a:extLst>
              <a:ext uri="{FF2B5EF4-FFF2-40B4-BE49-F238E27FC236}">
                <a16:creationId xmlns:a16="http://schemas.microsoft.com/office/drawing/2014/main" id="{320B1D9C-D82A-43B7-9FBD-B861FA640705}"/>
              </a:ext>
            </a:extLst>
          </p:cNvPr>
          <p:cNvSpPr txBox="1"/>
          <p:nvPr/>
        </p:nvSpPr>
        <p:spPr>
          <a:xfrm>
            <a:off x="238125" y="208092"/>
            <a:ext cx="1072730" cy="461665"/>
          </a:xfrm>
          <a:prstGeom prst="rect">
            <a:avLst/>
          </a:prstGeom>
          <a:noFill/>
        </p:spPr>
        <p:txBody>
          <a:bodyPr wrap="none" rtlCol="0">
            <a:spAutoFit/>
          </a:bodyPr>
          <a:lstStyle/>
          <a:p>
            <a:r>
              <a:rPr lang="cs-CZ" sz="2400" b="1" dirty="0"/>
              <a:t>Příklad</a:t>
            </a:r>
          </a:p>
        </p:txBody>
      </p:sp>
      <p:pic>
        <p:nvPicPr>
          <p:cNvPr id="30722" name="Picture 2" descr="Nákres situace a působící síly">
            <a:extLst>
              <a:ext uri="{FF2B5EF4-FFF2-40B4-BE49-F238E27FC236}">
                <a16:creationId xmlns:a16="http://schemas.microsoft.com/office/drawing/2014/main" id="{AF1285DB-AA50-4152-9ACB-9E6F67E9CF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7737" y="1466346"/>
            <a:ext cx="4181475" cy="2510564"/>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7871367D-2162-4803-8C2F-0D581656F7DE}"/>
              </a:ext>
            </a:extLst>
          </p:cNvPr>
          <p:cNvSpPr txBox="1"/>
          <p:nvPr/>
        </p:nvSpPr>
        <p:spPr>
          <a:xfrm>
            <a:off x="185737" y="3537997"/>
            <a:ext cx="4572000" cy="1446550"/>
          </a:xfrm>
          <a:prstGeom prst="rect">
            <a:avLst/>
          </a:prstGeom>
          <a:noFill/>
        </p:spPr>
        <p:txBody>
          <a:bodyPr wrap="square">
            <a:spAutoFit/>
          </a:bodyPr>
          <a:lstStyle/>
          <a:p>
            <a:r>
              <a:rPr lang="cs-CZ" sz="2000" b="1" dirty="0"/>
              <a:t>zlatý předmět</a:t>
            </a:r>
          </a:p>
          <a:p>
            <a:r>
              <a:rPr lang="cs-CZ" sz="2000" dirty="0"/>
              <a:t>F</a:t>
            </a:r>
            <a:r>
              <a:rPr lang="cs-CZ" sz="2000" baseline="-25000" dirty="0"/>
              <a:t>G1</a:t>
            </a:r>
            <a:r>
              <a:rPr lang="cs-CZ" sz="2000" dirty="0"/>
              <a:t> = </a:t>
            </a:r>
            <a:r>
              <a:rPr lang="cs-CZ" sz="2000" dirty="0" err="1"/>
              <a:t>F</a:t>
            </a:r>
            <a:r>
              <a:rPr lang="cs-CZ" sz="2000" baseline="-25000" dirty="0" err="1"/>
              <a:t>vz</a:t>
            </a:r>
            <a:r>
              <a:rPr lang="cs-CZ" sz="2000" dirty="0"/>
              <a:t> + </a:t>
            </a:r>
            <a:r>
              <a:rPr lang="cs-CZ" sz="2000" baseline="-25000" dirty="0"/>
              <a:t>F1</a:t>
            </a:r>
          </a:p>
          <a:p>
            <a:endParaRPr lang="cs-CZ" sz="800" dirty="0"/>
          </a:p>
          <a:p>
            <a:r>
              <a:rPr lang="cs-CZ" sz="2000" dirty="0"/>
              <a:t>F</a:t>
            </a:r>
            <a:r>
              <a:rPr lang="cs-CZ" sz="2000" baseline="-25000" dirty="0"/>
              <a:t>1</a:t>
            </a:r>
            <a:r>
              <a:rPr lang="cs-CZ" sz="2000" dirty="0"/>
              <a:t>=F</a:t>
            </a:r>
            <a:r>
              <a:rPr lang="cs-CZ" sz="2000" baseline="-25000" dirty="0"/>
              <a:t>2</a:t>
            </a:r>
          </a:p>
          <a:p>
            <a:r>
              <a:rPr lang="cs-CZ" sz="2000" dirty="0"/>
              <a:t>F</a:t>
            </a:r>
            <a:r>
              <a:rPr lang="cs-CZ" sz="2000" baseline="-25000" dirty="0"/>
              <a:t>G2</a:t>
            </a:r>
            <a:r>
              <a:rPr lang="cs-CZ" sz="2000" dirty="0"/>
              <a:t> = F</a:t>
            </a:r>
            <a:r>
              <a:rPr lang="cs-CZ" sz="2000" baseline="-25000" dirty="0"/>
              <a:t>G1</a:t>
            </a:r>
            <a:r>
              <a:rPr lang="cs-CZ" sz="2000" dirty="0"/>
              <a:t> − </a:t>
            </a:r>
            <a:r>
              <a:rPr lang="cs-CZ" sz="2000" dirty="0" err="1"/>
              <a:t>F</a:t>
            </a:r>
            <a:r>
              <a:rPr lang="cs-CZ" sz="2000" baseline="-25000" dirty="0" err="1"/>
              <a:t>vz</a:t>
            </a:r>
            <a:endParaRPr lang="cs-CZ" sz="2000" baseline="-25000" dirty="0"/>
          </a:p>
        </p:txBody>
      </p:sp>
      <p:sp>
        <p:nvSpPr>
          <p:cNvPr id="9" name="TextovéPole 8">
            <a:extLst>
              <a:ext uri="{FF2B5EF4-FFF2-40B4-BE49-F238E27FC236}">
                <a16:creationId xmlns:a16="http://schemas.microsoft.com/office/drawing/2014/main" id="{20B0A0C4-838C-4961-80F9-6C067B3999D2}"/>
              </a:ext>
            </a:extLst>
          </p:cNvPr>
          <p:cNvSpPr txBox="1"/>
          <p:nvPr/>
        </p:nvSpPr>
        <p:spPr>
          <a:xfrm>
            <a:off x="204786" y="5157872"/>
            <a:ext cx="6253163" cy="1446550"/>
          </a:xfrm>
          <a:prstGeom prst="rect">
            <a:avLst/>
          </a:prstGeom>
          <a:noFill/>
        </p:spPr>
        <p:txBody>
          <a:bodyPr wrap="square">
            <a:spAutoFit/>
          </a:bodyPr>
          <a:lstStyle/>
          <a:p>
            <a:r>
              <a:rPr lang="cs-CZ" sz="2000" dirty="0"/>
              <a:t>Objem V´ pro těleso bez dutiny:</a:t>
            </a:r>
          </a:p>
          <a:p>
            <a:r>
              <a:rPr lang="cs-CZ" sz="2000" dirty="0" err="1"/>
              <a:t>ρ</a:t>
            </a:r>
            <a:r>
              <a:rPr lang="cs-CZ" sz="2000" baseline="-25000" dirty="0" err="1"/>
              <a:t>Au</a:t>
            </a:r>
            <a:r>
              <a:rPr lang="cs-CZ" sz="2000" dirty="0"/>
              <a:t> = m</a:t>
            </a:r>
            <a:r>
              <a:rPr lang="cs-CZ" sz="2000" baseline="-25000" dirty="0"/>
              <a:t>1</a:t>
            </a:r>
            <a:r>
              <a:rPr lang="cs-CZ" sz="2000" dirty="0"/>
              <a:t>.V′   ⇒   V′= m</a:t>
            </a:r>
            <a:r>
              <a:rPr lang="cs-CZ" sz="2000" baseline="-25000" dirty="0"/>
              <a:t>1</a:t>
            </a:r>
            <a:r>
              <a:rPr lang="cs-CZ" sz="2000" dirty="0"/>
              <a:t>/</a:t>
            </a:r>
            <a:r>
              <a:rPr lang="cs-CZ" sz="2000" dirty="0" err="1"/>
              <a:t>ρ</a:t>
            </a:r>
            <a:r>
              <a:rPr lang="cs-CZ" sz="2000" baseline="-25000" dirty="0" err="1"/>
              <a:t>Au</a:t>
            </a:r>
            <a:endParaRPr lang="cs-CZ" sz="2000" baseline="-25000" dirty="0"/>
          </a:p>
          <a:p>
            <a:endParaRPr lang="cs-CZ" sz="800" dirty="0"/>
          </a:p>
          <a:p>
            <a:r>
              <a:rPr lang="cs-CZ" sz="2000" dirty="0"/>
              <a:t>ΔV = V−V′ = (m</a:t>
            </a:r>
            <a:r>
              <a:rPr lang="cs-CZ" sz="2000" baseline="-25000" dirty="0"/>
              <a:t>1</a:t>
            </a:r>
            <a:r>
              <a:rPr lang="cs-CZ" sz="2000" dirty="0"/>
              <a:t>−m</a:t>
            </a:r>
            <a:r>
              <a:rPr lang="cs-CZ" sz="2000" baseline="-25000" dirty="0"/>
              <a:t>2</a:t>
            </a:r>
            <a:r>
              <a:rPr lang="cs-CZ" sz="2000" dirty="0"/>
              <a:t>)/ρ − m</a:t>
            </a:r>
            <a:r>
              <a:rPr lang="cs-CZ" sz="2000" baseline="-25000" dirty="0"/>
              <a:t>1</a:t>
            </a:r>
            <a:r>
              <a:rPr lang="cs-CZ" sz="2000" dirty="0"/>
              <a:t>/</a:t>
            </a:r>
            <a:r>
              <a:rPr lang="cs-CZ" sz="2000" dirty="0" err="1"/>
              <a:t>ρ</a:t>
            </a:r>
            <a:r>
              <a:rPr lang="cs-CZ" sz="2000" baseline="-25000" dirty="0" err="1"/>
              <a:t>Au</a:t>
            </a:r>
            <a:r>
              <a:rPr lang="cs-CZ" sz="2000" dirty="0"/>
              <a:t> =</a:t>
            </a:r>
          </a:p>
          <a:p>
            <a:r>
              <a:rPr lang="cs-CZ" sz="2000" dirty="0"/>
              <a:t>   = (0,09625−0,09025)/1000 − 0,09625/19250 = </a:t>
            </a:r>
            <a:r>
              <a:rPr lang="cs-CZ" sz="2000" u="sng" dirty="0"/>
              <a:t>1cm</a:t>
            </a:r>
            <a:r>
              <a:rPr lang="cs-CZ" sz="2000" u="sng" baseline="30000" dirty="0"/>
              <a:t>3</a:t>
            </a:r>
          </a:p>
        </p:txBody>
      </p:sp>
      <p:sp>
        <p:nvSpPr>
          <p:cNvPr id="11" name="TextovéPole 10">
            <a:extLst>
              <a:ext uri="{FF2B5EF4-FFF2-40B4-BE49-F238E27FC236}">
                <a16:creationId xmlns:a16="http://schemas.microsoft.com/office/drawing/2014/main" id="{C919E007-8F3E-481B-8CBC-31472B3DCF07}"/>
              </a:ext>
            </a:extLst>
          </p:cNvPr>
          <p:cNvSpPr txBox="1"/>
          <p:nvPr/>
        </p:nvSpPr>
        <p:spPr>
          <a:xfrm>
            <a:off x="2581274" y="3553386"/>
            <a:ext cx="1085851" cy="707886"/>
          </a:xfrm>
          <a:prstGeom prst="rect">
            <a:avLst/>
          </a:prstGeom>
          <a:noFill/>
        </p:spPr>
        <p:txBody>
          <a:bodyPr wrap="square">
            <a:spAutoFit/>
          </a:bodyPr>
          <a:lstStyle/>
          <a:p>
            <a:r>
              <a:rPr lang="cs-CZ" sz="2000" b="1" dirty="0"/>
              <a:t>závaží</a:t>
            </a:r>
          </a:p>
          <a:p>
            <a:r>
              <a:rPr lang="cs-CZ" sz="2000" dirty="0"/>
              <a:t>F</a:t>
            </a:r>
            <a:r>
              <a:rPr lang="cs-CZ" sz="2000" baseline="-25000" dirty="0"/>
              <a:t>G2</a:t>
            </a:r>
            <a:r>
              <a:rPr lang="cs-CZ" sz="2000" dirty="0"/>
              <a:t> = F</a:t>
            </a:r>
            <a:r>
              <a:rPr lang="cs-CZ" sz="2000" baseline="-25000" dirty="0"/>
              <a:t>2</a:t>
            </a:r>
          </a:p>
        </p:txBody>
      </p:sp>
      <p:sp>
        <p:nvSpPr>
          <p:cNvPr id="13" name="TextovéPole 12">
            <a:extLst>
              <a:ext uri="{FF2B5EF4-FFF2-40B4-BE49-F238E27FC236}">
                <a16:creationId xmlns:a16="http://schemas.microsoft.com/office/drawing/2014/main" id="{C54C4C76-396B-41AA-BDF6-159E9EA41683}"/>
              </a:ext>
            </a:extLst>
          </p:cNvPr>
          <p:cNvSpPr txBox="1"/>
          <p:nvPr/>
        </p:nvSpPr>
        <p:spPr>
          <a:xfrm>
            <a:off x="5467350" y="4065613"/>
            <a:ext cx="2362200" cy="707886"/>
          </a:xfrm>
          <a:prstGeom prst="rect">
            <a:avLst/>
          </a:prstGeom>
          <a:noFill/>
        </p:spPr>
        <p:txBody>
          <a:bodyPr wrap="square">
            <a:spAutoFit/>
          </a:bodyPr>
          <a:lstStyle/>
          <a:p>
            <a:r>
              <a:rPr lang="cs-CZ" sz="2000" dirty="0"/>
              <a:t>m</a:t>
            </a:r>
            <a:r>
              <a:rPr lang="cs-CZ" sz="2000" baseline="-25000" dirty="0"/>
              <a:t>2</a:t>
            </a:r>
            <a:r>
              <a:rPr lang="cs-CZ" sz="2000" dirty="0"/>
              <a:t>.g = m</a:t>
            </a:r>
            <a:r>
              <a:rPr lang="cs-CZ" sz="2000" baseline="-25000" dirty="0"/>
              <a:t>1</a:t>
            </a:r>
            <a:r>
              <a:rPr lang="cs-CZ" sz="2000" dirty="0"/>
              <a:t>.g.− </a:t>
            </a:r>
            <a:r>
              <a:rPr lang="cs-CZ" sz="2000" dirty="0" err="1"/>
              <a:t>V.ρ.g</a:t>
            </a:r>
            <a:endParaRPr lang="cs-CZ" sz="2000" dirty="0"/>
          </a:p>
          <a:p>
            <a:r>
              <a:rPr lang="cs-CZ" sz="2000" dirty="0"/>
              <a:t>V = (m</a:t>
            </a:r>
            <a:r>
              <a:rPr lang="cs-CZ" sz="2000" baseline="-25000" dirty="0"/>
              <a:t>1</a:t>
            </a:r>
            <a:r>
              <a:rPr lang="cs-CZ" sz="2000" dirty="0"/>
              <a:t> − m</a:t>
            </a:r>
            <a:r>
              <a:rPr lang="cs-CZ" sz="2000" baseline="-25000" dirty="0"/>
              <a:t>2</a:t>
            </a:r>
            <a:r>
              <a:rPr lang="cs-CZ" sz="2000" dirty="0"/>
              <a:t>)/ρ</a:t>
            </a:r>
          </a:p>
        </p:txBody>
      </p:sp>
      <p:sp>
        <p:nvSpPr>
          <p:cNvPr id="15" name="TextovéPole 14">
            <a:extLst>
              <a:ext uri="{FF2B5EF4-FFF2-40B4-BE49-F238E27FC236}">
                <a16:creationId xmlns:a16="http://schemas.microsoft.com/office/drawing/2014/main" id="{8AAA79BF-2781-4CB7-83AC-B8533D604147}"/>
              </a:ext>
            </a:extLst>
          </p:cNvPr>
          <p:cNvSpPr txBox="1"/>
          <p:nvPr/>
        </p:nvSpPr>
        <p:spPr>
          <a:xfrm>
            <a:off x="4667249" y="5157872"/>
            <a:ext cx="4181474" cy="707886"/>
          </a:xfrm>
          <a:prstGeom prst="rect">
            <a:avLst/>
          </a:prstGeom>
          <a:noFill/>
        </p:spPr>
        <p:txBody>
          <a:bodyPr wrap="square">
            <a:spAutoFit/>
          </a:bodyPr>
          <a:lstStyle/>
          <a:p>
            <a:pPr algn="just"/>
            <a:r>
              <a:rPr lang="cs-CZ" sz="2000" dirty="0"/>
              <a:t>Zlatý předmět dutý je a objem dutiny je přibližně 1 cm</a:t>
            </a:r>
            <a:r>
              <a:rPr lang="cs-CZ" sz="2000" baseline="30000" dirty="0"/>
              <a:t>3</a:t>
            </a:r>
            <a:r>
              <a:rPr lang="cs-CZ" sz="2000" dirty="0"/>
              <a:t>.</a:t>
            </a:r>
          </a:p>
        </p:txBody>
      </p:sp>
      <p:sp>
        <p:nvSpPr>
          <p:cNvPr id="17" name="TextovéPole 16">
            <a:extLst>
              <a:ext uri="{FF2B5EF4-FFF2-40B4-BE49-F238E27FC236}">
                <a16:creationId xmlns:a16="http://schemas.microsoft.com/office/drawing/2014/main" id="{7EF2891C-6823-453D-94FA-3DBBC4BB7CEE}"/>
              </a:ext>
            </a:extLst>
          </p:cNvPr>
          <p:cNvSpPr txBox="1"/>
          <p:nvPr/>
        </p:nvSpPr>
        <p:spPr>
          <a:xfrm>
            <a:off x="3438524" y="1781634"/>
            <a:ext cx="1228725" cy="707886"/>
          </a:xfrm>
          <a:prstGeom prst="rect">
            <a:avLst/>
          </a:prstGeom>
          <a:noFill/>
        </p:spPr>
        <p:txBody>
          <a:bodyPr wrap="square">
            <a:spAutoFit/>
          </a:bodyPr>
          <a:lstStyle/>
          <a:p>
            <a:r>
              <a:rPr lang="cs-CZ" sz="2000" dirty="0"/>
              <a:t>F</a:t>
            </a:r>
            <a:r>
              <a:rPr lang="cs-CZ" sz="2000" baseline="-25000" dirty="0"/>
              <a:t>G</a:t>
            </a:r>
            <a:r>
              <a:rPr lang="cs-CZ" sz="2000" dirty="0"/>
              <a:t> = </a:t>
            </a:r>
            <a:r>
              <a:rPr lang="cs-CZ" sz="2000" dirty="0" err="1"/>
              <a:t>m.g</a:t>
            </a:r>
            <a:endParaRPr lang="cs-CZ" sz="2000" dirty="0"/>
          </a:p>
          <a:p>
            <a:r>
              <a:rPr lang="cs-CZ" sz="2000" dirty="0" err="1"/>
              <a:t>F</a:t>
            </a:r>
            <a:r>
              <a:rPr lang="cs-CZ" sz="2000" baseline="-25000" dirty="0" err="1"/>
              <a:t>vz</a:t>
            </a:r>
            <a:r>
              <a:rPr lang="cs-CZ" sz="2000" dirty="0"/>
              <a:t> = </a:t>
            </a:r>
            <a:r>
              <a:rPr lang="cs-CZ" sz="2000" dirty="0" err="1"/>
              <a:t>V.ρ.g</a:t>
            </a:r>
            <a:endParaRPr lang="cs-CZ" sz="2000" dirty="0"/>
          </a:p>
        </p:txBody>
      </p:sp>
      <p:sp>
        <p:nvSpPr>
          <p:cNvPr id="19" name="TextovéPole 18">
            <a:extLst>
              <a:ext uri="{FF2B5EF4-FFF2-40B4-BE49-F238E27FC236}">
                <a16:creationId xmlns:a16="http://schemas.microsoft.com/office/drawing/2014/main" id="{2B279D10-8CEF-4B14-A43B-DF83FEE3B9B5}"/>
              </a:ext>
            </a:extLst>
          </p:cNvPr>
          <p:cNvSpPr txBox="1"/>
          <p:nvPr/>
        </p:nvSpPr>
        <p:spPr>
          <a:xfrm>
            <a:off x="185737" y="1850719"/>
            <a:ext cx="3829049" cy="1323439"/>
          </a:xfrm>
          <a:prstGeom prst="rect">
            <a:avLst/>
          </a:prstGeom>
          <a:noFill/>
        </p:spPr>
        <p:txBody>
          <a:bodyPr wrap="square">
            <a:spAutoFit/>
          </a:bodyPr>
          <a:lstStyle/>
          <a:p>
            <a:r>
              <a:rPr lang="cs-CZ" sz="2000" dirty="0"/>
              <a:t>m</a:t>
            </a:r>
            <a:r>
              <a:rPr lang="cs-CZ" sz="2000" baseline="-25000" dirty="0"/>
              <a:t>1</a:t>
            </a:r>
            <a:r>
              <a:rPr lang="cs-CZ" sz="2000" dirty="0"/>
              <a:t> = </a:t>
            </a:r>
            <a:r>
              <a:rPr lang="cs-CZ" sz="2000" b="0" i="0" dirty="0">
                <a:solidFill>
                  <a:srgbClr val="000000"/>
                </a:solidFill>
                <a:effectLst/>
              </a:rPr>
              <a:t>96,25 g = </a:t>
            </a:r>
            <a:r>
              <a:rPr lang="cs-CZ" sz="2000" dirty="0"/>
              <a:t>0,09625 kg</a:t>
            </a:r>
          </a:p>
          <a:p>
            <a:r>
              <a:rPr lang="cs-CZ" sz="2000" dirty="0"/>
              <a:t>m</a:t>
            </a:r>
            <a:r>
              <a:rPr lang="cs-CZ" sz="2000" baseline="-25000" dirty="0"/>
              <a:t>2</a:t>
            </a:r>
            <a:r>
              <a:rPr lang="cs-CZ" sz="2000" dirty="0"/>
              <a:t> = </a:t>
            </a:r>
            <a:r>
              <a:rPr lang="cs-CZ" sz="2000" b="0" i="0" dirty="0">
                <a:solidFill>
                  <a:srgbClr val="000000"/>
                </a:solidFill>
                <a:effectLst/>
              </a:rPr>
              <a:t>90,25 g = </a:t>
            </a:r>
            <a:r>
              <a:rPr lang="cs-CZ" sz="2000" dirty="0"/>
              <a:t>0,09025 kg</a:t>
            </a:r>
          </a:p>
          <a:p>
            <a:r>
              <a:rPr lang="cs-CZ" sz="2000" dirty="0"/>
              <a:t>ρ = 1000 k</a:t>
            </a:r>
            <a:r>
              <a:rPr lang="cs-CZ" sz="2000" b="0" i="0" dirty="0">
                <a:solidFill>
                  <a:srgbClr val="000000"/>
                </a:solidFill>
                <a:effectLst/>
              </a:rPr>
              <a:t>g·m</a:t>
            </a:r>
            <a:r>
              <a:rPr lang="cs-CZ" sz="2000" b="0" i="0" baseline="30000" dirty="0">
                <a:solidFill>
                  <a:srgbClr val="000000"/>
                </a:solidFill>
                <a:effectLst/>
              </a:rPr>
              <a:t>-3</a:t>
            </a:r>
            <a:r>
              <a:rPr lang="cs-CZ" sz="2000" dirty="0"/>
              <a:t> </a:t>
            </a:r>
          </a:p>
          <a:p>
            <a:r>
              <a:rPr lang="cs-CZ" sz="2000" dirty="0" err="1"/>
              <a:t>ρ</a:t>
            </a:r>
            <a:r>
              <a:rPr lang="cs-CZ" sz="2000" baseline="-25000" dirty="0" err="1"/>
              <a:t>Au</a:t>
            </a:r>
            <a:r>
              <a:rPr lang="cs-CZ" sz="2000" dirty="0"/>
              <a:t> = </a:t>
            </a:r>
            <a:r>
              <a:rPr lang="cs-CZ" sz="2000" b="0" i="0" dirty="0">
                <a:solidFill>
                  <a:srgbClr val="000000"/>
                </a:solidFill>
                <a:effectLst/>
              </a:rPr>
              <a:t>19,25 g·cm</a:t>
            </a:r>
            <a:r>
              <a:rPr lang="cs-CZ" sz="2000" b="0" i="0" baseline="30000" dirty="0">
                <a:solidFill>
                  <a:srgbClr val="000000"/>
                </a:solidFill>
                <a:effectLst/>
              </a:rPr>
              <a:t>-3 </a:t>
            </a:r>
            <a:r>
              <a:rPr lang="cs-CZ" sz="2000" b="0" i="0" dirty="0">
                <a:solidFill>
                  <a:srgbClr val="000000"/>
                </a:solidFill>
                <a:effectLst/>
              </a:rPr>
              <a:t>= </a:t>
            </a:r>
            <a:r>
              <a:rPr lang="cs-CZ" sz="2000" dirty="0"/>
              <a:t>19250</a:t>
            </a:r>
            <a:r>
              <a:rPr lang="cs-CZ" sz="2000" b="0" i="0" dirty="0">
                <a:solidFill>
                  <a:srgbClr val="000000"/>
                </a:solidFill>
                <a:effectLst/>
              </a:rPr>
              <a:t> kg·m</a:t>
            </a:r>
            <a:r>
              <a:rPr lang="cs-CZ" sz="2000" b="0" i="0" baseline="30000" dirty="0">
                <a:solidFill>
                  <a:srgbClr val="000000"/>
                </a:solidFill>
                <a:effectLst/>
              </a:rPr>
              <a:t>-3</a:t>
            </a:r>
            <a:endParaRPr lang="cs-CZ" sz="2000" dirty="0"/>
          </a:p>
        </p:txBody>
      </p:sp>
    </p:spTree>
    <p:extLst>
      <p:ext uri="{BB962C8B-B14F-4D97-AF65-F5344CB8AC3E}">
        <p14:creationId xmlns:p14="http://schemas.microsoft.com/office/powerpoint/2010/main" val="3930248528"/>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11904f23-f0db-4cdc-96f7-390bd55fcee8}" enabled="0" method="" siteId="{11904f23-f0db-4cdc-96f7-390bd55fcee8}" removed="1"/>
</clbl:labelList>
</file>

<file path=docProps/app.xml><?xml version="1.0" encoding="utf-8"?>
<Properties xmlns="http://schemas.openxmlformats.org/officeDocument/2006/extended-properties" xmlns:vt="http://schemas.openxmlformats.org/officeDocument/2006/docPropsVTypes">
  <Template>Office Theme</Template>
  <TotalTime>11486</TotalTime>
  <Words>13993</Words>
  <Application>Microsoft Office PowerPoint</Application>
  <PresentationFormat>Předvádění na obrazovce (4:3)</PresentationFormat>
  <Paragraphs>886</Paragraphs>
  <Slides>154</Slides>
  <Notes>2</Notes>
  <HiddenSlides>0</HiddenSlides>
  <MMClips>0</MMClips>
  <ScaleCrop>false</ScaleCrop>
  <HeadingPairs>
    <vt:vector size="4" baseType="variant">
      <vt:variant>
        <vt:lpstr>Motiv</vt:lpstr>
      </vt:variant>
      <vt:variant>
        <vt:i4>1</vt:i4>
      </vt:variant>
      <vt:variant>
        <vt:lpstr>Nadpisy snímků</vt:lpstr>
      </vt:variant>
      <vt:variant>
        <vt:i4>154</vt:i4>
      </vt:variant>
    </vt:vector>
  </HeadingPairs>
  <TitlesOfParts>
    <vt:vector size="155" baseType="lpstr">
      <vt:lpstr>Motiv Office</vt:lpstr>
      <vt:lpstr>Mechanika kontinua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Křivka deformace</vt:lpstr>
      <vt:lpstr>Prezentace aplikace PowerPoint</vt:lpstr>
      <vt:lpstr>Prezentace aplikace PowerPoint</vt:lpstr>
      <vt:lpstr>Prezentace aplikace PowerPoint</vt:lpstr>
      <vt:lpstr>Prezentace aplikace PowerPoint</vt:lpstr>
      <vt:lpstr>Prezentace aplikace PowerPoint</vt:lpstr>
      <vt:lpstr>Drcení a mletí</vt:lpstr>
      <vt:lpstr>Mechanika tekutin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Povrchově aktivní látky</vt:lpstr>
      <vt:lpstr>Důsledky změny povrchového napětí vody</vt:lpstr>
      <vt:lpstr>Solubilizace a prací účinky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Kapilární jevy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Ruční  hustilka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Hydrostatické váhy</vt:lpstr>
      <vt:lpstr>Prezentace aplikace PowerPoint</vt:lpstr>
      <vt:lpstr>Rovnováha plovoucích těles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Bernoulliho rovnice pro vodorovnou trubici</vt:lpstr>
      <vt:lpstr>Prezentace aplikace PowerPoint</vt:lpstr>
      <vt:lpstr>Prezentace aplikace PowerPoint</vt:lpstr>
      <vt:lpstr>Prezentace aplikace PowerPoint</vt:lpstr>
      <vt:lpstr>Prezentace aplikace PowerPoint</vt:lpstr>
      <vt:lpstr>Kavitace</vt:lpstr>
      <vt:lpstr>Obecná Bernoulliho rovnice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Heronova fontána</vt:lpstr>
      <vt:lpstr>Prezentace aplikace PowerPoint</vt:lpstr>
      <vt:lpstr>Hydraulický šok („vodní kladivo“)</vt:lpstr>
      <vt:lpstr>Řezání vodním paprskem</vt:lpstr>
      <vt:lpstr>Zákon zachování hybnosti u kapalin</vt:lpstr>
      <vt:lpstr>Prezentace aplikace PowerPoint</vt:lpstr>
      <vt:lpstr>Prezentace aplikace PowerPoint</vt:lpstr>
      <vt:lpstr>Prezentace aplikace PowerPoint</vt:lpstr>
      <vt:lpstr>Prezentace aplikace PowerPoint</vt:lpstr>
      <vt:lpstr>Pohyb medúz a hlavonožců</vt:lpstr>
      <vt:lpstr>Prezentace aplikace PowerPoint</vt:lpstr>
      <vt:lpstr>Prezentace aplikace PowerPoint</vt:lpstr>
      <vt:lpstr>Prezentace aplikace PowerPoint</vt:lpstr>
      <vt:lpstr>Prezentace aplikace PowerPoint</vt:lpstr>
      <vt:lpstr>Odpor prostředí</vt:lpstr>
      <vt:lpstr>Prezentace aplikace PowerPoint</vt:lpstr>
      <vt:lpstr>Prezentace aplikace PowerPoint</vt:lpstr>
      <vt:lpstr>Prezentace aplikace PowerPoint</vt:lpstr>
      <vt:lpstr>Střelná poranění</vt:lpstr>
      <vt:lpstr>Kavitace</vt:lpstr>
      <vt:lpstr>Prezentace aplikace PowerPoint</vt:lpstr>
      <vt:lpstr>Prezentace aplikace PowerPoint</vt:lpstr>
      <vt:lpstr>Prezentace aplikace PowerPoint</vt:lpstr>
      <vt:lpstr>Prezentace aplikace PowerPoint</vt:lpstr>
      <vt:lpstr>Prezentace aplikace PowerPoint</vt:lpstr>
      <vt:lpstr>Coandův efekt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Neinerciální vztažné soustavy</dc:title>
  <dc:creator>Lubomír Prokeš</dc:creator>
  <cp:lastModifiedBy>Lubomír Prokeš</cp:lastModifiedBy>
  <cp:revision>677</cp:revision>
  <dcterms:created xsi:type="dcterms:W3CDTF">2020-10-23T10:03:02Z</dcterms:created>
  <dcterms:modified xsi:type="dcterms:W3CDTF">2024-10-07T10:07:23Z</dcterms:modified>
</cp:coreProperties>
</file>