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9" r:id="rId3"/>
    <p:sldId id="266" r:id="rId4"/>
    <p:sldId id="261" r:id="rId5"/>
    <p:sldId id="259" r:id="rId6"/>
    <p:sldId id="268" r:id="rId7"/>
    <p:sldId id="260" r:id="rId8"/>
    <p:sldId id="262" r:id="rId9"/>
    <p:sldId id="263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B83-F386-4CD4-A8F0-2EF3ADFAD0E5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61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B83-F386-4CD4-A8F0-2EF3ADFAD0E5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36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B83-F386-4CD4-A8F0-2EF3ADFAD0E5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6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B83-F386-4CD4-A8F0-2EF3ADFAD0E5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56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B83-F386-4CD4-A8F0-2EF3ADFAD0E5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13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B83-F386-4CD4-A8F0-2EF3ADFAD0E5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59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B83-F386-4CD4-A8F0-2EF3ADFAD0E5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10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B83-F386-4CD4-A8F0-2EF3ADFAD0E5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64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B83-F386-4CD4-A8F0-2EF3ADFAD0E5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82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B83-F386-4CD4-A8F0-2EF3ADFAD0E5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39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B83-F386-4CD4-A8F0-2EF3ADFAD0E5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45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748B83-F386-4CD4-A8F0-2EF3ADFAD0E5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AAE129-520C-4384-B027-55E976F44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39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E43700E-C2E9-ECBC-9A1A-17C6B80CDAE1}"/>
              </a:ext>
            </a:extLst>
          </p:cNvPr>
          <p:cNvSpPr txBox="1"/>
          <p:nvPr/>
        </p:nvSpPr>
        <p:spPr>
          <a:xfrm>
            <a:off x="1715729" y="444599"/>
            <a:ext cx="6710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Postuláty speciální teorie relativity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0AB82CE-F9CE-BA35-28DA-38D91AF0891A}"/>
              </a:ext>
            </a:extLst>
          </p:cNvPr>
          <p:cNvSpPr txBox="1"/>
          <p:nvPr/>
        </p:nvSpPr>
        <p:spPr>
          <a:xfrm>
            <a:off x="294965" y="1512246"/>
            <a:ext cx="837708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1" i="0" dirty="0">
                <a:solidFill>
                  <a:srgbClr val="000000"/>
                </a:solidFill>
                <a:effectLst/>
              </a:rPr>
              <a:t>Princip relativity</a:t>
            </a:r>
          </a:p>
          <a:p>
            <a:pPr algn="just"/>
            <a:endParaRPr lang="cs-CZ" sz="800" b="0" i="0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 v</a:t>
            </a:r>
            <a:r>
              <a:rPr lang="cs-CZ" b="0" i="0" dirty="0">
                <a:solidFill>
                  <a:srgbClr val="000000"/>
                </a:solidFill>
                <a:effectLst/>
              </a:rPr>
              <a:t>e všech inerciálních vztažných soustavách platí stejné fyzikální zákony.</a:t>
            </a:r>
            <a:endParaRPr lang="cs-CZ" dirty="0">
              <a:solidFill>
                <a:srgbClr val="00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sz="800" b="0" i="0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</a:rPr>
              <a:t> žádným pokusem (mechanickým, optickým, elektromagnetickým) provedeným uvnitř inerciální vztažné soustavy nelze zjistit zda je soustava v klidu nebo v pohybu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800" b="0" i="0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</a:rPr>
              <a:t> všechny inerciální vztažné soustavy jsou rovnocenné, neexistuje žádná absolutní soustava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EAFCFD9-04E2-5242-8736-5A67E3D80D37}"/>
              </a:ext>
            </a:extLst>
          </p:cNvPr>
          <p:cNvSpPr txBox="1"/>
          <p:nvPr/>
        </p:nvSpPr>
        <p:spPr>
          <a:xfrm>
            <a:off x="398205" y="4283925"/>
            <a:ext cx="82738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1" i="0" dirty="0">
                <a:solidFill>
                  <a:srgbClr val="000000"/>
                </a:solidFill>
                <a:effectLst/>
              </a:rPr>
              <a:t>Princip</a:t>
            </a:r>
            <a:r>
              <a:rPr lang="cs-CZ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b="1" i="0" dirty="0">
                <a:solidFill>
                  <a:srgbClr val="000000"/>
                </a:solidFill>
                <a:effectLst/>
              </a:rPr>
              <a:t>stálé rychlosti světla</a:t>
            </a:r>
          </a:p>
          <a:p>
            <a:pPr algn="just"/>
            <a:endParaRPr lang="cs-CZ" sz="800" b="0" i="0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</a:rPr>
              <a:t> ve všech inerciálních vztažných soustavách má rychlost světla ve vakuu stejnou rychlost, a to nezávisle na pohybu světelného zdroje. Rychlost světla v libovolné inerciální vztažné soustavě je ve všech směrech stejná.</a:t>
            </a:r>
          </a:p>
        </p:txBody>
      </p:sp>
    </p:spTree>
    <p:extLst>
      <p:ext uri="{BB962C8B-B14F-4D97-AF65-F5344CB8AC3E}">
        <p14:creationId xmlns:p14="http://schemas.microsoft.com/office/powerpoint/2010/main" val="2606360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090504E-1B8D-4F99-B46D-574442CBF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974" y="3966321"/>
            <a:ext cx="4208206" cy="2773635"/>
          </a:xfrm>
          <a:prstGeom prst="rect">
            <a:avLst/>
          </a:prstGeom>
        </p:spPr>
      </p:pic>
      <p:pic>
        <p:nvPicPr>
          <p:cNvPr id="7" name="Picture 2" descr="Radial distribution of selected orbitals in $\ce{Sm^{3+}}$">
            <a:extLst>
              <a:ext uri="{FF2B5EF4-FFF2-40B4-BE49-F238E27FC236}">
                <a16:creationId xmlns:a16="http://schemas.microsoft.com/office/drawing/2014/main" id="{5F60B3FE-2152-5448-C8ED-158D0D0B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5" y="3730610"/>
            <a:ext cx="4258711" cy="300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AAF4BE6-B0AC-8621-7732-575AD3B23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819" y="1762404"/>
            <a:ext cx="4208206" cy="196052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345F112-75CE-3BCF-8003-2B7FCF4DE0ED}"/>
              </a:ext>
            </a:extLst>
          </p:cNvPr>
          <p:cNvSpPr txBox="1"/>
          <p:nvPr/>
        </p:nvSpPr>
        <p:spPr>
          <a:xfrm>
            <a:off x="235975" y="2080950"/>
            <a:ext cx="4847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cs-CZ" dirty="0"/>
              <a:t>deformace atomových orbitalů v důsledku relativistické kontrakce rozměrů.</a:t>
            </a:r>
          </a:p>
          <a:p>
            <a:pPr marL="285750" indent="-285750" algn="just">
              <a:buFontTx/>
              <a:buChar char="-"/>
            </a:pPr>
            <a:endParaRPr lang="cs-CZ" sz="800" dirty="0"/>
          </a:p>
          <a:p>
            <a:pPr marL="285750" indent="-285750" algn="just">
              <a:buFontTx/>
              <a:buChar char="-"/>
            </a:pPr>
            <a:r>
              <a:rPr lang="cs-CZ" dirty="0"/>
              <a:t>větší hmotnost elektronu v těchto </a:t>
            </a:r>
          </a:p>
          <a:p>
            <a:pPr algn="just"/>
            <a:r>
              <a:rPr lang="cs-CZ" dirty="0"/>
              <a:t>      orbitalech díky relativistické hmotnosti.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6D10B64B-0077-5E86-7B56-9E2C3A9D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11" y="228426"/>
            <a:ext cx="4901688" cy="563562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+mn-lt"/>
              </a:rPr>
              <a:t>Relativistické efekty v chemii</a:t>
            </a:r>
            <a:endParaRPr lang="en-US" sz="2400" b="1" dirty="0">
              <a:latin typeface="+mn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D6F5A69-BC6F-CF72-B46B-A8EBE3C9885F}"/>
              </a:ext>
            </a:extLst>
          </p:cNvPr>
          <p:cNvSpPr txBox="1"/>
          <p:nvPr/>
        </p:nvSpPr>
        <p:spPr>
          <a:xfrm>
            <a:off x="235975" y="943204"/>
            <a:ext cx="8672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V </a:t>
            </a:r>
            <a:r>
              <a:rPr lang="en-US" dirty="0" err="1"/>
              <a:t>atomech</a:t>
            </a:r>
            <a:r>
              <a:rPr lang="cs-CZ" dirty="0"/>
              <a:t> s větším množstvím</a:t>
            </a:r>
            <a:r>
              <a:rPr lang="en-US" dirty="0"/>
              <a:t> </a:t>
            </a:r>
            <a:r>
              <a:rPr lang="en-US" dirty="0" err="1"/>
              <a:t>protonů</a:t>
            </a:r>
            <a:r>
              <a:rPr lang="cs-CZ" dirty="0"/>
              <a:t> v jádře (6. perioda)</a:t>
            </a:r>
            <a:r>
              <a:rPr lang="en-US" dirty="0"/>
              <a:t>, </a:t>
            </a:r>
            <a:r>
              <a:rPr lang="cs-CZ" dirty="0" err="1"/>
              <a:t>exist</a:t>
            </a:r>
            <a:r>
              <a:rPr lang="en-US" dirty="0" err="1"/>
              <a:t>ují</a:t>
            </a:r>
            <a:r>
              <a:rPr lang="en-US" dirty="0"/>
              <a:t> </a:t>
            </a:r>
            <a:r>
              <a:rPr lang="en-US" dirty="0" err="1"/>
              <a:t>mnohem</a:t>
            </a:r>
            <a:r>
              <a:rPr lang="en-US" dirty="0"/>
              <a:t> 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cs-CZ" dirty="0"/>
              <a:t>přitažlivé </a:t>
            </a:r>
            <a:r>
              <a:rPr lang="en-US" dirty="0" err="1"/>
              <a:t>síly</a:t>
            </a:r>
            <a:r>
              <a:rPr lang="cs-CZ" dirty="0"/>
              <a:t> </a:t>
            </a:r>
            <a:r>
              <a:rPr lang="en-US" dirty="0"/>
              <a:t>a t</a:t>
            </a:r>
            <a:r>
              <a:rPr lang="cs-CZ" dirty="0" err="1"/>
              <a:t>udíž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rychlosti</a:t>
            </a:r>
            <a:r>
              <a:rPr lang="en-US" dirty="0"/>
              <a:t> </a:t>
            </a:r>
            <a:r>
              <a:rPr lang="en-US" dirty="0" err="1"/>
              <a:t>elektronů</a:t>
            </a:r>
            <a:r>
              <a:rPr lang="cs-CZ" dirty="0"/>
              <a:t> (v ≈ Z/n)</a:t>
            </a:r>
            <a:r>
              <a:rPr lang="en-US" dirty="0"/>
              <a:t>. </a:t>
            </a:r>
            <a:r>
              <a:rPr lang="cs-CZ" dirty="0"/>
              <a:t>V těchto případech již n</a:t>
            </a:r>
            <a:r>
              <a:rPr lang="en-US" dirty="0"/>
              <a:t>e</a:t>
            </a:r>
            <a:r>
              <a:rPr lang="cs-CZ" dirty="0" err="1"/>
              <a:t>lz</a:t>
            </a:r>
            <a:r>
              <a:rPr lang="en-US" dirty="0"/>
              <a:t>e </a:t>
            </a:r>
            <a:r>
              <a:rPr lang="en-US" dirty="0" err="1"/>
              <a:t>zanedbat</a:t>
            </a:r>
            <a:r>
              <a:rPr lang="en-US" dirty="0"/>
              <a:t> </a:t>
            </a:r>
            <a:r>
              <a:rPr lang="en-US" b="1" dirty="0" err="1"/>
              <a:t>relativistické</a:t>
            </a:r>
            <a:r>
              <a:rPr lang="en-US" b="1" dirty="0"/>
              <a:t> </a:t>
            </a:r>
            <a:r>
              <a:rPr lang="en-US" b="1" dirty="0" err="1"/>
              <a:t>efekty</a:t>
            </a:r>
            <a:r>
              <a:rPr lang="en-US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47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AA8E2A0-31F7-2622-EDDB-6E3BF6DA3262}"/>
              </a:ext>
            </a:extLst>
          </p:cNvPr>
          <p:cNvSpPr txBox="1"/>
          <p:nvPr/>
        </p:nvSpPr>
        <p:spPr>
          <a:xfrm>
            <a:off x="240583" y="218492"/>
            <a:ext cx="6065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/>
              <a:t>Neutrální piony </a:t>
            </a:r>
            <a:r>
              <a:rPr lang="el-GR" dirty="0"/>
              <a:t>π</a:t>
            </a:r>
            <a:r>
              <a:rPr lang="cs-CZ" baseline="-25000" dirty="0"/>
              <a:t>0</a:t>
            </a:r>
            <a:r>
              <a:rPr lang="cs-CZ" dirty="0"/>
              <a:t> se pohybují rychlostí v = </a:t>
            </a:r>
            <a:r>
              <a:rPr lang="cs-CZ" dirty="0" err="1"/>
              <a:t>0,999</a:t>
            </a:r>
            <a:r>
              <a:rPr lang="cs-CZ" i="1" dirty="0" err="1"/>
              <a:t>c</a:t>
            </a:r>
            <a:r>
              <a:rPr lang="cs-CZ" dirty="0"/>
              <a:t> vzhledem k laboratoři. Každý pion vyslal při svém rozpadu 2 fotony </a:t>
            </a:r>
            <a:r>
              <a:rPr lang="el-GR" dirty="0"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-záření o rychlosti </a:t>
            </a:r>
            <a:r>
              <a:rPr lang="cs-CZ" i="1" dirty="0"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. Z hlediska klasické mechaniky by rychlost </a:t>
            </a:r>
            <a:r>
              <a:rPr lang="el-GR" dirty="0"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-fotonu byla rovna </a:t>
            </a:r>
            <a:r>
              <a:rPr lang="cs-CZ" dirty="0" err="1">
                <a:ea typeface="Calibri" panose="020F0502020204030204" pitchFamily="34" charset="0"/>
                <a:cs typeface="Calibri" panose="020F0502020204030204" pitchFamily="34" charset="0"/>
              </a:rPr>
              <a:t>1,999</a:t>
            </a:r>
            <a:r>
              <a:rPr lang="cs-CZ" i="1" dirty="0" err="1"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, ve skutečnosti však byla rovna </a:t>
            </a:r>
            <a:r>
              <a:rPr lang="cs-CZ" i="1" dirty="0"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. To prokazuje, že rychlost elektromagnetického záření je ve dvou různých inerciálních vztažných soustavách vždy stejná, bez ohledu na to, jako rychlostí se pohybují vůči sobě navzájem.</a:t>
            </a:r>
            <a:endParaRPr lang="cs-CZ" dirty="0"/>
          </a:p>
        </p:txBody>
      </p:sp>
      <p:pic>
        <p:nvPicPr>
          <p:cNvPr id="8194" name="Picture 2" descr="Higgs at the LHC: Rumors and Getting it Right | ScienceBlogs">
            <a:extLst>
              <a:ext uri="{FF2B5EF4-FFF2-40B4-BE49-F238E27FC236}">
                <a16:creationId xmlns:a16="http://schemas.microsoft.com/office/drawing/2014/main" id="{47E2217B-187C-5FEA-E5F2-41DF5866A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086" y="218492"/>
            <a:ext cx="2135214" cy="203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E34891A-A105-2C4C-CCAF-1A8607C26B77}"/>
              </a:ext>
            </a:extLst>
          </p:cNvPr>
          <p:cNvSpPr txBox="1"/>
          <p:nvPr/>
        </p:nvSpPr>
        <p:spPr>
          <a:xfrm>
            <a:off x="6969900" y="2349909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</a:t>
            </a:r>
            <a:r>
              <a:rPr lang="cs-CZ" dirty="0"/>
              <a:t> + </a:t>
            </a:r>
            <a:r>
              <a:rPr lang="cs-CZ" b="1" dirty="0"/>
              <a:t>c</a:t>
            </a:r>
            <a:r>
              <a:rPr lang="cs-CZ" dirty="0"/>
              <a:t> = </a:t>
            </a:r>
            <a:r>
              <a:rPr lang="cs-CZ" b="1" dirty="0"/>
              <a:t>c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4A02FDC-1EDA-D0C0-9CAA-A34A6BD09615}"/>
              </a:ext>
            </a:extLst>
          </p:cNvPr>
          <p:cNvSpPr txBox="1"/>
          <p:nvPr/>
        </p:nvSpPr>
        <p:spPr>
          <a:xfrm>
            <a:off x="2321448" y="287607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400" b="1" i="0" dirty="0">
                <a:solidFill>
                  <a:srgbClr val="000000"/>
                </a:solidFill>
                <a:effectLst/>
              </a:rPr>
              <a:t>Relativnost současnosti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8C5C98A-68CE-2535-9A21-D56EA803FAE2}"/>
              </a:ext>
            </a:extLst>
          </p:cNvPr>
          <p:cNvSpPr txBox="1"/>
          <p:nvPr/>
        </p:nvSpPr>
        <p:spPr>
          <a:xfrm>
            <a:off x="269079" y="3500103"/>
            <a:ext cx="85230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současnost není absolutní a může se lišit pro různé pozorovatele v závislosti na jejich pohybu. Vnímání času a pořadí událostí je závislé na referenčním rámci pozorovatele. Neexistuje univerzální současnost.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CF51035-FE37-9348-668F-6590C0D4DD8D}"/>
              </a:ext>
            </a:extLst>
          </p:cNvPr>
          <p:cNvSpPr txBox="1"/>
          <p:nvPr/>
        </p:nvSpPr>
        <p:spPr>
          <a:xfrm>
            <a:off x="269079" y="5790205"/>
            <a:ext cx="61767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400" dirty="0"/>
              <a:t>Dva blesky udeří do dvou míst ve stejnou chvíli z pohledu pozorovatele stojícího uprostřed mezi těmito místy. Avšak pro pozorovatele v pohybu směrem k jednomu z těchto míst mohou tyto blesky udeřit v různých časech.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079FF69-BE1C-3C94-7AFF-9F174C0F4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265" y="5475407"/>
            <a:ext cx="2066846" cy="117200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D9BB0E2-B8E5-BEEB-5030-B2EE56371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265" y="4537361"/>
            <a:ext cx="4572000" cy="9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3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me Dilation, Length Contraction and Simultaneity in Relativity (from  Einstein Light)">
            <a:extLst>
              <a:ext uri="{FF2B5EF4-FFF2-40B4-BE49-F238E27FC236}">
                <a16:creationId xmlns:a16="http://schemas.microsoft.com/office/drawing/2014/main" id="{C3623BBC-2294-3FB2-2422-455D665B6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69" y="2970932"/>
            <a:ext cx="3152084" cy="368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rentz Transformation">
            <a:extLst>
              <a:ext uri="{FF2B5EF4-FFF2-40B4-BE49-F238E27FC236}">
                <a16:creationId xmlns:a16="http://schemas.microsoft.com/office/drawing/2014/main" id="{9A8190F3-126B-3F1C-B0E4-0C2FA026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58" y="3218581"/>
            <a:ext cx="18383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alilean transformation - Wikipedia">
            <a:extLst>
              <a:ext uri="{FF2B5EF4-FFF2-40B4-BE49-F238E27FC236}">
                <a16:creationId xmlns:a16="http://schemas.microsoft.com/office/drawing/2014/main" id="{515D936B-5268-EF17-33B2-3B7F6894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92" y="465367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374DF7D-7981-89D6-9A19-18E34F82C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126" y="4809560"/>
            <a:ext cx="1360232" cy="136023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E6FFBA2-D705-8D6C-B0EC-BDA9D4B9C47E}"/>
              </a:ext>
            </a:extLst>
          </p:cNvPr>
          <p:cNvSpPr txBox="1"/>
          <p:nvPr/>
        </p:nvSpPr>
        <p:spPr>
          <a:xfrm>
            <a:off x="161693" y="2047602"/>
            <a:ext cx="6088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1" dirty="0"/>
              <a:t>Lorentzova transformace </a:t>
            </a:r>
            <a:r>
              <a:rPr lang="cs-CZ" dirty="0"/>
              <a:t>ukazuje, že čas a prostor nejsou absolutní, ale závisí na pohybovém stavu pozorovatele. To vede k jevům, jako je dilatace času a kontrakce délek.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B00D680-14FC-6654-8CCE-D03C2B79E2BD}"/>
              </a:ext>
            </a:extLst>
          </p:cNvPr>
          <p:cNvSpPr txBox="1"/>
          <p:nvPr/>
        </p:nvSpPr>
        <p:spPr>
          <a:xfrm>
            <a:off x="537398" y="4212390"/>
            <a:ext cx="2036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Galileova transformace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1ABD918-B7AA-526D-414B-26F74BE34F68}"/>
              </a:ext>
            </a:extLst>
          </p:cNvPr>
          <p:cNvSpPr txBox="1"/>
          <p:nvPr/>
        </p:nvSpPr>
        <p:spPr>
          <a:xfrm>
            <a:off x="734042" y="3429000"/>
            <a:ext cx="227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Lorentzova transformace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04AB330-0A24-100C-8C1C-7C039E691D58}"/>
              </a:ext>
            </a:extLst>
          </p:cNvPr>
          <p:cNvSpPr txBox="1"/>
          <p:nvPr/>
        </p:nvSpPr>
        <p:spPr>
          <a:xfrm>
            <a:off x="161693" y="1061572"/>
            <a:ext cx="64259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1" dirty="0"/>
              <a:t>Galileova transformace </a:t>
            </a:r>
            <a:r>
              <a:rPr lang="cs-CZ" dirty="0"/>
              <a:t>je koncept v klasické mechanice, který popisuje, jak se mění souřadnice a čas mezi dvěma inerciálními soustavami pohybujícími se konstantní rychlostí vůči sobě.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F2FC37A-9F0D-3715-1C7D-8FB5D673A6AF}"/>
              </a:ext>
            </a:extLst>
          </p:cNvPr>
          <p:cNvSpPr txBox="1"/>
          <p:nvPr/>
        </p:nvSpPr>
        <p:spPr>
          <a:xfrm>
            <a:off x="1871356" y="31887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Lorentzova transformace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7170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7A02492-2401-6F33-3166-09B055EE47F8}"/>
              </a:ext>
            </a:extLst>
          </p:cNvPr>
          <p:cNvSpPr txBox="1"/>
          <p:nvPr/>
        </p:nvSpPr>
        <p:spPr>
          <a:xfrm>
            <a:off x="496528" y="218457"/>
            <a:ext cx="29054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i="0" dirty="0">
                <a:solidFill>
                  <a:srgbClr val="000000"/>
                </a:solidFill>
                <a:effectLst/>
              </a:rPr>
              <a:t>Relativistické skládání rychlostí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37FD7B2-D1B9-4B25-7FE6-A00EFF3C5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845" y="3583475"/>
            <a:ext cx="4595879" cy="310245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EDEE300-A388-BECE-BDAF-B17D02863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91426"/>
            <a:ext cx="4487724" cy="26253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F9B91C3-0B13-E43A-7048-07DE8A40D0FC}"/>
              </a:ext>
            </a:extLst>
          </p:cNvPr>
          <p:cNvSpPr txBox="1"/>
          <p:nvPr/>
        </p:nvSpPr>
        <p:spPr>
          <a:xfrm>
            <a:off x="260552" y="1223748"/>
            <a:ext cx="40813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Při vysokých rychlostech (blízkých rychlosti světla) se rychlosti nesčítají jednoduše jako v klasické mechanice.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0C2D289-01F6-AD49-0CDB-1000866483AB}"/>
              </a:ext>
            </a:extLst>
          </p:cNvPr>
          <p:cNvSpPr txBox="1"/>
          <p:nvPr/>
        </p:nvSpPr>
        <p:spPr>
          <a:xfrm>
            <a:off x="260552" y="2267760"/>
            <a:ext cx="40813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Výsledná rychlost </a:t>
            </a:r>
            <a:r>
              <a:rPr lang="cs-CZ" i="1" dirty="0"/>
              <a:t>u</a:t>
            </a:r>
            <a:r>
              <a:rPr lang="cs-CZ" dirty="0"/>
              <a:t> nikdy nepřekročí rychlost světla </a:t>
            </a:r>
            <a:r>
              <a:rPr lang="cs-CZ" i="1" dirty="0"/>
              <a:t>c</a:t>
            </a:r>
            <a:r>
              <a:rPr lang="cs-CZ" dirty="0"/>
              <a:t>, bez ohledu na to, jak rychle se objekty pohybují</a:t>
            </a:r>
            <a:r>
              <a:rPr lang="en-US" dirty="0"/>
              <a:t> (viz </a:t>
            </a:r>
            <a:r>
              <a:rPr lang="en-US" dirty="0" err="1"/>
              <a:t>rozpad</a:t>
            </a:r>
            <a:r>
              <a:rPr lang="en-US" dirty="0"/>
              <a:t> </a:t>
            </a:r>
            <a:r>
              <a:rPr lang="el-GR" dirty="0"/>
              <a:t>π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err="1"/>
              <a:t>pionu</a:t>
            </a:r>
            <a:r>
              <a:rPr lang="en-US" dirty="0"/>
              <a:t>)</a:t>
            </a:r>
            <a:r>
              <a:rPr lang="cs-CZ" dirty="0"/>
              <a:t>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386777-E731-A143-72BF-53DE86AF24A6}"/>
              </a:ext>
            </a:extLst>
          </p:cNvPr>
          <p:cNvSpPr txBox="1"/>
          <p:nvPr/>
        </p:nvSpPr>
        <p:spPr>
          <a:xfrm>
            <a:off x="260553" y="3602927"/>
            <a:ext cx="40813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Relativistick</a:t>
            </a:r>
            <a:r>
              <a:rPr lang="cs-CZ" b="1" dirty="0"/>
              <a:t>é částice</a:t>
            </a:r>
            <a:r>
              <a:rPr lang="cs-CZ" dirty="0"/>
              <a:t>: elementární částice nebo atomová jádra, pohybující se rychlostí jen málo menší než je rychlost světla. Projevují se u nich relativistické efekty, popsané speciální teorií relativity: kontrakce délek, dilatace času a růst hmotnosti. </a:t>
            </a:r>
          </a:p>
        </p:txBody>
      </p:sp>
    </p:spTree>
    <p:extLst>
      <p:ext uri="{BB962C8B-B14F-4D97-AF65-F5344CB8AC3E}">
        <p14:creationId xmlns:p14="http://schemas.microsoft.com/office/powerpoint/2010/main" val="168034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67FEBB7-EA13-705C-A778-284FBD3BE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070" y="1003890"/>
            <a:ext cx="2420136" cy="170552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BB17655-B028-5F58-FDB8-FABF0E157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220" y="2468450"/>
            <a:ext cx="1282760" cy="842664"/>
          </a:xfrm>
          <a:prstGeom prst="rect">
            <a:avLst/>
          </a:prstGeom>
        </p:spPr>
      </p:pic>
      <p:pic>
        <p:nvPicPr>
          <p:cNvPr id="4098" name="Picture 2" descr="Dilatace času – Wikipedie">
            <a:extLst>
              <a:ext uri="{FF2B5EF4-FFF2-40B4-BE49-F238E27FC236}">
                <a16:creationId xmlns:a16="http://schemas.microsoft.com/office/drawing/2014/main" id="{024B5B6D-0CD6-1822-BC0A-211E121FF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40" y="3106994"/>
            <a:ext cx="3198814" cy="31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96C5945-FAA4-CC71-D8A8-BFB656E4400A}"/>
              </a:ext>
            </a:extLst>
          </p:cNvPr>
          <p:cNvSpPr txBox="1"/>
          <p:nvPr/>
        </p:nvSpPr>
        <p:spPr>
          <a:xfrm>
            <a:off x="344130" y="1003890"/>
            <a:ext cx="5633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err="1"/>
              <a:t>Dilatace</a:t>
            </a:r>
            <a:r>
              <a:rPr lang="en-US" i="1" dirty="0"/>
              <a:t> </a:t>
            </a:r>
            <a:r>
              <a:rPr lang="cs-CZ" i="1" dirty="0"/>
              <a:t>č</a:t>
            </a:r>
            <a:r>
              <a:rPr lang="en-US" i="1" dirty="0" err="1"/>
              <a:t>asu</a:t>
            </a:r>
            <a:r>
              <a:rPr lang="cs-CZ" dirty="0"/>
              <a:t>: Čím větší je rychlost v, tím více se zpomalí čas v pohybující se soustavě oproti klidové soustavě.</a:t>
            </a:r>
            <a:r>
              <a:rPr lang="en-US" dirty="0"/>
              <a:t> </a:t>
            </a:r>
            <a:r>
              <a:rPr lang="cs-CZ" dirty="0"/>
              <a:t>Čas běží pomaleji pro pozorovatele, který se pohybuje vysokou rychlostí ve srovnání s pozorovatelem v klidu.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4DA175-F2D3-222C-B057-E4795AFB9C8C}"/>
              </a:ext>
            </a:extLst>
          </p:cNvPr>
          <p:cNvSpPr txBox="1"/>
          <p:nvPr/>
        </p:nvSpPr>
        <p:spPr>
          <a:xfrm>
            <a:off x="2950222" y="242621"/>
            <a:ext cx="216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Dilatace</a:t>
            </a:r>
            <a:r>
              <a:rPr lang="en-US" sz="2400" b="1" dirty="0"/>
              <a:t> </a:t>
            </a:r>
            <a:r>
              <a:rPr lang="cs-CZ" sz="2400" b="1" dirty="0"/>
              <a:t>č</a:t>
            </a:r>
            <a:r>
              <a:rPr lang="en-US" sz="2400" b="1" dirty="0" err="1"/>
              <a:t>asu</a:t>
            </a:r>
            <a:r>
              <a:rPr lang="cs-CZ" sz="2400" b="1" dirty="0"/>
              <a:t>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AD8BEC-EC79-3024-EEF1-FCCCB574700F}"/>
              </a:ext>
            </a:extLst>
          </p:cNvPr>
          <p:cNvSpPr txBox="1"/>
          <p:nvPr/>
        </p:nvSpPr>
        <p:spPr>
          <a:xfrm>
            <a:off x="344130" y="3362051"/>
            <a:ext cx="5633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kde </a:t>
            </a:r>
            <a:r>
              <a:rPr lang="cs-CZ" sz="1400" i="1" dirty="0" err="1"/>
              <a:t>t</a:t>
            </a:r>
            <a:r>
              <a:rPr lang="cs-CZ" sz="1400" i="1" baseline="-25000" dirty="0" err="1"/>
              <a:t>0</a:t>
            </a:r>
            <a:r>
              <a:rPr lang="cs-CZ" sz="1400" dirty="0"/>
              <a:t> je čas změřený v klidové soustavě, </a:t>
            </a:r>
            <a:r>
              <a:rPr lang="cs-CZ" sz="1400" i="1" dirty="0"/>
              <a:t>t</a:t>
            </a:r>
            <a:r>
              <a:rPr lang="cs-CZ" sz="1400" dirty="0"/>
              <a:t> je čas změřený v pohybující se soustavě, v je rychlost pohybující se soustavy a </a:t>
            </a:r>
            <a:r>
              <a:rPr lang="cs-CZ" sz="1400" i="1" dirty="0"/>
              <a:t>c</a:t>
            </a:r>
            <a:r>
              <a:rPr lang="cs-CZ" sz="1400" dirty="0"/>
              <a:t> je rychlost světla.</a:t>
            </a:r>
          </a:p>
        </p:txBody>
      </p:sp>
      <p:pic>
        <p:nvPicPr>
          <p:cNvPr id="4100" name="Picture 4" descr="Intuitive Special Relativity - Time Dilation — Steemit">
            <a:extLst>
              <a:ext uri="{FF2B5EF4-FFF2-40B4-BE49-F238E27FC236}">
                <a16:creationId xmlns:a16="http://schemas.microsoft.com/office/drawing/2014/main" id="{9CCE1C3D-A62E-BB8F-E046-1AC1C807D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62" y="4215232"/>
            <a:ext cx="3116540" cy="233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53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A1B7138-7982-DE4F-09ED-CDAF7BEC7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718" y="307196"/>
            <a:ext cx="2433353" cy="4371254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6850AF4C-9865-F859-C948-F2D3F2947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403" y="584195"/>
            <a:ext cx="5407126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Miony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μ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jsou elementární částice s krátkou životností (přibližně 2,2 </a:t>
            </a:r>
            <a:r>
              <a:rPr kumimoji="0" lang="el-GR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μ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s), které vznikají v atmosféře zhruba ve výšce 30 km nad zemským povrchem a pohybují se rychlostí blízkou rychlosti světla. Za dobu své životnosti by měly urazit dráhu max. 660 m a měly by se rozpadnout už v horní vrstvě atmosféry.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Díky dilataci času se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miony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dostávají i do nižších vrstev atmosféry a dokonce i na povrch Země, což by za normálních okolností nebylo možné vzhledem k jejich krátkému poločasu rozpadu.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cs-CZ" dirty="0"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dirty="0">
                <a:latin typeface="Arial" panose="020B0604020202020204" pitchFamily="34" charset="0"/>
              </a:rPr>
              <a:t>Hodnotu 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třední dobu života  2,2 </a:t>
            </a:r>
            <a:r>
              <a:rPr kumimoji="0" lang="el-GR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μ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 naměří pozorovatel, který se pohybuje spolu s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mionem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tj. je vzhledem k němu v klidu. Pozorovatel na Zemi naměří střední dobu života delší (díky dilataci času), za kterou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miony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stihnou urazit vzdálenost od místa svého vzniku až na povrch Země.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60CA997-D7A3-261F-B193-1A94642D6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4" y="4915381"/>
            <a:ext cx="2160947" cy="18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786AE2AC-DBA6-AC3B-16AD-452B15129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206" y="2626611"/>
            <a:ext cx="1687858" cy="926081"/>
          </a:xfrm>
          <a:prstGeom prst="rect">
            <a:avLst/>
          </a:prstGeom>
        </p:spPr>
      </p:pic>
      <p:pic>
        <p:nvPicPr>
          <p:cNvPr id="2052" name="Picture 4" descr="Visual Physics">
            <a:extLst>
              <a:ext uri="{FF2B5EF4-FFF2-40B4-BE49-F238E27FC236}">
                <a16:creationId xmlns:a16="http://schemas.microsoft.com/office/drawing/2014/main" id="{9902F67E-FA80-1BAE-F975-0707B4CC3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7" y="4825771"/>
            <a:ext cx="4360550" cy="140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y is time frozen from light's perspective? | Science Questions with  Surprising Answers">
            <a:extLst>
              <a:ext uri="{FF2B5EF4-FFF2-40B4-BE49-F238E27FC236}">
                <a16:creationId xmlns:a16="http://schemas.microsoft.com/office/drawing/2014/main" id="{C1D1E14C-820E-FEA1-9D3A-94AE2E947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87" y="3695848"/>
            <a:ext cx="4093588" cy="299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99F2E59-A658-02F4-D4C7-28830CE94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619" y="1136634"/>
            <a:ext cx="2466975" cy="175260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87CBCE0-6DC4-3E0E-6677-C2343786603E}"/>
              </a:ext>
            </a:extLst>
          </p:cNvPr>
          <p:cNvSpPr txBox="1"/>
          <p:nvPr/>
        </p:nvSpPr>
        <p:spPr>
          <a:xfrm>
            <a:off x="257909" y="943349"/>
            <a:ext cx="57744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Kontrakce délek: čím větší je rychlost </a:t>
            </a:r>
            <a:r>
              <a:rPr lang="cs-CZ" i="1" dirty="0"/>
              <a:t>v</a:t>
            </a:r>
            <a:r>
              <a:rPr lang="cs-CZ" dirty="0"/>
              <a:t>, tím více se délka objektu zkrátí v směru pohybu pro pozorovatele ve stacionární soustavě. Délky objektů, které se pohybují vysokou rychlostí (blízkou rychlosti světla), jeví pro stacionárního pozorovatele zkrácené.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F7EFCEB-941D-3A93-C7D0-4C40413E278F}"/>
              </a:ext>
            </a:extLst>
          </p:cNvPr>
          <p:cNvSpPr txBox="1"/>
          <p:nvPr/>
        </p:nvSpPr>
        <p:spPr>
          <a:xfrm>
            <a:off x="257909" y="3695848"/>
            <a:ext cx="43605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400" dirty="0"/>
              <a:t>kde 𝐿 je délka pohybujícího se objektu, 𝐿0 je délka objektu v klidu (v jeho vlastní inerciální soustavě), 𝑣 je rychlost pohybu objektu a 𝑐 je rychlost světla.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644F5AF-5B5D-E236-CD05-0E210BB41200}"/>
              </a:ext>
            </a:extLst>
          </p:cNvPr>
          <p:cNvSpPr txBox="1"/>
          <p:nvPr/>
        </p:nvSpPr>
        <p:spPr>
          <a:xfrm>
            <a:off x="3031442" y="21684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Kontrakce délek</a:t>
            </a:r>
          </a:p>
        </p:txBody>
      </p:sp>
    </p:spTree>
    <p:extLst>
      <p:ext uri="{BB962C8B-B14F-4D97-AF65-F5344CB8AC3E}">
        <p14:creationId xmlns:p14="http://schemas.microsoft.com/office/powerpoint/2010/main" val="1490714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eciální teorie relativity - The Land for Students">
            <a:extLst>
              <a:ext uri="{FF2B5EF4-FFF2-40B4-BE49-F238E27FC236}">
                <a16:creationId xmlns:a16="http://schemas.microsoft.com/office/drawing/2014/main" id="{DF491DEF-7591-4CA4-5316-702E0F53E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15" y="2773343"/>
            <a:ext cx="1486730" cy="95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635CBB6-D0B1-09FA-F214-C3FDA9B41635}"/>
              </a:ext>
            </a:extLst>
          </p:cNvPr>
          <p:cNvSpPr txBox="1"/>
          <p:nvPr/>
        </p:nvSpPr>
        <p:spPr>
          <a:xfrm>
            <a:off x="727587" y="273156"/>
            <a:ext cx="8228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Relativistická hmotnost, hybnost a kinetická energie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8C71DC8-8B40-D98F-8595-1687FEFCC7D7}"/>
              </a:ext>
            </a:extLst>
          </p:cNvPr>
          <p:cNvSpPr txBox="1"/>
          <p:nvPr/>
        </p:nvSpPr>
        <p:spPr>
          <a:xfrm>
            <a:off x="186812" y="3905536"/>
            <a:ext cx="3245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kde </a:t>
            </a:r>
            <a:r>
              <a:rPr lang="cs-CZ" sz="1400" i="1" dirty="0" err="1"/>
              <a:t>m</a:t>
            </a:r>
            <a:r>
              <a:rPr lang="cs-CZ" sz="1400" i="1" baseline="-25000" dirty="0" err="1"/>
              <a:t>0</a:t>
            </a:r>
            <a:r>
              <a:rPr lang="cs-CZ" sz="1400" dirty="0"/>
              <a:t> je klidová hmotnost objektu, </a:t>
            </a:r>
            <a:r>
              <a:rPr lang="cs-CZ" sz="1400" i="1" dirty="0"/>
              <a:t>v</a:t>
            </a:r>
            <a:r>
              <a:rPr lang="cs-CZ" sz="1400" dirty="0"/>
              <a:t> je rychlost objektu a </a:t>
            </a:r>
            <a:r>
              <a:rPr lang="cs-CZ" sz="1400" i="1" dirty="0"/>
              <a:t>c</a:t>
            </a:r>
            <a:r>
              <a:rPr lang="cs-CZ" sz="1400" dirty="0"/>
              <a:t> je rychlost světla.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F4EABFC-1033-788B-CF2B-7F8F95AF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12" y="1263169"/>
            <a:ext cx="571404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Když se objekt pohybuje vysokou rychlostí (blízkou rychlosti světla), jeho hmotnost se zvyšuje z pohledu vnějšího pozorovatele.</a:t>
            </a:r>
            <a:r>
              <a:rPr kumimoji="0" lang="en-US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cs-CZ" dirty="0"/>
              <a:t>Při rychlostech blízkých rychlosti světla se hmotnost objektu dramaticky zvyšuje, což má dopad na jeho kinetickou energii a pohyb.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31" name="Picture 7" descr="Special Relativity: Relativistic Momentum – HSC Physics – Science Ready">
            <a:extLst>
              <a:ext uri="{FF2B5EF4-FFF2-40B4-BE49-F238E27FC236}">
                <a16:creationId xmlns:a16="http://schemas.microsoft.com/office/drawing/2014/main" id="{3D72F7E5-349A-F05B-85CA-1E5C82C72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12" y="1462641"/>
            <a:ext cx="2586184" cy="270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elativistic Energy | Physics">
            <a:extLst>
              <a:ext uri="{FF2B5EF4-FFF2-40B4-BE49-F238E27FC236}">
                <a16:creationId xmlns:a16="http://schemas.microsoft.com/office/drawing/2014/main" id="{78E60ADC-BD46-8A24-C76F-1F57280F7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90" y="4343504"/>
            <a:ext cx="2890794" cy="22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BE84019-6265-2805-D108-31F93443F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814" y="4752168"/>
            <a:ext cx="1301546" cy="65077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3053B2F-7583-642D-B48D-12123E787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53" y="2993965"/>
            <a:ext cx="2286541" cy="147026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36537D82-356B-CEEC-E1B7-DC9B047CB1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1417" y="4873183"/>
            <a:ext cx="2899343" cy="1711661"/>
          </a:xfrm>
          <a:prstGeom prst="rect">
            <a:avLst/>
          </a:prstGeom>
        </p:spPr>
      </p:pic>
      <p:pic>
        <p:nvPicPr>
          <p:cNvPr id="1035" name="Picture 11" descr="Jaderná energie">
            <a:extLst>
              <a:ext uri="{FF2B5EF4-FFF2-40B4-BE49-F238E27FC236}">
                <a16:creationId xmlns:a16="http://schemas.microsoft.com/office/drawing/2014/main" id="{03611547-CF17-8A6D-0CA9-D3AFAFB03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37" y="4704586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06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7B24EFEC-EC89-3A02-F623-C703F365D7D1}"/>
              </a:ext>
            </a:extLst>
          </p:cNvPr>
          <p:cNvSpPr txBox="1"/>
          <p:nvPr/>
        </p:nvSpPr>
        <p:spPr>
          <a:xfrm>
            <a:off x="2713704" y="358132"/>
            <a:ext cx="4227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Ekvivalence hmoty a energie</a:t>
            </a:r>
            <a:endParaRPr lang="cs-CZ" sz="2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EE15EEA-6F0D-BA05-BA0C-682FB67A7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475" y="1953204"/>
            <a:ext cx="2701546" cy="53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kde E je energie, m je hmotnost a c je rychlost světla.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7251423-BD55-2134-DE94-8736B016DE3D}"/>
              </a:ext>
            </a:extLst>
          </p:cNvPr>
          <p:cNvSpPr txBox="1"/>
          <p:nvPr/>
        </p:nvSpPr>
        <p:spPr>
          <a:xfrm>
            <a:off x="322006" y="1104041"/>
            <a:ext cx="8499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Hmotnost a energie jsou zaměnitelné. Malé množství hmoty může být přeměněno na obrovské množství energie.</a:t>
            </a:r>
          </a:p>
        </p:txBody>
      </p:sp>
      <p:pic>
        <p:nvPicPr>
          <p:cNvPr id="7171" name="Picture 3" descr="MathML Mass–energy Equivalence Formula Mathematics Wikipedia, PNG,  1280x427px, Mathml, Albert Einstein, Area, Black, Black And">
            <a:extLst>
              <a:ext uri="{FF2B5EF4-FFF2-40B4-BE49-F238E27FC236}">
                <a16:creationId xmlns:a16="http://schemas.microsoft.com/office/drawing/2014/main" id="{955E1E34-AC67-48FA-4E52-1384B2D96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3" y="2006808"/>
            <a:ext cx="1180851" cy="39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3ACE6AB-639E-E897-CFB7-E3AD6BC07FDF}"/>
              </a:ext>
            </a:extLst>
          </p:cNvPr>
          <p:cNvSpPr txBox="1"/>
          <p:nvPr/>
        </p:nvSpPr>
        <p:spPr>
          <a:xfrm>
            <a:off x="245806" y="2794116"/>
            <a:ext cx="66230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Tento koncept je základem pro jaderné reakce, kde je malé množství hmoty přeměněno na energii. Energie uložená v hmotě může být uvolněna při procesech, jako je jaderná fúze nebo štěpení (jaderná energetika, Slunce uvolňující obrovské množství energie přes jaderné reakce).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58D5DEC-F326-4DA2-8171-A4A4BA211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917" y="2072322"/>
            <a:ext cx="1427045" cy="134751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BF06A6D-9B86-0847-26AB-2F56482E49E4}"/>
              </a:ext>
            </a:extLst>
          </p:cNvPr>
          <p:cNvSpPr txBox="1"/>
          <p:nvPr/>
        </p:nvSpPr>
        <p:spPr>
          <a:xfrm>
            <a:off x="6941574" y="1637476"/>
            <a:ext cx="197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Hmotnost fotonu</a:t>
            </a:r>
          </a:p>
        </p:txBody>
      </p:sp>
      <p:pic>
        <p:nvPicPr>
          <p:cNvPr id="7173" name="Picture 5" descr="Jaderná fyzika">
            <a:extLst>
              <a:ext uri="{FF2B5EF4-FFF2-40B4-BE49-F238E27FC236}">
                <a16:creationId xmlns:a16="http://schemas.microsoft.com/office/drawing/2014/main" id="{CE1C793E-BD60-CFC7-0416-94976C53E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3" y="4381247"/>
            <a:ext cx="2180031" cy="233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A25559F1-DB48-C3D4-7451-D9EA03FAB3EF}"/>
              </a:ext>
            </a:extLst>
          </p:cNvPr>
          <p:cNvSpPr txBox="1"/>
          <p:nvPr/>
        </p:nvSpPr>
        <p:spPr>
          <a:xfrm>
            <a:off x="2546491" y="4904117"/>
            <a:ext cx="644729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1" i="0" dirty="0">
                <a:solidFill>
                  <a:srgbClr val="1F1F1F"/>
                </a:solidFill>
                <a:effectLst/>
                <a:latin typeface="Google Sans"/>
              </a:rPr>
              <a:t>Hmotnostní úbytek jádra 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∆m je 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rozdíl mezi klidovou hmotností jádra a celkovou klidovou hmotností volných nukleonů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, z nichž se jádro skládá: </a:t>
            </a:r>
          </a:p>
          <a:p>
            <a:pPr algn="ctr"/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∆m = M - (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Z.m</a:t>
            </a:r>
            <a:r>
              <a:rPr lang="cs-CZ" b="0" i="0" baseline="-25000" dirty="0" err="1">
                <a:solidFill>
                  <a:srgbClr val="1F1F1F"/>
                </a:solidFill>
                <a:effectLst/>
                <a:latin typeface="Google Sans"/>
              </a:rPr>
              <a:t>p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+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N.m</a:t>
            </a:r>
            <a:r>
              <a:rPr lang="cs-CZ" b="0" i="0" baseline="-25000" dirty="0" err="1">
                <a:solidFill>
                  <a:srgbClr val="1F1F1F"/>
                </a:solidFill>
                <a:effectLst/>
                <a:latin typeface="Google Sans"/>
              </a:rPr>
              <a:t>n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)</a:t>
            </a:r>
          </a:p>
          <a:p>
            <a:pPr algn="just"/>
            <a:r>
              <a:rPr lang="cs-CZ" sz="8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</a:p>
          <a:p>
            <a:pPr algn="just"/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Hmotnostní úbytek odpovídá vazebné energii jádra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33110F1-38A8-DE4F-4F13-7C220352A93E}"/>
              </a:ext>
            </a:extLst>
          </p:cNvPr>
          <p:cNvSpPr txBox="1"/>
          <p:nvPr/>
        </p:nvSpPr>
        <p:spPr>
          <a:xfrm>
            <a:off x="7113096" y="3747831"/>
            <a:ext cx="180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H</a:t>
            </a:r>
            <a:r>
              <a:rPr lang="en-US" b="1" dirty="0" err="1"/>
              <a:t>yb</a:t>
            </a:r>
            <a:r>
              <a:rPr lang="cs-CZ" b="1" dirty="0" err="1"/>
              <a:t>nost</a:t>
            </a:r>
            <a:r>
              <a:rPr lang="cs-CZ" b="1" dirty="0"/>
              <a:t> fotonu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BF9E746-A27D-D6AE-15FA-CBE73F7FC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211" y="4147715"/>
            <a:ext cx="1421222" cy="6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45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iv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1154</TotalTime>
  <Words>962</Words>
  <Application>Microsoft Office PowerPoint</Application>
  <PresentationFormat>Předvádění na obrazovce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Google Sans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Relativistické efekty v chemii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Lubomír Prokeš</dc:creator>
  <cp:lastModifiedBy>Lubomír Prokeš</cp:lastModifiedBy>
  <cp:revision>30</cp:revision>
  <dcterms:created xsi:type="dcterms:W3CDTF">2024-12-07T20:40:17Z</dcterms:created>
  <dcterms:modified xsi:type="dcterms:W3CDTF">2024-12-08T19:38:10Z</dcterms:modified>
</cp:coreProperties>
</file>