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41" r:id="rId2"/>
    <p:sldId id="338" r:id="rId3"/>
    <p:sldId id="339" r:id="rId4"/>
    <p:sldId id="257" r:id="rId5"/>
    <p:sldId id="340" r:id="rId6"/>
    <p:sldId id="274" r:id="rId7"/>
    <p:sldId id="488" r:id="rId8"/>
    <p:sldId id="284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14" r:id="rId17"/>
    <p:sldId id="313" r:id="rId18"/>
    <p:sldId id="301" r:id="rId19"/>
    <p:sldId id="315" r:id="rId20"/>
    <p:sldId id="302" r:id="rId21"/>
    <p:sldId id="303" r:id="rId22"/>
    <p:sldId id="304" r:id="rId23"/>
    <p:sldId id="316" r:id="rId24"/>
    <p:sldId id="317" r:id="rId25"/>
    <p:sldId id="318" r:id="rId26"/>
    <p:sldId id="305" r:id="rId27"/>
    <p:sldId id="289" r:id="rId28"/>
    <p:sldId id="290" r:id="rId29"/>
    <p:sldId id="291" r:id="rId30"/>
    <p:sldId id="408" r:id="rId31"/>
    <p:sldId id="490" r:id="rId32"/>
    <p:sldId id="465" r:id="rId33"/>
    <p:sldId id="334" r:id="rId34"/>
    <p:sldId id="483" r:id="rId35"/>
    <p:sldId id="474" r:id="rId36"/>
    <p:sldId id="491" r:id="rId37"/>
    <p:sldId id="485" r:id="rId38"/>
    <p:sldId id="306" r:id="rId39"/>
    <p:sldId id="308" r:id="rId40"/>
    <p:sldId id="309" r:id="rId41"/>
    <p:sldId id="256" r:id="rId42"/>
    <p:sldId id="307" r:id="rId43"/>
    <p:sldId id="311" r:id="rId44"/>
    <p:sldId id="310" r:id="rId45"/>
    <p:sldId id="312" r:id="rId46"/>
    <p:sldId id="267" r:id="rId47"/>
    <p:sldId id="268" r:id="rId48"/>
    <p:sldId id="269" r:id="rId49"/>
    <p:sldId id="270" r:id="rId50"/>
    <p:sldId id="271" r:id="rId51"/>
    <p:sldId id="273" r:id="rId52"/>
    <p:sldId id="486" r:id="rId53"/>
    <p:sldId id="487" r:id="rId54"/>
    <p:sldId id="275" r:id="rId55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75" d="100"/>
          <a:sy n="75" d="100"/>
        </p:scale>
        <p:origin x="84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8FC7DDD-861C-470A-8D6E-C21F20F2B9F1}" type="slidenum">
              <a:t>‹#›</a:t>
            </a:fld>
            <a:endParaRPr lang="en-GB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81268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22D9FD4-E78C-4592-A194-3FB3C96B371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GB" sz="2000" b="0" i="0" u="none" strike="noStrike" kern="1200">
        <a:ln>
          <a:noFill/>
        </a:ln>
        <a:latin typeface="Arial" pitchFamily="18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97D9872-0D91-4BC0-B43D-5DA5CCEB5A2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A9CE81-FEB1-4B6D-A562-505F314B2169}" type="slidenum">
              <a:t>2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99679CC-8B94-4A42-AC38-6696F935D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9" y="812801"/>
            <a:ext cx="5333996" cy="4000500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26786BE-8150-4109-9BEF-9AEC3164F2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0434" cy="4803772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42AF13D-0FE2-41E7-8D08-370CD90CD6ED}" type="slidenum">
              <a:t>20</a:t>
            </a:fld>
            <a:endParaRPr lang="en-GB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8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DA0023-AD7E-4505-A8D3-3EE340427365}" type="slidenum">
              <a:rPr lang="en-GB" altLang="cs-CZ"/>
              <a:pPr/>
              <a:t>21</a:t>
            </a:fld>
            <a:endParaRPr lang="en-GB" altLang="cs-CZ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061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3DCB95-526C-457E-9613-DF892312B141}" type="slidenum">
              <a:rPr lang="en-GB" altLang="cs-CZ"/>
              <a:pPr/>
              <a:t>22</a:t>
            </a:fld>
            <a:endParaRPr lang="en-GB" altLang="cs-CZ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8042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562967-D34B-4F6F-8C0D-2DAAAC6B010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971E55-D653-4E9B-8D6B-D28496D6D2C6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7F012EB1-C77C-4B5C-B621-DE91C775E3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7381F421-2C1D-40B6-9816-66C65F642D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042337-0C92-4399-ACC7-808F39B3E8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E85EA3-EE72-485F-81AF-CF6216DA044F}" type="slidenum">
              <a:rPr lang="cs-CZ" altLang="cs-CZ"/>
              <a:pPr/>
              <a:t>28</a:t>
            </a:fld>
            <a:endParaRPr lang="cs-CZ" altLang="cs-CZ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CE6773FE-E69E-449F-BC75-448CA649F7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F9A185BF-E971-411C-95C1-5BD0A9A794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AB170B-0BB8-49EE-B101-43628504C0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ACD3AE-0A89-4608-9AA3-53B853F83C2E}" type="slidenum">
              <a:rPr lang="cs-CZ" altLang="cs-CZ"/>
              <a:pPr/>
              <a:t>29</a:t>
            </a:fld>
            <a:endParaRPr lang="cs-CZ" altLang="cs-CZ"/>
          </a:p>
        </p:txBody>
      </p:sp>
      <p:sp>
        <p:nvSpPr>
          <p:cNvPr id="81921" name="Rectangle 1">
            <a:extLst>
              <a:ext uri="{FF2B5EF4-FFF2-40B4-BE49-F238E27FC236}">
                <a16:creationId xmlns:a16="http://schemas.microsoft.com/office/drawing/2014/main" id="{223AE1D6-9691-4530-B863-9E04D93F138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1A31F695-E17B-470E-9DC0-ADBF17EBE7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719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60EF734-E4BE-461C-A0C7-A39C8714D1DD}" type="slidenum">
              <a:t>41</a:t>
            </a:fld>
            <a:endParaRPr lang="en-GB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78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B81BFF5D-A3DB-44E8-A2A6-EE59720C9D8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22968D47-9F3F-4A8B-963D-36CDCAE3BF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434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59E5B47F-5B5D-4521-B081-DC9BAF480F5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1CB3C21C-355F-4FC7-9E75-BB3F896380B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3243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0082DF85-C403-499B-90B2-6F7C5442DE9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14390062-B71A-4978-AFD4-1404EBE0DC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111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861DBD8-8E8A-494A-A158-4FA4624F7FC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E84688-3B40-4A94-BAE1-3F3F2FCF2DEC}" type="slidenum">
              <a:t>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3FDCA95-2219-4961-AC24-4C25CE79E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04F77EF-20C5-46B0-A60F-89C8FE5DEA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8371" cy="4811709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65D87CD3-711C-4762-92A2-5AD8E565148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9E069154-8C34-49EE-9FAA-DE4CC388D1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7620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id="{D9D570E3-F3F2-4577-95EF-E1B6D56643D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EF6F9FE7-DF8B-4708-B314-831571272C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8151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5">
            <a:extLst>
              <a:ext uri="{FF2B5EF4-FFF2-40B4-BE49-F238E27FC236}">
                <a16:creationId xmlns:a16="http://schemas.microsoft.com/office/drawing/2014/main" id="{5AF6DD8B-F59F-47DE-83ED-5383523CCB0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1026">
            <a:extLst>
              <a:ext uri="{FF2B5EF4-FFF2-40B4-BE49-F238E27FC236}">
                <a16:creationId xmlns:a16="http://schemas.microsoft.com/office/drawing/2014/main" id="{C0FD6BE0-1DBA-4C74-A79C-397FFED04F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3797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5">
            <a:extLst>
              <a:ext uri="{FF2B5EF4-FFF2-40B4-BE49-F238E27FC236}">
                <a16:creationId xmlns:a16="http://schemas.microsoft.com/office/drawing/2014/main" id="{61D44E92-9E9F-46D8-A048-0AA4C181710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1026">
            <a:extLst>
              <a:ext uri="{FF2B5EF4-FFF2-40B4-BE49-F238E27FC236}">
                <a16:creationId xmlns:a16="http://schemas.microsoft.com/office/drawing/2014/main" id="{9063E3DE-22F7-46D7-AAC4-1DA47DEC72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7273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0592905D-CBC9-43D9-A3F9-DDC9872BEF1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18A400-73E9-48C3-9284-398F40EEFFB9}" type="slidenum">
              <a:t>4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38BE768F-FB34-45EE-BD18-BC8F3ACE7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7A7D2120-B63C-4B7C-AC09-F6140CB953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AD1A6FA-E0CB-422F-BBBE-6D78C32E277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D033AA-A66A-4B46-AE31-2CECDE1903DC}" type="slidenum">
              <a:t>5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29F56CF-0422-4E20-9216-9C43A830A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8526B24-CED0-4656-B1E1-1372BBD841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8371" cy="4721220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4FC491C-9516-4346-AE86-99BA090D5F4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85E932-4379-4A4E-9798-C36836BA0D71}" type="slidenum">
              <a:t>6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FD77271-2E50-4415-9D2F-96495DFC3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09D2D2D-0780-4904-8FA4-E14407A0DF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8371" cy="4721220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4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6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680825" y="-8066088"/>
            <a:ext cx="23363238" cy="175228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41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A167D-1A93-4249-9BEF-0C94D3E3D3F8}" type="slidenum">
              <a:rPr lang="en-GB" altLang="cs-CZ"/>
              <a:pPr/>
              <a:t>18</a:t>
            </a:fld>
            <a:endParaRPr lang="en-GB" altLang="cs-CZ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56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1E8075-286C-447F-BED2-227F3B53AD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5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E495CD-A8E5-48DE-B798-1017E337FCB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94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8DB4FB-2A58-419C-B0E9-ED259188B3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54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2" y="141744"/>
            <a:ext cx="9070813" cy="158018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04032" y="1763925"/>
            <a:ext cx="4450526" cy="498728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22568" y="1763924"/>
            <a:ext cx="4452276" cy="240964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22568" y="4341564"/>
            <a:ext cx="4452276" cy="24096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8D6A3A-2881-4AE9-8190-18D4A01796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1C0CA6-D603-4955-ABCB-E8A446C100C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232187-F9F7-4D63-BB31-E566F02F17B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B7F1-2CC0-49CE-AA96-E0FA17B407D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35386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504032" y="141744"/>
            <a:ext cx="9070813" cy="158018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04032" y="1763924"/>
            <a:ext cx="4450526" cy="240964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22568" y="1763924"/>
            <a:ext cx="4452276" cy="240964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04032" y="4341564"/>
            <a:ext cx="4450526" cy="24096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2568" y="4341564"/>
            <a:ext cx="4452276" cy="24096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8CB9674-7D9F-4267-90FC-059F98EB7B7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8BF1A58-1BF1-4B95-A669-747CBF5EE31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C83E46F-3770-4598-9F15-12BC0016D65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F09C2-DB6A-4E3F-8B46-A15DA8F2D3B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4142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504032" y="141745"/>
            <a:ext cx="9070813" cy="660946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18F8338-080C-4F6B-9A38-726D963E4CD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53F9CD-6F84-41BD-B5D7-C24ECA974C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105C5C-C610-467E-A9DF-C5F72DB8DBE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37510-7960-43E2-B85B-803E6B14320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9156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E6242-3E7B-43EF-8AE3-D0E2FFE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5D7CD-E35F-4986-9C57-B7DB2F714B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7700" cy="24161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0CBA2B-CC67-4062-943E-7114D3B220B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03238" y="4337050"/>
            <a:ext cx="4457700" cy="24177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CDD605-0F63-4E0B-AD87-2D8E8A6B2D2F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1133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6ECD634-8374-4A3C-8E31-8913C9AC399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6B0966-BC7F-451B-9736-EC6A9FA4AA9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7E46A4C-1199-4A18-B847-D8840F4390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B08ADDE5-66D2-4A19-979C-AA29F1F731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383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E4A23-1C86-4C9B-872D-1B26B534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CE7750-BD68-438C-934E-87A5A5B90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79D111-0410-4D7B-A521-050328F397D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A1D0650-35C6-428C-A397-1BC35537CB9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5124318" y="4341565"/>
            <a:ext cx="4452276" cy="241139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F10CD70-8AE4-48FD-8BAA-6455B64D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31" y="6884204"/>
            <a:ext cx="2352146" cy="524977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B749B2C1-FA75-43CF-803F-A2F3B76B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4214" y="6884204"/>
            <a:ext cx="3192198" cy="524977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B2EDE10-0C9B-4CA3-8EB8-FD418439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448" y="6884204"/>
            <a:ext cx="2352146" cy="524977"/>
          </a:xfrm>
        </p:spPr>
        <p:txBody>
          <a:bodyPr/>
          <a:lstStyle>
            <a:lvl1pPr>
              <a:defRPr/>
            </a:lvl1pPr>
          </a:lstStyle>
          <a:p>
            <a:fld id="{6788428B-F67C-465E-893D-4989B2B86B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26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83E5E9-CA3C-4753-AF91-6AA5C76BC19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14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C1FA33-BF6A-44CD-9E10-090D4337E7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5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C3125-9823-4E6C-957D-F3CD48CE2DA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81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442B7D-C0C8-4230-96CD-F2459ADD4E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61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6BC08B-FD7D-4E66-B308-86F3278D9C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8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12AD9A-B4BA-4BB6-A5E4-8C80E2DAB9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4938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AD6FB7-ED05-436F-8182-C559F6A37DE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45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21C93C-9886-4E7A-9FAE-A18CEDFF341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59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8615465-8479-46D5-97C1-B2F533543DE2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hangingPunct="0">
        <a:tabLst/>
        <a:defRPr lang="en-GB" sz="4400" b="0" i="0" u="none" strike="noStrike" kern="1200">
          <a:ln>
            <a:noFill/>
          </a:ln>
          <a:latin typeface="Arial" pitchFamily="18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n-GB" sz="3200" b="0" i="0" u="none" strike="noStrike" kern="1200">
          <a:ln>
            <a:noFill/>
          </a:ln>
          <a:latin typeface="Arial" pitchFamily="18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ti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image" Target="../media/image8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"/><Relationship Id="rId2" Type="http://schemas.openxmlformats.org/officeDocument/2006/relationships/image" Target="../media/image87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tif"/><Relationship Id="rId4" Type="http://schemas.openxmlformats.org/officeDocument/2006/relationships/image" Target="../media/image89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tiff"/><Relationship Id="rId4" Type="http://schemas.openxmlformats.org/officeDocument/2006/relationships/image" Target="../media/image92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"/><Relationship Id="rId2" Type="http://schemas.openxmlformats.org/officeDocument/2006/relationships/image" Target="../media/image94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t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"/><Relationship Id="rId2" Type="http://schemas.openxmlformats.org/officeDocument/2006/relationships/image" Target="../media/image9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t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59B2FE-FB9D-4766-88C3-FA3466C9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11" y="1595931"/>
            <a:ext cx="9068110" cy="1580182"/>
          </a:xfrm>
        </p:spPr>
        <p:txBody>
          <a:bodyPr/>
          <a:lstStyle/>
          <a:p>
            <a:r>
              <a:rPr lang="cs-CZ" dirty="0"/>
              <a:t>Izotopy</a:t>
            </a:r>
          </a:p>
        </p:txBody>
      </p:sp>
    </p:spTree>
    <p:extLst>
      <p:ext uri="{BB962C8B-B14F-4D97-AF65-F5344CB8AC3E}">
        <p14:creationId xmlns:p14="http://schemas.microsoft.com/office/powerpoint/2010/main" val="1461079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3278" y="99746"/>
            <a:ext cx="10056817" cy="7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Alternativni chronologie: d</a:t>
            </a: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atování s využitím izotopu uhlíku </a:t>
            </a:r>
            <a:r>
              <a:rPr lang="cs-CZ" altLang="cs-CZ" sz="2205" baseline="30000">
                <a:solidFill>
                  <a:srgbClr val="000000"/>
                </a:solidFill>
                <a:latin typeface="Arial Black" panose="020B0A04020102020204" pitchFamily="34" charset="0"/>
              </a:rPr>
              <a:t>14</a:t>
            </a: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  <a:b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Alternative chronology: dating utilizing carbon isotope </a:t>
            </a:r>
            <a:r>
              <a:rPr lang="cs-CZ" altLang="cs-CZ" sz="2205" baseline="30000">
                <a:solidFill>
                  <a:srgbClr val="000000"/>
                </a:solidFill>
                <a:latin typeface="Arial Black" panose="020B0A04020102020204" pitchFamily="34" charset="0"/>
              </a:rPr>
              <a:t>14</a:t>
            </a: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" y="1000957"/>
            <a:ext cx="4453558" cy="639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881070" y="1000956"/>
            <a:ext cx="4922538" cy="36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764" b="1" dirty="0">
                <a:solidFill>
                  <a:srgbClr val="000000"/>
                </a:solidFill>
              </a:rPr>
              <a:t>Fyzikální podstata: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Izotop </a:t>
            </a:r>
            <a:r>
              <a:rPr lang="cs-CZ" altLang="cs-CZ" sz="1764" baseline="30000" dirty="0">
                <a:solidFill>
                  <a:srgbClr val="000000"/>
                </a:solidFill>
              </a:rPr>
              <a:t>14</a:t>
            </a:r>
            <a:r>
              <a:rPr lang="cs-CZ" altLang="cs-CZ" sz="1764" dirty="0">
                <a:solidFill>
                  <a:srgbClr val="000000"/>
                </a:solidFill>
              </a:rPr>
              <a:t>C vzniká v horních vrstvách atmosféry;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Odtud přechází do živých organismů a ukládá se v nich po dobu jejich života;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Do flóry vlivem fotosyntézy, do fauny stravou;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764" dirty="0">
                <a:solidFill>
                  <a:srgbClr val="000000"/>
                </a:solidFill>
              </a:rPr>
              <a:t>Po úmrtí organismu se v něm izotop </a:t>
            </a:r>
            <a:r>
              <a:rPr lang="cs-CZ" altLang="cs-CZ" sz="1984" baseline="30000" dirty="0">
                <a:solidFill>
                  <a:srgbClr val="000000"/>
                </a:solidFill>
              </a:rPr>
              <a:t>14</a:t>
            </a:r>
            <a:r>
              <a:rPr lang="cs-CZ" altLang="cs-CZ" sz="1984" dirty="0">
                <a:solidFill>
                  <a:srgbClr val="000000"/>
                </a:solidFill>
              </a:rPr>
              <a:t>C </a:t>
            </a:r>
            <a:r>
              <a:rPr lang="cs-CZ" altLang="cs-CZ" sz="1764" dirty="0">
                <a:solidFill>
                  <a:srgbClr val="000000"/>
                </a:solidFill>
              </a:rPr>
              <a:t>přestane ukládat a dochází k jeho pozvolnému rozpadu;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</p:txBody>
      </p:sp>
      <p:pic>
        <p:nvPicPr>
          <p:cNvPr id="44034" name="Picture 2" descr="https://aisforarchaeology.files.wordpress.com/2010/02/decay.gif?w=4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26" y="4622115"/>
            <a:ext cx="42386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368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77017" y="129495"/>
            <a:ext cx="9071610" cy="77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Výsledky měření a problematika kalibrace</a:t>
            </a:r>
            <a:b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Results and calibration issue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77017" y="1081453"/>
            <a:ext cx="9446094" cy="292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ts val="441"/>
              </a:spcBef>
            </a:pPr>
            <a:r>
              <a:rPr lang="cs-CZ" altLang="cs-CZ" sz="1764" dirty="0">
                <a:solidFill>
                  <a:srgbClr val="000000"/>
                </a:solidFill>
              </a:rPr>
              <a:t>Laboratorní výsledek je udáván ve formě </a:t>
            </a:r>
            <a:r>
              <a:rPr lang="cs-CZ" altLang="cs-CZ" sz="1764" b="1" dirty="0">
                <a:solidFill>
                  <a:srgbClr val="000000"/>
                </a:solidFill>
              </a:rPr>
              <a:t>střední hodnota </a:t>
            </a:r>
            <a:r>
              <a:rPr lang="en-US" altLang="cs-CZ" sz="1764" b="1" dirty="0">
                <a:solidFill>
                  <a:srgbClr val="000000"/>
                </a:solidFill>
                <a:cs typeface="Arial" panose="020B0604020202020204" pitchFamily="34" charset="0"/>
              </a:rPr>
              <a:t>±</a:t>
            </a:r>
            <a:r>
              <a:rPr lang="cs-CZ" altLang="cs-CZ" sz="1764" b="1" dirty="0">
                <a:solidFill>
                  <a:srgbClr val="000000"/>
                </a:solidFill>
              </a:rPr>
              <a:t> směrodatná odchylka</a:t>
            </a:r>
            <a:r>
              <a:rPr lang="cs-CZ" altLang="cs-CZ" sz="1764" dirty="0">
                <a:solidFill>
                  <a:srgbClr val="000000"/>
                </a:solidFill>
              </a:rPr>
              <a:t> </a:t>
            </a:r>
            <a:br>
              <a:rPr lang="cs-CZ" altLang="cs-CZ" sz="1764" dirty="0">
                <a:solidFill>
                  <a:srgbClr val="000000"/>
                </a:solidFill>
              </a:rPr>
            </a:br>
            <a:r>
              <a:rPr lang="cs-CZ" altLang="cs-CZ" sz="1764" dirty="0">
                <a:solidFill>
                  <a:srgbClr val="000000"/>
                </a:solidFill>
              </a:rPr>
              <a:t>(s předpokladem normálního rozdělení) v radiokarbonových letech (</a:t>
            </a:r>
            <a:r>
              <a:rPr lang="cs-CZ" altLang="cs-CZ" sz="1764" baseline="30000" dirty="0">
                <a:solidFill>
                  <a:srgbClr val="000000"/>
                </a:solidFill>
              </a:rPr>
              <a:t>14</a:t>
            </a:r>
            <a:r>
              <a:rPr lang="cs-CZ" altLang="cs-CZ" sz="1764" dirty="0">
                <a:solidFill>
                  <a:srgbClr val="000000"/>
                </a:solidFill>
              </a:rPr>
              <a:t>C BP nebo BC, vztažených k roku 1950);</a:t>
            </a:r>
          </a:p>
          <a:p>
            <a:pPr eaLnBrk="1" hangingPunct="1">
              <a:spcBef>
                <a:spcPts val="441"/>
              </a:spcBef>
            </a:pPr>
            <a:endParaRPr lang="cs-CZ" altLang="cs-CZ" sz="1764" dirty="0">
              <a:solidFill>
                <a:srgbClr val="000000"/>
              </a:solidFill>
            </a:endParaRPr>
          </a:p>
          <a:p>
            <a:pPr algn="just" eaLnBrk="1" hangingPunct="1">
              <a:spcBef>
                <a:spcPts val="441"/>
              </a:spcBef>
            </a:pPr>
            <a:r>
              <a:rPr lang="cs-CZ" altLang="cs-CZ" sz="1764" dirty="0">
                <a:solidFill>
                  <a:srgbClr val="000000"/>
                </a:solidFill>
              </a:rPr>
              <a:t>Jelikož radiokarbonové roky se liší od solárních let vlivem nehomogenní distribuce izotopu </a:t>
            </a:r>
            <a:r>
              <a:rPr lang="cs-CZ" altLang="cs-CZ" sz="1764" baseline="30000" dirty="0">
                <a:solidFill>
                  <a:srgbClr val="000000"/>
                </a:solidFill>
              </a:rPr>
              <a:t>14</a:t>
            </a:r>
            <a:r>
              <a:rPr lang="cs-CZ" altLang="cs-CZ" sz="1764" dirty="0">
                <a:solidFill>
                  <a:srgbClr val="000000"/>
                </a:solidFill>
              </a:rPr>
              <a:t>C, je data třeba data kalibrovat. Používají se k tomu kalibrační softwary (</a:t>
            </a:r>
            <a:r>
              <a:rPr lang="cs-CZ" altLang="cs-CZ" sz="1764" dirty="0" err="1">
                <a:solidFill>
                  <a:srgbClr val="000000"/>
                </a:solidFill>
              </a:rPr>
              <a:t>CalPal</a:t>
            </a:r>
            <a:r>
              <a:rPr lang="cs-CZ" altLang="cs-CZ" sz="1764" dirty="0">
                <a:solidFill>
                  <a:srgbClr val="000000"/>
                </a:solidFill>
              </a:rPr>
              <a:t>, </a:t>
            </a:r>
            <a:r>
              <a:rPr lang="cs-CZ" altLang="cs-CZ" sz="1764" dirty="0" err="1">
                <a:solidFill>
                  <a:srgbClr val="000000"/>
                </a:solidFill>
              </a:rPr>
              <a:t>OxCal</a:t>
            </a:r>
            <a:r>
              <a:rPr lang="cs-CZ" altLang="cs-CZ" sz="1764" dirty="0">
                <a:solidFill>
                  <a:srgbClr val="000000"/>
                </a:solidFill>
              </a:rPr>
              <a:t>, </a:t>
            </a:r>
            <a:r>
              <a:rPr lang="cs-CZ" altLang="cs-CZ" sz="1764" dirty="0" err="1">
                <a:solidFill>
                  <a:srgbClr val="000000"/>
                </a:solidFill>
              </a:rPr>
              <a:t>Calib</a:t>
            </a:r>
            <a:r>
              <a:rPr lang="cs-CZ" altLang="cs-CZ" sz="1764" dirty="0">
                <a:solidFill>
                  <a:srgbClr val="000000"/>
                </a:solidFill>
              </a:rPr>
              <a:t>) a kalibrační sety (IntCal04, IntCal09). Pro období neolitu jsou základem kalibrace </a:t>
            </a:r>
            <a:r>
              <a:rPr lang="cs-CZ" altLang="cs-CZ" sz="1764" dirty="0" err="1">
                <a:solidFill>
                  <a:srgbClr val="000000"/>
                </a:solidFill>
              </a:rPr>
              <a:t>dendrodata</a:t>
            </a:r>
            <a:r>
              <a:rPr lang="cs-CZ" altLang="cs-CZ" sz="1764" dirty="0">
                <a:solidFill>
                  <a:srgbClr val="000000"/>
                </a:solidFill>
              </a:rPr>
              <a:t>. Výsledky jsou pak udávány v intervalech pravděpodobnosti 1</a:t>
            </a:r>
            <a:r>
              <a:rPr lang="el-GR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cs-CZ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 (68,2 %) </a:t>
            </a:r>
            <a:r>
              <a:rPr lang="cs-CZ" altLang="cs-CZ" sz="1764" dirty="0">
                <a:solidFill>
                  <a:srgbClr val="000000"/>
                </a:solidFill>
              </a:rPr>
              <a:t>nebo 2</a:t>
            </a:r>
            <a:r>
              <a:rPr lang="el-GR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cs-CZ" altLang="cs-CZ" sz="1764" dirty="0">
                <a:solidFill>
                  <a:srgbClr val="000000"/>
                </a:solidFill>
                <a:cs typeface="Arial" panose="020B0604020202020204" pitchFamily="34" charset="0"/>
              </a:rPr>
              <a:t> (95,4 %)</a:t>
            </a:r>
            <a:r>
              <a:rPr lang="cs-CZ" altLang="cs-CZ" sz="1764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ClrTx/>
              <a:buFontTx/>
              <a:buNone/>
            </a:pPr>
            <a:endParaRPr lang="cs-CZ" altLang="cs-CZ" sz="1764" dirty="0">
              <a:solidFill>
                <a:srgbClr val="000000"/>
              </a:solidFill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94" y="4336313"/>
            <a:ext cx="1587182" cy="13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4" y="6140486"/>
            <a:ext cx="1825172" cy="8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8" y="5129029"/>
            <a:ext cx="1758675" cy="21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77" y="4177071"/>
            <a:ext cx="4763295" cy="357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170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upload.wikimedia.org/wikipedia/commons/thumb/c/c8/Variations_in_calibration_results.png/800px-Variations_in_calibration_resul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29" y="3150377"/>
            <a:ext cx="4785135" cy="42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upload.wikimedia.org/wikipedia/commons/thumb/1/1a/Radiocarbon_calibration_error_and_measurement_error.png/800px-Radiocarbon_calibration_error_and_measurement_e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6" y="3251695"/>
            <a:ext cx="4689986" cy="41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1224" y="781665"/>
            <a:ext cx="561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Kalibrace radiouhlíkových dat</a:t>
            </a:r>
          </a:p>
        </p:txBody>
      </p:sp>
      <p:pic>
        <p:nvPicPr>
          <p:cNvPr id="45066" name="Picture 10" descr="http://www.stratadata.co.uk/images/radi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65" y="277143"/>
            <a:ext cx="2892425" cy="26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8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stratadata.co.uk/images/radi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32" y="2648684"/>
            <a:ext cx="7557833" cy="47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encrypted-tbn2.gstatic.com/images?q=tbn:ANd9GcSZKX8zxBDxc3AH3Ne9SQtFwZzcpfcFkQcKZK1Z9jgIEoQw1k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50" y="327588"/>
            <a:ext cx="3183998" cy="20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14400" y="1144250"/>
            <a:ext cx="203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Radiouhlíkové plató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495368" y="1328916"/>
            <a:ext cx="21237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516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aisforarchaeology.files.wordpress.com/2010/02/calibration-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71" y="208320"/>
            <a:ext cx="7351354" cy="73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90" y="78747"/>
            <a:ext cx="5386268" cy="754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19524" y="-8751"/>
            <a:ext cx="3134116" cy="278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208" tIns="51588" rIns="99208" bIns="51588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Chronologie moravského neolitu</a:t>
            </a:r>
            <a:br>
              <a:rPr lang="cs-CZ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b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altLang="cs-CZ" sz="2205">
                <a:solidFill>
                  <a:srgbClr val="000000"/>
                </a:solidFill>
                <a:latin typeface="Arial Black" panose="020B0A04020102020204" pitchFamily="34" charset="0"/>
              </a:rPr>
              <a:t>The chronology of the Moravian Neolithic</a:t>
            </a:r>
          </a:p>
        </p:txBody>
      </p:sp>
    </p:spTree>
    <p:extLst>
      <p:ext uri="{BB962C8B-B14F-4D97-AF65-F5344CB8AC3E}">
        <p14:creationId xmlns:p14="http://schemas.microsoft.com/office/powerpoint/2010/main" val="224401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708" y="741406"/>
            <a:ext cx="372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„</a:t>
            </a:r>
            <a:r>
              <a:rPr lang="cs-CZ" sz="3200" b="1" dirty="0" err="1"/>
              <a:t>Old</a:t>
            </a:r>
            <a:r>
              <a:rPr lang="cs-CZ" sz="3200" b="1" dirty="0"/>
              <a:t> </a:t>
            </a:r>
            <a:r>
              <a:rPr lang="cs-CZ" sz="3200" b="1" dirty="0" err="1"/>
              <a:t>wood</a:t>
            </a:r>
            <a:r>
              <a:rPr lang="cs-CZ" sz="3200" b="1" dirty="0"/>
              <a:t>“ </a:t>
            </a:r>
            <a:r>
              <a:rPr lang="cs-CZ" sz="3200" b="1" dirty="0" err="1"/>
              <a:t>problem</a:t>
            </a:r>
            <a:endParaRPr lang="en-US" sz="3200" b="1" dirty="0"/>
          </a:p>
        </p:txBody>
      </p:sp>
      <p:pic>
        <p:nvPicPr>
          <p:cNvPr id="2050" name="Picture 2" descr="https://upload.wikimedia.org/wikipedia/commons/7/7d/Tree.ring.ar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24" y="481912"/>
            <a:ext cx="4991553" cy="373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97708" y="2215031"/>
            <a:ext cx="416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Materiál je mnohem starší než je doba jeho utilizace člověkem.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203092" y="5733535"/>
            <a:ext cx="2308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dlouhověké dřeviny</a:t>
            </a:r>
          </a:p>
          <a:p>
            <a:pPr marL="285750" indent="-285750">
              <a:buFontTx/>
              <a:buChar char="-"/>
            </a:pPr>
            <a:r>
              <a:rPr lang="cs-CZ" dirty="0"/>
              <a:t>lidské pozůstatky</a:t>
            </a:r>
          </a:p>
          <a:p>
            <a:pPr marL="285750" indent="-285750">
              <a:buFontTx/>
              <a:buChar char="-"/>
            </a:pPr>
            <a:r>
              <a:rPr lang="cs-CZ" dirty="0"/>
              <a:t>lastury</a:t>
            </a:r>
            <a:endParaRPr lang="en-US" dirty="0"/>
          </a:p>
        </p:txBody>
      </p:sp>
      <p:pic>
        <p:nvPicPr>
          <p:cNvPr id="2052" name="Picture 4" descr="http://www.cof.orst.edu/cof/newfmc/product_examples/forestlearn/graphics/big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4232056"/>
            <a:ext cx="3925056" cy="294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4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52119" y="98855"/>
            <a:ext cx="3453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Rezervoárový efekt</a:t>
            </a:r>
            <a:endParaRPr lang="en-US" sz="3200" b="1" dirty="0"/>
          </a:p>
        </p:txBody>
      </p:sp>
      <p:pic>
        <p:nvPicPr>
          <p:cNvPr id="1026" name="Picture 2" descr="https://upload.wikimedia.org/wikipedia/commons/thumb/2/20/Carbon_exchange_reservoir_2.svg/2000px-Carbon_exchange_reservoir_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20" y="1899092"/>
            <a:ext cx="5089912" cy="5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20" y="3620530"/>
            <a:ext cx="3991746" cy="36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0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4039265" cy="1171575"/>
          </a:xfrm>
          <a:ln/>
        </p:spPr>
        <p:txBody>
          <a:bodyPr tIns="38808"/>
          <a:lstStyle/>
          <a:p>
            <a:r>
              <a:rPr lang="cs-CZ" sz="3200" dirty="0"/>
              <a:t>Fosilní paliva</a:t>
            </a:r>
          </a:p>
        </p:txBody>
      </p:sp>
      <p:pic>
        <p:nvPicPr>
          <p:cNvPr id="13314" name="Picture 2" descr="http://anthro.palomar.edu/time/images/carbon_cosmic_radiation_connec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09" y="5780164"/>
            <a:ext cx="5182619" cy="15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c/c2/Illustration_of_isotope_dilution_analysis_with_fish_counting_in_lak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3" y="4188987"/>
            <a:ext cx="4490156" cy="1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healthguidance.org/hgimages/14639Exhaustfum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70" y="3074768"/>
            <a:ext cx="3342659" cy="222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encrypted-tbn2.gstatic.com/images?q=tbn:ANd9GcQp46z2pK1HBHnw89vLX-42YJSlfn0d1J74hFuTGFBSFeRRxO88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87" y="218064"/>
            <a:ext cx="3470027" cy="25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7927" y="1824376"/>
            <a:ext cx="504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Fosilní paliva neobsahují žádný </a:t>
            </a:r>
            <a:r>
              <a:rPr lang="cs-CZ" dirty="0" err="1"/>
              <a:t>radiouhlík</a:t>
            </a:r>
            <a:r>
              <a:rPr lang="cs-CZ" dirty="0"/>
              <a:t>, exhalacemi CO2 z jejich spalování dochází ke snižování relativního zastoupení </a:t>
            </a:r>
            <a:r>
              <a:rPr lang="cs-CZ" dirty="0" err="1"/>
              <a:t>radiouhlíku</a:t>
            </a:r>
            <a:r>
              <a:rPr lang="cs-CZ" dirty="0"/>
              <a:t> v atmosféře a vegetaci.</a:t>
            </a:r>
          </a:p>
        </p:txBody>
      </p:sp>
    </p:spTree>
    <p:extLst>
      <p:ext uri="{BB962C8B-B14F-4D97-AF65-F5344CB8AC3E}">
        <p14:creationId xmlns:p14="http://schemas.microsoft.com/office/powerpoint/2010/main" val="3359003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71" y="791152"/>
            <a:ext cx="9199508" cy="50165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3246" y="6289590"/>
            <a:ext cx="1001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D14C measurements of corn (</a:t>
            </a:r>
            <a:r>
              <a:rPr lang="en-US" dirty="0" err="1"/>
              <a:t>Zea</a:t>
            </a:r>
            <a:r>
              <a:rPr lang="en-US" dirty="0"/>
              <a:t> mays) across North America during the summer of 2004 (in units of %).</a:t>
            </a:r>
          </a:p>
          <a:p>
            <a:r>
              <a:rPr lang="en-US" dirty="0"/>
              <a:t>During this period, a decrease of 2.8% corresponded to approximately 1 ppm of added fossil fuel CO2.</a:t>
            </a:r>
          </a:p>
        </p:txBody>
      </p:sp>
    </p:spTree>
    <p:extLst>
      <p:ext uri="{BB962C8B-B14F-4D97-AF65-F5344CB8AC3E}">
        <p14:creationId xmlns:p14="http://schemas.microsoft.com/office/powerpoint/2010/main" val="415134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E50186-E874-4409-AACB-7D4F1E1258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94790" y="5036905"/>
            <a:ext cx="4942956" cy="22333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B6A20DB6-6F52-42EB-9847-B22DA65AF74D}"/>
              </a:ext>
            </a:extLst>
          </p:cNvPr>
          <p:cNvSpPr txBox="1"/>
          <p:nvPr/>
        </p:nvSpPr>
        <p:spPr>
          <a:xfrm>
            <a:off x="3240273" y="513102"/>
            <a:ext cx="3779440" cy="5666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9994" tIns="44992" rIns="89994" bIns="44992" anchor="t" anchorCtr="0" compatLnSpc="1">
            <a:noAutofit/>
          </a:bodyPr>
          <a:lstStyle/>
          <a:p>
            <a:pPr defTabSz="914305">
              <a:tabLst>
                <a:tab pos="0" algn="l"/>
                <a:tab pos="447624" algn="l"/>
                <a:tab pos="896841" algn="l"/>
                <a:tab pos="1346057" algn="l"/>
                <a:tab pos="1795274" algn="l"/>
                <a:tab pos="2244490" algn="l"/>
                <a:tab pos="2693707" algn="l"/>
                <a:tab pos="3142924" algn="l"/>
                <a:tab pos="3592141" algn="l"/>
                <a:tab pos="4041357" algn="l"/>
                <a:tab pos="4490573" algn="l"/>
                <a:tab pos="4939790" algn="l"/>
                <a:tab pos="5389006" algn="l"/>
                <a:tab pos="5838223" algn="l"/>
                <a:tab pos="6287439" algn="l"/>
                <a:tab pos="6736656" algn="l"/>
                <a:tab pos="7185872" algn="l"/>
                <a:tab pos="7635079" algn="l"/>
                <a:tab pos="8084295" algn="l"/>
                <a:tab pos="8533512" algn="l"/>
                <a:tab pos="898272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>
                <a:solidFill>
                  <a:srgbClr val="000000"/>
                </a:solidFill>
                <a:latin typeface="Arial" pitchFamily="34"/>
                <a:cs typeface="Lucida Sans Unicode" pitchFamily="34"/>
              </a:rPr>
              <a:t>Izotopy v přírodě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C89C21-DF7F-4BB7-A2B4-9A0CD411BE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4972" y="1455165"/>
            <a:ext cx="2476236" cy="6666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D27B949-6732-4026-B55D-5CBB488C3F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0352" y="2549704"/>
            <a:ext cx="3209591" cy="1761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https://encrypted-tbn0.gstatic.com/images?q=tbn:ANd9GcTZjpy7hcIgt0xRSMrxGVl8jV_qiEafcK7Bm0gkw4kBIJB7rB6n">
            <a:extLst>
              <a:ext uri="{FF2B5EF4-FFF2-40B4-BE49-F238E27FC236}">
                <a16:creationId xmlns:a16="http://schemas.microsoft.com/office/drawing/2014/main" id="{62E7D795-55A8-4259-8539-291A71976A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44596" y="1610870"/>
            <a:ext cx="4093091" cy="22070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http://www.paleopatologia.it/immagini/articoli/144_1.gif">
            <a:extLst>
              <a:ext uri="{FF2B5EF4-FFF2-40B4-BE49-F238E27FC236}">
                <a16:creationId xmlns:a16="http://schemas.microsoft.com/office/drawing/2014/main" id="{D25378BA-7359-495A-BB4D-F2C8B915E2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4972" y="5436830"/>
            <a:ext cx="3479439" cy="143352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/>
          <a:p>
            <a:r>
              <a:rPr lang="cs-CZ" dirty="0"/>
              <a:t>Bomb </a:t>
            </a:r>
            <a:r>
              <a:rPr lang="cs-CZ" dirty="0" err="1"/>
              <a:t>peak</a:t>
            </a:r>
            <a:r>
              <a:rPr lang="cs-CZ" dirty="0"/>
              <a:t> (bomb </a:t>
            </a:r>
            <a:r>
              <a:rPr lang="cs-CZ" dirty="0" err="1"/>
              <a:t>spike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32770" name="Picture 2" descr="http://www.geog.ucsb.edu/~williams/C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2" y="1688686"/>
            <a:ext cx="7934717" cy="56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88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53961" y="861562"/>
            <a:ext cx="3803291" cy="1171575"/>
          </a:xfrm>
          <a:ln/>
        </p:spPr>
        <p:txBody>
          <a:bodyPr tIns="38808"/>
          <a:lstStyle/>
          <a:p>
            <a:r>
              <a:rPr lang="cs-CZ" dirty="0"/>
              <a:t>Bomb </a:t>
            </a:r>
            <a:r>
              <a:rPr lang="cs-CZ" dirty="0" err="1"/>
              <a:t>peak</a:t>
            </a:r>
            <a:br>
              <a:rPr lang="cs-CZ" dirty="0"/>
            </a:br>
            <a:r>
              <a:rPr lang="cs-CZ" dirty="0"/>
              <a:t>(Bomb </a:t>
            </a:r>
            <a:r>
              <a:rPr lang="cs-CZ" dirty="0" err="1"/>
              <a:t>spike</a:t>
            </a:r>
            <a:r>
              <a:rPr lang="cs-CZ" dirty="0"/>
              <a:t>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95" y="3038168"/>
            <a:ext cx="3930240" cy="357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http://www.brunoclaessens.com/wp-content/uploads/2013/09/Calib_C14_moder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3038168"/>
            <a:ext cx="5099253" cy="39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2.gstatic.com/images?q=tbn:ANd9GcQeYUzoU5eJbo5h3jgjEOq47l1jNXtyrsv5F_eelrbIxtn1IQ2i2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98" y="364327"/>
            <a:ext cx="2558640" cy="216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84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05895" y="832773"/>
            <a:ext cx="2730922" cy="579077"/>
          </a:xfrm>
          <a:ln/>
        </p:spPr>
        <p:txBody>
          <a:bodyPr tIns="38808"/>
          <a:lstStyle/>
          <a:p>
            <a:r>
              <a:rPr lang="cs-CZ" sz="3200" dirty="0"/>
              <a:t>Ludwig </a:t>
            </a:r>
            <a:r>
              <a:rPr lang="cs-CZ" sz="3200" dirty="0" err="1"/>
              <a:t>Cave</a:t>
            </a:r>
            <a:br>
              <a:rPr lang="en-US" sz="3200" dirty="0"/>
            </a:br>
            <a:r>
              <a:rPr lang="en-US" sz="3200" dirty="0"/>
              <a:t>(Namibia)</a:t>
            </a:r>
            <a:endParaRPr lang="cs-CZ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4" y="3022770"/>
            <a:ext cx="3028265" cy="151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56" y="280562"/>
            <a:ext cx="6202045" cy="236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56" y="2974221"/>
            <a:ext cx="6638769" cy="412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lum bright="-50000"/>
            <a:alphaModFix/>
          </a:blip>
          <a:srcRect/>
          <a:stretch>
            <a:fillRect/>
          </a:stretch>
        </p:blipFill>
        <p:spPr>
          <a:xfrm>
            <a:off x="205894" y="5135398"/>
            <a:ext cx="3028265" cy="1968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797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3351310" cy="724291"/>
          </a:xfrm>
        </p:spPr>
        <p:txBody>
          <a:bodyPr/>
          <a:lstStyle/>
          <a:p>
            <a:r>
              <a:rPr lang="cs-CZ" sz="3200" dirty="0"/>
              <a:t>Perská mumie</a:t>
            </a:r>
            <a:endParaRPr lang="en-US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7" y="1280197"/>
            <a:ext cx="2956169" cy="45360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3642" y="6070856"/>
            <a:ext cx="3485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Konfiskována 2000 na černém trhu, podle nápisů by se mělo jednat o </a:t>
            </a:r>
            <a:r>
              <a:rPr lang="en-US" dirty="0" err="1"/>
              <a:t>Ruduun</a:t>
            </a:r>
            <a:r>
              <a:rPr lang="cs-CZ" dirty="0"/>
              <a:t>u</a:t>
            </a:r>
            <a:r>
              <a:rPr lang="en-US" dirty="0"/>
              <a:t>, </a:t>
            </a:r>
            <a:r>
              <a:rPr lang="cs-CZ" dirty="0"/>
              <a:t>dceru krále </a:t>
            </a:r>
            <a:endParaRPr lang="en-US" dirty="0"/>
          </a:p>
          <a:p>
            <a:r>
              <a:rPr lang="en-US" dirty="0" err="1"/>
              <a:t>Xerx</a:t>
            </a:r>
            <a:r>
              <a:rPr lang="cs-CZ" dirty="0"/>
              <a:t>a (</a:t>
            </a:r>
            <a:r>
              <a:rPr lang="en-US" dirty="0"/>
              <a:t>518</a:t>
            </a:r>
            <a:r>
              <a:rPr lang="cs-CZ" dirty="0"/>
              <a:t>-</a:t>
            </a:r>
            <a:r>
              <a:rPr lang="en-US" dirty="0"/>
              <a:t>465 BC</a:t>
            </a:r>
            <a:r>
              <a:rPr lang="cs-CZ" dirty="0"/>
              <a:t>)</a:t>
            </a:r>
            <a:r>
              <a:rPr lang="en-US" dirty="0"/>
              <a:t>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145" y="1300371"/>
            <a:ext cx="6288480" cy="456549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73146" y="6486354"/>
            <a:ext cx="5189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dvPSTim"/>
              </a:rPr>
              <a:t>Jedinec</a:t>
            </a:r>
            <a:r>
              <a:rPr lang="en-US" dirty="0">
                <a:latin typeface="AdvPSTim"/>
              </a:rPr>
              <a:t> </a:t>
            </a:r>
            <a:r>
              <a:rPr lang="cs-CZ" dirty="0">
                <a:latin typeface="AdvPSTim"/>
              </a:rPr>
              <a:t>zemřel </a:t>
            </a:r>
            <a:r>
              <a:rPr lang="en-US" dirty="0">
                <a:latin typeface="AdvPSTim"/>
              </a:rPr>
              <a:t>AD 1994–1996</a:t>
            </a:r>
            <a:r>
              <a:rPr lang="cs-CZ" dirty="0">
                <a:latin typeface="AdvPSTim"/>
              </a:rPr>
              <a:t>, mumie je podvrh.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72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72" y="4305378"/>
            <a:ext cx="9477179" cy="31263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255" y="219002"/>
            <a:ext cx="5746296" cy="18824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651" y="2257643"/>
            <a:ext cx="7382900" cy="1891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19632" y="902043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Male, 36 y</a:t>
            </a:r>
          </a:p>
          <a:p>
            <a:r>
              <a:rPr lang="cs-CZ" dirty="0"/>
              <a:t>1973-2010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8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3" y="2403639"/>
            <a:ext cx="9692091" cy="49717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1" y="485181"/>
            <a:ext cx="8983134" cy="1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35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upload.wikimedia.org/wikipedia/commons/9/9b/Full_length_negatives_of_the_shroud_of_Tur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8" y="1057411"/>
            <a:ext cx="6090864" cy="59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84909" y="595746"/>
            <a:ext cx="2150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Turínské plátno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9058" y="2826328"/>
            <a:ext cx="270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Datování pomocí </a:t>
            </a:r>
            <a:r>
              <a:rPr lang="cs-CZ" dirty="0" err="1"/>
              <a:t>radiouhlíku</a:t>
            </a:r>
            <a:r>
              <a:rPr lang="cs-CZ" dirty="0"/>
              <a:t> problematické</a:t>
            </a:r>
          </a:p>
        </p:txBody>
      </p:sp>
    </p:spTree>
    <p:extLst>
      <p:ext uri="{BB962C8B-B14F-4D97-AF65-F5344CB8AC3E}">
        <p14:creationId xmlns:p14="http://schemas.microsoft.com/office/powerpoint/2010/main" val="266399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083B433A-E107-4C1E-BB04-A951ACB62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4813041" cy="642379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/>
              <a:t>Fluor</a:t>
            </a:r>
            <a:r>
              <a:rPr lang="en-US" altLang="cs-CZ" dirty="0" err="1"/>
              <a:t>ov</a:t>
            </a:r>
            <a:r>
              <a:rPr lang="cs-CZ" altLang="cs-CZ" dirty="0"/>
              <a:t>ý test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4B455119-F531-4FCA-B5BA-630CE0407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375150"/>
            <a:ext cx="4425950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268D1327-CAA6-492A-8663-B8F7B8A0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8" y="1768475"/>
            <a:ext cx="4425950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A97FBE6A-8FD2-4515-8036-71934532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7" y="944004"/>
            <a:ext cx="4796407" cy="573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AEE89A3E-8568-4C02-93D3-12D18789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4036896"/>
            <a:ext cx="4537075" cy="257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37F9408-D52A-4D3C-B890-39C833737E3C}"/>
              </a:ext>
            </a:extLst>
          </p:cNvPr>
          <p:cNvSpPr txBox="1"/>
          <p:nvPr/>
        </p:nvSpPr>
        <p:spPr>
          <a:xfrm>
            <a:off x="503237" y="1914764"/>
            <a:ext cx="42221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cs-CZ" sz="2400" b="0" i="0" dirty="0">
                <a:solidFill>
                  <a:srgbClr val="303336"/>
                </a:solidFill>
                <a:effectLst/>
              </a:rPr>
              <a:t>Určení relativního stáří fosilních a subfosilních kostí n základě obsahu fluoru, jehož obsah se se stářím kostí zvyšuje.</a:t>
            </a:r>
            <a:endParaRPr lang="en-US" sz="2400" b="0" i="0" dirty="0">
              <a:solidFill>
                <a:srgbClr val="212529"/>
              </a:solidFill>
              <a:effectLst/>
            </a:endParaRPr>
          </a:p>
          <a:p>
            <a:pPr algn="just"/>
            <a:br>
              <a:rPr lang="en-US" sz="2400" dirty="0"/>
            </a:br>
            <a:endParaRPr lang="cs-CZ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7AD1EFFB-2181-4826-ADAF-7A0282E0E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3276600" cy="68528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dirty="0" err="1"/>
              <a:t>Gánovce</a:t>
            </a:r>
            <a:endParaRPr lang="en-GB" altLang="cs-CZ" sz="3200"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6986D930-A68B-48D8-A960-53EA44F8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3599655"/>
            <a:ext cx="4802188" cy="384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39769E64-E32F-4C97-8743-0E3832F1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650" y="3255775"/>
            <a:ext cx="20859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040" rIns="0" bIns="0"/>
          <a:lstStyle>
            <a:lvl1pPr marL="431800" indent="-322263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Aft>
                <a:spcPts val="1425"/>
              </a:spcAft>
              <a:buClrTx/>
              <a:buSzPct val="45000"/>
              <a:buFontTx/>
              <a:buNone/>
            </a:pPr>
            <a:r>
              <a:rPr lang="cs-CZ" altLang="cs-CZ" sz="1600" dirty="0"/>
              <a:t>Index = C</a:t>
            </a:r>
            <a:r>
              <a:rPr lang="cs-CZ" altLang="cs-CZ" sz="1600" baseline="-25000" dirty="0"/>
              <a:t>F</a:t>
            </a:r>
            <a:r>
              <a:rPr lang="cs-CZ" altLang="cs-CZ" sz="1600" dirty="0"/>
              <a:t>/C</a:t>
            </a:r>
            <a:r>
              <a:rPr lang="cs-CZ" altLang="cs-CZ" sz="1600" baseline="-25000" dirty="0"/>
              <a:t>PO4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FF9469DC-41AA-4EC4-B04A-F9447055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483790"/>
            <a:ext cx="4248815" cy="273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E984AA3A-D5F3-4885-85B2-CAA16969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98" y="169862"/>
            <a:ext cx="36004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4873169-F8E9-4549-B03A-3CBB09D7EF76}"/>
              </a:ext>
            </a:extLst>
          </p:cNvPr>
          <p:cNvSpPr txBox="1"/>
          <p:nvPr/>
        </p:nvSpPr>
        <p:spPr>
          <a:xfrm>
            <a:off x="418177" y="1265273"/>
            <a:ext cx="50044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Nález přirozeného travertinového výlitku mozku neandertálce.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Obsah fluoru může být ovlivněn prostředím – termálním pramenem.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4CFA37C-801A-4161-B5E8-F773B35F1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7" y="184786"/>
            <a:ext cx="4537075" cy="63212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dirty="0" err="1"/>
              <a:t>Eoanthropus</a:t>
            </a:r>
            <a:r>
              <a:rPr lang="en-GB" altLang="cs-CZ" sz="3200" dirty="0"/>
              <a:t> </a:t>
            </a:r>
            <a:r>
              <a:rPr lang="en-GB" altLang="cs-CZ" sz="3200" dirty="0" err="1"/>
              <a:t>dawsoni</a:t>
            </a:r>
            <a:endParaRPr lang="en-GB" altLang="cs-CZ" sz="3200" dirty="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62BEB4B7-F399-4283-AF20-49D2BF4E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85" y="202520"/>
            <a:ext cx="4425950" cy="695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A4E6ED8B-C869-47B5-BEC8-85CF11AF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9" y="2391889"/>
            <a:ext cx="2604829" cy="220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02EA5E4-0F18-40BE-B020-B7705AFF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42" y="2594115"/>
            <a:ext cx="2128343" cy="23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A5C54162-1B5B-4EDA-8847-F13BC23F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35" y="4714256"/>
            <a:ext cx="3567002" cy="266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D96FA2D-2C69-492E-A22D-99E582952442}"/>
              </a:ext>
            </a:extLst>
          </p:cNvPr>
          <p:cNvSpPr txBox="1"/>
          <p:nvPr/>
        </p:nvSpPr>
        <p:spPr>
          <a:xfrm>
            <a:off x="503237" y="1174411"/>
            <a:ext cx="4811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Roboto"/>
              </a:rPr>
              <a:t> </a:t>
            </a:r>
            <a:r>
              <a:rPr lang="cs-CZ" b="0" i="0" dirty="0">
                <a:effectLst/>
                <a:latin typeface="Roboto"/>
              </a:rPr>
              <a:t>F</a:t>
            </a:r>
            <a:r>
              <a:rPr lang="en-US" b="0" i="0" dirty="0" err="1">
                <a:effectLst/>
                <a:latin typeface="Roboto"/>
              </a:rPr>
              <a:t>osil</a:t>
            </a:r>
            <a:r>
              <a:rPr lang="cs-CZ" b="0" i="0" dirty="0">
                <a:effectLst/>
                <a:latin typeface="Roboto"/>
              </a:rPr>
              <a:t>ní</a:t>
            </a:r>
            <a:r>
              <a:rPr lang="en-US" b="0" i="0" dirty="0">
                <a:effectLst/>
                <a:latin typeface="Roboto"/>
              </a:rPr>
              <a:t> </a:t>
            </a:r>
            <a:r>
              <a:rPr lang="cs-CZ" b="0" i="0" dirty="0">
                <a:effectLst/>
                <a:latin typeface="Roboto"/>
              </a:rPr>
              <a:t>pozůstatky</a:t>
            </a:r>
            <a:r>
              <a:rPr lang="en-US" b="0" i="0" dirty="0">
                <a:effectLst/>
                <a:latin typeface="Roboto"/>
              </a:rPr>
              <a:t>, </a:t>
            </a:r>
            <a:r>
              <a:rPr lang="cs-CZ" b="0" i="0" dirty="0">
                <a:effectLst/>
                <a:latin typeface="Roboto"/>
              </a:rPr>
              <a:t>objevené v Anglii v roce </a:t>
            </a:r>
            <a:r>
              <a:rPr lang="en-US" b="0" i="0" dirty="0">
                <a:effectLst/>
                <a:latin typeface="Roboto"/>
              </a:rPr>
              <a:t>1910–12, </a:t>
            </a:r>
            <a:r>
              <a:rPr lang="cs-CZ" b="0" i="0" dirty="0">
                <a:effectLst/>
                <a:latin typeface="Roboto"/>
              </a:rPr>
              <a:t>později odhaleny jako padělek.</a:t>
            </a: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2C5EEA-F9C8-432C-A592-035BA01D3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717" y="301989"/>
            <a:ext cx="9070024" cy="705968"/>
          </a:xfrm>
        </p:spPr>
        <p:txBody>
          <a:bodyPr vert="horz" wrap="square" lIns="99208" tIns="28078" rIns="99208" bIns="51588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47624" algn="l"/>
                <a:tab pos="896841" algn="l"/>
                <a:tab pos="1346057" algn="l"/>
                <a:tab pos="1795274" algn="l"/>
                <a:tab pos="2244490" algn="l"/>
                <a:tab pos="2693707" algn="l"/>
                <a:tab pos="3142924" algn="l"/>
                <a:tab pos="3592141" algn="l"/>
                <a:tab pos="4041357" algn="l"/>
                <a:tab pos="4490573" algn="l"/>
                <a:tab pos="4939790" algn="l"/>
                <a:tab pos="5389006" algn="l"/>
                <a:tab pos="5838223" algn="l"/>
                <a:tab pos="6287439" algn="l"/>
                <a:tab pos="6736656" algn="l"/>
                <a:tab pos="7185872" algn="l"/>
                <a:tab pos="7635079" algn="l"/>
                <a:tab pos="8084295" algn="l"/>
                <a:tab pos="8533512" algn="l"/>
                <a:tab pos="8982728" algn="l"/>
              </a:tabLst>
            </a:pPr>
            <a:r>
              <a:rPr lang="cs-CZ" sz="3200" dirty="0"/>
              <a:t>Fotosyntéza</a:t>
            </a:r>
          </a:p>
        </p:txBody>
      </p:sp>
      <p:pic>
        <p:nvPicPr>
          <p:cNvPr id="144386" name="Picture 2" descr="See the source image">
            <a:extLst>
              <a:ext uri="{FF2B5EF4-FFF2-40B4-BE49-F238E27FC236}">
                <a16:creationId xmlns:a16="http://schemas.microsoft.com/office/drawing/2014/main" id="{B2EFF564-6097-4556-A42C-9EB0346E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67" y="1297048"/>
            <a:ext cx="5971677" cy="59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C7C31C-EA4A-431F-82FC-5F90F3CCB386}"/>
              </a:ext>
            </a:extLst>
          </p:cNvPr>
          <p:cNvSpPr txBox="1"/>
          <p:nvPr/>
        </p:nvSpPr>
        <p:spPr>
          <a:xfrm>
            <a:off x="456528" y="1325361"/>
            <a:ext cx="3305907" cy="2840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984" b="1" dirty="0">
                <a:latin typeface="Arial" panose="020B0604020202020204" pitchFamily="34" charset="0"/>
                <a:cs typeface="Arial" panose="020B0604020202020204" pitchFamily="34" charset="0"/>
              </a:rPr>
              <a:t>C3 rostliny</a:t>
            </a:r>
          </a:p>
          <a:p>
            <a:r>
              <a:rPr lang="cs-CZ" sz="1984" dirty="0">
                <a:latin typeface="Arial" panose="020B0604020202020204" pitchFamily="34" charset="0"/>
                <a:cs typeface="Arial" panose="020B0604020202020204" pitchFamily="34" charset="0"/>
              </a:rPr>
              <a:t>   ječmen, pšenice, brambory, cukrová řepa, </a:t>
            </a:r>
          </a:p>
          <a:p>
            <a:endParaRPr lang="cs-CZ" sz="198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984" b="1" dirty="0">
                <a:latin typeface="Arial" panose="020B0604020202020204" pitchFamily="34" charset="0"/>
                <a:cs typeface="Arial" panose="020B0604020202020204" pitchFamily="34" charset="0"/>
              </a:rPr>
              <a:t>C4 rostliny</a:t>
            </a:r>
          </a:p>
          <a:p>
            <a:r>
              <a:rPr lang="cs-CZ" sz="1984" dirty="0">
                <a:latin typeface="Arial" panose="020B0604020202020204" pitchFamily="34" charset="0"/>
                <a:cs typeface="Arial" panose="020B0604020202020204" pitchFamily="34" charset="0"/>
              </a:rPr>
              <a:t>    kukuřice, cukrová třtina</a:t>
            </a:r>
          </a:p>
          <a:p>
            <a:endParaRPr lang="cs-CZ" sz="1984" dirty="0"/>
          </a:p>
          <a:p>
            <a:r>
              <a:rPr lang="cs-CZ" sz="1984" b="1" dirty="0">
                <a:latin typeface="Arial" panose="020B0604020202020204" pitchFamily="34" charset="0"/>
                <a:cs typeface="Arial" panose="020B0604020202020204" pitchFamily="34" charset="0"/>
              </a:rPr>
              <a:t>CAM rostliny</a:t>
            </a:r>
          </a:p>
          <a:p>
            <a:r>
              <a:rPr lang="cs-CZ" sz="1984" dirty="0">
                <a:latin typeface="Arial" panose="020B0604020202020204" pitchFamily="34" charset="0"/>
                <a:cs typeface="Arial" panose="020B0604020202020204" pitchFamily="34" charset="0"/>
              </a:rPr>
              <a:t>    ananas, sukulenty</a:t>
            </a:r>
          </a:p>
        </p:txBody>
      </p:sp>
      <p:pic>
        <p:nvPicPr>
          <p:cNvPr id="5" name="Picture 8" descr="http://www.isolife.nl/images/C3-C4-plants.gif">
            <a:extLst>
              <a:ext uri="{FF2B5EF4-FFF2-40B4-BE49-F238E27FC236}">
                <a16:creationId xmlns:a16="http://schemas.microsoft.com/office/drawing/2014/main" id="{63822FB0-E603-4B02-8FFB-FBADF37B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0" y="4955787"/>
            <a:ext cx="2725348" cy="185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>
            <a:extLst>
              <a:ext uri="{FF2B5EF4-FFF2-40B4-BE49-F238E27FC236}">
                <a16:creationId xmlns:a16="http://schemas.microsoft.com/office/drawing/2014/main" id="{3FDFBF7C-1ADD-4C69-8771-D44FFC8FD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968"/>
              <a:t>Rozklad argininu v alkalickém prostředí</a:t>
            </a:r>
          </a:p>
        </p:txBody>
      </p:sp>
      <p:pic>
        <p:nvPicPr>
          <p:cNvPr id="304131" name="Picture 3">
            <a:extLst>
              <a:ext uri="{FF2B5EF4-FFF2-40B4-BE49-F238E27FC236}">
                <a16:creationId xmlns:a16="http://schemas.microsoft.com/office/drawing/2014/main" id="{25ED027B-8A5A-442B-9343-5E21DD06A6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220" y="3779837"/>
            <a:ext cx="6350476" cy="27753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4132" name="Text Box 4">
            <a:extLst>
              <a:ext uri="{FF2B5EF4-FFF2-40B4-BE49-F238E27FC236}">
                <a16:creationId xmlns:a16="http://schemas.microsoft.com/office/drawing/2014/main" id="{A0DEA94E-36A1-43CF-AD24-223C7147B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50" y="6716211"/>
            <a:ext cx="4545540" cy="3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984"/>
              <a:t>Reakce se uplatňuje m.j. i při loužení usně.</a:t>
            </a:r>
          </a:p>
        </p:txBody>
      </p:sp>
      <p:sp>
        <p:nvSpPr>
          <p:cNvPr id="304133" name="Rectangle 5">
            <a:extLst>
              <a:ext uri="{FF2B5EF4-FFF2-40B4-BE49-F238E27FC236}">
                <a16:creationId xmlns:a16="http://schemas.microsoft.com/office/drawing/2014/main" id="{8351C890-C920-4CA0-9A68-9B2A8CB92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57" y="2112836"/>
            <a:ext cx="8810871" cy="100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984"/>
              <a:t>V alkalickém prostředí dochází k rozkladu argininu na ornithin (za vzniku močoviny) a/nebo, méně často, na citrulin (za vzniku amoniaku). Reakce je významná hlavně v pozdějším stupni alkalické degradace kolagenu.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>
            <a:extLst>
              <a:ext uri="{FF2B5EF4-FFF2-40B4-BE49-F238E27FC236}">
                <a16:creationId xmlns:a16="http://schemas.microsoft.com/office/drawing/2014/main" id="{77CBEBB0-AC9F-4EED-8FB5-F8A6FF5D5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96" y="1343942"/>
            <a:ext cx="8912367" cy="131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984" dirty="0"/>
              <a:t>Existují pokusy o využití reakce k datování kostí. Metoda selhala při datování lebky  z paleolitické lokality Skalka u obce Horka-Ondrej na Spiši. Vysoký obsah ornitinu indikoval paleolitické stáří, radiokarbonové datování ukázalo, že jde o novověký materiál.</a:t>
            </a:r>
          </a:p>
        </p:txBody>
      </p:sp>
      <p:sp>
        <p:nvSpPr>
          <p:cNvPr id="302084" name="Rectangle 4">
            <a:extLst>
              <a:ext uri="{FF2B5EF4-FFF2-40B4-BE49-F238E27FC236}">
                <a16:creationId xmlns:a16="http://schemas.microsoft.com/office/drawing/2014/main" id="{B9BC0523-49B8-43C3-8824-67FA4CDD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03" y="5172122"/>
            <a:ext cx="8889618" cy="19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764"/>
              <a:t>V roce 1988 v travertinu u Hôrky-Ondreje našla lidská lebka. Objev však hned od počátku budil u mnoha archeologů podezření, protože šlo o lebku zcela moderního typu. Jak se nakonec ukázalo, pochyby byly zcela na místě – šlo o podvod. Roku 2003 se k němu v televizi přiznali dva brigádníci, v době vykopávek teprve patnáctiletí. Vedoucí archeologické brigády jim prý slíbila, že najdou-li něco „velkého“, dostanou volno a navíc i nějakou tu korunu odměny. A tak se snažili. Na starém hřbitově ukradli lebku, čtyři dny ji máčeli v termálním prameni, pak ji zakopali na lokalitě a další den opatrně „objevili“. </a:t>
            </a:r>
          </a:p>
        </p:txBody>
      </p:sp>
      <p:sp>
        <p:nvSpPr>
          <p:cNvPr id="302085" name="Rectangle 5">
            <a:extLst>
              <a:ext uri="{FF2B5EF4-FFF2-40B4-BE49-F238E27FC236}">
                <a16:creationId xmlns:a16="http://schemas.microsoft.com/office/drawing/2014/main" id="{0E305339-FE0F-4920-83D1-7B99AE0D0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6757" y="446231"/>
            <a:ext cx="9071610" cy="857463"/>
          </a:xfrm>
        </p:spPr>
        <p:txBody>
          <a:bodyPr/>
          <a:lstStyle/>
          <a:p>
            <a:r>
              <a:rPr lang="cs-CZ" altLang="cs-CZ" sz="3968">
                <a:solidFill>
                  <a:schemeClr val="tx1"/>
                </a:solidFill>
              </a:rPr>
              <a:t>Horka-Ondrej</a:t>
            </a:r>
          </a:p>
        </p:txBody>
      </p:sp>
      <p:sp>
        <p:nvSpPr>
          <p:cNvPr id="302086" name="Line 6">
            <a:extLst>
              <a:ext uri="{FF2B5EF4-FFF2-40B4-BE49-F238E27FC236}">
                <a16:creationId xmlns:a16="http://schemas.microsoft.com/office/drawing/2014/main" id="{EA78973B-A084-4DE2-8A78-A6EFEE03B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462" y="2985372"/>
            <a:ext cx="0" cy="15871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4"/>
          </a:p>
        </p:txBody>
      </p:sp>
      <p:pic>
        <p:nvPicPr>
          <p:cNvPr id="302087" name="Picture 7">
            <a:extLst>
              <a:ext uri="{FF2B5EF4-FFF2-40B4-BE49-F238E27FC236}">
                <a16:creationId xmlns:a16="http://schemas.microsoft.com/office/drawing/2014/main" id="{F78A06AE-854C-465F-B525-39454C13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98" y="2603888"/>
            <a:ext cx="3716840" cy="23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D944FC06-F310-4C9B-892B-A087790B53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060" y="1954666"/>
            <a:ext cx="4168321" cy="4346813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4" descr="rac072">
            <a:extLst>
              <a:ext uri="{FF2B5EF4-FFF2-40B4-BE49-F238E27FC236}">
                <a16:creationId xmlns:a16="http://schemas.microsoft.com/office/drawing/2014/main" id="{E0C779DC-CA60-41E5-BFC3-FFDB1AC81E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504" y="2519891"/>
            <a:ext cx="3968829" cy="20176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5">
            <a:extLst>
              <a:ext uri="{FF2B5EF4-FFF2-40B4-BE49-F238E27FC236}">
                <a16:creationId xmlns:a16="http://schemas.microsoft.com/office/drawing/2014/main" id="{2F07E222-54CE-4FD7-A7DF-C5F791C3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93" y="1595931"/>
            <a:ext cx="2765501" cy="3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/>
              <a:t>Počet chirálních center</a:t>
            </a:r>
          </a:p>
        </p:txBody>
      </p:sp>
      <p:sp>
        <p:nvSpPr>
          <p:cNvPr id="4101" name="Rectangle 6">
            <a:extLst>
              <a:ext uri="{FF2B5EF4-FFF2-40B4-BE49-F238E27FC236}">
                <a16:creationId xmlns:a16="http://schemas.microsoft.com/office/drawing/2014/main" id="{3E991CFE-D14F-431B-99EC-A11BDDE9B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7"/>
            <a:ext cx="9071610" cy="957208"/>
          </a:xfrm>
          <a:noFill/>
        </p:spPr>
        <p:txBody>
          <a:bodyPr/>
          <a:lstStyle/>
          <a:p>
            <a:pPr eaLnBrk="1" hangingPunct="1"/>
            <a:r>
              <a:rPr lang="cs-CZ" altLang="cs-CZ" sz="3968" dirty="0"/>
              <a:t>Racemizace aminokyselin</a:t>
            </a:r>
          </a:p>
        </p:txBody>
      </p:sp>
      <p:pic>
        <p:nvPicPr>
          <p:cNvPr id="4102" name="Picture 7" descr="E:\Obrázky\racem\Age\racc004.tif">
            <a:extLst>
              <a:ext uri="{FF2B5EF4-FFF2-40B4-BE49-F238E27FC236}">
                <a16:creationId xmlns:a16="http://schemas.microsoft.com/office/drawing/2014/main" id="{8EF39105-A35E-4052-B973-919FFD61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4" y="4829349"/>
            <a:ext cx="4115823" cy="61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hart_08">
            <a:extLst>
              <a:ext uri="{FF2B5EF4-FFF2-40B4-BE49-F238E27FC236}">
                <a16:creationId xmlns:a16="http://schemas.microsoft.com/office/drawing/2014/main" id="{C5C29C49-02C7-6566-2A4B-C1F985A3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461" y="5740616"/>
            <a:ext cx="2229339" cy="151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rac12">
            <a:extLst>
              <a:ext uri="{FF2B5EF4-FFF2-40B4-BE49-F238E27FC236}">
                <a16:creationId xmlns:a16="http://schemas.microsoft.com/office/drawing/2014/main" id="{794DDBAA-D5C2-4FC7-864C-741CEB391F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32" y="4414841"/>
            <a:ext cx="8302712" cy="28575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6" descr="E:\Obrázky\racem\dating\Julg19873.tif">
            <a:extLst>
              <a:ext uri="{FF2B5EF4-FFF2-40B4-BE49-F238E27FC236}">
                <a16:creationId xmlns:a16="http://schemas.microsoft.com/office/drawing/2014/main" id="{5BF386CD-F201-4016-B040-0FC5B31E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08" y="128565"/>
            <a:ext cx="5395500" cy="456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7">
            <a:extLst>
              <a:ext uri="{FF2B5EF4-FFF2-40B4-BE49-F238E27FC236}">
                <a16:creationId xmlns:a16="http://schemas.microsoft.com/office/drawing/2014/main" id="{536BC8AF-D457-4F8F-869C-58F633065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49" y="521187"/>
            <a:ext cx="5993392" cy="131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968" dirty="0"/>
              <a:t>Racemizace aminokyselin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3E755A-D9F3-4727-8785-860FA161D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28" y="2711379"/>
            <a:ext cx="4078913" cy="8669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mino_5">
            <a:extLst>
              <a:ext uri="{FF2B5EF4-FFF2-40B4-BE49-F238E27FC236}">
                <a16:creationId xmlns:a16="http://schemas.microsoft.com/office/drawing/2014/main" id="{5EE0DE9A-5625-47E9-9F18-81C85CD64E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38" y="200800"/>
            <a:ext cx="8493177" cy="715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>
            <a:extLst>
              <a:ext uri="{FF2B5EF4-FFF2-40B4-BE49-F238E27FC236}">
                <a16:creationId xmlns:a16="http://schemas.microsoft.com/office/drawing/2014/main" id="{2B07A6D5-C26B-4081-8BF2-32B31552E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34" y="276330"/>
            <a:ext cx="4367812" cy="1259946"/>
          </a:xfrm>
        </p:spPr>
        <p:txBody>
          <a:bodyPr/>
          <a:lstStyle/>
          <a:p>
            <a:pPr eaLnBrk="1" hangingPunct="1"/>
            <a:r>
              <a:rPr lang="cs-CZ" altLang="cs-CZ" sz="3968" dirty="0"/>
              <a:t>Přítomnost vody</a:t>
            </a:r>
          </a:p>
        </p:txBody>
      </p:sp>
      <p:pic>
        <p:nvPicPr>
          <p:cNvPr id="14339" name="Picture 22" descr="Luzzana19994">
            <a:extLst>
              <a:ext uri="{FF2B5EF4-FFF2-40B4-BE49-F238E27FC236}">
                <a16:creationId xmlns:a16="http://schemas.microsoft.com/office/drawing/2014/main" id="{66D3810C-A837-40C3-A372-02459B36250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48" y="2803522"/>
            <a:ext cx="4331064" cy="33783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26">
            <a:extLst>
              <a:ext uri="{FF2B5EF4-FFF2-40B4-BE49-F238E27FC236}">
                <a16:creationId xmlns:a16="http://schemas.microsoft.com/office/drawing/2014/main" id="{59E8E7C6-9630-44F3-A763-8C5C46BCE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08" y="6716730"/>
            <a:ext cx="9386951" cy="70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 err="1">
                <a:latin typeface="Arial Unicode MS" pitchFamily="32" charset="0"/>
                <a:cs typeface="Arial Unicode MS" pitchFamily="32" charset="0"/>
              </a:rPr>
              <a:t>Rancho</a:t>
            </a:r>
            <a:r>
              <a:rPr lang="cs-CZ" altLang="cs-CZ" sz="1984" dirty="0">
                <a:latin typeface="Arial Unicode MS" pitchFamily="32" charset="0"/>
                <a:cs typeface="Arial Unicode MS" pitchFamily="32" charset="0"/>
              </a:rPr>
              <a:t> la </a:t>
            </a:r>
            <a:r>
              <a:rPr lang="cs-CZ" altLang="cs-CZ" sz="1984" dirty="0" err="1">
                <a:latin typeface="Arial Unicode MS" pitchFamily="32" charset="0"/>
                <a:cs typeface="Arial Unicode MS" pitchFamily="32" charset="0"/>
              </a:rPr>
              <a:t>Brea</a:t>
            </a:r>
            <a:r>
              <a:rPr lang="cs-CZ" altLang="cs-CZ" sz="1984" dirty="0">
                <a:latin typeface="Arial Unicode MS" pitchFamily="32" charset="0"/>
                <a:cs typeface="Arial Unicode MS" pitchFamily="32" charset="0"/>
              </a:rPr>
              <a:t> (Kalifornie, USA) – anomálně nízké hodnoty </a:t>
            </a:r>
            <a:r>
              <a:rPr lang="cs-CZ" altLang="cs-CZ" sz="1984" dirty="0" err="1">
                <a:latin typeface="Arial Unicode MS" pitchFamily="32" charset="0"/>
                <a:cs typeface="Arial Unicode MS" pitchFamily="32" charset="0"/>
              </a:rPr>
              <a:t>epimerace</a:t>
            </a:r>
            <a:r>
              <a:rPr lang="cs-CZ" altLang="cs-CZ" sz="1984" dirty="0">
                <a:latin typeface="Arial Unicode MS" pitchFamily="32" charset="0"/>
                <a:cs typeface="Arial Unicode MS" pitchFamily="32" charset="0"/>
              </a:rPr>
              <a:t> </a:t>
            </a:r>
            <a:r>
              <a:rPr lang="cs-CZ" altLang="cs-CZ" sz="1984" dirty="0" err="1">
                <a:latin typeface="Arial Unicode MS" pitchFamily="32" charset="0"/>
                <a:cs typeface="Arial Unicode MS" pitchFamily="32" charset="0"/>
              </a:rPr>
              <a:t>isoleucinu</a:t>
            </a:r>
            <a:r>
              <a:rPr lang="cs-CZ" altLang="cs-CZ" sz="1984" dirty="0">
                <a:latin typeface="Arial Unicode MS" pitchFamily="32" charset="0"/>
                <a:cs typeface="Arial Unicode MS" pitchFamily="32" charset="0"/>
              </a:rPr>
              <a:t> (</a:t>
            </a:r>
            <a:r>
              <a:rPr lang="cs-CZ" altLang="cs-CZ" sz="1984" dirty="0" err="1">
                <a:latin typeface="Arial Unicode MS" pitchFamily="32" charset="0"/>
                <a:cs typeface="Arial Unicode MS" pitchFamily="32" charset="0"/>
              </a:rPr>
              <a:t>Ile</a:t>
            </a:r>
            <a:r>
              <a:rPr lang="cs-CZ" altLang="cs-CZ" sz="1984" dirty="0">
                <a:latin typeface="Arial Unicode MS" pitchFamily="32" charset="0"/>
                <a:cs typeface="Arial Unicode MS" pitchFamily="32" charset="0"/>
              </a:rPr>
              <a:t>) – bezvodé prostředí.</a:t>
            </a:r>
            <a:endParaRPr lang="cs-CZ" altLang="cs-CZ" sz="1984" dirty="0"/>
          </a:p>
        </p:txBody>
      </p:sp>
      <p:pic>
        <p:nvPicPr>
          <p:cNvPr id="14341" name="Picture 28">
            <a:extLst>
              <a:ext uri="{FF2B5EF4-FFF2-40B4-BE49-F238E27FC236}">
                <a16:creationId xmlns:a16="http://schemas.microsoft.com/office/drawing/2014/main" id="{445B7409-AE22-4A35-AE39-43377427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04" y="288894"/>
            <a:ext cx="2981872" cy="223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29">
            <a:extLst>
              <a:ext uri="{FF2B5EF4-FFF2-40B4-BE49-F238E27FC236}">
                <a16:creationId xmlns:a16="http://schemas.microsoft.com/office/drawing/2014/main" id="{73309C95-A9EF-498C-91F9-53EE237B2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94" y="1797172"/>
            <a:ext cx="4535805" cy="70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/>
              <a:t>V bezvodém prostředí racemizace téměř neprobíhá</a:t>
            </a:r>
          </a:p>
        </p:txBody>
      </p:sp>
      <p:pic>
        <p:nvPicPr>
          <p:cNvPr id="14343" name="Picture 2">
            <a:extLst>
              <a:ext uri="{FF2B5EF4-FFF2-40B4-BE49-F238E27FC236}">
                <a16:creationId xmlns:a16="http://schemas.microsoft.com/office/drawing/2014/main" id="{1CE64A1A-5841-4C57-B723-65AC2EE0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8" y="2901001"/>
            <a:ext cx="3496350" cy="314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C412274-7A23-431B-AFFC-91959C9C4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6602" y="151936"/>
            <a:ext cx="5963744" cy="705220"/>
          </a:xfrm>
        </p:spPr>
        <p:txBody>
          <a:bodyPr/>
          <a:lstStyle/>
          <a:p>
            <a:pPr eaLnBrk="1" hangingPunct="1"/>
            <a:r>
              <a:rPr lang="cs-CZ" altLang="cs-CZ" sz="3086" dirty="0"/>
              <a:t>Určení věku</a:t>
            </a: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45D932E6-274F-41CB-8BCA-4C799C72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96" y="6471454"/>
            <a:ext cx="5459765" cy="70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23" dirty="0">
                <a:latin typeface="Arial Unicode MS" pitchFamily="32" charset="0"/>
                <a:cs typeface="Arial Unicode MS" pitchFamily="32" charset="0"/>
              </a:rPr>
              <a:t>L-methionin nepodléhá racemizaci in </a:t>
            </a:r>
            <a:r>
              <a:rPr lang="cs-CZ" altLang="cs-CZ" sz="1323" dirty="0" err="1">
                <a:latin typeface="Arial Unicode MS" pitchFamily="32" charset="0"/>
                <a:cs typeface="Arial Unicode MS" pitchFamily="32" charset="0"/>
              </a:rPr>
              <a:t>vivo</a:t>
            </a:r>
            <a:r>
              <a:rPr lang="cs-CZ" altLang="cs-CZ" sz="1323" dirty="0">
                <a:latin typeface="Arial Unicode MS" pitchFamily="32" charset="0"/>
                <a:cs typeface="Arial Unicode MS" pitchFamily="32" charset="0"/>
              </a:rPr>
              <a:t>, lze ho použít jako vnitřní standard: poměr D-</a:t>
            </a:r>
            <a:r>
              <a:rPr lang="cs-CZ" altLang="cs-CZ" sz="1323" dirty="0" err="1">
                <a:latin typeface="Arial Unicode MS" pitchFamily="32" charset="0"/>
                <a:cs typeface="Arial Unicode MS" pitchFamily="32" charset="0"/>
              </a:rPr>
              <a:t>Asp</a:t>
            </a:r>
            <a:r>
              <a:rPr lang="cs-CZ" altLang="cs-CZ" sz="1323" dirty="0">
                <a:latin typeface="Arial Unicode MS" pitchFamily="32" charset="0"/>
                <a:cs typeface="Arial Unicode MS" pitchFamily="32" charset="0"/>
              </a:rPr>
              <a:t>/D-Met eliminuje efekt racemizace  během přípravy vzorku.</a:t>
            </a:r>
            <a:endParaRPr lang="cs-CZ" altLang="cs-CZ" sz="1323" dirty="0"/>
          </a:p>
        </p:txBody>
      </p:sp>
      <p:pic>
        <p:nvPicPr>
          <p:cNvPr id="32772" name="Picture 6" descr="Carolan19976">
            <a:extLst>
              <a:ext uri="{FF2B5EF4-FFF2-40B4-BE49-F238E27FC236}">
                <a16:creationId xmlns:a16="http://schemas.microsoft.com/office/drawing/2014/main" id="{5007CC2C-6361-4F09-A225-B05DF77E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8" y="2335402"/>
            <a:ext cx="5165992" cy="381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Carolan19974">
            <a:extLst>
              <a:ext uri="{FF2B5EF4-FFF2-40B4-BE49-F238E27FC236}">
                <a16:creationId xmlns:a16="http://schemas.microsoft.com/office/drawing/2014/main" id="{F29B39A1-3D0B-407C-BB16-E8C5FBF9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92" y="934195"/>
            <a:ext cx="4127524" cy="302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E:\Obrázky\racem\Carolan19975a.tif">
            <a:extLst>
              <a:ext uri="{FF2B5EF4-FFF2-40B4-BE49-F238E27FC236}">
                <a16:creationId xmlns:a16="http://schemas.microsoft.com/office/drawing/2014/main" id="{B052A9B4-2F17-49E1-AF72-422AD168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13" y="4012689"/>
            <a:ext cx="4045503" cy="31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0CB56E36-D55D-2F06-7A84-913D8493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03" y="1324783"/>
            <a:ext cx="5459765" cy="70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984" dirty="0"/>
              <a:t>- u historického materiálu se uplatňuje i vliv postmortální racemizace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A06A2C0-9242-4C45-9FCF-579C0765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489979"/>
            <a:ext cx="4773795" cy="657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4">
            <a:extLst>
              <a:ext uri="{FF2B5EF4-FFF2-40B4-BE49-F238E27FC236}">
                <a16:creationId xmlns:a16="http://schemas.microsoft.com/office/drawing/2014/main" id="{D38B52DC-61F4-49E6-ACB5-F0494BCF4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8" y="4574303"/>
            <a:ext cx="4541055" cy="222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543">
                <a:latin typeface="Arial Unicode MS" pitchFamily="32" charset="0"/>
                <a:cs typeface="Arial Unicode MS" pitchFamily="32" charset="0"/>
              </a:rPr>
              <a:t>Cca 1600 let stará (14C 370-390 ± 90 let) zmrzlá „mumie“ eskymácké ženy, nalezená 1972 na St. Lawrence Island (Aljaška). Morfologicky (atrofie prsou a vaječníků, otření zubů, choroba koronárních cév) byl věk odhadnut na 50-60 let. Analýza racemizace Asp v dentinu indikovala věk 53 ± 5 let. Mrtvola ležela ve věčně zmrzlé půdě, vliv postmortálních změn na racemizaci je minimální.</a:t>
            </a:r>
            <a:endParaRPr lang="cs-CZ" altLang="cs-CZ" sz="1543"/>
          </a:p>
        </p:txBody>
      </p:sp>
    </p:spTree>
    <p:extLst>
      <p:ext uri="{BB962C8B-B14F-4D97-AF65-F5344CB8AC3E}">
        <p14:creationId xmlns:p14="http://schemas.microsoft.com/office/powerpoint/2010/main" val="227627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82" y="1810215"/>
            <a:ext cx="5998952" cy="536906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335182" y="709726"/>
            <a:ext cx="6481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Metabolismus kyseliny citronové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44007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660" y="646102"/>
            <a:ext cx="6315180" cy="31227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6" y="4200642"/>
            <a:ext cx="2318731" cy="10363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5" y="5842236"/>
            <a:ext cx="3142315" cy="12301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041" y="4368410"/>
            <a:ext cx="5571380" cy="278615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26540" y="1285102"/>
            <a:ext cx="273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Vazba citrátu v kosti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2355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hrono.qub.ac.uk/Research/IRMS/Fig.1.png">
            <a:extLst>
              <a:ext uri="{FF2B5EF4-FFF2-40B4-BE49-F238E27FC236}">
                <a16:creationId xmlns:a16="http://schemas.microsoft.com/office/drawing/2014/main" id="{9D814AD7-A79E-4E63-B50B-BF40DDC7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744" y="987361"/>
            <a:ext cx="9777155" cy="6253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 descr="http://www.paleopatologia.it/immagini/articoli/144_1.gif">
            <a:extLst>
              <a:ext uri="{FF2B5EF4-FFF2-40B4-BE49-F238E27FC236}">
                <a16:creationId xmlns:a16="http://schemas.microsoft.com/office/drawing/2014/main" id="{35D8D86E-3C8D-4C69-884F-9A22D96B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233" y="385293"/>
            <a:ext cx="2922653" cy="12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14" y="596940"/>
            <a:ext cx="5007065" cy="29827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4" y="3904951"/>
            <a:ext cx="3416653" cy="34273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6" y="2174736"/>
            <a:ext cx="4434239" cy="14049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65" y="3904951"/>
            <a:ext cx="5268960" cy="334522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92224" y="852616"/>
            <a:ext cx="360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Distribuce citrátu v tkáních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906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728718"/>
          </a:xfrm>
        </p:spPr>
        <p:txBody>
          <a:bodyPr/>
          <a:lstStyle/>
          <a:p>
            <a:r>
              <a:rPr lang="cs-CZ" sz="3200" dirty="0"/>
              <a:t>Pohlavní rozdíly v obsahu citrátů</a:t>
            </a:r>
            <a:endParaRPr lang="en-GB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19" y="1666956"/>
            <a:ext cx="4431792" cy="57332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5" y="1760475"/>
            <a:ext cx="3368659" cy="25667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6" y="4569269"/>
            <a:ext cx="416052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3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11" y="5289859"/>
            <a:ext cx="5261119" cy="18647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05" y="134999"/>
            <a:ext cx="5455641" cy="45482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0" y="2730841"/>
            <a:ext cx="3708677" cy="442371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18788" y="926757"/>
            <a:ext cx="201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Vliv diageneze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7187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1729947"/>
            <a:ext cx="9673491" cy="54203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18486" y="926757"/>
            <a:ext cx="4707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Vliv vysoké teploty na obsah citrátu v kosti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4293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23" y="3807902"/>
            <a:ext cx="4767220" cy="35575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" y="3807902"/>
            <a:ext cx="4979775" cy="35874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35" y="2293197"/>
            <a:ext cx="4393277" cy="115874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050424" y="729049"/>
            <a:ext cx="622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pohlaví spálených kosterních pozůstatků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8194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8" y="1359243"/>
            <a:ext cx="9665187" cy="59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97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361534D5-0C86-44D6-9F12-167CEF5A2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7"/>
            <a:ext cx="9071610" cy="1259946"/>
          </a:xfrm>
        </p:spPr>
        <p:txBody>
          <a:bodyPr lIns="100796" tIns="50398" rIns="100796" bIns="50398" anchor="ctr"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cs-CZ" altLang="cs-CZ" sz="3527"/>
              <a:t>DNA v paleodemografii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EC32F7D3-A379-4998-A59D-E5A2380C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1" y="1636180"/>
            <a:ext cx="3790337" cy="296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43B6C35E-23AE-4A51-9A9C-0563B26B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59" y="5367019"/>
            <a:ext cx="1709677" cy="17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7A11A2A4-600A-4E1F-A780-2AD12873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70" y="1795423"/>
            <a:ext cx="4378312" cy="508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468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8FBAD0E2-99DC-4339-91C2-777988CCF0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8"/>
            <a:ext cx="9071610" cy="857463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527"/>
              <a:t>Určování příbuznosti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2975A282-35D4-4926-90EC-3E86FF1D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90" y="3065868"/>
            <a:ext cx="2344899" cy="144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802AEC7A-BB28-4942-9510-03D61ECE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30" y="2906625"/>
            <a:ext cx="2173407" cy="14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8B8B4927-1638-4ABD-8483-413C2AE7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2" y="4731797"/>
            <a:ext cx="4220819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5">
            <a:extLst>
              <a:ext uri="{FF2B5EF4-FFF2-40B4-BE49-F238E27FC236}">
                <a16:creationId xmlns:a16="http://schemas.microsoft.com/office/drawing/2014/main" id="{2689023F-7613-4303-A234-2BFDFED34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80" y="1636180"/>
            <a:ext cx="2652886" cy="543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6">
            <a:extLst>
              <a:ext uri="{FF2B5EF4-FFF2-40B4-BE49-F238E27FC236}">
                <a16:creationId xmlns:a16="http://schemas.microsoft.com/office/drawing/2014/main" id="{F44C799D-CC3A-46B0-B175-31084388F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53" y="1160200"/>
            <a:ext cx="2428528" cy="4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984">
                <a:solidFill>
                  <a:srgbClr val="000000"/>
                </a:solidFill>
              </a:rPr>
              <a:t>Liechtenstein Höhle</a:t>
            </a:r>
          </a:p>
        </p:txBody>
      </p:sp>
      <p:sp>
        <p:nvSpPr>
          <p:cNvPr id="10248" name="Text Box 7">
            <a:extLst>
              <a:ext uri="{FF2B5EF4-FFF2-40B4-BE49-F238E27FC236}">
                <a16:creationId xmlns:a16="http://schemas.microsoft.com/office/drawing/2014/main" id="{1CE9E9B0-159E-4A84-AFB3-56F554920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483" y="1636180"/>
            <a:ext cx="4836792" cy="81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543">
                <a:solidFill>
                  <a:srgbClr val="000000"/>
                </a:solidFill>
              </a:rPr>
              <a:t>Dorste, Dolní Sasko, mladší doba bronzová</a:t>
            </a:r>
          </a:p>
          <a:p>
            <a:pPr eaLnBrk="1" hangingPunct="1">
              <a:buClrTx/>
              <a:buFontTx/>
              <a:buNone/>
            </a:pPr>
            <a:endParaRPr lang="cs-CZ" altLang="cs-CZ" sz="1543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543">
                <a:solidFill>
                  <a:srgbClr val="000000"/>
                </a:solidFill>
              </a:rPr>
              <a:t>Kultiště?    Rodová hrobka?</a:t>
            </a:r>
          </a:p>
        </p:txBody>
      </p:sp>
    </p:spTree>
    <p:extLst>
      <p:ext uri="{BB962C8B-B14F-4D97-AF65-F5344CB8AC3E}">
        <p14:creationId xmlns:p14="http://schemas.microsoft.com/office/powerpoint/2010/main" val="2591793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736F1268-2443-4A88-8784-D0B9B8860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8"/>
            <a:ext cx="9071610" cy="857463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cs-CZ" altLang="cs-CZ" sz="3527"/>
              <a:t>Archeozoologie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07C28113-8F0E-488B-8AF8-4D882ECF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7" y="2668635"/>
            <a:ext cx="4311815" cy="445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E5F42ADB-FB00-4CF4-833F-56E58D26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61" y="1716677"/>
            <a:ext cx="2624887" cy="173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>
            <a:extLst>
              <a:ext uri="{FF2B5EF4-FFF2-40B4-BE49-F238E27FC236}">
                <a16:creationId xmlns:a16="http://schemas.microsoft.com/office/drawing/2014/main" id="{F55B6640-2979-4895-BFC8-211F7C13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82" y="4255817"/>
            <a:ext cx="3190113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Rectangle 5">
            <a:extLst>
              <a:ext uri="{FF2B5EF4-FFF2-40B4-BE49-F238E27FC236}">
                <a16:creationId xmlns:a16="http://schemas.microsoft.com/office/drawing/2014/main" id="{C53993DB-6C23-4E51-AB39-161A9D29D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03" y="1791902"/>
            <a:ext cx="3571469" cy="4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8" tIns="51588" rIns="99208" bIns="51588"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984">
                <a:solidFill>
                  <a:srgbClr val="000000"/>
                </a:solidFill>
              </a:rPr>
              <a:t>Dudley Castle, Leceistershire </a:t>
            </a:r>
          </a:p>
        </p:txBody>
      </p:sp>
    </p:spTree>
    <p:extLst>
      <p:ext uri="{BB962C8B-B14F-4D97-AF65-F5344CB8AC3E}">
        <p14:creationId xmlns:p14="http://schemas.microsoft.com/office/powerpoint/2010/main" val="235246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5D57FEF8-0AA4-4BD0-8E0B-69B2733C2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276488"/>
            <a:ext cx="9071610" cy="1312444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968"/>
              <a:t>Fylogenetická příbuznost pleistocénních medvědů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5754276A-1BB8-4BDC-8768-419D8420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7" y="1954666"/>
            <a:ext cx="7948158" cy="482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694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.2.png (1167×1054)">
            <a:extLst>
              <a:ext uri="{FF2B5EF4-FFF2-40B4-BE49-F238E27FC236}">
                <a16:creationId xmlns:a16="http://schemas.microsoft.com/office/drawing/2014/main" id="{ABBCB451-A835-4E10-99D6-BF9FEB0ED4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9156" y="162750"/>
            <a:ext cx="8064727" cy="72838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B70DF7B4-E09C-4F1E-92EE-1829A4330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6758" y="736719"/>
            <a:ext cx="3503349" cy="1312444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968"/>
              <a:t>„Molekulární hodiny“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CAE3F09E-50B3-421A-BD45-00AA0D41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63" y="524977"/>
            <a:ext cx="5762503" cy="60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36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F7140C74-6D74-4F06-8A3B-C141018CA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7"/>
            <a:ext cx="9071610" cy="698219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527"/>
              <a:t>Klonování vyhynulých živočichů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66FDC6DF-FEB3-4573-909D-DD9A8F3C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37" y="1954667"/>
            <a:ext cx="2232904" cy="501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284ABD71-3644-4274-9B69-DCAC4D86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78" y="1319443"/>
            <a:ext cx="2425396" cy="20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4">
            <a:extLst>
              <a:ext uri="{FF2B5EF4-FFF2-40B4-BE49-F238E27FC236}">
                <a16:creationId xmlns:a16="http://schemas.microsoft.com/office/drawing/2014/main" id="{5DF097A7-5C3C-4CA5-9E64-32F9915C0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92" y="3620595"/>
            <a:ext cx="3216362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5">
            <a:extLst>
              <a:ext uri="{FF2B5EF4-FFF2-40B4-BE49-F238E27FC236}">
                <a16:creationId xmlns:a16="http://schemas.microsoft.com/office/drawing/2014/main" id="{E53F330B-2990-4EC9-981F-EA303CDA8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261" y="6534219"/>
            <a:ext cx="1689544" cy="34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cs-CZ" sz="1543">
                <a:solidFill>
                  <a:srgbClr val="000000"/>
                </a:solidFill>
              </a:rPr>
              <a:t>Medvěd jeskynní</a:t>
            </a:r>
          </a:p>
        </p:txBody>
      </p:sp>
    </p:spTree>
    <p:extLst>
      <p:ext uri="{BB962C8B-B14F-4D97-AF65-F5344CB8AC3E}">
        <p14:creationId xmlns:p14="http://schemas.microsoft.com/office/powerpoint/2010/main" val="3977878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thevagabondadventures.com/wp-content/uploads/2010/05/Quagga.jpg">
            <a:extLst>
              <a:ext uri="{FF2B5EF4-FFF2-40B4-BE49-F238E27FC236}">
                <a16:creationId xmlns:a16="http://schemas.microsoft.com/office/drawing/2014/main" id="{D77D2409-7924-4B52-9C70-37B9753F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83" y="419982"/>
            <a:ext cx="3683592" cy="283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FEDEF2E9-4F1A-4B69-A98D-3C0F570F3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240" y="3359855"/>
            <a:ext cx="1949123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Zebra qagga (1883)</a:t>
            </a:r>
          </a:p>
        </p:txBody>
      </p:sp>
      <p:sp>
        <p:nvSpPr>
          <p:cNvPr id="16388" name="Text Box 8">
            <a:extLst>
              <a:ext uri="{FF2B5EF4-FFF2-40B4-BE49-F238E27FC236}">
                <a16:creationId xmlns:a16="http://schemas.microsoft.com/office/drawing/2014/main" id="{C9025002-9C2C-4F77-8431-444DAFAA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269" y="6803707"/>
            <a:ext cx="3100913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Vakovlk (tasmánský tygr) (1930)</a:t>
            </a:r>
          </a:p>
        </p:txBody>
      </p:sp>
      <p:pic>
        <p:nvPicPr>
          <p:cNvPr id="16389" name="Picture 12" descr="http://www.biolib.cz/IMG/GAL/BIG/138059.jpg">
            <a:extLst>
              <a:ext uri="{FF2B5EF4-FFF2-40B4-BE49-F238E27FC236}">
                <a16:creationId xmlns:a16="http://schemas.microsoft.com/office/drawing/2014/main" id="{6CABBF37-FEC4-4D5D-90A1-D356B5BB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3" y="503978"/>
            <a:ext cx="3275859" cy="245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3">
            <a:extLst>
              <a:ext uri="{FF2B5EF4-FFF2-40B4-BE49-F238E27FC236}">
                <a16:creationId xmlns:a16="http://schemas.microsoft.com/office/drawing/2014/main" id="{F2B3538D-0987-483C-946F-0E80B710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4" y="3107866"/>
            <a:ext cx="2352952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Holub stěhovavý (1914)</a:t>
            </a:r>
          </a:p>
        </p:txBody>
      </p:sp>
      <p:pic>
        <p:nvPicPr>
          <p:cNvPr id="16391" name="Picture 14" descr="Tasmánský tygr">
            <a:extLst>
              <a:ext uri="{FF2B5EF4-FFF2-40B4-BE49-F238E27FC236}">
                <a16:creationId xmlns:a16="http://schemas.microsoft.com/office/drawing/2014/main" id="{FB6E23DF-B056-4FBB-8E13-E6E804D9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76" y="3947830"/>
            <a:ext cx="3611845" cy="27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Buvolec stepní">
            <a:extLst>
              <a:ext uri="{FF2B5EF4-FFF2-40B4-BE49-F238E27FC236}">
                <a16:creationId xmlns:a16="http://schemas.microsoft.com/office/drawing/2014/main" id="{B4D796DB-902F-4BAB-ACDB-731923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0" y="3695841"/>
            <a:ext cx="3695841" cy="283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6">
            <a:extLst>
              <a:ext uri="{FF2B5EF4-FFF2-40B4-BE49-F238E27FC236}">
                <a16:creationId xmlns:a16="http://schemas.microsoft.com/office/drawing/2014/main" id="{D4E51F72-1216-4A51-B970-866A2F2E1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6635714"/>
            <a:ext cx="2166875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Buvolec stepní (1923)</a:t>
            </a:r>
          </a:p>
        </p:txBody>
      </p:sp>
    </p:spTree>
    <p:extLst>
      <p:ext uri="{BB962C8B-B14F-4D97-AF65-F5344CB8AC3E}">
        <p14:creationId xmlns:p14="http://schemas.microsoft.com/office/powerpoint/2010/main" val="282112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www.ideje.cz/uploads/image/data/621.jpg">
            <a:extLst>
              <a:ext uri="{FF2B5EF4-FFF2-40B4-BE49-F238E27FC236}">
                <a16:creationId xmlns:a16="http://schemas.microsoft.com/office/drawing/2014/main" id="{AB9712F7-C7D1-4939-8867-37B1C1E6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52" y="755967"/>
            <a:ext cx="5207776" cy="390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732DC63E-7E5F-4991-800A-89812E248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852" y="4938287"/>
            <a:ext cx="2788840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764"/>
              <a:t>Kozorožec pyrenejský (2000)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80B53EC7-FDCF-42EC-BDC4-1C36F6F6C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" y="6047740"/>
            <a:ext cx="9071610" cy="100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cs-CZ" sz="1984"/>
              <a:t>Jedná se o první druh, který byl</a:t>
            </a:r>
            <a:r>
              <a:rPr lang="cs-CZ" altLang="cs-CZ" sz="1984"/>
              <a:t> klonován</a:t>
            </a:r>
            <a:r>
              <a:rPr lang="en-GB" altLang="cs-CZ" sz="1984"/>
              <a:t>, ale </a:t>
            </a:r>
            <a:r>
              <a:rPr lang="cs-CZ" altLang="cs-CZ" sz="1984"/>
              <a:t>mládě </a:t>
            </a:r>
            <a:r>
              <a:rPr lang="en-GB" altLang="cs-CZ" sz="1984"/>
              <a:t>uhynul</a:t>
            </a:r>
            <a:r>
              <a:rPr lang="cs-CZ" altLang="cs-CZ" sz="1984"/>
              <a:t>o</a:t>
            </a:r>
            <a:r>
              <a:rPr lang="en-GB" altLang="cs-CZ" sz="1984"/>
              <a:t> pouhých 7 minut po </a:t>
            </a:r>
            <a:r>
              <a:rPr lang="cs-CZ" altLang="cs-CZ" sz="1984"/>
              <a:t>narození na defekt plic</a:t>
            </a:r>
            <a:r>
              <a:rPr lang="en-GB" altLang="cs-CZ" sz="1984"/>
              <a:t>.</a:t>
            </a:r>
          </a:p>
          <a:p>
            <a:pPr eaLnBrk="0" hangingPunct="0">
              <a:buClrTx/>
              <a:buSzTx/>
              <a:buFontTx/>
              <a:buNone/>
            </a:pPr>
            <a:endParaRPr lang="en-GB" altLang="cs-CZ" sz="1984"/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E284FB07-A23C-4271-ADF3-36E5C6276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15" y="2267903"/>
            <a:ext cx="3293358" cy="131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984"/>
              <a:t>Poslední pyrenejský kozorožec, samice Celia, byla nalezena mrtvá pod padlým stromem v lednu 2000.</a:t>
            </a:r>
          </a:p>
        </p:txBody>
      </p:sp>
    </p:spTree>
    <p:extLst>
      <p:ext uri="{BB962C8B-B14F-4D97-AF65-F5344CB8AC3E}">
        <p14:creationId xmlns:p14="http://schemas.microsoft.com/office/powerpoint/2010/main" val="846550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A81990C4-FCF7-490A-8CD1-8F2ABA2A3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02737"/>
            <a:ext cx="9071610" cy="1259946"/>
          </a:xfrm>
        </p:spPr>
        <p:txBody>
          <a:bodyPr/>
          <a:lstStyle/>
          <a:p>
            <a:pPr hangingPunct="1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en-GB" altLang="cs-CZ" sz="3968"/>
              <a:t>Analýza výživy z koprolitů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F9F93E0D-4CEE-45C6-9F96-6662A6F7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48" y="1716677"/>
            <a:ext cx="2462145" cy="164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45D3BAC3-3411-4E4B-B510-6778ED77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65" y="4969786"/>
            <a:ext cx="2936374" cy="20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799C5630-B0D9-428A-8B05-9209B5AF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4" y="4731797"/>
            <a:ext cx="1809422" cy="24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5">
            <a:extLst>
              <a:ext uri="{FF2B5EF4-FFF2-40B4-BE49-F238E27FC236}">
                <a16:creationId xmlns:a16="http://schemas.microsoft.com/office/drawing/2014/main" id="{82EBBFA5-23E9-4FFA-A800-3FB10FE6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81" y="3758838"/>
            <a:ext cx="3968829" cy="346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9" name="Text Box 6">
            <a:extLst>
              <a:ext uri="{FF2B5EF4-FFF2-40B4-BE49-F238E27FC236}">
                <a16:creationId xmlns:a16="http://schemas.microsoft.com/office/drawing/2014/main" id="{7FF8DE79-0F60-4004-B62E-2A7AD11B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54" y="2372897"/>
            <a:ext cx="5975993" cy="7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8" tIns="51588" rIns="99208" bIns="5158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984">
                <a:solidFill>
                  <a:srgbClr val="000000"/>
                </a:solidFill>
              </a:rPr>
              <a:t>Analýza DNA koprolitů obřího lenochoda Nothrotheriops shastensis</a:t>
            </a:r>
          </a:p>
        </p:txBody>
      </p:sp>
    </p:spTree>
    <p:extLst>
      <p:ext uri="{BB962C8B-B14F-4D97-AF65-F5344CB8AC3E}">
        <p14:creationId xmlns:p14="http://schemas.microsoft.com/office/powerpoint/2010/main" val="1843776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261827E-F6AA-4ACB-882B-C9AC61545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35" y="587975"/>
            <a:ext cx="6971700" cy="66963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74160E-7FEA-459E-AF54-7CA6B25AED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717" y="346433"/>
            <a:ext cx="4032617" cy="493531"/>
          </a:xfrm>
        </p:spPr>
        <p:txBody>
          <a:bodyPr vert="horz" wrap="square" lIns="99208" tIns="38803" rIns="99208" bIns="51588" numCol="1" anchor="ctr" anchorCtr="0" compatLnSpc="1">
            <a:prstTxWarp prst="textNoShape">
              <a:avLst/>
            </a:prstTxWarp>
          </a:bodyPr>
          <a:lstStyle/>
          <a:p>
            <a:r>
              <a:rPr lang="cs-CZ" sz="2646" b="1" dirty="0"/>
              <a:t>Izotopy v lipidech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293AE9FC-8A0B-4961-A19C-C626D1E4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58" y="524977"/>
            <a:ext cx="5457263" cy="63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527" b="1" dirty="0"/>
              <a:t>Mléko and mléčné produkty</a:t>
            </a: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4E88EE49-B991-4D8F-A0D3-678C75BCA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7" y="1398190"/>
            <a:ext cx="7641922" cy="189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984" b="1" dirty="0"/>
              <a:t>Lipidy</a:t>
            </a:r>
            <a:r>
              <a:rPr lang="cs-CZ" altLang="cs-CZ" sz="1984" dirty="0"/>
              <a:t> </a:t>
            </a:r>
          </a:p>
          <a:p>
            <a:endParaRPr lang="cs-CZ" altLang="cs-CZ" sz="882" i="1" dirty="0"/>
          </a:p>
          <a:p>
            <a:r>
              <a:rPr lang="cs-CZ" altLang="cs-CZ" sz="1984" i="1" dirty="0"/>
              <a:t>trans-mastné kyseliny</a:t>
            </a:r>
            <a:r>
              <a:rPr lang="cs-CZ" altLang="cs-CZ" sz="1984" dirty="0"/>
              <a:t> (vyšší obsah v extrahovaném tuku)</a:t>
            </a:r>
          </a:p>
          <a:p>
            <a:endParaRPr lang="cs-CZ" altLang="cs-CZ" sz="1984" i="1" dirty="0"/>
          </a:p>
          <a:p>
            <a:r>
              <a:rPr lang="cs-CZ" altLang="cs-CZ" sz="1984" b="1" dirty="0"/>
              <a:t>Proteiny</a:t>
            </a:r>
            <a:r>
              <a:rPr lang="cs-CZ" altLang="cs-CZ" sz="1984" dirty="0"/>
              <a:t> </a:t>
            </a:r>
          </a:p>
          <a:p>
            <a:endParaRPr lang="cs-CZ" altLang="cs-CZ" sz="882" i="1" dirty="0"/>
          </a:p>
          <a:p>
            <a:r>
              <a:rPr lang="cs-CZ" altLang="cs-CZ" sz="1984" i="1" dirty="0"/>
              <a:t>kasein</a:t>
            </a:r>
            <a:r>
              <a:rPr lang="cs-CZ" altLang="cs-CZ" sz="1984" dirty="0"/>
              <a:t> (termicky degradovaný) – druhově specifický</a:t>
            </a:r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6CB18F3F-CB37-40C2-A865-524F26E3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04" y="1931916"/>
            <a:ext cx="2260903" cy="185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A1FE9D1C-B804-4E3C-9145-BF941712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1" y="4031826"/>
            <a:ext cx="8958150" cy="3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Text Box 6">
            <a:extLst>
              <a:ext uri="{FF2B5EF4-FFF2-40B4-BE49-F238E27FC236}">
                <a16:creationId xmlns:a16="http://schemas.microsoft.com/office/drawing/2014/main" id="{0CE9E34B-A989-4A64-AAA3-7A54B00D4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7" y="3757614"/>
            <a:ext cx="1137106" cy="3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984" dirty="0">
                <a:solidFill>
                  <a:srgbClr val="990099"/>
                </a:solidFill>
              </a:rPr>
              <a:t>Keramika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7192D8AC-EE2C-4BF1-9FBD-ABCAC4C6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61" y="736719"/>
            <a:ext cx="1096775" cy="56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086" b="1" dirty="0"/>
              <a:t>Maso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45F8AB4A-33DC-470C-9FB3-3CE884B89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58" y="1716676"/>
            <a:ext cx="4602302" cy="83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984" dirty="0"/>
              <a:t>Tuk (nespecifický)</a:t>
            </a:r>
          </a:p>
          <a:p>
            <a:endParaRPr lang="cs-CZ" altLang="cs-CZ" sz="882" dirty="0"/>
          </a:p>
          <a:p>
            <a:r>
              <a:rPr lang="cs-CZ" altLang="cs-CZ" sz="1984" dirty="0"/>
              <a:t>Myoglobin</a:t>
            </a:r>
            <a:r>
              <a:rPr lang="cs-CZ" altLang="cs-CZ" sz="1984" b="1" dirty="0"/>
              <a:t> </a:t>
            </a:r>
            <a:r>
              <a:rPr lang="cs-CZ" altLang="cs-CZ" sz="1984" dirty="0"/>
              <a:t>(druhově specifický)</a:t>
            </a:r>
          </a:p>
        </p:txBody>
      </p:sp>
      <p:pic>
        <p:nvPicPr>
          <p:cNvPr id="30727" name="Picture 7">
            <a:extLst>
              <a:ext uri="{FF2B5EF4-FFF2-40B4-BE49-F238E27FC236}">
                <a16:creationId xmlns:a16="http://schemas.microsoft.com/office/drawing/2014/main" id="{A13C84F7-29ED-4BF4-91AF-F26AB428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66" y="3771088"/>
            <a:ext cx="4443058" cy="32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id="{A3D3C8A1-D07C-41D0-B13E-324EF70F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83" y="3939081"/>
            <a:ext cx="3184863" cy="30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>
            <a:extLst>
              <a:ext uri="{FF2B5EF4-FFF2-40B4-BE49-F238E27FC236}">
                <a16:creationId xmlns:a16="http://schemas.microsoft.com/office/drawing/2014/main" id="{4BB65902-167E-4C34-8440-38AD17D90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132" y="684221"/>
            <a:ext cx="2271402" cy="70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984">
                <a:solidFill>
                  <a:srgbClr val="990099"/>
                </a:solidFill>
              </a:rPr>
              <a:t>Keramika 	 Koprolity</a:t>
            </a:r>
          </a:p>
        </p:txBody>
      </p:sp>
      <p:pic>
        <p:nvPicPr>
          <p:cNvPr id="30731" name="Picture 11">
            <a:extLst>
              <a:ext uri="{FF2B5EF4-FFF2-40B4-BE49-F238E27FC236}">
                <a16:creationId xmlns:a16="http://schemas.microsoft.com/office/drawing/2014/main" id="{8646488B-FDFC-4977-B630-B0D78F14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57" y="684221"/>
            <a:ext cx="2778881" cy="275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424" y="301320"/>
            <a:ext cx="9071640" cy="1262160"/>
          </a:xfrm>
        </p:spPr>
        <p:txBody>
          <a:bodyPr/>
          <a:lstStyle/>
          <a:p>
            <a:r>
              <a:rPr lang="cs-CZ" dirty="0"/>
              <a:t>Radiouhlíkové datování</a:t>
            </a:r>
          </a:p>
        </p:txBody>
      </p:sp>
      <p:sp>
        <p:nvSpPr>
          <p:cNvPr id="3" name="AutoShape 2" descr="data:image/jpeg;base64,/9j/4AAQSkZJRgABAQAAAQABAAD/2wCEAAkGBxQTEhQUExQVFRUXFxcYGBgYFxcaFxwcGBodGB0cHBcYHyggHBwlGxcXITEiJSkrLi4uFx8zODMsNygtLiwBCgoKBQUFDgUFDisZExkrKysrKysrKysrKysrKysrKysrKysrKysrKysrKysrKysrKysrKysrKysrKysrKysrK//AABEIAPoAyQMBIgACEQEDEQH/xAAbAAACAgMBAAAAAAAAAAAAAAAEBQMGAQIHAP/EAEIQAAEDAgMECAQCBwcFAQAAAAEAAhEDIQQSMQVBUWEGEyJxgZGhsTLB0fBCUgcUFWJykuEWI1NzorLxJEOCk8Iz/8QAFAEBAAAAAAAAAAAAAAAAAAAAAP/EABQRAQAAAAAAAAAAAAAAAAAAAAD/2gAMAwEAAhEDEQA/AOd19lVMO5rq9NrZJLWudEgR+XUcksewSXEtudBmjXTRXXpHSqYwsJFOkGB0BuZxOaNTbgllPosN9QnuaEFWLQDbTuUbREhW7GbCoUW5qjnRzME9wAVdrhsWaR2rk8NwPOEAbVI18bh5fVPsNRo9mcgk2LtE4oUWjRrR3AIKcwvIgSRMwBv8Aug0MOCxpiCQDHeEnwu0HuIGSATH4rekKz0m9kdwQJsFQu//ADHIrqlNg6d6n+Y72CJyIAxQWwoI4U1jKJifr5FAIKKyaKMDVgtQB9UsCii8i9lQBmisdUi3NWpagG6peFJE5ViEEApL3VqchehBCGLYMClWWhB5kcR6KXKsMC3QLKa2Im3zj1UTCslyBBUa1lVj6xc+i2cpHag/OyF6Q7Uo1S/qWuAd1fxAC7ZnTiCPJWSvsR1TDPc1kU813CLOnhrqqVjNnOpzJBQSYBk0yXRAIifkrHRfohdjbJdVw76jDTIZdzcwzwNTl4BTMQHB6d0fhb3BV9hVmw9EimMxAht5ItAQB4axqf5kDxa1WTZnR574c/sDuufDciejWy2tAqPgud2o4fYVidiQEAmG2HTaIA8d/mocZsCm4fDB4j6pizFqXrggo20dl1KRn4m7rffkUuC6DUAM8DuVT25s4UpqN+Dfy8+Ht3IFULGVSeRC1hBHlWCFLlWCEEcL2VSlqxCCLKsEKQtWIQRwtgF4heCDdoWVq0rOYoFI7o7tPVeARDKQI3FeOHHBAlw9J9Bz8jzkqiHNJtrm0+fNabebmpOtumbbimG1WtphgZFSo+zWN48+SzidhYvqKhcym4FpsMwc2246FBXNl0MrRUY4guaWu7ibjusmlMSg9kV2NoDNNnGcokgE6wmtFgsQZG7d6INWApztDFFrcgaDnIBdvbJ+kpYGJptWn2BxzN+qC4YDETljgAE0NVo+I37v6qr/AK62myQ5kwLzIA8Epdt5r3EfrjBG7qz/ALgg6C2uw6FSsrMNpuufYLabi4jO0+MT5wVHW27UY742tAN5IKDolXRJdtgOoVAfy/ZQmz+kQcAJDp4RB8kJitt0arajWOu0EkERyQK9n3psm/ZF0RlQ2yHZqY5Ej1lG5UEcLy3yrwCCMhYIUhWIQRELUhTZVgtQQELEKbKtMt0GrV6VtCxCAahoO4KYBB7PBdTDmgkZRJAJGm9FNegX4mp1VQ12sl1Pc7RwPMb1tW/STVLSP1emJBHxE6iNIR2AxWGqOq0KjnsqBpyWGQw3MZPNIq+w6euWx4OQLOjlMA1HE2AiAJJvuCdvqNYG5rZtLeO5Q9FMPR66vTqvLHZZp/lJbJId4RCYVKDXABwBA0lBHRIeMzdE32oGFvV5nCpAPwyztCIJnUgz5IBlMNENEDkm2JoiXEnKDkl0aAwCfBANjejQkmmAxjwC4N3xFgNw3oKn0WZcNYSTYyTCtYrhhgmdVpjtokNhsCeAknxQA9DejrRVqFwzMaAxszEgS6D4geBS7H9E25nAhzsrnSN5BMtI42Md4KcbM6Y06YyNYQAfxC5nU6XnkiKnSOlV7QbUblPa7JFj+ISLi2iCv4Lo3TaWupPc140BmDyI3o7aeynMoyIDi7NEbyY+ateGc0iZa6RYgQhsTR6yRO50HW8GLb9yCrbMp02TSa9znjtElkNN47J3xYI000XTwXwVHCDkiIjU/wBPVbupoF5atS1HGktHUUARCy1iI6pbNpoBci8WI5tJe6hAAKax1aP6pZFFAv6tY6pH5Fp1XL3QVDYXTZmHoGkaTnEjUERdoCFp9J6X5X+n1VTqbu5aoL3s2ozGPy0x2miZda08lYv7PVTF2876+irX6N8PDnPO/sjwXTqeiDl2P2O9uNyQJdl327TSR/sKb08I8ucwCXN1HeJRXS3sYhlTgym7/wBdUA/6ahROHdGNdf4mjzH9CgGqbJqhmct7MZpkaJ/hsrRL7QNxvOnimFOmMppnQgx/Cd3h9EkfhfhBuWxfmLSgDx7pcIMjdzXsPUHifZb7QdB5xPyQVeiH6Oc0H8sT6oC/1OkZDzTB3ZiArDhK1FzC1r6bjEENIm3LgqGzo80uJdXdfScvzB3pxsvorQD+sNWo526CG85kDVAxwlM03uYDLdW/TwR2GxjWFrqrwxvE8fsFRdWKZIEmbgkyed1SunWPD3tpNNqd3fxO08m/7iguW0Nt0XO7D25Rp2hdDDHs/O3zC5cWq24Do450Hqy6wOsC/cEFobi2/mHmvGu3iEr/ALOZbmnTZHEkn/USm+zmOp/BXDJ16uk0n0b80GheF7ME2o7M6w5i6u/nUho8BdWDAbObluPmgpbag4rYVAiukGzaE1A6qxkNBHbAMiSLC/8AylmH6R4SnSax1QmoBBy30sL90ICZ81q5yRY/pQyf7rMT3H3VQxO1aznOcalQSSfjdb1QdJLlm3FcuG1q/wDjVP5is/tiv/jVPNAkfoFNgqDXOhzwwRqbqMiwR+wcJ1ldjd0ye4IL70WZTZkYx4cQLx6lXRmirWzcI1rwWtAPFWZmiCsdMaGY0v3hWp/zUy4erAg9lONV9N41yU3eMQR7hMumVUMpMqH/ALdWm71gjyJVO2HhalapNKjXe2TBacrYJJEvNt/FB1JplrXjd7aEffBAOZLjGk67lDs/YPVnM+pUE3NMVHFs8S6xPgpdqYjI0BoAu0QNwlAs6Q08oadSgMBVa5OqjmuqMa/4HnIeWYGCOebKVW9sbLfQeRcHjucOI+iB1SwNNxv7p1gcNRaLW8Vzxu03t1kFE0doVHGxJ7kF1xtRpcGtiZE8lzHaFB7qtR2WQ57iDyLiR6K+bKpENqVTpSbmJ57h7nwTx+z6FcS+m0k/iHZd5tuUHHHYV35T5Ls2D2bWcYa4tYIAE5YEckurdD6R+F728Jgj5H1TU4WpMmoY+xogZ0uj1G3WOzFF0tmUwYZbut7KDC1A3Lla5xG/5o8YmdRljwKAXaJGGw1WqGl5psc8AnWBNzwXGcT+kHGvLh1sA7mNDcvcRceal6WdI8VVxFZhqPFPMWCmCQ3KCQLDWReeap1SsdJtO5B5xc4ucTe5M75WuHxQaT2QTumSPJb054L2IoAAm/Hw3oNam1qk2dHICB6KYGd6XscBEDfF7q0DAM3NIQICFrKenZzOaj/ZjOaBft7DhlZ7RoDbxAKK6HM/6pn8LvZFdIMA+riXtpsc90NMNE7gnnQrorUp1utxDSzKOyyRLpESY0A8ygs2FpGRAJT+lgnEaR3orAvYB2QAOSMc5AudsumR22h+/tCRbkbKWq4NECwHBSPqWQGMfJQLsdjblIsXigQQ7eZ0+94RWPqfFvv8kpqOk/uj5ICcVVzU8w1EEciLj1VwNKniaTc7ZDgDzBI1B3KkMJIjduV46LMnD0+QjyMfJBVNr9DH3NIh44GzvofRJcHh3tqtoOHVucQO32RfmdAV1uqRTaXO0Ak/0C5Z0pFT9dcawzFzQWNBAAaDGWTY6HzJQdLwexmsoGibgtcHmNS4QSq5sDETTA1ykt8laOjNXPh2SZIbAO8t/CfK3e0qr4Kh1dWuyIy1Jjvv5aIHTXcVtnQQqmd0R4r1WqgKG1nUmkNjXU7gR9+SSdIdsnqKj856yLRpJMCFvjDMtiS5pgc2kED1VbxuEOR9WqbNaS2k2AARvcd5QVXF401W1MzpIA7UnUWjmNyRMHASm2Jc2owyAHAF0t+HWYI4pdSndZBO2mTGY8rJrhWNcGtIETBjuJv5JSRoT5SjcES8wYAka6feqALEYdprkMNmuaQDvEgaq2Ciqq7DdXWaAQ4Oe0W8CQrhSA4EanRAKaSx1Snzgm2/iI071JHIIJMK4txdXLqaEjvEQrlSf1VNpqXflGYjSYvbhMqqYCgXY4EDsigS48AD7kq1YbFgGXix+49EG2EqmZbBB3f8JwytLZ+wldWvT1Z8+9bivb700QEuq81BW8V6kAt3hBX9oACSRa6TuwYzZhInd+HxHFPtrU5a7xUODaHMa7kPMWPsUAtPCwLq1dEao6tzTbKZ8Hf1nzSUU5TfowIqkcWoLBVIc3MDb6rmHTOu2ljKVX4ntAGXMQMsEfltqb5vBdPpU/iZ3wuVfpJpf31J0asjxBKC69Ctr9dLYDCBnaASZa74gS4mYdfxW22qWXFEjR7G+YkewaqP0W2iaVSm+bMImPy6EeRKv/SejFWjVG/Mw/7mn39EANUCDx91pVMt7lO8WQmKJDTHEIAK9WKlM/xeVkDiMYGPdmaXuLjDNBDrjm6xHLvRGLb/AHlMcQ4n0TLFFtOkXlgfVALW6ZnASQAe4lBzmvRpA1GFoaA6DDoMcgdYO7ckGLZ1b3MBmDE8fsL1fFTUc4WlxIm8SZTpm1JcWPY0sdc9kCOY4FAha2Lk+CdNwjiCC5oLgOzNwdwn8y1HUjKwNvve7dzCBrbRIc4TbMTA0JFpCD2HrF9dgBJOdtyOGvjZXdrLaqidH74mn3k+hKvjTOl44XQDkXWywVrPJBbNjMaxjnGxcGnwBMe5Pih9sY2ezT36953LO0Gwxsat9tCgsMA6SNZQD0sW5phyfUqstMaZT4Qh8RgA9gn4tZQGArGlUyPkA28EFlwtUEAjQgIhyreysZlEOPwEt/lJHyVhbUBAIQA1hczvS/ZTf/0pn8Lp8Hf1B800kygsuWsDpnBG/UX+XqgKywERsl0VmHnHn/VQ6SFmkYMjw9wgtz2w6VRP0ibML3U8o/7kTBIGcTeATEyr9UMhruIVa/SDQnCOdEwAf5HA+xKCl4TZDKZirVa08JaPcl0f+Cuu0q4fgqD2mQ0tE3/DLN4HsFzakyLhXLZNbNs+sw6035h3GD83FA3pAEIXGUrEonZ5ljTxAWMULOHegRVSA9mYgDKZJ4Tcdy9VxfWPaWg5W6Tv4mFH0g2NWz0yGuDckkwSImbkWBFvMIjC4cNYOSCsbX6IAYik9jHPpVHjO1h7QMy7U7xMILpJsqhVqPdReKQEzTqF0yJky46nxV9oZHhzHjMNA0AknujwSx2xKbCTVqW3U2wXx+8fhb6oOW08HUJAaC48BcprheiT9azurH5QMz/IWCvDnNbIptFMcviPe7VCVKwCBTQ2RSpjsNmQRmJOa+txp4JRtDDGg4PpvgXlrid2kd6e1MYGmRvsfqq3tuvMgXlA4wW1G1rizouifFV/YOHLJc60iAPWU1/WEFu68ObbehsMcpkXdNhzS+jWNM30WBWvIO+UGKm06tN5zSOSZDGiqzsgOcB8J149kqf9WbWaJ1I1SmpsSqw5qe6/L+iAf9YzGoQdXC3/AIiZ8ZVq2HUPVgTp9/NUn9amq+2VxAJH7wsVcNiu7IHIffqga5YJQeNHYBGrSHeVz6Eo4tse5Bnh3z7eyCeOC3YENhrAA6ix5xb1+aJAQWvZz81BvIe1kPtzC9bh6jOII/mBb81H0dqdh7eB9x/RMGDMC3iCEHF8M0uDezeBYTJtew3lWjYGFe1ldj25Q5jTBIkRIjLMxDtYQdfaXUuqUmtALXkEnS/aiGhswCB2i5a7L2u4VAHvAZDwQIa0At1ytAEAx5oH2xKn920TpZMsPTzVA02BiVVsFtdtPMMzbmQSYEHTXXRSYioaokvInhEdxhBZ+le3R1b6dB7S91iYLmgb7ixtIsVVsM0gS95dbSwHlu9UPh3VGuLX5WtmBfcdCJ1vbke8LWtXbScASIdoeaBkaxLSG9kbwND46nxSuvVAQ+M2tln2SLF7QJJgoGWJx4CWYjGFxspuj+IodeG4luZpaY7RHatEwRzV5wexMHmzUmyYmM2YDun5yg5+3Z7yA54IG6xus/q7W7vNdPdhRGh90NVwTDqB4tQcwquUWZdHq7Cou/Aw91vZQf2bo/4Y8z9UGm0sAC3MNCkNWkadjdvHeO9WDCY4MPVvuzjw5HlzWuP2cW3AzMPC8IFmHcWQWvtwtCbU9pmoIa+mx2/MCZ7rgapK+lqwb9N+vBSUOj5dBJN+aBJtxr6dQPcWuuQYEa+KtGyKth3JR0h2cKdA5tSRck8UZgqnNBa6b7IeoCN3qtcLVUzmSEA2btd49oB9I8ipaU+P3HpCgxXZGb8pB8ND6SjA8br/AHYoGexKwa90xBafS/tK12t0vw2FPbeS6JDGDM7x3DxKh2XTbJc43iB4i88P6rje0sSa+IqPJ+JziOQHwjwEBBb8TtXD4qvUqss55B6t1nmBEgxBPISd6IbQpVGRBbTm5DbzwDtxOmvmqA94mRaDFrXG8cF0Pol0hfiKZpVMrnMF5sTB7JgWN5md4B32BNjcJVoH+8cG0XEAgEZi2Z7QaOy6IBc0DxgqXB7VaS7tjVxbJPwgxdsRvGh+UidKMU8OLHEO7wBIsYgcgP6Sq7hKNQtc4U3ljTJcGuyi2hcBAvBugtO0trh7J0c05hbzEH935cEv2ltIuaLnWRxSNjj2p37u9G06IcJLmjlN0Eoc+oYaCT96qWts5zRLzA5aeaM2c4UwCBFwJ4+KcbS2W97AWOa9ovAPyQV/YWw+uJim9/NosOZJsul9GtidQwzBeeMggcOHNVXoqzEhz20sobbNmMbt1p9FecCHhvbcHO3xMdwkICXUeXlB9ion0+8d8hSZuXqFo7ERvI8wgGdS5A+S16vkPJFCrPA+AKxm5DyQc9xGHcXFwdvNtx3RCKwG1nMcGukDdw7kIzGkOcHCASfv0UuJpAi1wgsdHENdfK0njlEoHaG1nss1sDuhKMJiXU9fh9v6KzNptqNGl44IKL0kxpq04OoMozB1YAUXTKnToiJBeZGX5qLAVpY08ggseBrJwx8yqrh60J3g8SSLC6AvFMBBB3z7IPZVfMzKTdvZPhofL2RQqXEpZsZpdinUw0BplzjJmGm2pjfGm9BZf1YtpjnJPETp6QuN18O6kXOMAZyGgg5i2/aA0y2iZXZ8W11QlskNI13weRt6LnXSXo7VdVyg5nZYpAxcMEmmDxiSJ4EIKc126wtre95+9E26J4ksxLTuLXA90T8kDhdm1alTqmUnmpMFoBkd4Pw+MLpPQ3oQ2gRWxRBqfhpiC1l9SdHO5Cw5oGp6KUH0utxFMl5boHOGUbgMp+LSTde2i9uE2a/qrBlItE6kmw7yXH1TTEbUBdkbp6BUf9IO1cwbhmH4u27uHwiBxInwQVXBbPzvDGzESTEnSdyztDBdU/LmDrAyOe7wXm4hzZDTF5nfIUdao55lxLjxKCSjWgZXSW39Udhsc9nwvJHAi/mleUoqiEFi2Ztx9OTla6YnUaJ5h+ljPxU3DuIPvCprCpmIL7R6Q0HfiLT+80j1CLp4lj/he09zguetapGoOg9VyWuTkqVQxb2/C5w7iUR+1Kv+I7zQEY7ZwLiRAG9AdW1pgG2sfRTYrazAYu93Bon2Sk491QkU6MkGCS4AA94nyCA11GR5+q9hse+jbVu76IU4fFOiMgnkT9EywvRsvH99Vc8zoOy3wi580FX27svrS6vTfmmS5h1Hcd4Q+zMRDQPBdCw/Ryg3VgPfc+ZUh6OYX/CaO63sgprKgTfZ2KMAKx4Lonh6rw0Mjee06w7pTqv0awlKGtpAmNS55PugqrJdYAknQAJvs3BCgHlxBe8iY3AaCfEnxRVRtGhJYADEak+UlIMVtUB07uCC2UKwLQVFjcEx+UvHwuzNNwQQIm3IkeKpjdsE6OtwBiFKzpKCC2o6INigd4ra7KZJAE7zv80mr9KhoR5C5SfHV2VHw0mN53+AQL6YY7stJPPXyQWLZe0GgHOAHk3voNRY9+5KMfgmvrdY0yMz+05rpESdwNgAISoOfVdDZmL3gRxJNgN0oeo+pQqmm4h0tDh8QI9nbjEoI647RjQ3HisNKnxVXNDoAOhib75PNDygkCnpoZqnpuQFMapmoem5SgoCaZUwKFap2uQSSvZlqvIFbB1pcyl2KbTePied/aT/AAtMMY1jQByiyrGCrNaSwOGhJHiAJ8k5p7UAAbF+fyQWLCPDW9w3/cqZmJAFvdV39p21WP10lBZnY/ut5rQY7VV52KMBaHEoOjdEsSHdY7k0D1J9ggulu0iypE6sBHmR8kq6H7QDS9pIuGkeEhQ9PabqtNtSld9OZaNXMMTA3kEA90oE2L2mSTJ8UpxONJ3z98kFgKNSsbWH5jpfd3qPbVE0qr6YfmDTGbjYH0JjwQYq4g93jCLwGz61cy2NJJMC3hqq7cm6v36N+0Sw6gOHhIP1QGbJ6K1GgONQE8Mk+pKtuH6P0w0w3tOAlzrk+O4chATOhh2sF/Vc/wCmXT9pzUMO50CzqjYvxDTPr5cUCbHbRFJ1SlRAlrz2hFjO4b3TIDibRYDVVjaBLS14mx1mZ3rOHfJMARHH3hFnCGq3K25+ny+qCWqJbO6AR4oaURs7tUnNNnU5BHI6eshCwgkBUzHKABTMQEMKmah2KVpQEsKnaUNTUzSgmBXpP3K0XsyBJUp1GVGl7HMdlLSCCNLyOIW5rK4/tSjXbkxDCOBvY8iLhBO6IUngmnXffQwxw8YhBWTieakZi1PiujZpWNQF19BYx3nXkk5Y8GA1A2biSt2V5CVUy/8AKVszGxYiPBA3L3hzXNMWg3AkTe6Jx21aLRAqVKtTg10NH8Tx7D0VZ2mM7QRumfH/AIQ9I5Wzv0H1QGVsbUqVIc9xjmY57/dSYmhDQh9n4ckyjsWZc0bhdAG2lcqwdEtoDD1i8kNblMk6cvdLKLZK2qNG+44aabkDbpJ0sfiWPZScW0xZ25zvo3lv38Ej2Z0Yq1RmPYB0n6bkds5lObULk8XfVWFm1QxhFWAW7+I3H3HeEFVZsF1Os1jzlDp7Wugm0b7b4HEwm9bFU2NNKg2XEXdMjh8X4jb+EbgdUrxeOq4x4ZSbDGmcxGkb/LcmmD2eafZa4zvebmf3W8uKBI51SnW6yu3I2rLTutxjWxi/et6+FLTDgRwkEA9x0IVh/spTqdqoXl2/tGT3koTEPrYcBnWEtFr3a4biWukTFj3c0CkUSshiYU8dTd8dFs/mpk0z5CW+im6ik74KuU8Krf8A7ZPsECxrVI1H/suoBOXMPzUyHt/03HioRR8fvggjYpwVr1RW7Qg2BWJC8CsIPMKnwx7YylzTa4PzCGaicN8SAfb9eMrxctcT52PugyZPKJHjf2Uu3B2XdyCwZ7Df4R7oCmM171pVpgi4nvW9P6+68/RAL+qtgxbfyQtTZZmQ4HzsmVRecdUAuHZlF/dZrCStna/fBSEINcO0qPZjHCtDvhAOuh+5Pki8H8ls9Adidq0qTTNzuA38EuwOz342pnrOLWWIaLSBwO8c+aVYcZsS0OuMwEG4Vyc6GiLWOnggmq1KWHZlaAANAOPdvKLwbXOGZwy8Bv7zz5KrbOObEVC65AETeO7grQzgg9W2i1trnk0Fx/0/NAY9zqoM0XAbs2X/AOTITstAAgAa6LFQWQc1q44MeWkEfe/mDI8EXhsQ12jge5L+lQ/6h/3uCTSgvGHqkGQSDxFj5pk3aLj8YbU/jaCf5xDvVVPYlQkXJPeU9pIGjXUXfnp9xFRv8rod/qK2dgAQMjmVDwBDHfyvie4SlwKkOiD1eiWGHhzDwe0t8p18FF1Xd6JzsOq41Awklh1bJynw0Vs/ZFD/AAKX/rZ9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8132" name="Picture 4" descr="http://media.web.britannica.com/eb-media/29/21029-050-5AAACF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85" y="2014870"/>
            <a:ext cx="3349624" cy="41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625649" y="6630517"/>
            <a:ext cx="197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Willard</a:t>
            </a:r>
            <a:r>
              <a:rPr lang="cs-CZ" dirty="0"/>
              <a:t> Frank </a:t>
            </a:r>
            <a:r>
              <a:rPr lang="cs-CZ" dirty="0" err="1"/>
              <a:t>Libby</a:t>
            </a:r>
            <a:endParaRPr lang="cs-CZ" dirty="0"/>
          </a:p>
        </p:txBody>
      </p:sp>
      <p:pic>
        <p:nvPicPr>
          <p:cNvPr id="48134" name="Picture 6" descr="https://encrypted-tbn2.gstatic.com/images?q=tbn:ANd9GcS_PJRQ5qKt6hWTwFyRYYzvl0XW-y_L7G9ZSfSBFuIDjr1EHEA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6" y="1843140"/>
            <a:ext cx="4578410" cy="500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69273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1019</Words>
  <Application>Microsoft Office PowerPoint</Application>
  <PresentationFormat>Vlastní</PresentationFormat>
  <Paragraphs>133</Paragraphs>
  <Slides>54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2" baseType="lpstr">
      <vt:lpstr>AdvPSTim</vt:lpstr>
      <vt:lpstr>Arial</vt:lpstr>
      <vt:lpstr>Arial Black</vt:lpstr>
      <vt:lpstr>Arial Unicode MS</vt:lpstr>
      <vt:lpstr>Calibri</vt:lpstr>
      <vt:lpstr>Roboto</vt:lpstr>
      <vt:lpstr>Times New Roman</vt:lpstr>
      <vt:lpstr>Výchozí</vt:lpstr>
      <vt:lpstr>Izotopy</vt:lpstr>
      <vt:lpstr>Prezentace aplikace PowerPoint</vt:lpstr>
      <vt:lpstr>Fotosyntéza</vt:lpstr>
      <vt:lpstr>Prezentace aplikace PowerPoint</vt:lpstr>
      <vt:lpstr>Prezentace aplikace PowerPoint</vt:lpstr>
      <vt:lpstr>Izotopy v lipidech</vt:lpstr>
      <vt:lpstr>Prezentace aplikace PowerPoint</vt:lpstr>
      <vt:lpstr>Prezentace aplikace PowerPoint</vt:lpstr>
      <vt:lpstr>Radiouhlíkové datování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Fosilní paliva</vt:lpstr>
      <vt:lpstr>Prezentace aplikace PowerPoint</vt:lpstr>
      <vt:lpstr>Bomb peak (bomb spike)</vt:lpstr>
      <vt:lpstr>Bomb peak (Bomb spike)</vt:lpstr>
      <vt:lpstr>Ludwig Cave (Namibia)</vt:lpstr>
      <vt:lpstr>Perská mumie</vt:lpstr>
      <vt:lpstr>Prezentace aplikace PowerPoint</vt:lpstr>
      <vt:lpstr>Prezentace aplikace PowerPoint</vt:lpstr>
      <vt:lpstr>Prezentace aplikace PowerPoint</vt:lpstr>
      <vt:lpstr>Fluorový test</vt:lpstr>
      <vt:lpstr>Gánovce</vt:lpstr>
      <vt:lpstr>Eoanthropus dawsoni</vt:lpstr>
      <vt:lpstr>Rozklad argininu v alkalickém prostředí</vt:lpstr>
      <vt:lpstr>Horka-Ondrej</vt:lpstr>
      <vt:lpstr>Racemizace aminokyselin</vt:lpstr>
      <vt:lpstr>Prezentace aplikace PowerPoint</vt:lpstr>
      <vt:lpstr>Prezentace aplikace PowerPoint</vt:lpstr>
      <vt:lpstr>Přítomnost vody</vt:lpstr>
      <vt:lpstr>Určení věku</vt:lpstr>
      <vt:lpstr>Prezentace aplikace PowerPoint</vt:lpstr>
      <vt:lpstr>Prezentace aplikace PowerPoint</vt:lpstr>
      <vt:lpstr>Prezentace aplikace PowerPoint</vt:lpstr>
      <vt:lpstr>Prezentace aplikace PowerPoint</vt:lpstr>
      <vt:lpstr>Pohlavní rozdíly v obsahu citrátů</vt:lpstr>
      <vt:lpstr>Prezentace aplikace PowerPoint</vt:lpstr>
      <vt:lpstr>Prezentace aplikace PowerPoint</vt:lpstr>
      <vt:lpstr>Prezentace aplikace PowerPoint</vt:lpstr>
      <vt:lpstr>Prezentace aplikace PowerPoint</vt:lpstr>
      <vt:lpstr>DNA v paleodemografii</vt:lpstr>
      <vt:lpstr>Určování příbuznosti</vt:lpstr>
      <vt:lpstr>Archeozoologie</vt:lpstr>
      <vt:lpstr>Fylogenetická příbuznost pleistocénních medvědů</vt:lpstr>
      <vt:lpstr>„Molekulární hodiny“</vt:lpstr>
      <vt:lpstr>Klonování vyhynulých živočichů</vt:lpstr>
      <vt:lpstr>Prezentace aplikace PowerPoint</vt:lpstr>
      <vt:lpstr>Prezentace aplikace PowerPoint</vt:lpstr>
      <vt:lpstr>Analýza výživy z koprolitů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Lubomír Prokeš</dc:creator>
  <cp:lastModifiedBy>Lubomír Prokeš</cp:lastModifiedBy>
  <cp:revision>56</cp:revision>
  <dcterms:created xsi:type="dcterms:W3CDTF">2011-03-27T11:49:38Z</dcterms:created>
  <dcterms:modified xsi:type="dcterms:W3CDTF">2024-11-04T15:40:04Z</dcterms:modified>
</cp:coreProperties>
</file>