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78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74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52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1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10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7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5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99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36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08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14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565D5-E6D6-438D-9453-88FFC7CAA895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D2B70-71DE-4320-8507-EFDCC28832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7454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Biochemie činnosti ledvin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218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Glukóza se z tubulu dovnitř buněk tubulu přenáší </a:t>
            </a:r>
            <a:r>
              <a:rPr lang="cs-CZ" sz="3200" dirty="0" err="1" smtClean="0">
                <a:latin typeface="Calisto MT" panose="02040603050505030304" pitchFamily="18" charset="0"/>
              </a:rPr>
              <a:t>kotransportem</a:t>
            </a:r>
            <a:r>
              <a:rPr lang="cs-CZ" sz="3200" dirty="0" smtClean="0">
                <a:latin typeface="Calisto MT" panose="02040603050505030304" pitchFamily="18" charset="0"/>
              </a:rPr>
              <a:t> s Na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</a:t>
            </a:r>
            <a:r>
              <a:rPr lang="cs-CZ" sz="3200" dirty="0" smtClean="0">
                <a:latin typeface="Calisto MT" panose="02040603050505030304" pitchFamily="18" charset="0"/>
              </a:rPr>
              <a:t> za účasti speciálních receptorových proteinů.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Podobně přestupují i aminokyseliny.</a:t>
            </a:r>
          </a:p>
          <a:p>
            <a:pPr marL="0" indent="0">
              <a:buNone/>
            </a:pPr>
            <a:r>
              <a:rPr lang="cs-CZ" sz="3200" dirty="0" err="1" smtClean="0">
                <a:latin typeface="Calisto MT" panose="02040603050505030304" pitchFamily="18" charset="0"/>
              </a:rPr>
              <a:t>Glutamin</a:t>
            </a:r>
            <a:r>
              <a:rPr lang="cs-CZ" sz="3200" dirty="0" smtClean="0">
                <a:latin typeface="Calisto MT" panose="02040603050505030304" pitchFamily="18" charset="0"/>
              </a:rPr>
              <a:t> se kromě toho do buněk proximálního tubulu přenáší i pomocí enzymu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glutamyltranspeptidázy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Stává se zdrojem amoniaku, který se vylučuje močí ve formě (NH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Močovina se z tubulu přenáší do krve pasivním transportem.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distálním tubulu nastává vylučování protonů, draslíku a anorganických kyselin a vody.</a:t>
            </a: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223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tubulech nastává nejen resorpce látek zpět do krve, ale i aktivní transport látek z krevního toku do moči.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Takto se z organismu odvádí např. amoniak, který se tvoří ve tkáni ledvin při metabolických procesech a má za úkol neutralizovat </a:t>
            </a:r>
            <a:r>
              <a:rPr lang="cs-CZ" sz="3200" dirty="0">
                <a:latin typeface="Calisto MT" panose="02040603050505030304" pitchFamily="18" charset="0"/>
              </a:rPr>
              <a:t>kyselé složky </a:t>
            </a:r>
            <a:r>
              <a:rPr lang="cs-CZ" sz="3200" dirty="0" smtClean="0">
                <a:latin typeface="Calisto MT" panose="02040603050505030304" pitchFamily="18" charset="0"/>
              </a:rPr>
              <a:t>moči, vodíkový kation H+ (moč je obvykle kyselejší než krevní plazma – její hodnota pH činí 5,0 – 6,0), dále kreatinin, močovina, žlučová barviva, steroidy, ale i léčiva a další látky</a:t>
            </a:r>
            <a:r>
              <a:rPr lang="cs-CZ" sz="3200" dirty="0" smtClean="0">
                <a:latin typeface="Calisto MT" panose="0204060305050503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Ledviny jsou pravděpodobně jedinou cestou, kterou se mohou z organismu vylučovat odpadní produkty metabolismu proteinů, zejména látky obsahující dusík a síru.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717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Transportem látek přes membrány buněk tubulů se reguluje množství vody a iontů v extracelulární kapalině.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Při tom se uplatňují i hormony aldosteron a adiuretin.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Aldosteron reguluje činnost sodíkové pumpy.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Adiuretin reguluje množství vody resorbované z distálního tubulu a sběrného kanálku tím, že ovlivňuje propustnost jejich membrán pro vodu.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Měřítkem vylučovací schopnosti ledvin je rychlost, kterou se z určitého množství krevní plazmy odstraní určité množství látky po průchodu přes ledviny.</a:t>
            </a:r>
          </a:p>
        </p:txBody>
      </p:sp>
    </p:spTree>
    <p:extLst>
      <p:ext uri="{BB962C8B-B14F-4D97-AF65-F5344CB8AC3E}">
        <p14:creationId xmlns:p14="http://schemas.microsoft.com/office/powerpoint/2010/main" val="646124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Hodnota této rychlosti se označuje jako </a:t>
            </a:r>
            <a:r>
              <a:rPr lang="cs-CZ" sz="3200" i="1" dirty="0" err="1">
                <a:latin typeface="Calisto MT" panose="02040603050505030304" pitchFamily="18" charset="0"/>
              </a:rPr>
              <a:t>clearance</a:t>
            </a:r>
            <a:r>
              <a:rPr lang="cs-CZ" sz="3200" dirty="0">
                <a:latin typeface="Calisto MT" panose="02040603050505030304" pitchFamily="18" charset="0"/>
              </a:rPr>
              <a:t>  a představuje množství krevní plazmy, ze kterého se po průchodu ledvinami </a:t>
            </a:r>
            <a:r>
              <a:rPr lang="cs-CZ" sz="3200" dirty="0" smtClean="0">
                <a:latin typeface="Calisto MT" panose="02040603050505030304" pitchFamily="18" charset="0"/>
              </a:rPr>
              <a:t>za jednu minutu odstraní určitá látka.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Pokud se látka úplně odfiltruje a dokonale zpětně resorbuje (např. glukóza), její </a:t>
            </a:r>
            <a:r>
              <a:rPr lang="cs-CZ" sz="3200" dirty="0" err="1" smtClean="0">
                <a:latin typeface="Calisto MT" panose="02040603050505030304" pitchFamily="18" charset="0"/>
              </a:rPr>
              <a:t>clearance</a:t>
            </a:r>
            <a:r>
              <a:rPr lang="cs-CZ" sz="3200" dirty="0" smtClean="0">
                <a:latin typeface="Calisto MT" panose="02040603050505030304" pitchFamily="18" charset="0"/>
              </a:rPr>
              <a:t> se rovná nule.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S množstvím látky vyloučené močí stoupá i její </a:t>
            </a:r>
            <a:r>
              <a:rPr lang="cs-CZ" sz="3200" dirty="0" err="1" smtClean="0">
                <a:latin typeface="Calisto MT" panose="02040603050505030304" pitchFamily="18" charset="0"/>
              </a:rPr>
              <a:t>clearance</a:t>
            </a:r>
            <a:r>
              <a:rPr lang="cs-CZ" sz="3200" dirty="0" smtClean="0">
                <a:latin typeface="Calisto MT" panose="0204060305050503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Např. </a:t>
            </a:r>
            <a:r>
              <a:rPr lang="cs-CZ" sz="3200" dirty="0" err="1" smtClean="0">
                <a:latin typeface="Calisto MT" panose="02040603050505030304" pitchFamily="18" charset="0"/>
              </a:rPr>
              <a:t>clearance</a:t>
            </a:r>
            <a:r>
              <a:rPr lang="cs-CZ" sz="3200" dirty="0" smtClean="0">
                <a:latin typeface="Calisto MT" panose="02040603050505030304" pitchFamily="18" charset="0"/>
              </a:rPr>
              <a:t> močoviny je asi 70 ml, což znamená, že močovina se z tubulů částečně zpětně resorbuje do krve.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Ledviny jsou velmi výkonným orgánem, mají proto poměrně velké nároky na přísun živin.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Spotřebují asi 1/10 živin přenášených krví, dále asi 1/10 celkově přijatého kyslíku a asi 1/3 výkonu srdce.</a:t>
            </a: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ledvinách se syntetizuje proteolytický enzym renin (není totožný s renninem z trávicího ústrojí), který se účastní regulace krevního tlaku a erytropoetin, který reguluje </a:t>
            </a:r>
            <a:r>
              <a:rPr lang="cs-CZ" sz="3200" smtClean="0">
                <a:latin typeface="Calisto MT" panose="02040603050505030304" pitchFamily="18" charset="0"/>
              </a:rPr>
              <a:t>produkci erytrocytů.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4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3041"/>
            <a:ext cx="10515600" cy="96519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Funkce ledvin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8240"/>
            <a:ext cx="10515600" cy="5405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Hlavní funkcí ledvin je udržovat stálý objem extracelulární kapaliny, její osmolalitu, pH a koncentraci iontů a vylučovat produkty metabolismu z organismu prostřednictvím moči.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Moč vzniká ultrafiltrací krevní plazmy v ledvinových glomerulech (primární moč), zpětnou resorpcí </a:t>
            </a:r>
            <a:r>
              <a:rPr lang="cs-CZ" sz="3200" dirty="0">
                <a:latin typeface="Calisto MT" panose="02040603050505030304" pitchFamily="18" charset="0"/>
              </a:rPr>
              <a:t>99 % </a:t>
            </a:r>
            <a:r>
              <a:rPr lang="cs-CZ" sz="3200" dirty="0" smtClean="0">
                <a:latin typeface="Calisto MT" panose="02040603050505030304" pitchFamily="18" charset="0"/>
              </a:rPr>
              <a:t>vody a potřebných živin (v tubulech) a tubulární sekrecí některých, zejména cizorodých látek. 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Každá ledvina obsahuje asi 1 milion nefronů.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Nefron je základní funkční jednotkou ledvin a skládá se z těchto částí: 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79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 smtClean="0">
                <a:latin typeface="Calisto MT" panose="02040603050505030304" pitchFamily="18" charset="0"/>
              </a:rPr>
              <a:t>Glomerulus (klubíčko vlásečnic obklopené glomerulární membránou a uzavřené v </a:t>
            </a:r>
            <a:r>
              <a:rPr lang="cs-CZ" sz="3200" dirty="0" err="1" smtClean="0">
                <a:latin typeface="Calisto MT" panose="02040603050505030304" pitchFamily="18" charset="0"/>
              </a:rPr>
              <a:t>Bowmanově</a:t>
            </a:r>
            <a:r>
              <a:rPr lang="cs-CZ" sz="3200" dirty="0" smtClean="0">
                <a:latin typeface="Calisto MT" panose="02040603050505030304" pitchFamily="18" charset="0"/>
              </a:rPr>
              <a:t> váčku).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>
                <a:latin typeface="Calisto MT" panose="02040603050505030304" pitchFamily="18" charset="0"/>
              </a:rPr>
              <a:t>Proximální tubulus - skládá se ze dvou úseků: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stočeného, uloženého v kůře ledvin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přímého, sestupujícího do dřeně, kde navazuje na sestupné raménko </a:t>
            </a:r>
            <a:r>
              <a:rPr lang="cs-CZ" sz="3200" dirty="0" err="1" smtClean="0">
                <a:latin typeface="Calisto MT" panose="02040603050505030304" pitchFamily="18" charset="0"/>
              </a:rPr>
              <a:t>Henleovy</a:t>
            </a:r>
            <a:r>
              <a:rPr lang="cs-CZ" sz="3200" dirty="0" smtClean="0">
                <a:latin typeface="Calisto MT" panose="02040603050505030304" pitchFamily="18" charset="0"/>
              </a:rPr>
              <a:t> kličky. 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sz="3200" dirty="0" err="1" smtClean="0">
                <a:latin typeface="Calisto MT" panose="02040603050505030304" pitchFamily="18" charset="0"/>
              </a:rPr>
              <a:t>Henleova</a:t>
            </a:r>
            <a:r>
              <a:rPr lang="cs-CZ" sz="3200" dirty="0" smtClean="0">
                <a:latin typeface="Calisto MT" panose="02040603050505030304" pitchFamily="18" charset="0"/>
              </a:rPr>
              <a:t> klička – skládá se ze: </a:t>
            </a:r>
            <a:endParaRPr lang="cs-CZ" sz="3200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sto MT" panose="02040603050505030304" pitchFamily="18" charset="0"/>
              </a:rPr>
              <a:t> sestupného raménka (zasahuje hluboko do dřeně)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vzestupného raménka, u kterého rozlišujeme tenký a tlustý segment.</a:t>
            </a:r>
          </a:p>
        </p:txBody>
      </p:sp>
    </p:spTree>
    <p:extLst>
      <p:ext uri="{BB962C8B-B14F-4D97-AF65-F5344CB8AC3E}">
        <p14:creationId xmlns:p14="http://schemas.microsoft.com/office/powerpoint/2010/main" val="168247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sz="3200" dirty="0" smtClean="0">
                <a:latin typeface="Calisto MT" panose="02040603050505030304" pitchFamily="18" charset="0"/>
              </a:rPr>
              <a:t>Distální tubulus – navazuje na tlustý segment </a:t>
            </a:r>
            <a:r>
              <a:rPr lang="cs-CZ" sz="3200" dirty="0" err="1" smtClean="0">
                <a:latin typeface="Calisto MT" panose="02040603050505030304" pitchFamily="18" charset="0"/>
              </a:rPr>
              <a:t>Henleovy</a:t>
            </a:r>
            <a:r>
              <a:rPr lang="cs-CZ" sz="3200" dirty="0" smtClean="0">
                <a:latin typeface="Calisto MT" panose="02040603050505030304" pitchFamily="18" charset="0"/>
              </a:rPr>
              <a:t> kličky a prostřednictvím spojovacího úseku ústí v korové oblasti ledviny do sběrného kanálku.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sz="3200" dirty="0" smtClean="0">
                <a:latin typeface="Calisto MT" panose="02040603050505030304" pitchFamily="18" charset="0"/>
              </a:rPr>
              <a:t>Sběrný kanálek – shromažďuje moč z 5 – 10 nefronů, prochází dření ledviny a ústí do ledvinových kalichů.</a:t>
            </a:r>
          </a:p>
          <a:p>
            <a:pPr marL="514350" indent="-514350">
              <a:buFont typeface="+mj-lt"/>
              <a:buAutoNum type="arabicPeriod" startAt="4"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82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Ultrafiltrací krevní plazmy vzniká primární moč, jejíž složení odpovídá složení neproteinového podílu krevní plazmy.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Krevní plazma se filtruje přes glomerulární membránu složenou ze tří vrstev: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vrstva endotelových buněk krevních kapilár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bazální membrána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vrstva epitelových buněk </a:t>
            </a:r>
            <a:r>
              <a:rPr lang="cs-CZ" sz="3200" dirty="0">
                <a:latin typeface="Calisto MT" panose="02040603050505030304" pitchFamily="18" charset="0"/>
              </a:rPr>
              <a:t>vnitřní stěny glomerulu 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endotelové vrstvě je mnoho pórů o průměru 50 – 100 </a:t>
            </a:r>
            <a:r>
              <a:rPr lang="cs-CZ" sz="3200" dirty="0" err="1" smtClean="0">
                <a:latin typeface="Calisto MT" panose="02040603050505030304" pitchFamily="18" charset="0"/>
              </a:rPr>
              <a:t>nm</a:t>
            </a:r>
            <a:r>
              <a:rPr lang="cs-CZ" sz="3200" dirty="0" smtClean="0">
                <a:latin typeface="Calisto MT" panose="02040603050505030304" pitchFamily="18" charset="0"/>
              </a:rPr>
              <a:t> a tvoří až 30 % celkové plochy endotelu.</a:t>
            </a:r>
          </a:p>
        </p:txBody>
      </p:sp>
    </p:spTree>
    <p:extLst>
      <p:ext uri="{BB962C8B-B14F-4D97-AF65-F5344CB8AC3E}">
        <p14:creationId xmlns:p14="http://schemas.microsoft.com/office/powerpoint/2010/main" val="166231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593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Vlastní filtrační vrstvou je glomerulární bazální membrána, která je asi 300 </a:t>
            </a:r>
            <a:r>
              <a:rPr lang="cs-CZ" sz="3200" dirty="0" err="1" smtClean="0">
                <a:latin typeface="Calisto MT" panose="02040603050505030304" pitchFamily="18" charset="0"/>
              </a:rPr>
              <a:t>nm</a:t>
            </a:r>
            <a:r>
              <a:rPr lang="cs-CZ" sz="3200" dirty="0" smtClean="0">
                <a:latin typeface="Calisto MT" panose="02040603050505030304" pitchFamily="18" charset="0"/>
              </a:rPr>
              <a:t> silná a tvoří ji kolagenové fibrily a glykoproteiny, zejména </a:t>
            </a:r>
            <a:r>
              <a:rPr lang="cs-CZ" sz="3200" dirty="0" err="1" smtClean="0">
                <a:latin typeface="Calisto MT" panose="02040603050505030304" pitchFamily="18" charset="0"/>
              </a:rPr>
              <a:t>fibronektin</a:t>
            </a:r>
            <a:r>
              <a:rPr lang="cs-CZ" sz="3200" dirty="0" smtClean="0">
                <a:latin typeface="Calisto MT" panose="02040603050505030304" pitchFamily="18" charset="0"/>
              </a:rPr>
              <a:t> a </a:t>
            </a:r>
            <a:r>
              <a:rPr lang="cs-CZ" sz="3200" dirty="0" err="1" smtClean="0">
                <a:latin typeface="Calisto MT" panose="02040603050505030304" pitchFamily="18" charset="0"/>
              </a:rPr>
              <a:t>laminin</a:t>
            </a:r>
            <a:r>
              <a:rPr lang="cs-CZ" sz="3200" dirty="0" smtClean="0">
                <a:latin typeface="Calisto MT" panose="02040603050505030304" pitchFamily="18" charset="0"/>
              </a:rPr>
              <a:t>, které jsou s kolagenovými fibrilami vzájemně provázané a zprostředkují i vazbu buněk přiléhajících z obou stran k bazální membráně.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Bazální membrána má vlastnosti filtru i molekulového síta.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Nízkomolekulární a elektricky neutrální sloučeniny do </a:t>
            </a:r>
            <a:r>
              <a:rPr lang="cs-CZ" sz="3200" dirty="0" err="1" smtClean="0">
                <a:latin typeface="Calisto MT" panose="02040603050505030304" pitchFamily="18" charset="0"/>
              </a:rPr>
              <a:t>relativné</a:t>
            </a:r>
            <a:r>
              <a:rPr lang="cs-CZ" sz="3200" dirty="0" smtClean="0">
                <a:latin typeface="Calisto MT" panose="02040603050505030304" pitchFamily="18" charset="0"/>
              </a:rPr>
              <a:t> molekulové hmotnosti 5000 procházejí přes membránu volně.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Makromolekuly bez náboje anebo s kladným nábojem přecházejí přes membránu snadněji než makromolekuly se záporným nábojem.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Je to proto, že obě strany bazální membrány obsahují velký počet záporně nabitých disociovaných karboxylových skupin.</a:t>
            </a:r>
          </a:p>
        </p:txBody>
      </p:sp>
    </p:spTree>
    <p:extLst>
      <p:ext uri="{BB962C8B-B14F-4D97-AF65-F5344CB8AC3E}">
        <p14:creationId xmlns:p14="http://schemas.microsoft.com/office/powerpoint/2010/main" val="2320747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Filtrace krevní plazmy se uskutečňuje vlivem filtračního tlaku, který vzniká jako rozdíl mezi krevním tlakem v přívodních arteriolách a </a:t>
            </a:r>
            <a:r>
              <a:rPr lang="cs-CZ" sz="3200" dirty="0" err="1" smtClean="0">
                <a:latin typeface="Calisto MT" panose="02040603050505030304" pitchFamily="18" charset="0"/>
              </a:rPr>
              <a:t>onkotickým</a:t>
            </a:r>
            <a:r>
              <a:rPr lang="cs-CZ" sz="3200" dirty="0" smtClean="0">
                <a:latin typeface="Calisto MT" panose="02040603050505030304" pitchFamily="18" charset="0"/>
              </a:rPr>
              <a:t> tlakem proteinů, které se nefiltrují a zůstávají v nefiltrované krvi.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Denně se vytvoří asi 180 l filtrátu (primární moči), ale v tubulárním systému se resorbuje více než 99 % filtrátu, takže definitivní moči je asi 1,5 litru.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Proximální tubulus tvoří buňky uložené v kůře ledvin.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Na povrchu jejich cytoplazmatické membrány jsou receptorové proteiny zabezpečující zpětnou resorpci živin.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Zde se resorbují zejména Na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</a:t>
            </a:r>
            <a:r>
              <a:rPr lang="cs-CZ" sz="3200" dirty="0" smtClean="0">
                <a:latin typeface="Calisto MT" panose="02040603050505030304" pitchFamily="18" charset="0"/>
              </a:rPr>
              <a:t>, voda, HCO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3</a:t>
            </a:r>
            <a:r>
              <a:rPr lang="cs-CZ" sz="3200" baseline="30000" dirty="0" smtClean="0">
                <a:latin typeface="Calisto MT" panose="02040603050505030304" pitchFamily="18" charset="0"/>
              </a:rPr>
              <a:t>-</a:t>
            </a:r>
            <a:r>
              <a:rPr lang="cs-CZ" sz="3200" dirty="0" smtClean="0">
                <a:latin typeface="Calisto MT" panose="02040603050505030304" pitchFamily="18" charset="0"/>
              </a:rPr>
              <a:t>, glukóza a aminokyseliny. </a:t>
            </a:r>
          </a:p>
        </p:txBody>
      </p:sp>
    </p:spTree>
    <p:extLst>
      <p:ext uri="{BB962C8B-B14F-4D97-AF65-F5344CB8AC3E}">
        <p14:creationId xmlns:p14="http://schemas.microsoft.com/office/powerpoint/2010/main" val="602817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Množství resorbovaného Na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 </a:t>
            </a:r>
            <a:r>
              <a:rPr lang="cs-CZ" sz="3200" dirty="0" smtClean="0">
                <a:latin typeface="Calisto MT" panose="02040603050505030304" pitchFamily="18" charset="0"/>
              </a:rPr>
              <a:t>je přímo úměrné množství resorbované vody.</a:t>
            </a:r>
          </a:p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Na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</a:t>
            </a:r>
            <a:r>
              <a:rPr lang="cs-CZ" sz="3200" dirty="0" smtClean="0">
                <a:latin typeface="Calisto MT" panose="02040603050505030304" pitchFamily="18" charset="0"/>
              </a:rPr>
              <a:t> se resorbuje aktivním transportem, voda pasivním transportem.</a:t>
            </a:r>
          </a:p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Na</a:t>
            </a:r>
            <a:r>
              <a:rPr lang="cs-CZ" sz="3200" baseline="30000" dirty="0">
                <a:latin typeface="Calisto MT" panose="02040603050505030304" pitchFamily="18" charset="0"/>
              </a:rPr>
              <a:t>+</a:t>
            </a: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přestupuje pasivně z tubulu do jeho buněk a aktivně do mezibuněčného prostoru.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Zde se tvoří hypertonický roztok a zvyšuje se osmotický tlak.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Proto voda pasivně následuje </a:t>
            </a:r>
            <a:r>
              <a:rPr lang="cs-CZ" sz="3200" dirty="0">
                <a:latin typeface="Calisto MT" panose="02040603050505030304" pitchFamily="18" charset="0"/>
              </a:rPr>
              <a:t>Na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</a:t>
            </a:r>
            <a:r>
              <a:rPr lang="cs-CZ" sz="3200" dirty="0" smtClean="0">
                <a:latin typeface="Calisto MT" panose="02040603050505030304" pitchFamily="18" charset="0"/>
              </a:rPr>
              <a:t> ionty.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Spolu poté pasivně pronikají do kapilár.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Přenos kationtů provází pasivní transport Cl</a:t>
            </a:r>
            <a:r>
              <a:rPr lang="cs-CZ" sz="3200" baseline="30000" dirty="0" smtClean="0">
                <a:latin typeface="Calisto MT" panose="02040603050505030304" pitchFamily="18" charset="0"/>
              </a:rPr>
              <a:t>-</a:t>
            </a:r>
            <a:r>
              <a:rPr lang="cs-CZ" sz="3200" dirty="0" smtClean="0">
                <a:latin typeface="Calisto MT" panose="02040603050505030304" pitchFamily="18" charset="0"/>
              </a:rPr>
              <a:t> a HCO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3</a:t>
            </a:r>
            <a:r>
              <a:rPr lang="cs-CZ" sz="3200" baseline="30000" dirty="0" smtClean="0">
                <a:latin typeface="Calisto MT" panose="02040603050505030304" pitchFamily="18" charset="0"/>
              </a:rPr>
              <a:t>-</a:t>
            </a:r>
            <a:r>
              <a:rPr lang="cs-CZ" sz="3200" dirty="0" smtClean="0">
                <a:latin typeface="Calisto MT" panose="02040603050505030304" pitchFamily="18" charset="0"/>
              </a:rPr>
              <a:t>  ve směru gradientu na zachování </a:t>
            </a:r>
            <a:r>
              <a:rPr lang="cs-CZ" sz="3200" dirty="0" err="1" smtClean="0">
                <a:latin typeface="Calisto MT" panose="02040603050505030304" pitchFamily="18" charset="0"/>
              </a:rPr>
              <a:t>elektroneutrality</a:t>
            </a:r>
            <a:r>
              <a:rPr lang="cs-CZ" sz="3200" dirty="0" smtClean="0">
                <a:latin typeface="Calisto MT" panose="02040603050505030304" pitchFamily="18" charset="0"/>
              </a:rPr>
              <a:t> tělních kapalin.</a:t>
            </a: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35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60" y="355600"/>
            <a:ext cx="11531600" cy="620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Hydrogenuhličitan se transportuje z tubulů zpět do krevních kapilár, kde tvoří hlavní podíl tlumivého systému krevní plazmy.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Cytoplazmatické membrány buněk proximálního tubulu volně propouštějí CO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2</a:t>
            </a:r>
            <a:r>
              <a:rPr lang="cs-CZ" sz="3200" dirty="0" smtClean="0">
                <a:latin typeface="Calisto MT" panose="0204060305050503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HCO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3</a:t>
            </a:r>
            <a:r>
              <a:rPr lang="cs-CZ" sz="3200" baseline="30000" dirty="0" smtClean="0">
                <a:latin typeface="Calisto MT" panose="02040603050505030304" pitchFamily="18" charset="0"/>
              </a:rPr>
              <a:t>- </a:t>
            </a:r>
            <a:r>
              <a:rPr lang="cs-CZ" sz="3200" dirty="0" smtClean="0">
                <a:latin typeface="Calisto MT" panose="02040603050505030304" pitchFamily="18" charset="0"/>
              </a:rPr>
              <a:t>, se spojuje s H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</a:t>
            </a:r>
            <a:r>
              <a:rPr lang="cs-CZ" sz="3200" dirty="0" smtClean="0">
                <a:latin typeface="Calisto MT" panose="02040603050505030304" pitchFamily="18" charset="0"/>
              </a:rPr>
              <a:t>, které se z buněk proximálního tubulu přenášejí aktivním transportem (vyžadujícím ATP) dovnitř tubulů, přičemž vzniká H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2</a:t>
            </a:r>
            <a:r>
              <a:rPr lang="cs-CZ" sz="3200" dirty="0" smtClean="0">
                <a:latin typeface="Calisto MT" panose="02040603050505030304" pitchFamily="18" charset="0"/>
              </a:rPr>
              <a:t>CO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3</a:t>
            </a:r>
            <a:r>
              <a:rPr lang="cs-CZ" sz="3200" dirty="0" smtClean="0">
                <a:latin typeface="Calisto MT" panose="0204060305050503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Účinkem </a:t>
            </a:r>
            <a:r>
              <a:rPr lang="cs-CZ" sz="3200" dirty="0" err="1" smtClean="0">
                <a:latin typeface="Calisto MT" panose="02040603050505030304" pitchFamily="18" charset="0"/>
              </a:rPr>
              <a:t>karbonátanhydrázy</a:t>
            </a: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z membrány buněk tubulu se kyselina uhličitá štěpí na vodu a oxid uhličitý, který difunduje do buněk, kde z něj opět vzniká kyselina uhličitá.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Kyselina uhličitá disociuje na </a:t>
            </a:r>
            <a:r>
              <a:rPr lang="cs-CZ" sz="3200" dirty="0">
                <a:latin typeface="Calisto MT" panose="02040603050505030304" pitchFamily="18" charset="0"/>
              </a:rPr>
              <a:t>H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</a:t>
            </a:r>
            <a:r>
              <a:rPr lang="cs-CZ" sz="3200" dirty="0" smtClean="0">
                <a:latin typeface="Calisto MT" panose="02040603050505030304" pitchFamily="18" charset="0"/>
              </a:rPr>
              <a:t> a HCO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3</a:t>
            </a:r>
            <a:r>
              <a:rPr lang="cs-CZ" sz="3200" baseline="30000" dirty="0" smtClean="0">
                <a:latin typeface="Calisto MT" panose="02040603050505030304" pitchFamily="18" charset="0"/>
              </a:rPr>
              <a:t>-</a:t>
            </a:r>
            <a:r>
              <a:rPr lang="cs-CZ" sz="3200" dirty="0" smtClean="0">
                <a:latin typeface="Calisto MT" panose="02040603050505030304" pitchFamily="18" charset="0"/>
              </a:rPr>
              <a:t> , který poté difunduje do krve.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4067</TotalTime>
  <Words>1054</Words>
  <Application>Microsoft Office PowerPoint</Application>
  <PresentationFormat>Širokoúhlá obrazovka</PresentationFormat>
  <Paragraphs>65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Calisto MT</vt:lpstr>
      <vt:lpstr>Times New Roman</vt:lpstr>
      <vt:lpstr>Wingdings</vt:lpstr>
      <vt:lpstr>Office Theme</vt:lpstr>
      <vt:lpstr>Biochemie činnosti ledvin</vt:lpstr>
      <vt:lpstr>Funkce ledvin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činnosti ledvin</dc:title>
  <dc:creator>Ptáček Petr, Mgr.</dc:creator>
  <cp:lastModifiedBy>Ptáček Petr, Mgr.</cp:lastModifiedBy>
  <cp:revision>39</cp:revision>
  <dcterms:created xsi:type="dcterms:W3CDTF">2024-08-24T12:25:32Z</dcterms:created>
  <dcterms:modified xsi:type="dcterms:W3CDTF">2024-08-27T09:19:33Z</dcterms:modified>
</cp:coreProperties>
</file>