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47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94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87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28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44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64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30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98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54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44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3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6F103-DEDE-4138-B69C-CD9DA8A7E56D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20270-0A15-4F08-9F03-A0716B8511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717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Biochemie trávení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0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Pepsinogen se autokatalyticky a působením kyseliny chlorovodíkové aktivuje na pepsin (odštěpením 42-aminokyselinové části řetězce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Pepsin je endopeptidáza, která hydrolyzuje peptidové vazby, zejména vazby, které tvoří svým karboxylem aromatické aminokyseliny, leucin anebo dikarboxylové aminokyseliny, ale neuvolňuje jednotlivé </a:t>
            </a:r>
            <a:r>
              <a:rPr lang="cs-CZ" sz="3200" dirty="0" smtClean="0">
                <a:latin typeface="Calisto MT" panose="02040603050505030304" pitchFamily="18" charset="0"/>
              </a:rPr>
              <a:t>aminokyseliny.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Žaludeční šťáva mláďat savců obsahuje proteinázu chymozin (rennin), která zapříčiňuje koagulaci mléka a tak zabraňuje jeho rychlému vyloučení ze </a:t>
            </a:r>
            <a:r>
              <a:rPr lang="cs-CZ" sz="3200" dirty="0" smtClean="0">
                <a:latin typeface="Calisto MT" panose="02040603050505030304" pitchFamily="18" charset="0"/>
              </a:rPr>
              <a:t>žaludku.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přítomnosti Ca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2+ </a:t>
            </a:r>
            <a:r>
              <a:rPr lang="cs-CZ" sz="3200" dirty="0" smtClean="0">
                <a:latin typeface="Calisto MT" panose="02040603050505030304" pitchFamily="18" charset="0"/>
              </a:rPr>
              <a:t>a při pH 4 odštěpuje chymozin z kaseinu kyselinu fosforečnou z její </a:t>
            </a:r>
            <a:r>
              <a:rPr lang="cs-CZ" sz="3200" dirty="0" err="1" smtClean="0">
                <a:latin typeface="Calisto MT" panose="02040603050505030304" pitchFamily="18" charset="0"/>
              </a:rPr>
              <a:t>fosfoamidové</a:t>
            </a:r>
            <a:r>
              <a:rPr lang="cs-CZ" sz="3200" dirty="0" smtClean="0">
                <a:latin typeface="Calisto MT" panose="02040603050505030304" pitchFamily="18" charset="0"/>
              </a:rPr>
              <a:t> vazby a mění tak ireverzibilně rozpustný kasein </a:t>
            </a:r>
            <a:r>
              <a:rPr lang="cs-CZ" sz="3200" dirty="0" smtClean="0">
                <a:latin typeface="Calisto MT" panose="02040603050505030304" pitchFamily="18" charset="0"/>
              </a:rPr>
              <a:t>a na </a:t>
            </a:r>
            <a:r>
              <a:rPr lang="cs-CZ" sz="3200" dirty="0" smtClean="0">
                <a:latin typeface="Calisto MT" panose="02040603050505030304" pitchFamily="18" charset="0"/>
              </a:rPr>
              <a:t>nerozpustnou vápenatou sůl </a:t>
            </a:r>
            <a:r>
              <a:rPr lang="cs-CZ" sz="3200" dirty="0" err="1" smtClean="0">
                <a:latin typeface="Calisto MT" panose="02040603050505030304" pitchFamily="18" charset="0"/>
              </a:rPr>
              <a:t>parakaseinu</a:t>
            </a:r>
            <a:r>
              <a:rPr lang="cs-CZ" sz="3200" dirty="0" smtClean="0">
                <a:latin typeface="Calisto MT" panose="02040603050505030304" pitchFamily="18" charset="0"/>
              </a:rPr>
              <a:t>, </a:t>
            </a:r>
            <a:r>
              <a:rPr lang="cs-CZ" sz="3200" dirty="0" smtClean="0">
                <a:latin typeface="Calisto MT" panose="02040603050505030304" pitchFamily="18" charset="0"/>
              </a:rPr>
              <a:t>kterou potom štěpí </a:t>
            </a:r>
            <a:r>
              <a:rPr lang="cs-CZ" sz="3200" dirty="0" smtClean="0">
                <a:latin typeface="Calisto MT" panose="02040603050505030304" pitchFamily="18" charset="0"/>
              </a:rPr>
              <a:t>pepsin.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6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Žaludeční šťáva obsahuje také lipázu, která se však snadno inaktivuje, navíc tuky v této části TS nejsou ještě dostatečně </a:t>
            </a:r>
            <a:r>
              <a:rPr lang="cs-CZ" sz="3200" dirty="0" smtClean="0">
                <a:latin typeface="Calisto MT" panose="02040603050505030304" pitchFamily="18" charset="0"/>
              </a:rPr>
              <a:t>emulgované.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žaludku se inaktivuje amyláza slin a proto se zde trávení škrobu a glykogenu </a:t>
            </a:r>
            <a:r>
              <a:rPr lang="cs-CZ" sz="3200" dirty="0" smtClean="0">
                <a:latin typeface="Calisto MT" panose="02040603050505030304" pitchFamily="18" charset="0"/>
              </a:rPr>
              <a:t>zpomaluje.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Působením pepsinu se maso rozplétá na vlákna, kasein se degraduje a z glutenu obsaženého v pečivu se uvolňují škrobová </a:t>
            </a:r>
            <a:r>
              <a:rPr lang="cs-CZ" sz="3200" dirty="0" smtClean="0">
                <a:latin typeface="Calisto MT" panose="02040603050505030304" pitchFamily="18" charset="0"/>
              </a:rPr>
              <a:t>zrna.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Žaludeční šťáva působí také rozpad rostlinných </a:t>
            </a:r>
            <a:r>
              <a:rPr lang="cs-CZ" sz="3200" dirty="0" smtClean="0">
                <a:latin typeface="Calisto MT" panose="02040603050505030304" pitchFamily="18" charset="0"/>
              </a:rPr>
              <a:t>pletiv.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30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Dvanáctník, pankreatická šťáva, žluč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Do dvanáctníku ústí pankreas a </a:t>
            </a:r>
            <a:r>
              <a:rPr lang="cs-CZ" sz="3200" dirty="0" smtClean="0">
                <a:latin typeface="Calisto MT" panose="02040603050505030304" pitchFamily="18" charset="0"/>
              </a:rPr>
              <a:t>žlučník.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Pankreatická šťáva je čirá kapalina s pH 7,5 – 8,8 a denně se jí vyprodukuje 500 – 800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ml.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Obsahuje asi 13 % sušiny, z toho polovinu tvoří anorganické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látky.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Organický podíl tvoří víceré enzymy: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peptidázy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– amyláza, lipáza,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chlesterolesteráza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fosfolipázy, ribonukleázy, deoxyribonukleázy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Některé enzymy jsou produkovány ve formě zymogenů: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tripsynogen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chymotripsynogen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prokarboxypeptidázy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499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Trypsin je vytvářen jako trypsinogen a je aktivován </a:t>
            </a:r>
            <a:r>
              <a:rPr lang="cs-CZ" sz="3200" dirty="0" err="1" smtClean="0">
                <a:latin typeface="Calisto MT" panose="02040603050505030304" pitchFamily="18" charset="0"/>
              </a:rPr>
              <a:t>enteropeptidázou</a:t>
            </a:r>
            <a:r>
              <a:rPr lang="cs-CZ" sz="3200" dirty="0" smtClean="0">
                <a:latin typeface="Calisto MT" panose="02040603050505030304" pitchFamily="18" charset="0"/>
              </a:rPr>
              <a:t> (proteolyticky působící glykoprotein dvanáctníku) za účasti Ca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2+ </a:t>
            </a:r>
            <a:r>
              <a:rPr lang="cs-CZ" sz="3200" dirty="0" smtClean="0">
                <a:latin typeface="Calisto MT" panose="02040603050505030304" pitchFamily="18" charset="0"/>
              </a:rPr>
              <a:t>iontů.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Trypsin je endopeptidáza, která hydrolyzuje především peptidové vazby vytvořené karboxylem lyzinu a </a:t>
            </a:r>
            <a:r>
              <a:rPr lang="cs-CZ" sz="3200" dirty="0" smtClean="0">
                <a:latin typeface="Calisto MT" panose="02040603050505030304" pitchFamily="18" charset="0"/>
              </a:rPr>
              <a:t>argininu.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err="1" smtClean="0">
                <a:latin typeface="Calisto MT" panose="02040603050505030304" pitchFamily="18" charset="0"/>
              </a:rPr>
              <a:t>Chymotrypsinogen</a:t>
            </a:r>
            <a:r>
              <a:rPr lang="cs-CZ" sz="3200" dirty="0" smtClean="0">
                <a:latin typeface="Calisto MT" panose="02040603050505030304" pitchFamily="18" charset="0"/>
              </a:rPr>
              <a:t> se aktivuje odštěpením dvou </a:t>
            </a:r>
            <a:r>
              <a:rPr lang="cs-CZ" sz="3200" dirty="0" err="1" smtClean="0">
                <a:latin typeface="Calisto MT" panose="02040603050505030304" pitchFamily="18" charset="0"/>
              </a:rPr>
              <a:t>dipeptidů</a:t>
            </a:r>
            <a:r>
              <a:rPr lang="cs-CZ" sz="3200" dirty="0" smtClean="0">
                <a:latin typeface="Calisto MT" panose="02040603050505030304" pitchFamily="18" charset="0"/>
              </a:rPr>
              <a:t> působením </a:t>
            </a:r>
            <a:r>
              <a:rPr lang="cs-CZ" sz="3200" dirty="0" smtClean="0">
                <a:latin typeface="Calisto MT" panose="02040603050505030304" pitchFamily="18" charset="0"/>
              </a:rPr>
              <a:t>trypsinu.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Chymotrypsin má podobnou specifičnost jako </a:t>
            </a:r>
            <a:r>
              <a:rPr lang="cs-CZ" sz="3200" dirty="0" smtClean="0">
                <a:latin typeface="Calisto MT" panose="02040603050505030304" pitchFamily="18" charset="0"/>
              </a:rPr>
              <a:t>pepsin.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Pankreatické </a:t>
            </a:r>
            <a:r>
              <a:rPr lang="cs-CZ" sz="3200" dirty="0" err="1" smtClean="0">
                <a:latin typeface="Calisto MT" panose="02040603050505030304" pitchFamily="18" charset="0"/>
              </a:rPr>
              <a:t>prokarboxypeptidázy</a:t>
            </a:r>
            <a:r>
              <a:rPr lang="cs-CZ" sz="3200" dirty="0" smtClean="0">
                <a:latin typeface="Calisto MT" panose="02040603050505030304" pitchFamily="18" charset="0"/>
              </a:rPr>
              <a:t> jsou rovněž aktivovány trypsinem a patří mezi </a:t>
            </a:r>
            <a:r>
              <a:rPr lang="cs-CZ" sz="3200" dirty="0" smtClean="0">
                <a:latin typeface="Calisto MT" panose="02040603050505030304" pitchFamily="18" charset="0"/>
              </a:rPr>
              <a:t>exopeptidázy.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12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Karboxypeptidáza B odštěpuje arginin a </a:t>
            </a:r>
            <a:r>
              <a:rPr lang="cs-CZ" sz="3200" dirty="0" smtClean="0">
                <a:latin typeface="Calisto MT" panose="02040603050505030304" pitchFamily="18" charset="0"/>
              </a:rPr>
              <a:t>lyzin.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Karboxypeptidáza </a:t>
            </a:r>
            <a:r>
              <a:rPr lang="cs-CZ" sz="3200" dirty="0" smtClean="0">
                <a:latin typeface="Calisto MT" panose="02040603050505030304" pitchFamily="18" charset="0"/>
              </a:rPr>
              <a:t>A ostatní aminokyseliny kromě </a:t>
            </a:r>
            <a:r>
              <a:rPr lang="cs-CZ" sz="3200" dirty="0" smtClean="0">
                <a:latin typeface="Calisto MT" panose="02040603050505030304" pitchFamily="18" charset="0"/>
              </a:rPr>
              <a:t>prolinu.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Amyláza pankreatické šťávy je podobná amyláze </a:t>
            </a:r>
            <a:r>
              <a:rPr lang="cs-CZ" sz="3200" dirty="0" smtClean="0">
                <a:latin typeface="Calisto MT" panose="02040603050505030304" pitchFamily="18" charset="0"/>
              </a:rPr>
              <a:t>slin.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Žlučové kyseliny emulgují lipidy a tak je zpřístupňují působení </a:t>
            </a:r>
            <a:r>
              <a:rPr lang="cs-CZ" sz="3200" dirty="0" smtClean="0">
                <a:latin typeface="Calisto MT" panose="02040603050505030304" pitchFamily="18" charset="0"/>
              </a:rPr>
              <a:t>lipáz.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Tvorba pankreatické šťávy je regulována hormonálně a prostřednictvím </a:t>
            </a:r>
            <a:r>
              <a:rPr lang="cs-CZ" sz="3200" dirty="0" smtClean="0">
                <a:latin typeface="Calisto MT" panose="02040603050505030304" pitchFamily="18" charset="0"/>
              </a:rPr>
              <a:t>CNS.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Endokrinní buňky horní části tenkého střeva produkují sekretin, </a:t>
            </a:r>
            <a:r>
              <a:rPr lang="cs-CZ" sz="3200" dirty="0" err="1" smtClean="0">
                <a:latin typeface="Calisto MT" panose="02040603050505030304" pitchFamily="18" charset="0"/>
              </a:rPr>
              <a:t>cholecystokinin</a:t>
            </a:r>
            <a:r>
              <a:rPr lang="cs-CZ" sz="3200" dirty="0" smtClean="0">
                <a:latin typeface="Calisto MT" panose="02040603050505030304" pitchFamily="18" charset="0"/>
              </a:rPr>
              <a:t> a </a:t>
            </a:r>
            <a:r>
              <a:rPr lang="cs-CZ" sz="3200" dirty="0" err="1" smtClean="0">
                <a:latin typeface="Calisto MT" panose="02040603050505030304" pitchFamily="18" charset="0"/>
              </a:rPr>
              <a:t>pankreozymin</a:t>
            </a:r>
            <a:r>
              <a:rPr lang="cs-CZ" sz="3200" dirty="0" smtClean="0">
                <a:latin typeface="Calisto MT" panose="02040603050505030304" pitchFamily="18" charset="0"/>
              </a:rPr>
              <a:t>.</a:t>
            </a:r>
            <a:endParaRPr lang="cs-CZ" sz="3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4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Sekretin je peptid složený z 27 </a:t>
            </a:r>
            <a:r>
              <a:rPr lang="cs-CZ" sz="3200" dirty="0" smtClean="0">
                <a:latin typeface="Calisto MT" panose="02040603050505030304" pitchFamily="18" charset="0"/>
              </a:rPr>
              <a:t>aminokyselin.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Působením sekretinu se zvyšuje množství vody a hydrogenuhličitanů v pankreatické šťávě, zintenzivňuje se tvorba žluči a zvyšuje se koncentrace žlučových hydrogenuhličitanů.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Na sekreci žaludeční sliznice  a žaludeční motilitu působí sekretin inhibičně.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err="1" smtClean="0">
                <a:latin typeface="Calisto MT" panose="02040603050505030304" pitchFamily="18" charset="0"/>
              </a:rPr>
              <a:t>Cholecystokinin</a:t>
            </a: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(</a:t>
            </a:r>
            <a:r>
              <a:rPr lang="cs-CZ" sz="3200" dirty="0" err="1" smtClean="0">
                <a:latin typeface="Calisto MT" panose="02040603050505030304" pitchFamily="18" charset="0"/>
              </a:rPr>
              <a:t>pankreozymin</a:t>
            </a:r>
            <a:r>
              <a:rPr lang="cs-CZ" sz="3200" dirty="0" smtClean="0">
                <a:latin typeface="Calisto MT" panose="02040603050505030304" pitchFamily="18" charset="0"/>
              </a:rPr>
              <a:t>) je peptid složený ze 33 aminokyselin.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Stimuluje vylučování pankreatických enzymů a kontrakce žlučníku.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15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Tenké střevo, střevní šťáva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Trávení v tenkém střevě trvá 5 – 8 hodin a následuje proces vstřebávání.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Ve střevě pokračuje působení enzymů pankreatické šťávy + působení enzymů střevní šťávy.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Střevní šťáva obsahuje 1 – 2 % sušiny.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pH střevní šťávy je 7 – </a:t>
            </a:r>
            <a:r>
              <a:rPr lang="cs-CZ" sz="3200" dirty="0" smtClean="0">
                <a:latin typeface="Calisto MT" panose="02040603050505030304" pitchFamily="18" charset="0"/>
              </a:rPr>
              <a:t>8.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Střevní šťáva obsahuje velké množství mucinu a enzymy: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aminopeptidáza,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prolidáza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dipeptidázy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sacharáza, maltáza, laktáza, fosfatáza,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polynukleotidáza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nukleosidáza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fosfolipáza.</a:t>
            </a:r>
            <a:endParaRPr lang="cs-CZ" sz="3200" dirty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364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 tenkém střevě jsou téměř všechny biopolymery rozloženy na nízkomolekulární jednotky, které jsou vstřebávány přes stěnu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teného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střeva do krve.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Ke </a:t>
            </a:r>
            <a:r>
              <a:rPr lang="cs-CZ" sz="3200" dirty="0">
                <a:latin typeface="Calisto MT" panose="02040603050505030304" pitchFamily="18" charset="0"/>
                <a:cs typeface="Times New Roman" panose="02020603050405020304" pitchFamily="18" charset="0"/>
              </a:rPr>
              <a:t>vstřebávání je v tenkém střevě člověka přibližně 5 milionů klků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Vstřebává se zde také většina vody.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Nestrávené a nestravitelné zbytky pokračují do tlustého střeva, kde je část z nich potravou symbiotických bakterií.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Symbiotické bakterie tlustého střeva produkují spektrum životně důležitých vitaminů, které hostitelský organismus aktivně využívá.</a:t>
            </a:r>
            <a:endParaRPr lang="cs-CZ" sz="3200" dirty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14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Trávení a vstřebávání sacharidů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Ústní dutina –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-amyláza štěpí škrob a glykogen přes dextriny až na maltózu.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pouze o částečné trávení, neboť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-amyláza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v kyselém prostředí žaludku inaktivuje.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Pankreatická amyláza a enzymy střevní šťávy (maltáza,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izomaltáza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laktáza, sacharáza, a další) rozloží polysacharidy a oligosacharidy až na monosacharidy.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Lidský trávicí systém však nedokáže rozložit celulózu.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Monosacharidy se vstřebávají v tenkém střevě.</a:t>
            </a: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42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Rychlost vstřebávání je pro jednotlivé monosacharidy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různá: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nejrychleji se vstřebává galaktóza a glukóza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polovinu pomaleji fruktóza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nejpomaleji manóza, xylóza a arabinóza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Disacharidy se v tenkém střevě běžně nevstřebávají.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0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Trávení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U jednoduchých organismů (např. prvoci) probíhá v trávicích (fagocytárních) </a:t>
            </a:r>
            <a:r>
              <a:rPr lang="cs-CZ" sz="3200" dirty="0" smtClean="0">
                <a:latin typeface="Calisto MT" panose="02040603050505030304" pitchFamily="18" charset="0"/>
              </a:rPr>
              <a:t>vakuolách. 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U vyšších organismů v různě složitém trávicím </a:t>
            </a:r>
            <a:r>
              <a:rPr lang="cs-CZ" sz="3200" dirty="0" smtClean="0">
                <a:latin typeface="Calisto MT" panose="02040603050505030304" pitchFamily="18" charset="0"/>
              </a:rPr>
              <a:t>systému.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Trávení = soubor mechanických a chemických procesů, při kterých je potrava rozkládána na jednodušší, rozpustné látky, které organismus dokáže vstřebat a </a:t>
            </a:r>
            <a:r>
              <a:rPr lang="cs-CZ" sz="3200" dirty="0" smtClean="0">
                <a:latin typeface="Calisto MT" panose="02040603050505030304" pitchFamily="18" charset="0"/>
              </a:rPr>
              <a:t>využít.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Trávení má i obranný význam, neboť se jím mohou pozměnit některé toxické látky, cizorodé makromolekuly a buňky přítomné v </a:t>
            </a:r>
            <a:r>
              <a:rPr lang="cs-CZ" sz="3200" dirty="0" smtClean="0">
                <a:latin typeface="Calisto MT" panose="02040603050505030304" pitchFamily="18" charset="0"/>
              </a:rPr>
              <a:t>potravě.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Trávicí šťávy obsahují potřebné enzymy na trávení jednotlivých složek </a:t>
            </a:r>
            <a:r>
              <a:rPr lang="cs-CZ" sz="3200" dirty="0" smtClean="0">
                <a:latin typeface="Calisto MT" panose="02040603050505030304" pitchFamily="18" charset="0"/>
              </a:rPr>
              <a:t>potravy.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427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Trávení a vstřebávání lipidů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U člověka začíná trávení tuků v žaludku účinkem žaludeční lipázy, která je aktivní v kyselém prostředí.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Hydrolýza tuků zde však není nijak výrazná, protože tuky v žaludku ještě nejsou dostatečně emulgovány.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Ve větší míře se zde štěpí pouze mléčný tuk, jelikož se při srážení kaseinu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adsobuje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na jeho povrch, čímž je na velké ploše přístupný žaludeční lipáze.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Intenzivní hydrolýza tuků začíná teprve ve dvanáctníku působením pankreatické lipázy aktivní v slabě alkalickém prostředí (pH 8 – 8,8).</a:t>
            </a: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45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Do dvanáctníku se rovněž vlévá žluč ze žlučníku po jeho kontrakci působením hormonů tenkého střeva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cholecystokyninu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hepatokryninu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Na emulgaci tuků se účastní především žlučové kyseliny.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Další lipázy pro hydrolýzu tuků jsou obsaženy ve střevní šťávě.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Při trávení nenastává úplná hydroláza všech lipidů.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Trávením vzniká směs lipidů, jejich složek a meziproduktů hydrolýzy lipidů, která se vstřebává v tenkém střevě přímo nebo pomocí žlučových kyselin.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Vstřebávání lipidů je výběrové (např. ze sterolů se cholesterol vstřebává, zatímco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fytosteroly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nikoliv.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10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 buňkách tenkého střeva se ze vstřebaných lipidů tvoří lipoproteinové částice tzv. chylomikrony.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Jsou to kuličky o průměru 0,1 – 1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v jejichž středu jsou tuky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triacylglyceroly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estery cholesterolu a část volného cholesterolu.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povrchu chylomikronů jsou fosfolipidy, proteiny a volný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cholesterol.Chylomikrony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procesem připomínajícím obrácenou pinocytózu prostupují ze střevních buněk do krve a mízy.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Krví se lipidy a jejich složky dostávají do jater, kde jsou dále štěpeny nebo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resyntetizovány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1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Trávení a vstřebávání proteinů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Proteiny přijaté v </a:t>
            </a:r>
            <a:r>
              <a:rPr lang="cs-CZ" sz="3200" dirty="0" smtClean="0">
                <a:latin typeface="Calisto MT" panose="02040603050505030304" pitchFamily="18" charset="0"/>
              </a:rPr>
              <a:t>potravě jsou v trávicí soustavě štěpeny proteolytickými enzymy trávicích šťáv.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Trávení proteinů začíná v žaludku účinkem pepsinu.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Keratin se pepsinem neštěpí, elastin pouze částečně.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Kasein se sráží na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parakaseinát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vápenatý a v této podobě podléhá štěpení pepsinem.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 žaludku se proteiny pouze částečně natráví, jejich intenzivní štěpení začíná teprve ve dvanáctníku účinkem endopeptidáz trypsinu a chymotrypsinu, které pokračují v rozkladu proteinů natrávených pepsinem.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44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Exopeptidázy jako jsou karboxypeptidázy 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a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B, aminopeptidáza 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dipeptidázy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hydrolyzují peptidové vazby na konci peptidových řetězců, případně v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dipeptidech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, čímž vznikají volné aminokyseliny.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Ve střevní šťávě jsou obsaženy také exopeptidázy, které dokončují štěpení peptidových řetězců.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Savci štěpí pouze peptidy složené z L-aminokyselin.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Pouze tento typ aminokyselin se vstřebává v tenkém střevě.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Pouze výjimečně se přes stěnu tenkého střeva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vstřebápeptid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složený kromě L-aminokyselin i z D-aminokyselin.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Takové peptidy většinou působí toxicky (např.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faloidin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a amanitin muchomůrky hlízovité).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42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Aminokyseliny jsou vstřebávány v tenkém střevě.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Předpokládá se, že přes stěnu tenkého střeva se mohou vstřebávat také velmi jednoduché peptidy.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Krev pak rozvádí vstřebané aminokyseliny a peptidy v organismu jakožto živiny.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39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Trávení a vstřebávání </a:t>
            </a:r>
            <a:r>
              <a:rPr lang="cs-CZ" dirty="0" smtClean="0">
                <a:latin typeface="Calisto MT" panose="02040603050505030304" pitchFamily="18" charset="0"/>
              </a:rPr>
              <a:t>nukleových kyselin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 trávicí soustavě se štěpí také nukleové kyseliny a nukleoproteiny přijaté v potravě.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Proteinová složka nukleoproteinů je štěpena již v žaludku a její trávení se dokončuje v tenkém střevě.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Nukleové kyseliny (polynukleotidy) se ve dvanáctníku pankreatickou ribonukleázou a deoxyribonukleázou a v tenkém střevě pak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polynukleotidázami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fosfodiesterázami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)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mononukleotidázami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fosfomonoesterázami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a fosfatázami) 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nukleosidfosforylázami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postupně štěpí na nukleotidy, nukleosidy, kyselinu fosforečnou, dusíkaté báze a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pentózafosfáty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59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Nukleotidy a nukleosidy se vstřebávají v tenkém střevě do krve a jsou transportovány k metabolickým přeměnám do jater.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1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Vylučování trávicích šťáv není trvalé, ale je regulováno hormonálně ve spolupráci s centrální nervovou </a:t>
            </a:r>
            <a:r>
              <a:rPr lang="cs-CZ" sz="3200" dirty="0" smtClean="0">
                <a:latin typeface="Calisto MT" panose="02040603050505030304" pitchFamily="18" charset="0"/>
              </a:rPr>
              <a:t>soustavou.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Jednoduché látky se vstřebávají přes stěnu střeva do krve a </a:t>
            </a:r>
            <a:r>
              <a:rPr lang="cs-CZ" sz="3200" dirty="0" smtClean="0">
                <a:latin typeface="Calisto MT" panose="02040603050505030304" pitchFamily="18" charset="0"/>
              </a:rPr>
              <a:t>lymfy.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Vstřebávání látek začíná už v ústech, kde se vstřebávají některé nízkomolekulární látky, jako např. alkohol nebo </a:t>
            </a:r>
            <a:r>
              <a:rPr lang="cs-CZ" sz="3200" dirty="0" smtClean="0">
                <a:latin typeface="Calisto MT" panose="02040603050505030304" pitchFamily="18" charset="0"/>
              </a:rPr>
              <a:t>léčiva.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Většina látek se však vstřebává až ve střevě (zejména tenkém), přičemž vstřebávání je selektivní (např. cholesterol se vstřebává, zatímco ergosterol ne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Ze sacharidů se rychle vstřebává glukóza, galaktóza a </a:t>
            </a:r>
            <a:r>
              <a:rPr lang="cs-CZ" sz="3200" dirty="0" smtClean="0">
                <a:latin typeface="Calisto MT" panose="02040603050505030304" pitchFamily="18" charset="0"/>
              </a:rPr>
              <a:t>fruktóza.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6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Maltóza se rychle rozkládá na glukózu, která se vstřebává, zatímco laktóza a sacharóza se nerozložené vstřebávají málo a rychle se vylučují </a:t>
            </a:r>
            <a:r>
              <a:rPr lang="cs-CZ" sz="3200" dirty="0" smtClean="0">
                <a:latin typeface="Calisto MT" panose="02040603050505030304" pitchFamily="18" charset="0"/>
              </a:rPr>
              <a:t>ledvinami.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Proteiny jsou využitelné teprve po rozložení na </a:t>
            </a:r>
            <a:r>
              <a:rPr lang="cs-CZ" sz="3200" dirty="0" smtClean="0">
                <a:latin typeface="Calisto MT" panose="02040603050505030304" pitchFamily="18" charset="0"/>
              </a:rPr>
              <a:t>aminokyseliny.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Lipidy se vstřebávají taktéž teprve po rozložení na složky, </a:t>
            </a:r>
            <a:r>
              <a:rPr lang="cs-CZ" sz="3200" dirty="0" err="1" smtClean="0">
                <a:latin typeface="Calisto MT" panose="02040603050505030304" pitchFamily="18" charset="0"/>
              </a:rPr>
              <a:t>le</a:t>
            </a:r>
            <a:r>
              <a:rPr lang="cs-CZ" sz="3200" dirty="0" smtClean="0">
                <a:latin typeface="Calisto MT" panose="02040603050505030304" pitchFamily="18" charset="0"/>
              </a:rPr>
              <a:t> některé lipidy se vstřebávají přímo.</a:t>
            </a: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03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Ústní dutina a sliny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Vylučování slin je reflexní proces (1 – 1,5 l/den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Sliny obsahují asi 0,58 % </a:t>
            </a:r>
            <a:r>
              <a:rPr lang="cs-CZ" sz="3200" dirty="0" smtClean="0">
                <a:latin typeface="Calisto MT" panose="02040603050505030304" pitchFamily="18" charset="0"/>
              </a:rPr>
              <a:t>sušiny.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pH slin je asi </a:t>
            </a:r>
            <a:r>
              <a:rPr lang="cs-CZ" sz="3200" dirty="0" smtClean="0">
                <a:latin typeface="Calisto MT" panose="02040603050505030304" pitchFamily="18" charset="0"/>
              </a:rPr>
              <a:t>6,5.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Hlavní organickou složkou slin je mucin (směs glykoproteinů</a:t>
            </a:r>
            <a:r>
              <a:rPr lang="cs-CZ" sz="3200" dirty="0" smtClean="0">
                <a:latin typeface="Calisto MT" panose="02040603050505030304" pitchFamily="18" charset="0"/>
              </a:rPr>
              <a:t>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Z enzymů je nejdůležitější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-amyláza (ptyalin), která štěpí 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α-1,4-glykosidové vazby </a:t>
            </a:r>
            <a:r>
              <a:rPr lang="cs-CZ" sz="3200" dirty="0" smtClean="0">
                <a:latin typeface="Calisto MT" panose="02040603050505030304" pitchFamily="18" charset="0"/>
              </a:rPr>
              <a:t>polysacharidů.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Vyskytuje se v množství 0,3 – 0,4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g/l.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Amyláza je aktivována ionty chloru a vápníku a rychle se inaktivuje při pH nižším než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4.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9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Kromě amylázy jsou ve slinách i další enzymy jejichž aktivita je však zanedbatelná (</a:t>
            </a:r>
            <a:r>
              <a:rPr lang="cs-CZ" sz="3200" b="1" dirty="0">
                <a:latin typeface="Calisto MT" panose="02040603050505030304" pitchFamily="18" charset="0"/>
              </a:rPr>
              <a:t>Lysozym</a:t>
            </a:r>
            <a:r>
              <a:rPr lang="cs-CZ" sz="3200" dirty="0">
                <a:latin typeface="Calisto MT" panose="02040603050505030304" pitchFamily="18" charset="0"/>
              </a:rPr>
              <a:t> </a:t>
            </a:r>
            <a:r>
              <a:rPr lang="cs-CZ" sz="3200" dirty="0" smtClean="0">
                <a:latin typeface="Calisto MT" panose="02040603050505030304" pitchFamily="18" charset="0"/>
              </a:rPr>
              <a:t> </a:t>
            </a:r>
            <a:r>
              <a:rPr lang="cs-CZ" sz="3200" dirty="0">
                <a:latin typeface="Calisto MT" panose="02040603050505030304" pitchFamily="18" charset="0"/>
              </a:rPr>
              <a:t>je enzym, který se vyskytuje ve slinách, slzách, vaječném bílku, nosním hlenu, krevní plazmě, </a:t>
            </a:r>
            <a:r>
              <a:rPr lang="cs-CZ" sz="3200" dirty="0" err="1" smtClean="0">
                <a:latin typeface="Calisto MT" panose="02040603050505030304" pitchFamily="18" charset="0"/>
              </a:rPr>
              <a:t>granulech</a:t>
            </a:r>
            <a:r>
              <a:rPr lang="cs-CZ" sz="3200" dirty="0" smtClean="0">
                <a:latin typeface="Calisto MT" panose="02040603050505030304" pitchFamily="18" charset="0"/>
              </a:rPr>
              <a:t> </a:t>
            </a:r>
            <a:r>
              <a:rPr lang="cs-CZ" sz="3200" dirty="0" err="1" smtClean="0">
                <a:latin typeface="Calisto MT" panose="02040603050505030304" pitchFamily="18" charset="0"/>
              </a:rPr>
              <a:t>neutrofilů</a:t>
            </a:r>
            <a:r>
              <a:rPr lang="cs-CZ" sz="3200" dirty="0">
                <a:latin typeface="Calisto MT" panose="02040603050505030304" pitchFamily="18" charset="0"/>
              </a:rPr>
              <a:t> a mateřském mléce. Díky schopnosti narušovat bakteriální stěnu má silné antibakteriální účinky. Označení pochází z řeckého slova </a:t>
            </a:r>
            <a:r>
              <a:rPr lang="cs-CZ" sz="3200" i="1" dirty="0" err="1">
                <a:latin typeface="Calisto MT" panose="02040603050505030304" pitchFamily="18" charset="0"/>
              </a:rPr>
              <a:t>lysis</a:t>
            </a:r>
            <a:r>
              <a:rPr lang="cs-CZ" sz="3200" dirty="0">
                <a:latin typeface="Calisto MT" panose="02040603050505030304" pitchFamily="18" charset="0"/>
              </a:rPr>
              <a:t> (rozpouštění).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Funkce slin: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brání vysychání ústní sliznice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zvlhčují sousto a obalují mucinem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desinfekční funkce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Calisto MT" panose="02040603050505030304" pitchFamily="18" charset="0"/>
              </a:rPr>
              <a:t> </a:t>
            </a:r>
            <a:r>
              <a:rPr lang="cs-CZ" sz="3200" dirty="0" smtClean="0">
                <a:latin typeface="Calisto MT" panose="02040603050505030304" pitchFamily="18" charset="0"/>
              </a:rPr>
              <a:t>štěpení škrobu a glykogenu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902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Žaludek a žaludeční šťáva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Žaludeční šťáva je velmi agresivní, proto je žaludeční stěna potažena vrstvou </a:t>
            </a:r>
            <a:r>
              <a:rPr lang="cs-CZ" sz="3200" dirty="0" err="1" smtClean="0">
                <a:latin typeface="Calisto MT" panose="02040603050505030304" pitchFamily="18" charset="0"/>
              </a:rPr>
              <a:t>mucinozního</a:t>
            </a:r>
            <a:r>
              <a:rPr lang="cs-CZ" sz="3200" dirty="0" smtClean="0">
                <a:latin typeface="Calisto MT" panose="02040603050505030304" pitchFamily="18" charset="0"/>
              </a:rPr>
              <a:t> hlenu, který má slabě alkalickou </a:t>
            </a:r>
            <a:r>
              <a:rPr lang="cs-CZ" sz="3200" dirty="0" smtClean="0">
                <a:latin typeface="Calisto MT" panose="02040603050505030304" pitchFamily="18" charset="0"/>
              </a:rPr>
              <a:t>reakci.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V žaludeční </a:t>
            </a:r>
            <a:r>
              <a:rPr lang="cs-CZ" sz="3200" dirty="0" err="1" smtClean="0">
                <a:latin typeface="Calisto MT" panose="02040603050505030304" pitchFamily="18" charset="0"/>
                <a:cs typeface="Times New Roman" panose="02020603050405020304" pitchFamily="18" charset="0"/>
              </a:rPr>
              <a:t>sliznicei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 se po pozření potravy vytváří velmi účinný hormon gastrin, který rychle přechází do krve a krví do buněk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žaludku.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Gastrin podněcuje tvorbu kyseliny chlorovodíkové a trávicích enzymů (pepsinogen), zvyšuje motilitu žaludku, střev a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žlučníku.</a:t>
            </a:r>
            <a:endParaRPr lang="cs-CZ" sz="3200" dirty="0" smtClean="0">
              <a:latin typeface="Calisto MT" panose="020406030505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Tvorbu gastrinu stimulují zejména výtažky z masa a jater, některé aminokyseliny, etanol a pH vyšší než </a:t>
            </a:r>
            <a:r>
              <a:rPr lang="cs-CZ" sz="3200" dirty="0" smtClean="0">
                <a:latin typeface="Calisto MT" panose="02040603050505030304" pitchFamily="18" charset="0"/>
                <a:cs typeface="Times New Roman" panose="02020603050405020304" pitchFamily="18" charset="0"/>
              </a:rPr>
              <a:t>2,5.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7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5920"/>
            <a:ext cx="10515600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Žaludeční sliznice produkuje glykoprotein </a:t>
            </a:r>
            <a:r>
              <a:rPr lang="cs-CZ" sz="3200" dirty="0" err="1" smtClean="0">
                <a:latin typeface="Calisto MT" panose="02040603050505030304" pitchFamily="18" charset="0"/>
              </a:rPr>
              <a:t>apoerytein</a:t>
            </a:r>
            <a:r>
              <a:rPr lang="cs-CZ" sz="3200" dirty="0" smtClean="0">
                <a:latin typeface="Calisto MT" panose="02040603050505030304" pitchFamily="18" charset="0"/>
              </a:rPr>
              <a:t>, který s vitamine B12 poskytuje </a:t>
            </a:r>
            <a:r>
              <a:rPr lang="cs-CZ" sz="3200" dirty="0" err="1" smtClean="0">
                <a:latin typeface="Calisto MT" panose="02040603050505030304" pitchFamily="18" charset="0"/>
              </a:rPr>
              <a:t>erytein</a:t>
            </a:r>
            <a:r>
              <a:rPr lang="cs-CZ" sz="3200" dirty="0" smtClean="0">
                <a:latin typeface="Calisto MT" panose="02040603050505030304" pitchFamily="18" charset="0"/>
              </a:rPr>
              <a:t>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err="1" smtClean="0">
                <a:latin typeface="Calisto MT" panose="02040603050505030304" pitchFamily="18" charset="0"/>
              </a:rPr>
              <a:t>Erytein</a:t>
            </a:r>
            <a:r>
              <a:rPr lang="cs-CZ" sz="3200" dirty="0" smtClean="0">
                <a:latin typeface="Calisto MT" panose="02040603050505030304" pitchFamily="18" charset="0"/>
              </a:rPr>
              <a:t> nepodléhá rozkladu trávením, což umožňuje vstřebat vitamin B12 v neporušeném </a:t>
            </a:r>
            <a:r>
              <a:rPr lang="cs-CZ" sz="3200" dirty="0" smtClean="0">
                <a:latin typeface="Calisto MT" panose="02040603050505030304" pitchFamily="18" charset="0"/>
              </a:rPr>
              <a:t>stavu.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U lidí trpících zhoubnou anémií se </a:t>
            </a:r>
            <a:r>
              <a:rPr lang="cs-CZ" sz="3200" dirty="0" err="1" smtClean="0">
                <a:latin typeface="Calisto MT" panose="02040603050505030304" pitchFamily="18" charset="0"/>
              </a:rPr>
              <a:t>apoerytein</a:t>
            </a:r>
            <a:r>
              <a:rPr lang="cs-CZ" sz="3200" dirty="0" smtClean="0">
                <a:latin typeface="Calisto MT" panose="02040603050505030304" pitchFamily="18" charset="0"/>
              </a:rPr>
              <a:t> neprodukuje, proto vitamin B12 podávaný perorálně nemá </a:t>
            </a:r>
            <a:r>
              <a:rPr lang="cs-CZ" sz="3200" dirty="0" smtClean="0">
                <a:latin typeface="Calisto MT" panose="02040603050505030304" pitchFamily="18" charset="0"/>
              </a:rPr>
              <a:t>účinek.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6aludeční šťáva je čirá kapalina s pH 1 – 1,5, které se za den vytvoří asi 2 </a:t>
            </a:r>
            <a:r>
              <a:rPr lang="cs-CZ" sz="3200" dirty="0" smtClean="0">
                <a:latin typeface="Calisto MT" panose="02040603050505030304" pitchFamily="18" charset="0"/>
              </a:rPr>
              <a:t>litry.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732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70103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latin typeface="Calisto MT" panose="02040603050505030304" pitchFamily="18" charset="0"/>
              </a:rPr>
              <a:t>Složení žaludeční šťávy</a:t>
            </a:r>
            <a:endParaRPr lang="cs-CZ" dirty="0">
              <a:latin typeface="Calisto MT" panose="02040603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6160"/>
            <a:ext cx="10515600" cy="547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Kyselina chlorovodíková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Kyselina močová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Močovina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Pepsinogen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Lipáza</a:t>
            </a:r>
          </a:p>
          <a:p>
            <a:pPr marL="0" indent="0">
              <a:buNone/>
            </a:pPr>
            <a:r>
              <a:rPr lang="cs-CZ" sz="3200" dirty="0" smtClean="0">
                <a:latin typeface="Calisto MT" panose="02040603050505030304" pitchFamily="18" charset="0"/>
              </a:rPr>
              <a:t>Ionty: Na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, K</a:t>
            </a:r>
            <a:r>
              <a:rPr lang="cs-CZ" sz="3200" baseline="30000" dirty="0" smtClean="0">
                <a:latin typeface="Calisto MT" panose="02040603050505030304" pitchFamily="18" charset="0"/>
              </a:rPr>
              <a:t>+</a:t>
            </a:r>
            <a:r>
              <a:rPr lang="cs-CZ" sz="3200" dirty="0" smtClean="0">
                <a:latin typeface="Calisto MT" panose="02040603050505030304" pitchFamily="18" charset="0"/>
              </a:rPr>
              <a:t>, Mg</a:t>
            </a:r>
            <a:r>
              <a:rPr lang="cs-CZ" sz="3200" baseline="30000" dirty="0" smtClean="0">
                <a:latin typeface="Calisto MT" panose="02040603050505030304" pitchFamily="18" charset="0"/>
              </a:rPr>
              <a:t>2+, </a:t>
            </a:r>
            <a:r>
              <a:rPr lang="cs-CZ" sz="3200" dirty="0" smtClean="0">
                <a:latin typeface="Calisto MT" panose="02040603050505030304" pitchFamily="18" charset="0"/>
              </a:rPr>
              <a:t>Ca</a:t>
            </a:r>
            <a:r>
              <a:rPr lang="cs-CZ" sz="3200" baseline="30000" dirty="0" smtClean="0">
                <a:latin typeface="Calisto MT" panose="02040603050505030304" pitchFamily="18" charset="0"/>
              </a:rPr>
              <a:t>2+, </a:t>
            </a:r>
            <a:r>
              <a:rPr lang="cs-CZ" sz="3200" dirty="0" smtClean="0">
                <a:latin typeface="Calisto MT" panose="02040603050505030304" pitchFamily="18" charset="0"/>
              </a:rPr>
              <a:t>NH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4</a:t>
            </a:r>
            <a:r>
              <a:rPr lang="cs-CZ" sz="3200" dirty="0" smtClean="0">
                <a:latin typeface="Calisto MT" panose="02040603050505030304" pitchFamily="18" charset="0"/>
              </a:rPr>
              <a:t>+, (PO</a:t>
            </a:r>
            <a:r>
              <a:rPr lang="cs-CZ" sz="3200" baseline="-25000" dirty="0" smtClean="0">
                <a:latin typeface="Calisto MT" panose="02040603050505030304" pitchFamily="18" charset="0"/>
              </a:rPr>
              <a:t>4</a:t>
            </a:r>
            <a:r>
              <a:rPr lang="cs-CZ" sz="3200" dirty="0" smtClean="0">
                <a:latin typeface="Calisto MT" panose="02040603050505030304" pitchFamily="18" charset="0"/>
              </a:rPr>
              <a:t>)</a:t>
            </a:r>
            <a:r>
              <a:rPr lang="cs-CZ" sz="3200" baseline="30000" dirty="0" smtClean="0">
                <a:latin typeface="Calisto MT" panose="02040603050505030304" pitchFamily="18" charset="0"/>
              </a:rPr>
              <a:t>3+, </a:t>
            </a:r>
            <a:r>
              <a:rPr lang="cs-CZ" sz="3200" dirty="0" smtClean="0">
                <a:latin typeface="Calisto MT" panose="02040603050505030304" pitchFamily="18" charset="0"/>
              </a:rPr>
              <a:t>(SCN)</a:t>
            </a:r>
            <a:r>
              <a:rPr lang="cs-CZ" sz="3200" baseline="30000" dirty="0" smtClean="0">
                <a:latin typeface="Calisto MT" panose="02040603050505030304" pitchFamily="18" charset="0"/>
              </a:rPr>
              <a:t>-</a:t>
            </a:r>
          </a:p>
          <a:p>
            <a:pPr marL="0" indent="0">
              <a:buNone/>
            </a:pPr>
            <a:endParaRPr lang="cs-CZ" sz="32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Calisto MT" panose="02040603050505030304" pitchFamily="18" charset="0"/>
              </a:rPr>
              <a:t>Ž</a:t>
            </a:r>
            <a:r>
              <a:rPr lang="cs-CZ" sz="3200" dirty="0" smtClean="0">
                <a:latin typeface="Calisto MT" panose="02040603050505030304" pitchFamily="18" charset="0"/>
              </a:rPr>
              <a:t>aludeční šťáva je vylučována </a:t>
            </a:r>
            <a:r>
              <a:rPr lang="cs-CZ" sz="3200" dirty="0" err="1" smtClean="0">
                <a:latin typeface="Calisto MT" panose="02040603050505030304" pitchFamily="18" charset="0"/>
              </a:rPr>
              <a:t>pepsinogenními</a:t>
            </a:r>
            <a:r>
              <a:rPr lang="cs-CZ" sz="3200" dirty="0" smtClean="0">
                <a:latin typeface="Calisto MT" panose="02040603050505030304" pitchFamily="18" charset="0"/>
              </a:rPr>
              <a:t> (hlavními) buňkami, krycími buňkami </a:t>
            </a:r>
            <a:r>
              <a:rPr lang="cs-CZ" sz="3200" dirty="0">
                <a:latin typeface="Calisto MT" panose="02040603050505030304" pitchFamily="18" charset="0"/>
              </a:rPr>
              <a:t>(</a:t>
            </a:r>
            <a:r>
              <a:rPr lang="cs-CZ" sz="3200" dirty="0" err="1">
                <a:latin typeface="Calisto MT" panose="02040603050505030304" pitchFamily="18" charset="0"/>
              </a:rPr>
              <a:t>HCl</a:t>
            </a:r>
            <a:r>
              <a:rPr lang="cs-CZ" sz="3200" dirty="0" smtClean="0">
                <a:latin typeface="Calisto MT" panose="02040603050505030304" pitchFamily="18" charset="0"/>
              </a:rPr>
              <a:t>) a </a:t>
            </a:r>
            <a:r>
              <a:rPr lang="cs-CZ" sz="3200" dirty="0" err="1" smtClean="0">
                <a:latin typeface="Calisto MT" panose="02040603050505030304" pitchFamily="18" charset="0"/>
              </a:rPr>
              <a:t>mucinozními</a:t>
            </a:r>
            <a:r>
              <a:rPr lang="cs-CZ" sz="3200" dirty="0" smtClean="0">
                <a:latin typeface="Calisto MT" panose="02040603050505030304" pitchFamily="18" charset="0"/>
              </a:rPr>
              <a:t> (mucin) </a:t>
            </a:r>
            <a:r>
              <a:rPr lang="cs-CZ" sz="3200" dirty="0" smtClean="0">
                <a:latin typeface="Calisto MT" panose="02040603050505030304" pitchFamily="18" charset="0"/>
              </a:rPr>
              <a:t>buňkami.</a:t>
            </a:r>
            <a:endParaRPr lang="cs-CZ" sz="3200" dirty="0" smtClean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cs-CZ" sz="3200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62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2658</TotalTime>
  <Words>1862</Words>
  <Application>Microsoft Office PowerPoint</Application>
  <PresentationFormat>Širokoúhlá obrazovka</PresentationFormat>
  <Paragraphs>141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Calisto MT</vt:lpstr>
      <vt:lpstr>Times New Roman</vt:lpstr>
      <vt:lpstr>Wingdings</vt:lpstr>
      <vt:lpstr>Office Theme</vt:lpstr>
      <vt:lpstr>Biochemie trávení</vt:lpstr>
      <vt:lpstr>Trávení</vt:lpstr>
      <vt:lpstr>Prezentace aplikace PowerPoint</vt:lpstr>
      <vt:lpstr>Prezentace aplikace PowerPoint</vt:lpstr>
      <vt:lpstr>Ústní dutina a sliny</vt:lpstr>
      <vt:lpstr>Prezentace aplikace PowerPoint</vt:lpstr>
      <vt:lpstr>Žaludek a žaludeční šťáva</vt:lpstr>
      <vt:lpstr>Prezentace aplikace PowerPoint</vt:lpstr>
      <vt:lpstr>Složení žaludeční šťávy</vt:lpstr>
      <vt:lpstr>Prezentace aplikace PowerPoint</vt:lpstr>
      <vt:lpstr>Prezentace aplikace PowerPoint</vt:lpstr>
      <vt:lpstr>Dvanáctník, pankreatická šťáva, žluč</vt:lpstr>
      <vt:lpstr>Prezentace aplikace PowerPoint</vt:lpstr>
      <vt:lpstr>Prezentace aplikace PowerPoint</vt:lpstr>
      <vt:lpstr>Prezentace aplikace PowerPoint</vt:lpstr>
      <vt:lpstr>Tenké střevo, střevní šťáva</vt:lpstr>
      <vt:lpstr>Prezentace aplikace PowerPoint</vt:lpstr>
      <vt:lpstr>Trávení a vstřebávání sacharidů</vt:lpstr>
      <vt:lpstr>Prezentace aplikace PowerPoint</vt:lpstr>
      <vt:lpstr>Trávení a vstřebávání lipidů</vt:lpstr>
      <vt:lpstr>Prezentace aplikace PowerPoint</vt:lpstr>
      <vt:lpstr>Prezentace aplikace PowerPoint</vt:lpstr>
      <vt:lpstr>Trávení a vstřebávání proteinů</vt:lpstr>
      <vt:lpstr>Prezentace aplikace PowerPoint</vt:lpstr>
      <vt:lpstr>Prezentace aplikace PowerPoint</vt:lpstr>
      <vt:lpstr>Trávení a vstřebávání nukleových kyselin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trávení</dc:title>
  <dc:creator>Ptáček Petr, Mgr.</dc:creator>
  <cp:lastModifiedBy>Ptáček Petr, Mgr.</cp:lastModifiedBy>
  <cp:revision>60</cp:revision>
  <dcterms:created xsi:type="dcterms:W3CDTF">2024-08-21T09:23:51Z</dcterms:created>
  <dcterms:modified xsi:type="dcterms:W3CDTF">2024-08-24T10:23:58Z</dcterms:modified>
</cp:coreProperties>
</file>