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79" r:id="rId6"/>
    <p:sldId id="280" r:id="rId7"/>
    <p:sldId id="281" r:id="rId8"/>
    <p:sldId id="282" r:id="rId9"/>
    <p:sldId id="283" r:id="rId10"/>
    <p:sldId id="260" r:id="rId11"/>
    <p:sldId id="285" r:id="rId12"/>
    <p:sldId id="284" r:id="rId13"/>
    <p:sldId id="288" r:id="rId14"/>
    <p:sldId id="286" r:id="rId15"/>
    <p:sldId id="287" r:id="rId16"/>
    <p:sldId id="289" r:id="rId17"/>
    <p:sldId id="290" r:id="rId18"/>
    <p:sldId id="299" r:id="rId19"/>
    <p:sldId id="291" r:id="rId20"/>
    <p:sldId id="300" r:id="rId21"/>
    <p:sldId id="292" r:id="rId22"/>
    <p:sldId id="293" r:id="rId23"/>
    <p:sldId id="294" r:id="rId24"/>
    <p:sldId id="295" r:id="rId25"/>
    <p:sldId id="296" r:id="rId26"/>
    <p:sldId id="297" r:id="rId27"/>
    <p:sldId id="301" r:id="rId28"/>
    <p:sldId id="298" r:id="rId29"/>
    <p:sldId id="30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43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07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8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95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2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78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73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6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61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45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75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2621-F8CB-4E80-A692-69934ABC1359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368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BUŇKA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74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77444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ENDOPLAZMATICKÉ RETIKULUM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895738"/>
            <a:ext cx="11290041" cy="57196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Je to systém membránových útvarů různého tvaru (tubuly, kulovité měchýřky, zploštělé cisterny)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vnitřek ER je propojen s </a:t>
            </a:r>
            <a:r>
              <a:rPr lang="cs-CZ" sz="3600" dirty="0" err="1"/>
              <a:t>perinukleárním</a:t>
            </a:r>
            <a:r>
              <a:rPr lang="cs-CZ" sz="3600" dirty="0"/>
              <a:t> prostorem a s Golgiho komplexem.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část ER pokrývá množství ribozomů </a:t>
            </a:r>
            <a:r>
              <a:rPr lang="cs-CZ" sz="3600" dirty="0">
                <a:solidFill>
                  <a:srgbClr val="FFFF00"/>
                </a:solidFill>
              </a:rPr>
              <a:t>(GRANULÁRNÍ, DRSNÉ ER) </a:t>
            </a:r>
            <a:r>
              <a:rPr lang="cs-CZ" sz="3600" dirty="0"/>
              <a:t>a tvoří </a:t>
            </a:r>
            <a:r>
              <a:rPr lang="cs-CZ" sz="3600" dirty="0" err="1"/>
              <a:t>proteosyntetickou</a:t>
            </a:r>
            <a:r>
              <a:rPr lang="cs-CZ" sz="3600" dirty="0"/>
              <a:t> centrálu buňky.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HLADKÉ ER neobsahuje </a:t>
            </a:r>
            <a:r>
              <a:rPr lang="cs-CZ" sz="3600" dirty="0" err="1"/>
              <a:t>ribozómy</a:t>
            </a:r>
            <a:r>
              <a:rPr lang="cs-CZ" sz="3600" dirty="0"/>
              <a:t>, ale modifikují se v něm proteiny vyrobené v drsném ER (např. tvorba glykoproteinů).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hlavní funkci hladkého ER je </a:t>
            </a:r>
            <a:r>
              <a:rPr lang="cs-CZ" sz="3600" b="1" dirty="0">
                <a:solidFill>
                  <a:srgbClr val="FFFF00"/>
                </a:solidFill>
              </a:rPr>
              <a:t>syntéza lipidů a sacharidů</a:t>
            </a:r>
            <a:r>
              <a:rPr lang="cs-CZ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94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tanika - Fotoalbum - Rostlinná buňka - Endoplazmatické retikulum.jpg">
            <a:extLst>
              <a:ext uri="{FF2B5EF4-FFF2-40B4-BE49-F238E27FC236}">
                <a16:creationId xmlns:a16="http://schemas.microsoft.com/office/drawing/2014/main" id="{CD01B18B-1683-4406-BA5F-113986530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1" y="74645"/>
            <a:ext cx="11803224" cy="66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3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GOLGIHO KOMPLEX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Je tvořen systémem paralelních lamelových vakuol.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vyskytuje se </a:t>
            </a:r>
            <a:r>
              <a:rPr lang="cs-CZ" sz="3600" dirty="0" err="1"/>
              <a:t>vcentrální</a:t>
            </a:r>
            <a:r>
              <a:rPr lang="cs-CZ" sz="3600" dirty="0"/>
              <a:t> oblasti buňky.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jeho funkcí je úprava (procesování) a rozdělování (distribuce) nově syntetizovaných proteinů.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GK koncentruje a separuje proteiny určené k exportu.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GK </a:t>
            </a:r>
            <a:r>
              <a:rPr lang="cs-CZ" sz="3600" dirty="0" err="1"/>
              <a:t>ma</a:t>
            </a:r>
            <a:r>
              <a:rPr lang="cs-CZ" sz="3600" dirty="0"/>
              <a:t> dva odlišné konce (tvořící se a dozrávající část).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tvořící se část přiléhá k drsnému ER a přebírá od něj surovou směs nových proteinů.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nedostatečně rafinované proteiny se přes ER mohou opět vrátit k opětovnému přečištění.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3600" dirty="0"/>
          </a:p>
          <a:p>
            <a:pPr>
              <a:buFont typeface="Wingdings" panose="05000000000000000000" pitchFamily="2" charset="2"/>
              <a:buChar char="v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3516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Do dozrávající části GK se dostávají pouze čisté proteiny.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zde se separují podle místa svého určení (cytoplazmatická membrána, sekreční granuly, </a:t>
            </a:r>
            <a:r>
              <a:rPr lang="cs-CZ" sz="3600" dirty="0" err="1"/>
              <a:t>lysozómy</a:t>
            </a:r>
            <a:r>
              <a:rPr lang="cs-CZ" sz="3600" dirty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sekreční granuly se odtrhují z lamel dozrávající části GK a difundují k periferii buňky (následuje </a:t>
            </a:r>
            <a:r>
              <a:rPr lang="cs-CZ" sz="3600" dirty="0" err="1"/>
              <a:t>exocytóza</a:t>
            </a:r>
            <a:r>
              <a:rPr lang="cs-CZ" sz="3600" dirty="0"/>
              <a:t>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tímto mechanismem se také recyklují membrány (určitý úsek tak může být součástí cytoplazmatické membrány, jindy ER, GK, nebo buněčné organely např. </a:t>
            </a:r>
            <a:r>
              <a:rPr lang="cs-CZ" sz="3600" dirty="0" err="1"/>
              <a:t>lysozómu</a:t>
            </a:r>
            <a:r>
              <a:rPr lang="cs-CZ" sz="3600" dirty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GK zajišťuje kovalentní modifikace proteinů (</a:t>
            </a:r>
            <a:r>
              <a:rPr lang="cs-CZ" sz="3600" dirty="0" err="1"/>
              <a:t>glykosylace</a:t>
            </a:r>
            <a:r>
              <a:rPr lang="cs-CZ" sz="3600" dirty="0"/>
              <a:t>, sulfatace, fosforylace, adice mastných kyselin, proteolýza). </a:t>
            </a:r>
          </a:p>
        </p:txBody>
      </p:sp>
    </p:spTree>
    <p:extLst>
      <p:ext uri="{BB962C8B-B14F-4D97-AF65-F5344CB8AC3E}">
        <p14:creationId xmlns:p14="http://schemas.microsoft.com/office/powerpoint/2010/main" val="258762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2/25/Nucleus_ER_golgi.jpg">
            <a:extLst>
              <a:ext uri="{FF2B5EF4-FFF2-40B4-BE49-F238E27FC236}">
                <a16:creationId xmlns:a16="http://schemas.microsoft.com/office/drawing/2014/main" id="{36E2C62F-3E79-42AD-AA44-D7F3F894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149290"/>
            <a:ext cx="11607282" cy="59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472F807-83EC-4BF3-9D3D-F52A9BF748BB}"/>
              </a:ext>
            </a:extLst>
          </p:cNvPr>
          <p:cNvSpPr txBox="1"/>
          <p:nvPr/>
        </p:nvSpPr>
        <p:spPr>
          <a:xfrm>
            <a:off x="121297" y="6214188"/>
            <a:ext cx="1150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Obrázek ukazuje schéma systému jádro (1) - ER (3, 4) - GA (10)</a:t>
            </a:r>
          </a:p>
        </p:txBody>
      </p:sp>
    </p:spTree>
    <p:extLst>
      <p:ext uri="{BB962C8B-B14F-4D97-AF65-F5344CB8AC3E}">
        <p14:creationId xmlns:p14="http://schemas.microsoft.com/office/powerpoint/2010/main" val="316322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8/80/Endomembrane_system_diagram_cs.svg/1024px-Endomembrane_system_diagram_cs.svg.png">
            <a:extLst>
              <a:ext uri="{FF2B5EF4-FFF2-40B4-BE49-F238E27FC236}">
                <a16:creationId xmlns:a16="http://schemas.microsoft.com/office/drawing/2014/main" id="{C7D97896-2256-4A85-93A6-FA305564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5" y="261257"/>
            <a:ext cx="11206065" cy="627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91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BUNĚČNÉ JÁDRO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je nejdůležitější organelou buňky.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obsahuje velmi dlouhé polymery molekul DNA (stočené do chromozomů), které kódují genetické určení organismu.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jádro má dvě funkce, genetickou a metabolickou.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genetická funkce znamená např. tvorbu vlastních složek nebo replikaci, kdy dochází k přenosu genetických informací z mateřské buňky na dceřinou.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metabolická funkce znamená např. syntézu RNA (ribonukleová kyselina), některých enzymů, ATP (adenosintrifosfát – viz dále) aj.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vnitřek jádra je vyplněn sítí bílkovinných vláken – tzv. jadernou plasmou (karyoplasma, někdy též jaderná šťáva</a:t>
            </a:r>
            <a:r>
              <a:rPr lang="cs-CZ" sz="3200" dirty="0" smtClean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obsahuje také jadérko a </a:t>
            </a:r>
            <a:r>
              <a:rPr lang="cs-CZ" sz="3200" dirty="0" err="1" smtClean="0"/>
              <a:t>ribozómy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46433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3D82124-869E-4AA0-9B9C-FC01011489D8}"/>
              </a:ext>
            </a:extLst>
          </p:cNvPr>
          <p:cNvSpPr txBox="1"/>
          <p:nvPr/>
        </p:nvSpPr>
        <p:spPr>
          <a:xfrm>
            <a:off x="7277878" y="466531"/>
            <a:ext cx="3349689" cy="377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196" name="Picture 4" descr="STRUKTURA A FUNKCE ORGANISMU - PDF Free Download">
            <a:extLst>
              <a:ext uri="{FF2B5EF4-FFF2-40B4-BE49-F238E27FC236}">
                <a16:creationId xmlns:a16="http://schemas.microsoft.com/office/drawing/2014/main" id="{584C2E4D-108B-46BB-9906-A46CCCFB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70" y="466532"/>
            <a:ext cx="5943600" cy="59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89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+mn-lt"/>
              </a:rPr>
              <a:t>JADÉRKO</a:t>
            </a:r>
            <a:endParaRPr lang="cs-CZ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jadérko </a:t>
            </a:r>
            <a:r>
              <a:rPr lang="cs-CZ" sz="3200" dirty="0" smtClean="0">
                <a:solidFill>
                  <a:srgbClr val="FFFF00"/>
                </a:solidFill>
              </a:rPr>
              <a:t>není trvalou buněčnou strukturou a nemá membránu.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objevuje se v buňce v telofázi a zaniká v profázi.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v jadérku se syntetizuje </a:t>
            </a:r>
            <a:r>
              <a:rPr lang="cs-CZ" sz="3200" dirty="0" err="1" smtClean="0"/>
              <a:t>rRNA</a:t>
            </a:r>
            <a:endParaRPr lang="cs-CZ" sz="3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na jaderných ribozomech probíhá syntéza některých jaderných proteinů (histony).</a:t>
            </a:r>
          </a:p>
        </p:txBody>
      </p:sp>
    </p:spTree>
    <p:extLst>
      <p:ext uri="{BB962C8B-B14F-4D97-AF65-F5344CB8AC3E}">
        <p14:creationId xmlns:p14="http://schemas.microsoft.com/office/powerpoint/2010/main" val="255732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MITOCHONDRIE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dirty="0"/>
              <a:t>jsou specifické organely, jejichž membrána je tvořena ze dvou vrstev.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vnější </a:t>
            </a:r>
            <a:r>
              <a:rPr lang="cs-CZ" dirty="0"/>
              <a:t>je hladká, vnitřní tvoří záhyby do vnitřního prostoru mitochondrie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jedná </a:t>
            </a:r>
            <a:r>
              <a:rPr lang="cs-CZ" dirty="0"/>
              <a:t>se o generátory chemické energie pro buňku.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/>
              <a:t>mitochondriích dochází k oxidaci molekul potravy (např. sacharidů a mastných kyselin), během níž dochází k </a:t>
            </a:r>
            <a:r>
              <a:rPr lang="cs-CZ" dirty="0" smtClean="0"/>
              <a:t>získávání a ukládání energie do ATP.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protože </a:t>
            </a:r>
            <a:r>
              <a:rPr lang="cs-CZ" dirty="0"/>
              <a:t>mitochondrie při své činnosti spotřebovává kyslík a uvolňuje oxid uhličitý, </a:t>
            </a:r>
            <a:r>
              <a:rPr lang="cs-CZ" dirty="0" smtClean="0"/>
              <a:t>proto je </a:t>
            </a:r>
            <a:r>
              <a:rPr lang="cs-CZ" dirty="0"/>
              <a:t>celý proces nazýván buněčné </a:t>
            </a:r>
            <a:r>
              <a:rPr lang="cs-CZ" dirty="0" smtClean="0"/>
              <a:t>dýchání.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organismy</a:t>
            </a:r>
            <a:r>
              <a:rPr lang="cs-CZ" dirty="0"/>
              <a:t>, které mohou tímto způsobem kyslík využít, se nazývají aerobní.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organismy</a:t>
            </a:r>
            <a:r>
              <a:rPr lang="cs-CZ" dirty="0"/>
              <a:t>, které dokáží žít bez přítomnosti vzdušného kyslíku, se nazývají anaerobní a postrádají </a:t>
            </a:r>
            <a:r>
              <a:rPr lang="cs-CZ" dirty="0" smtClean="0"/>
              <a:t>mitochondrie (volný </a:t>
            </a:r>
            <a:r>
              <a:rPr lang="cs-CZ" dirty="0"/>
              <a:t>kyslík je pro většinu anaerobních organismů </a:t>
            </a:r>
            <a:r>
              <a:rPr lang="cs-CZ" dirty="0" smtClean="0"/>
              <a:t>toxický).</a:t>
            </a:r>
            <a:r>
              <a:rPr lang="cs-CZ" dirty="0"/>
              <a:t> 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0741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626" y="397484"/>
            <a:ext cx="10979366" cy="63392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sz="3600" b="1" dirty="0">
                <a:solidFill>
                  <a:srgbClr val="FFFF00"/>
                </a:solidFill>
              </a:rPr>
              <a:t>EUKARYOTICKÉ BUŇKY</a:t>
            </a:r>
            <a:r>
              <a:rPr lang="cs-CZ" sz="3600" dirty="0"/>
              <a:t>  = buňky rostlin, živočichů, hub, prvoků.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jejich organely (jádro, mitochondrie, Golgiho aparát </a:t>
            </a:r>
            <a:r>
              <a:rPr lang="cs-CZ" sz="3600" dirty="0" err="1"/>
              <a:t>lysozómy</a:t>
            </a:r>
            <a:r>
              <a:rPr lang="cs-CZ" sz="3600" dirty="0"/>
              <a:t>, endoplazmatické retikulum) mají na povrchu membránu (na rozdíl od </a:t>
            </a:r>
            <a:r>
              <a:rPr lang="cs-CZ" sz="3600" dirty="0" err="1"/>
              <a:t>prokaryot</a:t>
            </a:r>
            <a:r>
              <a:rPr lang="cs-CZ" sz="3600" dirty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V jádře je uložena většina DNA buňky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Genetický materiál je rozdělen do několika chromozomů (např. člověk 46), které během dělení buňky, procházejí mitózou.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Eukaryotické buňky mají rozličné velikosti a tvary </a:t>
            </a:r>
            <a:r>
              <a:rPr lang="cs-CZ" sz="3600" i="1" dirty="0"/>
              <a:t>(jednobuněčná řasa </a:t>
            </a:r>
            <a:r>
              <a:rPr lang="cs-CZ" sz="3600" b="1" i="1" dirty="0" err="1"/>
              <a:t>Caulerpa</a:t>
            </a:r>
            <a:r>
              <a:rPr lang="cs-CZ" sz="3600" b="1" i="1" dirty="0"/>
              <a:t> </a:t>
            </a:r>
            <a:r>
              <a:rPr lang="cs-CZ" sz="3600" i="1" dirty="0"/>
              <a:t>až 1m</a:t>
            </a:r>
            <a:r>
              <a:rPr lang="cs-CZ" sz="3600" b="1" i="1" dirty="0"/>
              <a:t>)</a:t>
            </a:r>
            <a:r>
              <a:rPr lang="cs-CZ" sz="3600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10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 smtClean="0"/>
              <a:t> vnitřní kapalná výplň mitochondrií se nazývá matrix.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sz="3600" dirty="0" smtClean="0"/>
              <a:t>mitochondrie </a:t>
            </a:r>
            <a:r>
              <a:rPr lang="cs-CZ" sz="3600" dirty="0"/>
              <a:t>se chovají uvnitř buněk jako samostatné malé buňky. </a:t>
            </a:r>
            <a:endParaRPr lang="cs-CZ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sz="3600" dirty="0" smtClean="0"/>
              <a:t>na </a:t>
            </a:r>
            <a:r>
              <a:rPr lang="cs-CZ" sz="3600" dirty="0"/>
              <a:t>rozdíl od ostatních organel se také mohou reprodukovat, neboť </a:t>
            </a:r>
            <a:r>
              <a:rPr lang="cs-CZ" sz="3600" dirty="0">
                <a:solidFill>
                  <a:srgbClr val="FFFF00"/>
                </a:solidFill>
              </a:rPr>
              <a:t>obsahují svou vlastní </a:t>
            </a:r>
            <a:r>
              <a:rPr lang="cs-CZ" sz="3600" dirty="0" smtClean="0">
                <a:solidFill>
                  <a:srgbClr val="FFFF00"/>
                </a:solidFill>
              </a:rPr>
              <a:t>DNA</a:t>
            </a:r>
            <a:r>
              <a:rPr lang="cs-CZ" sz="36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sz="3600" dirty="0" smtClean="0"/>
              <a:t>mitochondrie jsou energetickými centrálami buněk.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sz="3600" dirty="0" smtClean="0"/>
              <a:t>kyslík vstupuje do mitochondrií difuzí.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503000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3D82124-869E-4AA0-9B9C-FC01011489D8}"/>
              </a:ext>
            </a:extLst>
          </p:cNvPr>
          <p:cNvSpPr txBox="1"/>
          <p:nvPr/>
        </p:nvSpPr>
        <p:spPr>
          <a:xfrm>
            <a:off x="7277878" y="466531"/>
            <a:ext cx="3349689" cy="377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6" name="Picture 2" descr="Mitochondriální onemocnění – Wikipedie">
            <a:extLst>
              <a:ext uri="{FF2B5EF4-FFF2-40B4-BE49-F238E27FC236}">
                <a16:creationId xmlns:a16="http://schemas.microsoft.com/office/drawing/2014/main" id="{28730062-EA6D-4101-A097-8013B30CA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0"/>
            <a:ext cx="10729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2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+mn-lt"/>
              </a:rPr>
              <a:t>RIBOZOMY</a:t>
            </a:r>
            <a:endParaRPr lang="cs-CZ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dirty="0" smtClean="0"/>
              <a:t>jsou to malé</a:t>
            </a:r>
            <a:r>
              <a:rPr lang="cs-CZ" dirty="0"/>
              <a:t>, nepatrné </a:t>
            </a:r>
            <a:r>
              <a:rPr lang="cs-CZ" dirty="0" smtClean="0"/>
              <a:t>přibližně kulovité </a:t>
            </a:r>
            <a:r>
              <a:rPr lang="cs-CZ" dirty="0"/>
              <a:t>útvary uvnitř buňky.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buď </a:t>
            </a:r>
            <a:r>
              <a:rPr lang="cs-CZ" dirty="0"/>
              <a:t>jsou vázané na endoplasmatickém retikulu nebo se vyskytují volně v cytoplasmě.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ribozomy </a:t>
            </a:r>
            <a:r>
              <a:rPr lang="cs-CZ" dirty="0"/>
              <a:t>jsou tvořeny z velké a malé podjednotky, které </a:t>
            </a:r>
            <a:r>
              <a:rPr lang="cs-CZ" dirty="0" smtClean="0"/>
              <a:t>jsou tvořeny </a:t>
            </a:r>
            <a:r>
              <a:rPr lang="cs-CZ" dirty="0" err="1" smtClean="0"/>
              <a:t>rRNA</a:t>
            </a:r>
            <a:r>
              <a:rPr lang="cs-CZ" dirty="0" smtClean="0"/>
              <a:t> </a:t>
            </a:r>
            <a:r>
              <a:rPr lang="cs-CZ" dirty="0"/>
              <a:t>a bílkovin.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hlavní </a:t>
            </a:r>
            <a:r>
              <a:rPr lang="cs-CZ" dirty="0"/>
              <a:t>funkcí </a:t>
            </a:r>
            <a:r>
              <a:rPr lang="cs-CZ" dirty="0" smtClean="0"/>
              <a:t>ribozomů </a:t>
            </a:r>
            <a:r>
              <a:rPr lang="cs-CZ" dirty="0"/>
              <a:t>je tvorba bílkovin, které vznikají z aminokyselinových </a:t>
            </a:r>
            <a:r>
              <a:rPr lang="cs-CZ" dirty="0" smtClean="0"/>
              <a:t>řetězců.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43448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3D82124-869E-4AA0-9B9C-FC01011489D8}"/>
              </a:ext>
            </a:extLst>
          </p:cNvPr>
          <p:cNvSpPr txBox="1"/>
          <p:nvPr/>
        </p:nvSpPr>
        <p:spPr>
          <a:xfrm>
            <a:off x="7277878" y="466531"/>
            <a:ext cx="3349689" cy="377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050" name="Picture 2" descr="Ribozom – Wikipedie">
            <a:extLst>
              <a:ext uri="{FF2B5EF4-FFF2-40B4-BE49-F238E27FC236}">
                <a16:creationId xmlns:a16="http://schemas.microsoft.com/office/drawing/2014/main" id="{0928B326-3FEE-44A0-A002-7AC128520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39" y="206477"/>
            <a:ext cx="962578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83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LYSOZÓMY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dirty="0"/>
              <a:t>jsou malé nepravidelné organely obsahující hydrolytické </a:t>
            </a:r>
            <a:r>
              <a:rPr lang="cs-CZ" dirty="0" smtClean="0"/>
              <a:t>enzymy aktivní v kyselé oblasti pH.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mají na povrchu jednoduchou membránu.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lysozomy </a:t>
            </a:r>
            <a:r>
              <a:rPr lang="cs-CZ" dirty="0"/>
              <a:t>jsou odpovědné za odbourávání látek (trávicí procesy) uvnitř </a:t>
            </a:r>
            <a:r>
              <a:rPr lang="cs-CZ" dirty="0" smtClean="0"/>
              <a:t>buňky.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lysozomy jsou schopné rozkládat všechny biopolymery a různé jejich komplexy.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vyskytují se ve všech eukaryotických buňkách rostlinné i živočišné říše.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Substráty se zde rozkládají na nízkomolekulární jednotky (aminokyseliny, nukleotidy, karboxylové kyseliny, monosacharidy).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04440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3D82124-869E-4AA0-9B9C-FC01011489D8}"/>
              </a:ext>
            </a:extLst>
          </p:cNvPr>
          <p:cNvSpPr txBox="1"/>
          <p:nvPr/>
        </p:nvSpPr>
        <p:spPr>
          <a:xfrm>
            <a:off x="7277878" y="466531"/>
            <a:ext cx="3349689" cy="377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076" name="Picture 4" descr="CYTOLOGIE – I (stavba buněk)">
            <a:extLst>
              <a:ext uri="{FF2B5EF4-FFF2-40B4-BE49-F238E27FC236}">
                <a16:creationId xmlns:a16="http://schemas.microsoft.com/office/drawing/2014/main" id="{0FB97C51-C002-490C-9390-3F7430A1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1" y="167149"/>
            <a:ext cx="11139948" cy="648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71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PLASTIDY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dirty="0" smtClean="0"/>
              <a:t>jsou to struktury ohraničené membránou vyskytující se pouze v rostlinných buňkách.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Chromoplasty – obsahují fotochemicky aktivní barviva.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 smtClean="0"/>
              <a:t>Leukoplasty</a:t>
            </a:r>
            <a:r>
              <a:rPr lang="cs-CZ" dirty="0" smtClean="0"/>
              <a:t> – bez fotochemických barviv.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862735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3D82124-869E-4AA0-9B9C-FC01011489D8}"/>
              </a:ext>
            </a:extLst>
          </p:cNvPr>
          <p:cNvSpPr txBox="1"/>
          <p:nvPr/>
        </p:nvSpPr>
        <p:spPr>
          <a:xfrm>
            <a:off x="7277878" y="466531"/>
            <a:ext cx="3349689" cy="377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8" name="Picture 4" descr="chloroplas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7568"/>
            <a:ext cx="11825410" cy="654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52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MIKROTĚLÍSKA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sz="3600" dirty="0" err="1" smtClean="0">
                <a:solidFill>
                  <a:srgbClr val="FFFF00"/>
                </a:solidFill>
              </a:rPr>
              <a:t>Peroxizomy</a:t>
            </a:r>
            <a:r>
              <a:rPr lang="cs-CZ" sz="3600" dirty="0" smtClean="0"/>
              <a:t> - </a:t>
            </a:r>
            <a:r>
              <a:rPr lang="cs-CZ" dirty="0"/>
              <a:t> jsou malé membránou ohraničené váčky, které zajišťují detoxikaci čili odbourávání alkoholu a ostatních toxických látek ohrožujících buněčnou existenci (např. peroxid vodíku</a:t>
            </a:r>
            <a:r>
              <a:rPr lang="cs-CZ" dirty="0" smtClean="0"/>
              <a:t>).</a:t>
            </a:r>
            <a:r>
              <a:rPr lang="cs-CZ" sz="3600" dirty="0" smtClean="0"/>
              <a:t>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04802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3D82124-869E-4AA0-9B9C-FC01011489D8}"/>
              </a:ext>
            </a:extLst>
          </p:cNvPr>
          <p:cNvSpPr txBox="1"/>
          <p:nvPr/>
        </p:nvSpPr>
        <p:spPr>
          <a:xfrm>
            <a:off x="7277878" y="466531"/>
            <a:ext cx="3349689" cy="377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050" name="Picture 2" descr="https://upload.wikimedia.org/wikipedia/commons/thumb/c/cb/Peroxisome.svg/1024px-Peroxisom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26831"/>
            <a:ext cx="6861174" cy="584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ukaryotní buňka">
            <a:extLst>
              <a:ext uri="{FF2B5EF4-FFF2-40B4-BE49-F238E27FC236}">
                <a16:creationId xmlns:a16="http://schemas.microsoft.com/office/drawing/2014/main" id="{9127DD1D-9283-4E7F-A9DB-88418F6E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8" y="102637"/>
            <a:ext cx="11896531" cy="66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5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845" y="1390261"/>
            <a:ext cx="11252718" cy="53184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FFFF00"/>
                </a:solidFill>
              </a:rPr>
              <a:t>CYTOPLAZMATICKÁ BUNĚČNÁ MEMBRÁNA (PLAZMOLEMA)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je asi 8nm silná.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obsahuje lipidy a proteiny v poměru zhruba 1 : 1.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ohraničuje intracelulární prostor s cytosolem a organelami.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řídí transport látek mezi vnitřním a vnějším prostorem buňky.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u nervových a svalových buněk vede elektrochemické impulzy.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účastní se chemické a imunochemické komunikace s ostatními buňkami.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77D4724-4DD6-4A3B-986B-25E4E4F30B49}"/>
              </a:ext>
            </a:extLst>
          </p:cNvPr>
          <p:cNvSpPr txBox="1"/>
          <p:nvPr/>
        </p:nvSpPr>
        <p:spPr>
          <a:xfrm>
            <a:off x="531845" y="494522"/>
            <a:ext cx="11252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FF00"/>
                </a:solidFill>
              </a:rPr>
              <a:t>STRUKTURY A ORGANELY EUKARYOTICKÝCH BUNĚK</a:t>
            </a:r>
          </a:p>
        </p:txBody>
      </p:sp>
    </p:spTree>
    <p:extLst>
      <p:ext uri="{BB962C8B-B14F-4D97-AF65-F5344CB8AC3E}">
        <p14:creationId xmlns:p14="http://schemas.microsoft.com/office/powerpoint/2010/main" val="313161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845" y="317241"/>
            <a:ext cx="11252718" cy="63914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výběžky membrány mohou zasahovat hluboko dovnitř buňky (až do jádra).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vysíláním závojových výběžků (</a:t>
            </a:r>
            <a:r>
              <a:rPr lang="cs-CZ" sz="3600" dirty="0" err="1"/>
              <a:t>pseudopodií</a:t>
            </a:r>
            <a:r>
              <a:rPr lang="cs-CZ" sz="3600" dirty="0"/>
              <a:t>) </a:t>
            </a:r>
            <a:r>
              <a:rPr lang="cs-CZ" sz="3600" dirty="0" err="1"/>
              <a:t>obalije</a:t>
            </a:r>
            <a:r>
              <a:rPr lang="cs-CZ" sz="3600" dirty="0"/>
              <a:t> přichycené částečky (a současně se spojuje s </a:t>
            </a:r>
            <a:r>
              <a:rPr lang="cs-CZ" sz="3600" dirty="0" err="1"/>
              <a:t>lysozómy</a:t>
            </a:r>
            <a:r>
              <a:rPr lang="cs-CZ" sz="3600" dirty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schopnost ENDOCYTÓZY (fagocytóza, pinocytóza, </a:t>
            </a:r>
            <a:r>
              <a:rPr lang="cs-CZ" sz="3600" dirty="0" err="1"/>
              <a:t>heterofagie</a:t>
            </a:r>
            <a:r>
              <a:rPr lang="cs-CZ" sz="3600" dirty="0"/>
              <a:t>, </a:t>
            </a:r>
            <a:r>
              <a:rPr lang="cs-CZ" sz="3600" dirty="0" err="1"/>
              <a:t>autofagie</a:t>
            </a:r>
            <a:r>
              <a:rPr lang="cs-CZ" sz="36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schopnost EXOCYTÓZY (vylučování)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membrána vytváří osmotickou bariéru buňky.</a:t>
            </a:r>
          </a:p>
          <a:p>
            <a:pPr marL="0" indent="0">
              <a:buNone/>
            </a:pPr>
            <a:endParaRPr lang="cs-CZ" sz="3600" dirty="0"/>
          </a:p>
          <a:p>
            <a:pPr>
              <a:buFont typeface="Wingdings" panose="05000000000000000000" pitchFamily="2" charset="2"/>
              <a:buChar char="v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5494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mbrána biologická">
            <a:extLst>
              <a:ext uri="{FF2B5EF4-FFF2-40B4-BE49-F238E27FC236}">
                <a16:creationId xmlns:a16="http://schemas.microsoft.com/office/drawing/2014/main" id="{D2B27166-DFD0-46D1-B822-F1D439B3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8" y="1091682"/>
            <a:ext cx="11308702" cy="55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3EBD44D-CA5A-45CA-98E9-B17B873654BA}"/>
              </a:ext>
            </a:extLst>
          </p:cNvPr>
          <p:cNvSpPr txBox="1"/>
          <p:nvPr/>
        </p:nvSpPr>
        <p:spPr>
          <a:xfrm>
            <a:off x="485192" y="410547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MODEL TEKUTÉ MOZAIKY BIOLOGICKÝCH MEMBRÁN</a:t>
            </a:r>
          </a:p>
        </p:txBody>
      </p:sp>
    </p:spTree>
    <p:extLst>
      <p:ext uri="{BB962C8B-B14F-4D97-AF65-F5344CB8AC3E}">
        <p14:creationId xmlns:p14="http://schemas.microsoft.com/office/powerpoint/2010/main" val="274472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dosy EPIMERY Ketosy Fischerova projekce Dribosa 2 deoxyDribosa">
            <a:extLst>
              <a:ext uri="{FF2B5EF4-FFF2-40B4-BE49-F238E27FC236}">
                <a16:creationId xmlns:a16="http://schemas.microsoft.com/office/drawing/2014/main" id="{4654C389-5545-4A87-A642-630727FC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223935"/>
            <a:ext cx="11859207" cy="65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0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845" y="251927"/>
            <a:ext cx="11252718" cy="64567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FFFF00"/>
                </a:solidFill>
              </a:rPr>
              <a:t>SINGER NICHOLSONŮV MODEL TEKUTÉ MOZAIKY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membrána se skládá z </a:t>
            </a:r>
            <a:r>
              <a:rPr lang="cs-CZ" sz="3600" dirty="0" err="1"/>
              <a:t>fosfolipidové</a:t>
            </a:r>
            <a:r>
              <a:rPr lang="cs-CZ" sz="3600" dirty="0"/>
              <a:t> dvojvrstvy, do které jsou zabudovány periferní a integrální proteiny.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dvojvrstva má vnitřní a vnější stranu.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molekuly fosfolipidů jsou v ní orientovány tak, že hydrofobní acylové řetězce směřují do středu a polární skupiny na povrch dvojvrstvy.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Povrchové oligosacharidy integrálních glykoproteinů a glykolipidů se bohatě větví </a:t>
            </a:r>
            <a:r>
              <a:rPr lang="cs-CZ" sz="3600" b="1" dirty="0">
                <a:solidFill>
                  <a:srgbClr val="FFFF00"/>
                </a:solidFill>
              </a:rPr>
              <a:t>(</a:t>
            </a:r>
            <a:r>
              <a:rPr lang="cs-CZ" sz="3600" b="1" dirty="0" err="1">
                <a:solidFill>
                  <a:srgbClr val="FFFF00"/>
                </a:solidFill>
              </a:rPr>
              <a:t>glykokalyx</a:t>
            </a:r>
            <a:r>
              <a:rPr lang="cs-CZ" sz="3600" b="1" dirty="0">
                <a:solidFill>
                  <a:srgbClr val="FFFF00"/>
                </a:solidFill>
              </a:rPr>
              <a:t>) </a:t>
            </a:r>
            <a:r>
              <a:rPr lang="cs-CZ" sz="3600" dirty="0"/>
              <a:t>a mohou reagovat s látkami v extracelulárním hydrofilním prostředí </a:t>
            </a:r>
            <a:r>
              <a:rPr lang="cs-CZ" sz="3600" dirty="0">
                <a:solidFill>
                  <a:srgbClr val="FFFF00"/>
                </a:solidFill>
              </a:rPr>
              <a:t>(receptory pro hormony, neurotransmitery, léčiva a </a:t>
            </a:r>
            <a:r>
              <a:rPr lang="cs-CZ" sz="3600" dirty="0" err="1">
                <a:solidFill>
                  <a:srgbClr val="FFFF00"/>
                </a:solidFill>
              </a:rPr>
              <a:t>bioregulační</a:t>
            </a:r>
            <a:r>
              <a:rPr lang="cs-CZ" sz="3600" dirty="0">
                <a:solidFill>
                  <a:srgbClr val="FFFF00"/>
                </a:solidFill>
              </a:rPr>
              <a:t> látky). </a:t>
            </a:r>
          </a:p>
        </p:txBody>
      </p:sp>
    </p:spTree>
    <p:extLst>
      <p:ext uri="{BB962C8B-B14F-4D97-AF65-F5344CB8AC3E}">
        <p14:creationId xmlns:p14="http://schemas.microsoft.com/office/powerpoint/2010/main" val="129893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845" y="317241"/>
            <a:ext cx="11252718" cy="63914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receptory pomocí kterých se </a:t>
            </a:r>
            <a:r>
              <a:rPr lang="cs-CZ" sz="3600" dirty="0" err="1"/>
              <a:t>mohoubuňky</a:t>
            </a:r>
            <a:r>
              <a:rPr lang="cs-CZ" sz="3600" dirty="0"/>
              <a:t> vzájemně rozlišovat a komunikovat.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receptory jsou antigenově antigenně specifické a významnou měrou ovlivňují rozpoznávání buněčných povrchů imunitním systémem.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receptory jsou propojeny s jádrem i efektorovými systémy </a:t>
            </a:r>
            <a:r>
              <a:rPr lang="cs-CZ" sz="3600" dirty="0" err="1"/>
              <a:t>vcytoplazmě</a:t>
            </a:r>
            <a:r>
              <a:rPr lang="cs-CZ" sz="3600" dirty="0"/>
              <a:t>, které po podráždění zabezpečí průběh určité reakce.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přímým spojením receptorů s jádrem se reguluje syntéza DNA a tím má tav receptorů bezprostřední souvislost s růstem a dělením buňky. </a:t>
            </a:r>
          </a:p>
        </p:txBody>
      </p:sp>
    </p:spTree>
    <p:extLst>
      <p:ext uri="{BB962C8B-B14F-4D97-AF65-F5344CB8AC3E}">
        <p14:creationId xmlns:p14="http://schemas.microsoft.com/office/powerpoint/2010/main" val="261606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3075</TotalTime>
  <Words>1185</Words>
  <Application>Microsoft Office PowerPoint</Application>
  <PresentationFormat>Širokoúhlá obrazovka</PresentationFormat>
  <Paragraphs>94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BUŇKA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ENDOPLAZMATICKÉ RETIKULUM</vt:lpstr>
      <vt:lpstr>Prezentace aplikace PowerPoint</vt:lpstr>
      <vt:lpstr>GOLGIHO KOMPLEX</vt:lpstr>
      <vt:lpstr>Prezentace aplikace PowerPoint</vt:lpstr>
      <vt:lpstr>Prezentace aplikace PowerPoint</vt:lpstr>
      <vt:lpstr>Prezentace aplikace PowerPoint</vt:lpstr>
      <vt:lpstr>BUNĚČNÉ JÁDRO</vt:lpstr>
      <vt:lpstr>Prezentace aplikace PowerPoint</vt:lpstr>
      <vt:lpstr>JADÉRKO</vt:lpstr>
      <vt:lpstr>MITOCHONDRIE</vt:lpstr>
      <vt:lpstr>Prezentace aplikace PowerPoint</vt:lpstr>
      <vt:lpstr>Prezentace aplikace PowerPoint</vt:lpstr>
      <vt:lpstr>RIBOZOMY</vt:lpstr>
      <vt:lpstr>Prezentace aplikace PowerPoint</vt:lpstr>
      <vt:lpstr>LYSOZÓMY</vt:lpstr>
      <vt:lpstr>Prezentace aplikace PowerPoint</vt:lpstr>
      <vt:lpstr>PLASTIDY</vt:lpstr>
      <vt:lpstr>Prezentace aplikace PowerPoint</vt:lpstr>
      <vt:lpstr>MIKROTĚLÍSKA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GLYKOLÝZA</dc:title>
  <dc:creator>Student</dc:creator>
  <cp:lastModifiedBy>Ptáček Petr, Mgr.</cp:lastModifiedBy>
  <cp:revision>104</cp:revision>
  <dcterms:created xsi:type="dcterms:W3CDTF">2020-10-19T17:25:05Z</dcterms:created>
  <dcterms:modified xsi:type="dcterms:W3CDTF">2024-10-26T19:56:41Z</dcterms:modified>
</cp:coreProperties>
</file>