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5" r:id="rId13"/>
    <p:sldId id="269" r:id="rId14"/>
    <p:sldId id="270" r:id="rId15"/>
    <p:sldId id="264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55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48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98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31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8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05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23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80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13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0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0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5D2EA-C0F3-48DD-A21F-F1005788A62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509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y1dO4nNaK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Citrátový cyklus a dýchací řetězec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290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825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Mechanismus dýchacího řetězce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45662"/>
            <a:ext cx="10515600" cy="52313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Do dýchacího řetězce vstupují 2 vodíkové atomy </a:t>
            </a:r>
            <a:r>
              <a:rPr lang="cs-CZ" b="1" dirty="0">
                <a:solidFill>
                  <a:srgbClr val="FFFF00"/>
                </a:solidFill>
              </a:rPr>
              <a:t>H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</a:t>
            </a:r>
            <a:r>
              <a:rPr lang="cs-CZ" dirty="0">
                <a:sym typeface="Symbol" panose="05050102010706020507" pitchFamily="18" charset="2"/>
              </a:rPr>
              <a:t>,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ale dýchacím řetězcem putují tyto atomy v disociované formě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(zvlášť 2H</a:t>
            </a:r>
            <a:r>
              <a:rPr lang="cs-CZ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a 2e</a:t>
            </a:r>
            <a:r>
              <a:rPr lang="cs-CZ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-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)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Elektrony z flavinových a pyridinových koenzymů jsou přenášeny přes soustavu přenašečů, čímž zajišťují energii k tvorbě </a:t>
            </a:r>
            <a:r>
              <a:rPr lang="cs-CZ" b="1" dirty="0">
                <a:solidFill>
                  <a:srgbClr val="FFFF00"/>
                </a:solidFill>
              </a:rPr>
              <a:t>elektrochemického protonového gradientu.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Ten se vytváří za pomoci </a:t>
            </a:r>
            <a:r>
              <a:rPr lang="cs-CZ" b="1" dirty="0"/>
              <a:t>komplexů</a:t>
            </a:r>
            <a:r>
              <a:rPr lang="cs-CZ" dirty="0"/>
              <a:t>, které pumpují vodíkové kationty z matrix mitochondrie do </a:t>
            </a:r>
            <a:r>
              <a:rPr lang="cs-CZ" dirty="0" err="1"/>
              <a:t>intermembránového</a:t>
            </a:r>
            <a:r>
              <a:rPr lang="cs-CZ" dirty="0"/>
              <a:t> prostoru.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ATP-</a:t>
            </a:r>
            <a:r>
              <a:rPr lang="cs-CZ" b="1" dirty="0" err="1">
                <a:solidFill>
                  <a:srgbClr val="00B050"/>
                </a:solidFill>
              </a:rPr>
              <a:t>syntasa</a:t>
            </a:r>
            <a:r>
              <a:rPr lang="cs-CZ" dirty="0">
                <a:solidFill>
                  <a:srgbClr val="00B050"/>
                </a:solidFill>
              </a:rPr>
              <a:t> </a:t>
            </a:r>
            <a:r>
              <a:rPr lang="cs-CZ" dirty="0"/>
              <a:t>tvoří jedinou možnou cestu za normálních podmínek, kudy se protony mohou vracet zpátky do matrix.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Díky vysokému gradientu se </a:t>
            </a:r>
            <a:r>
              <a:rPr lang="cs-CZ" b="1" dirty="0">
                <a:solidFill>
                  <a:srgbClr val="FFFF00"/>
                </a:solidFill>
              </a:rPr>
              <a:t>energie propuštěných protonů využívá k syntéze ATP z </a:t>
            </a:r>
            <a:r>
              <a:rPr lang="cs-CZ" b="1" dirty="0" err="1">
                <a:solidFill>
                  <a:srgbClr val="FFFF00"/>
                </a:solidFill>
              </a:rPr>
              <a:t>ADP+P</a:t>
            </a:r>
            <a:r>
              <a:rPr lang="cs-CZ" b="1" baseline="-25000" dirty="0" err="1">
                <a:solidFill>
                  <a:srgbClr val="FFFF00"/>
                </a:solidFill>
              </a:rPr>
              <a:t>i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8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6185"/>
            <a:ext cx="10515600" cy="49705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Komplex I – NADH-</a:t>
            </a:r>
            <a:r>
              <a:rPr lang="cs-CZ" b="1" dirty="0" err="1">
                <a:solidFill>
                  <a:srgbClr val="00B050"/>
                </a:solidFill>
              </a:rPr>
              <a:t>ubichinonreduktáza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dirty="0"/>
              <a:t>(NADH-dehydrogenáza – vstup NADH+H</a:t>
            </a:r>
            <a:r>
              <a:rPr lang="cs-CZ" baseline="30000" dirty="0"/>
              <a:t>+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Vytváří </a:t>
            </a:r>
            <a:r>
              <a:rPr lang="cs-CZ" b="1" dirty="0">
                <a:solidFill>
                  <a:srgbClr val="FFFF00"/>
                </a:solidFill>
              </a:rPr>
              <a:t>vstup pyridinového koenzymu NADH+H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 do systému</a:t>
            </a:r>
            <a:r>
              <a:rPr lang="cs-CZ" dirty="0"/>
              <a:t>, přičemž od koenzymu přebírá </a:t>
            </a:r>
            <a:r>
              <a:rPr lang="cs-CZ" dirty="0">
                <a:solidFill>
                  <a:srgbClr val="00B0F0"/>
                </a:solidFill>
              </a:rPr>
              <a:t>dva elektrony a dva protony. </a:t>
            </a:r>
            <a:r>
              <a:rPr lang="cs-CZ" dirty="0"/>
              <a:t>Tyto elektrony jsou předány </a:t>
            </a:r>
            <a:r>
              <a:rPr lang="cs-CZ" b="1" dirty="0">
                <a:solidFill>
                  <a:srgbClr val="7030A0"/>
                </a:solidFill>
              </a:rPr>
              <a:t>koenzymu Q.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Energie přenosu elektronů postačí k vypumpování 4H</a:t>
            </a:r>
            <a:r>
              <a:rPr lang="cs-CZ" baseline="30000" dirty="0"/>
              <a:t>+</a:t>
            </a:r>
            <a:r>
              <a:rPr lang="cs-CZ" dirty="0"/>
              <a:t> do </a:t>
            </a:r>
            <a:r>
              <a:rPr lang="cs-CZ" dirty="0" err="1"/>
              <a:t>intermembránového</a:t>
            </a:r>
            <a:r>
              <a:rPr lang="cs-CZ" dirty="0"/>
              <a:t> prostoru (2 protony z NADH+H</a:t>
            </a:r>
            <a:r>
              <a:rPr lang="cs-CZ" baseline="30000" dirty="0"/>
              <a:t>+</a:t>
            </a:r>
            <a:r>
              <a:rPr lang="cs-CZ" dirty="0"/>
              <a:t> koenzymů + dva běžně přítomné protony).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322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řetězec dýchací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69" y="140677"/>
            <a:ext cx="11512061" cy="654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964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0553"/>
            <a:ext cx="10515600" cy="4676409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b="1" dirty="0">
                <a:solidFill>
                  <a:srgbClr val="00B050"/>
                </a:solidFill>
              </a:rPr>
              <a:t>Komplex II – </a:t>
            </a:r>
            <a:r>
              <a:rPr lang="cs-CZ" b="1" dirty="0" err="1">
                <a:solidFill>
                  <a:srgbClr val="00B050"/>
                </a:solidFill>
              </a:rPr>
              <a:t>sukcinát-ubichinonreduktáza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dirty="0"/>
              <a:t>(vstup FADH</a:t>
            </a:r>
            <a:r>
              <a:rPr lang="cs-CZ" baseline="-25000" dirty="0"/>
              <a:t>2</a:t>
            </a:r>
            <a:r>
              <a:rPr lang="cs-CZ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Vytváří vstup flavinového koenzymu </a:t>
            </a:r>
            <a:r>
              <a:rPr lang="cs-CZ" b="1" dirty="0">
                <a:solidFill>
                  <a:srgbClr val="FFFF00"/>
                </a:solidFill>
              </a:rPr>
              <a:t>FADH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dirty="0">
                <a:solidFill>
                  <a:srgbClr val="FFFF00"/>
                </a:solidFill>
              </a:rPr>
              <a:t> do systému.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Předáním jeho elektronů na komplex III se obchází pumpování protonů z komplexu 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7030A0"/>
                </a:solidFill>
              </a:rPr>
              <a:t>koenzym Q</a:t>
            </a:r>
            <a:r>
              <a:rPr lang="cs-CZ" dirty="0"/>
              <a:t> odevzdává 2 elektrony </a:t>
            </a:r>
            <a:r>
              <a:rPr lang="cs-CZ" b="1" dirty="0">
                <a:solidFill>
                  <a:srgbClr val="00B050"/>
                </a:solidFill>
              </a:rPr>
              <a:t>komplexu III</a:t>
            </a:r>
            <a:r>
              <a:rPr lang="cs-CZ" dirty="0"/>
              <a:t> (</a:t>
            </a:r>
            <a:r>
              <a:rPr lang="cs-CZ" dirty="0" err="1"/>
              <a:t>cyt</a:t>
            </a:r>
            <a:r>
              <a:rPr lang="cs-CZ" dirty="0"/>
              <a:t> c-reduktáza) – další </a:t>
            </a:r>
            <a:r>
              <a:rPr lang="cs-CZ" dirty="0">
                <a:solidFill>
                  <a:srgbClr val="00B0F0"/>
                </a:solidFill>
              </a:rPr>
              <a:t>dva protony </a:t>
            </a:r>
            <a:r>
              <a:rPr lang="cs-CZ" dirty="0"/>
              <a:t>jsou odčerpány do </a:t>
            </a:r>
            <a:r>
              <a:rPr lang="cs-CZ" dirty="0" err="1"/>
              <a:t>intermembránového</a:t>
            </a:r>
            <a:r>
              <a:rPr lang="cs-CZ" dirty="0"/>
              <a:t> prostoru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383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45477"/>
            <a:ext cx="10515600" cy="5731486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rgbClr val="00B050"/>
                </a:solidFill>
              </a:rPr>
              <a:t>Komplex III - </a:t>
            </a:r>
            <a:r>
              <a:rPr lang="cs-CZ" b="1" dirty="0" err="1">
                <a:solidFill>
                  <a:srgbClr val="00B050"/>
                </a:solidFill>
              </a:rPr>
              <a:t>ubichinol</a:t>
            </a:r>
            <a:r>
              <a:rPr lang="cs-CZ" b="1" dirty="0">
                <a:solidFill>
                  <a:srgbClr val="00B050"/>
                </a:solidFill>
              </a:rPr>
              <a:t>-cytochrom c-reduktáza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Předává elektrony druhému mobilnímu přenašeči elektronů </a:t>
            </a:r>
            <a:r>
              <a:rPr lang="cs-CZ" b="1" dirty="0">
                <a:solidFill>
                  <a:srgbClr val="7030A0"/>
                </a:solidFill>
              </a:rPr>
              <a:t>(cytochrom c).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b="1" dirty="0">
                <a:solidFill>
                  <a:srgbClr val="00B050"/>
                </a:solidFill>
              </a:rPr>
              <a:t>Komplex IV - cytochrom c-oxidáza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P</a:t>
            </a:r>
            <a:r>
              <a:rPr lang="cs-CZ" dirty="0"/>
              <a:t>oslední komplex cytochromů, je schopný přenést elektrony na kyslík a tím v reakci s vodíkovými ionty vytvořit vodu.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Přitom je uvolněna energie k </a:t>
            </a:r>
            <a:r>
              <a:rPr lang="cs-CZ" dirty="0">
                <a:solidFill>
                  <a:srgbClr val="00B0F0"/>
                </a:solidFill>
              </a:rPr>
              <a:t>přenosu 4H</a:t>
            </a:r>
            <a:r>
              <a:rPr lang="cs-CZ" baseline="30000" dirty="0">
                <a:solidFill>
                  <a:srgbClr val="00B0F0"/>
                </a:solidFill>
              </a:rPr>
              <a:t>+</a:t>
            </a:r>
            <a:r>
              <a:rPr lang="cs-CZ" dirty="0"/>
              <a:t> do </a:t>
            </a:r>
            <a:r>
              <a:rPr lang="cs-CZ" dirty="0" err="1"/>
              <a:t>mezimembránového</a:t>
            </a:r>
            <a:r>
              <a:rPr lang="cs-CZ" dirty="0"/>
              <a:t> prostoru.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b="1" dirty="0">
                <a:solidFill>
                  <a:srgbClr val="00B050"/>
                </a:solidFill>
              </a:rPr>
              <a:t>Komplex V </a:t>
            </a:r>
            <a:r>
              <a:rPr lang="cs-CZ" b="1" dirty="0"/>
              <a:t>- </a:t>
            </a:r>
            <a:r>
              <a:rPr lang="cs-CZ" dirty="0"/>
              <a:t>někdy se tak označuje </a:t>
            </a:r>
            <a:r>
              <a:rPr lang="cs-CZ" b="1" dirty="0">
                <a:solidFill>
                  <a:srgbClr val="00B050"/>
                </a:solidFill>
              </a:rPr>
              <a:t>F</a:t>
            </a:r>
            <a:r>
              <a:rPr lang="cs-CZ" b="1" baseline="-25000" dirty="0">
                <a:solidFill>
                  <a:srgbClr val="00B050"/>
                </a:solidFill>
              </a:rPr>
              <a:t>0</a:t>
            </a:r>
            <a:r>
              <a:rPr lang="cs-CZ" b="1" dirty="0">
                <a:solidFill>
                  <a:srgbClr val="00B050"/>
                </a:solidFill>
              </a:rPr>
              <a:t>F</a:t>
            </a:r>
            <a:r>
              <a:rPr lang="cs-CZ" b="1" baseline="-25000" dirty="0">
                <a:solidFill>
                  <a:srgbClr val="00B050"/>
                </a:solidFill>
              </a:rPr>
              <a:t>1</a:t>
            </a:r>
            <a:r>
              <a:rPr lang="cs-CZ" b="1" dirty="0">
                <a:solidFill>
                  <a:srgbClr val="00B050"/>
                </a:solidFill>
              </a:rPr>
              <a:t>-ATP-syntasa</a:t>
            </a:r>
            <a:endParaRPr lang="cs-CZ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provádí reakci  </a:t>
            </a:r>
            <a:r>
              <a:rPr lang="cs-CZ" b="1" dirty="0">
                <a:solidFill>
                  <a:srgbClr val="FFFF00"/>
                </a:solidFill>
              </a:rPr>
              <a:t>ADP  +  </a:t>
            </a:r>
            <a:r>
              <a:rPr lang="cs-CZ" b="1" dirty="0" err="1">
                <a:solidFill>
                  <a:srgbClr val="FFFF00"/>
                </a:solidFill>
              </a:rPr>
              <a:t>P</a:t>
            </a:r>
            <a:r>
              <a:rPr lang="cs-CZ" b="1" baseline="-25000" dirty="0" err="1">
                <a:solidFill>
                  <a:srgbClr val="FFFF00"/>
                </a:solidFill>
              </a:rPr>
              <a:t>i</a:t>
            </a:r>
            <a:r>
              <a:rPr lang="cs-CZ" b="1" dirty="0">
                <a:solidFill>
                  <a:srgbClr val="FFFF00"/>
                </a:solidFill>
              </a:rPr>
              <a:t>  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   </a:t>
            </a:r>
            <a:r>
              <a:rPr lang="cs-CZ" b="1" dirty="0">
                <a:solidFill>
                  <a:srgbClr val="FFFF00"/>
                </a:solidFill>
              </a:rPr>
              <a:t>ATP.</a:t>
            </a:r>
          </a:p>
        </p:txBody>
      </p:sp>
    </p:spTree>
    <p:extLst>
      <p:ext uri="{BB962C8B-B14F-4D97-AF65-F5344CB8AC3E}">
        <p14:creationId xmlns:p14="http://schemas.microsoft.com/office/powerpoint/2010/main" val="1069252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Print p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" y="132862"/>
            <a:ext cx="11816862" cy="66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490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64308"/>
            <a:ext cx="10515600" cy="551265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7030A0"/>
                </a:solidFill>
              </a:rPr>
              <a:t>Koenzym Q (</a:t>
            </a:r>
            <a:r>
              <a:rPr lang="cs-CZ" b="1" dirty="0" err="1">
                <a:solidFill>
                  <a:srgbClr val="7030A0"/>
                </a:solidFill>
              </a:rPr>
              <a:t>ubichinon</a:t>
            </a:r>
            <a:r>
              <a:rPr lang="cs-CZ" b="1" dirty="0">
                <a:solidFill>
                  <a:srgbClr val="7030A0"/>
                </a:solidFill>
              </a:rPr>
              <a:t>)</a:t>
            </a:r>
            <a:r>
              <a:rPr lang="cs-CZ" dirty="0"/>
              <a:t> – volně pohyblivý (hydrofobní) derivát hydrochinonu, jeho funkcí je vázání elektronů a protonů a tím redukce na </a:t>
            </a:r>
            <a:r>
              <a:rPr lang="cs-CZ" b="1" dirty="0" err="1"/>
              <a:t>ubichinol</a:t>
            </a:r>
            <a:r>
              <a:rPr lang="cs-CZ" b="1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err="1">
                <a:solidFill>
                  <a:srgbClr val="92D050"/>
                </a:solidFill>
              </a:rPr>
              <a:t>FeS</a:t>
            </a:r>
            <a:r>
              <a:rPr lang="cs-CZ" b="1" dirty="0">
                <a:solidFill>
                  <a:srgbClr val="92D050"/>
                </a:solidFill>
              </a:rPr>
              <a:t>-protein</a:t>
            </a:r>
            <a:r>
              <a:rPr lang="cs-CZ" dirty="0">
                <a:solidFill>
                  <a:srgbClr val="92D050"/>
                </a:solidFill>
              </a:rPr>
              <a:t> </a:t>
            </a:r>
            <a:r>
              <a:rPr lang="cs-CZ" dirty="0"/>
              <a:t>– protein s elektron transportujícím centrem.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92D050"/>
                </a:solidFill>
              </a:rPr>
              <a:t>Cytochromy</a:t>
            </a:r>
            <a:r>
              <a:rPr lang="cs-CZ" dirty="0"/>
              <a:t> – železitá barviva schopná přenášet elektrony.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err="1">
                <a:solidFill>
                  <a:srgbClr val="00B050"/>
                </a:solidFill>
              </a:rPr>
              <a:t>Cytochromoxidáza</a:t>
            </a:r>
            <a:r>
              <a:rPr lang="cs-CZ" dirty="0"/>
              <a:t> – poslední komplex cytochromů, je schopný přenést elektrony na kyslík.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i="1" dirty="0" err="1">
                <a:solidFill>
                  <a:schemeClr val="accent5">
                    <a:lumMod val="50000"/>
                  </a:schemeClr>
                </a:solidFill>
              </a:rPr>
              <a:t>Uncoupling</a:t>
            </a:r>
            <a:r>
              <a:rPr lang="cs-CZ" b="1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5">
                    <a:lumMod val="50000"/>
                  </a:schemeClr>
                </a:solidFill>
              </a:rPr>
              <a:t>proteins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 – proteiny ve vnitřní mitochondriální membráně, které dovolují procházet protonům z 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intermembránového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 prostoru zpět do matrix bez tvorby ATP, pouze s tvorbou tepla.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Nejčastěji jsou obsaženy krátce po narození v hnědé tukové tkáni. Zástupcem je například 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termogenin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921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8260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Energetická bilance Krebsova cyklu a dýchacího řetězce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19723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Oxidací </a:t>
            </a:r>
            <a:r>
              <a:rPr lang="cs-CZ" b="1" dirty="0">
                <a:solidFill>
                  <a:srgbClr val="FFFF00"/>
                </a:solidFill>
              </a:rPr>
              <a:t>1 acetyl-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v </a:t>
            </a:r>
            <a:r>
              <a:rPr lang="cs-CZ" dirty="0" err="1"/>
              <a:t>krebsově</a:t>
            </a:r>
            <a:r>
              <a:rPr lang="cs-CZ" dirty="0"/>
              <a:t> cyklu se získají </a:t>
            </a:r>
            <a:r>
              <a:rPr lang="cs-CZ" b="1" dirty="0">
                <a:solidFill>
                  <a:srgbClr val="FF0000"/>
                </a:solidFill>
              </a:rPr>
              <a:t>3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NADH+H</a:t>
            </a:r>
            <a:r>
              <a:rPr lang="cs-CZ" b="1" baseline="30000" dirty="0">
                <a:solidFill>
                  <a:srgbClr val="FF0000"/>
                </a:solidFill>
              </a:rPr>
              <a:t>+ 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b="1" dirty="0">
                <a:solidFill>
                  <a:srgbClr val="FF0000"/>
                </a:solidFill>
              </a:rPr>
              <a:t> 1 GTP </a:t>
            </a:r>
            <a:r>
              <a:rPr lang="cs-CZ" dirty="0"/>
              <a:t>(GTP = energetický ekvivalent ATP).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Ze 2 aktivovaných atomů </a:t>
            </a:r>
            <a:r>
              <a:rPr lang="cs-CZ" b="1" dirty="0">
                <a:solidFill>
                  <a:srgbClr val="FFFF00"/>
                </a:solidFill>
              </a:rPr>
              <a:t>H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 </a:t>
            </a:r>
            <a:r>
              <a:rPr lang="cs-CZ" dirty="0">
                <a:sym typeface="Symbol" panose="05050102010706020507" pitchFamily="18" charset="2"/>
              </a:rPr>
              <a:t>(pocházejících z </a:t>
            </a:r>
            <a:r>
              <a:rPr lang="cs-CZ" b="1" dirty="0">
                <a:solidFill>
                  <a:srgbClr val="FFFF00"/>
                </a:solidFill>
              </a:rPr>
              <a:t>NADH+H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dirty="0"/>
              <a:t>)  se  průchodem dýchacím řetězcem získají </a:t>
            </a:r>
            <a:r>
              <a:rPr lang="cs-CZ" b="1" dirty="0">
                <a:solidFill>
                  <a:srgbClr val="FF0000"/>
                </a:solidFill>
              </a:rPr>
              <a:t>3 ATP.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Ze 2 aktivovaných atomů </a:t>
            </a:r>
            <a:r>
              <a:rPr lang="cs-CZ" b="1" dirty="0">
                <a:solidFill>
                  <a:srgbClr val="FFFF00"/>
                </a:solidFill>
              </a:rPr>
              <a:t>H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 </a:t>
            </a:r>
            <a:r>
              <a:rPr lang="cs-CZ" dirty="0">
                <a:sym typeface="Symbol" panose="05050102010706020507" pitchFamily="18" charset="2"/>
              </a:rPr>
              <a:t>(pocházejících z </a:t>
            </a:r>
            <a:r>
              <a:rPr lang="cs-CZ" b="1" dirty="0">
                <a:solidFill>
                  <a:srgbClr val="FFFF00"/>
                </a:solidFill>
              </a:rPr>
              <a:t>FADH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dirty="0"/>
              <a:t>)  se  průchodem dýchacím řetězcem získají </a:t>
            </a:r>
            <a:r>
              <a:rPr lang="cs-CZ" b="1" dirty="0">
                <a:solidFill>
                  <a:srgbClr val="FF0000"/>
                </a:solidFill>
              </a:rPr>
              <a:t>2 ATP.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To je celkem 12 ATP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Oxidací </a:t>
            </a:r>
            <a:r>
              <a:rPr lang="cs-CZ" b="1" dirty="0">
                <a:solidFill>
                  <a:srgbClr val="FFFF00"/>
                </a:solidFill>
              </a:rPr>
              <a:t>1 pyruvátu </a:t>
            </a:r>
            <a:r>
              <a:rPr lang="cs-CZ" b="1" dirty="0"/>
              <a:t>se získá celkem </a:t>
            </a:r>
            <a:r>
              <a:rPr lang="cs-CZ" b="1" dirty="0">
                <a:solidFill>
                  <a:srgbClr val="FF0000"/>
                </a:solidFill>
              </a:rPr>
              <a:t>15 ATP.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61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98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Citrátový cyklus (Krebsův cyklus)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4831"/>
            <a:ext cx="10515600" cy="54551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</a:t>
            </a:r>
            <a:r>
              <a:rPr lang="cs-CZ" b="1" dirty="0">
                <a:solidFill>
                  <a:srgbClr val="FFFF00"/>
                </a:solidFill>
              </a:rPr>
              <a:t>v matrix mitochondrií </a:t>
            </a:r>
            <a:r>
              <a:rPr lang="cs-CZ" dirty="0"/>
              <a:t>za </a:t>
            </a:r>
            <a:r>
              <a:rPr lang="cs-CZ" b="1" dirty="0">
                <a:solidFill>
                  <a:srgbClr val="FFFF00"/>
                </a:solidFill>
              </a:rPr>
              <a:t>aerobních podmínek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ve všech buňkách kromě erytrocytů.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to </a:t>
            </a:r>
            <a:r>
              <a:rPr lang="cs-CZ" b="1" dirty="0">
                <a:solidFill>
                  <a:srgbClr val="FFFF00"/>
                </a:solidFill>
              </a:rPr>
              <a:t>amfibolický děj.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centrem energetického metabolismu buňky.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Jsou na něj napojeny všechny dráhy energetického metabolismu: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Dýchací řetězec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Glukoneogeneze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Transaminace, deaminace aminokyselin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 err="1">
                <a:solidFill>
                  <a:srgbClr val="00B0F0"/>
                </a:solidFill>
              </a:rPr>
              <a:t>Lipogeneze</a:t>
            </a:r>
            <a:r>
              <a:rPr lang="cs-CZ" sz="2800" b="1" dirty="0">
                <a:solidFill>
                  <a:srgbClr val="00B0F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85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VÍTEJTE ... ! - Referáty pro každou příležitost - Mitochondr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40677"/>
            <a:ext cx="11496430" cy="6307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26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itochondrie – Wikiped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92" y="281353"/>
            <a:ext cx="10847754" cy="6338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14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044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Funkce Krebsova cyklu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0954"/>
            <a:ext cx="10515600" cy="588498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Oxidace acetyl-</a:t>
            </a:r>
            <a:r>
              <a:rPr lang="cs-CZ" dirty="0" err="1"/>
              <a:t>CoA</a:t>
            </a:r>
            <a:r>
              <a:rPr lang="cs-CZ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Zisk </a:t>
            </a:r>
            <a:r>
              <a:rPr lang="cs-CZ" dirty="0" err="1"/>
              <a:t>vysoceenergetických</a:t>
            </a:r>
            <a:r>
              <a:rPr lang="cs-CZ" dirty="0"/>
              <a:t> vodíkových atomů vázaných v </a:t>
            </a:r>
            <a:r>
              <a:rPr lang="cs-CZ" dirty="0">
                <a:solidFill>
                  <a:srgbClr val="FFFF00"/>
                </a:solidFill>
              </a:rPr>
              <a:t>NADH + H</a:t>
            </a:r>
            <a:r>
              <a:rPr lang="cs-CZ" baseline="30000" dirty="0">
                <a:solidFill>
                  <a:srgbClr val="FFFF00"/>
                </a:solidFill>
              </a:rPr>
              <a:t>+</a:t>
            </a:r>
            <a:r>
              <a:rPr lang="cs-CZ" dirty="0">
                <a:solidFill>
                  <a:srgbClr val="FFFF00"/>
                </a:solidFill>
              </a:rPr>
              <a:t> a FADH</a:t>
            </a:r>
            <a:r>
              <a:rPr lang="cs-CZ" baseline="-25000" dirty="0">
                <a:solidFill>
                  <a:srgbClr val="FFFF00"/>
                </a:solidFill>
              </a:rPr>
              <a:t>2</a:t>
            </a:r>
            <a:r>
              <a:rPr lang="cs-CZ" dirty="0">
                <a:solidFill>
                  <a:srgbClr val="FFFF00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Zisk </a:t>
            </a:r>
            <a:r>
              <a:rPr lang="cs-CZ" dirty="0">
                <a:solidFill>
                  <a:srgbClr val="FFFF00"/>
                </a:solidFill>
              </a:rPr>
              <a:t>GTP.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Tvorba meziproduktů anabolických drah: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Syntéza hemu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Glukoneogeneze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Souhrnná rovnice Krebsova cyklu: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CH</a:t>
            </a:r>
            <a:r>
              <a:rPr lang="cs-CZ" sz="2000" b="1" baseline="-25000" dirty="0">
                <a:solidFill>
                  <a:srgbClr val="FF0000"/>
                </a:solidFill>
              </a:rPr>
              <a:t>3</a:t>
            </a:r>
            <a:r>
              <a:rPr lang="cs-CZ" sz="2000" b="1" dirty="0">
                <a:solidFill>
                  <a:srgbClr val="FF0000"/>
                </a:solidFill>
              </a:rPr>
              <a:t>-CO~SCoA + 3 NAD</a:t>
            </a:r>
            <a:r>
              <a:rPr lang="cs-CZ" sz="2000" b="1" baseline="30000" dirty="0">
                <a:solidFill>
                  <a:srgbClr val="FF0000"/>
                </a:solidFill>
              </a:rPr>
              <a:t>+</a:t>
            </a:r>
            <a:r>
              <a:rPr lang="cs-CZ" sz="2000" b="1" dirty="0">
                <a:solidFill>
                  <a:srgbClr val="FF0000"/>
                </a:solidFill>
              </a:rPr>
              <a:t> + FAD + GDP + </a:t>
            </a:r>
            <a:r>
              <a:rPr lang="cs-CZ" sz="2000" b="1" dirty="0" err="1">
                <a:solidFill>
                  <a:srgbClr val="FF0000"/>
                </a:solidFill>
              </a:rPr>
              <a:t>P</a:t>
            </a:r>
            <a:r>
              <a:rPr lang="cs-CZ" sz="2000" b="1" baseline="-25000" dirty="0" err="1">
                <a:solidFill>
                  <a:srgbClr val="FF0000"/>
                </a:solidFill>
              </a:rPr>
              <a:t>i</a:t>
            </a:r>
            <a:r>
              <a:rPr lang="cs-CZ" sz="2000" b="1" dirty="0">
                <a:solidFill>
                  <a:srgbClr val="FF0000"/>
                </a:solidFill>
              </a:rPr>
              <a:t> + 2 H</a:t>
            </a:r>
            <a:r>
              <a:rPr lang="cs-CZ" sz="2000" b="1" baseline="-25000" dirty="0">
                <a:solidFill>
                  <a:srgbClr val="FF0000"/>
                </a:solidFill>
              </a:rPr>
              <a:t>2</a:t>
            </a:r>
            <a:r>
              <a:rPr lang="cs-CZ" sz="2000" b="1" dirty="0">
                <a:solidFill>
                  <a:srgbClr val="FF0000"/>
                </a:solidFill>
              </a:rPr>
              <a:t>O → 2 CO</a:t>
            </a:r>
            <a:r>
              <a:rPr lang="cs-CZ" sz="2000" b="1" baseline="-25000" dirty="0">
                <a:solidFill>
                  <a:srgbClr val="FF0000"/>
                </a:solidFill>
              </a:rPr>
              <a:t>2</a:t>
            </a:r>
            <a:r>
              <a:rPr lang="cs-CZ" sz="2000" b="1" dirty="0">
                <a:solidFill>
                  <a:srgbClr val="FF0000"/>
                </a:solidFill>
              </a:rPr>
              <a:t> + 3 NADH + 3 H</a:t>
            </a:r>
            <a:r>
              <a:rPr lang="cs-CZ" sz="2000" b="1" baseline="30000" dirty="0">
                <a:solidFill>
                  <a:srgbClr val="FF0000"/>
                </a:solidFill>
              </a:rPr>
              <a:t>+</a:t>
            </a:r>
            <a:r>
              <a:rPr lang="cs-CZ" sz="2000" b="1" dirty="0">
                <a:solidFill>
                  <a:srgbClr val="FF0000"/>
                </a:solidFill>
              </a:rPr>
              <a:t> + FADH</a:t>
            </a:r>
            <a:r>
              <a:rPr lang="cs-CZ" sz="2000" b="1" baseline="-25000" dirty="0">
                <a:solidFill>
                  <a:srgbClr val="FF0000"/>
                </a:solidFill>
              </a:rPr>
              <a:t>2</a:t>
            </a:r>
            <a:r>
              <a:rPr lang="cs-CZ" sz="2000" b="1" dirty="0">
                <a:solidFill>
                  <a:srgbClr val="FF0000"/>
                </a:solidFill>
              </a:rPr>
              <a:t> + GTP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Výchozí látka: </a:t>
            </a:r>
            <a:r>
              <a:rPr lang="cs-CZ" sz="2400" b="1" dirty="0">
                <a:solidFill>
                  <a:srgbClr val="FFFF00"/>
                </a:solidFill>
              </a:rPr>
              <a:t>CH</a:t>
            </a:r>
            <a:r>
              <a:rPr lang="cs-CZ" sz="2400" b="1" baseline="-25000" dirty="0">
                <a:solidFill>
                  <a:srgbClr val="FFFF00"/>
                </a:solidFill>
              </a:rPr>
              <a:t>3</a:t>
            </a:r>
            <a:r>
              <a:rPr lang="cs-CZ" sz="2400" b="1" dirty="0">
                <a:solidFill>
                  <a:srgbClr val="FFFF00"/>
                </a:solidFill>
              </a:rPr>
              <a:t>-CO~SCoA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Produkty: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NADH + H</a:t>
            </a:r>
            <a:r>
              <a:rPr lang="cs-CZ" baseline="30000" dirty="0">
                <a:solidFill>
                  <a:srgbClr val="FFFF00"/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FF00"/>
                </a:solidFill>
              </a:rPr>
              <a:t>FADH</a:t>
            </a:r>
            <a:r>
              <a:rPr lang="cs-CZ" baseline="-25000" dirty="0">
                <a:solidFill>
                  <a:srgbClr val="FFFF00"/>
                </a:solidFill>
              </a:rPr>
              <a:t>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FF00"/>
                </a:solidFill>
              </a:rPr>
              <a:t>GTP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FF00"/>
                </a:solidFill>
              </a:rPr>
              <a:t>CO</a:t>
            </a:r>
            <a:r>
              <a:rPr lang="cs-CZ" baseline="-25000" dirty="0">
                <a:solidFill>
                  <a:srgbClr val="FFFF00"/>
                </a:solidFill>
              </a:rPr>
              <a:t>2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586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iochemie:Metabolické dráhy – MojeChem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5" y="273539"/>
            <a:ext cx="11160368" cy="642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22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iochemie - vzdělávací portál, Metabolismus - Citrátový cyklu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51692"/>
            <a:ext cx="11301046" cy="619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37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733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Dýchací řetězec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</a:t>
            </a:r>
            <a:r>
              <a:rPr lang="cs-CZ" dirty="0">
                <a:solidFill>
                  <a:srgbClr val="FFFF00"/>
                </a:solidFill>
              </a:rPr>
              <a:t>na vnitřní membráně mitochondrií.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Je to finální fáze buněčného dýchání.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Využívají jej živočichové, rostlinné buňky ve tmě, houby a bakterie.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realizován prostřednictvím </a:t>
            </a:r>
            <a:r>
              <a:rPr lang="cs-CZ" dirty="0">
                <a:solidFill>
                  <a:srgbClr val="FFFF00"/>
                </a:solidFill>
              </a:rPr>
              <a:t>4 kotvených enzymatických komplexů a 2 mobilních přenašečů.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Je to elektronový transportní řetězec.</a:t>
            </a:r>
          </a:p>
        </p:txBody>
      </p:sp>
    </p:spTree>
    <p:extLst>
      <p:ext uri="{BB962C8B-B14F-4D97-AF65-F5344CB8AC3E}">
        <p14:creationId xmlns:p14="http://schemas.microsoft.com/office/powerpoint/2010/main" val="2044717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01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Funkce dýchacího řetězce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3908"/>
            <a:ext cx="10515600" cy="519723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Syntéza energetických konzerv ATP v buňce.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Uvolňování tepla.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Výchozí látky DŘ: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>
                <a:solidFill>
                  <a:srgbClr val="FFFF00"/>
                </a:solidFill>
              </a:rPr>
              <a:t>NADH + H</a:t>
            </a:r>
            <a:r>
              <a:rPr lang="cs-CZ" sz="2400" b="1" baseline="30000" dirty="0">
                <a:solidFill>
                  <a:srgbClr val="FFFF00"/>
                </a:solidFill>
              </a:rPr>
              <a:t>+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b="1" dirty="0"/>
              <a:t> </a:t>
            </a:r>
            <a:r>
              <a:rPr lang="cs-CZ" sz="2400" b="1" dirty="0">
                <a:solidFill>
                  <a:srgbClr val="FFFF00"/>
                </a:solidFill>
              </a:rPr>
              <a:t>FADH</a:t>
            </a:r>
            <a:r>
              <a:rPr lang="cs-CZ" sz="2400" b="1" baseline="-25000" dirty="0">
                <a:solidFill>
                  <a:srgbClr val="FFFF00"/>
                </a:solidFill>
              </a:rPr>
              <a:t>2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FF00"/>
                </a:solidFill>
              </a:rPr>
              <a:t> ½ O</a:t>
            </a:r>
            <a:r>
              <a:rPr lang="cs-CZ" sz="2400" b="1" baseline="-25000" dirty="0">
                <a:solidFill>
                  <a:srgbClr val="FFFF00"/>
                </a:solidFill>
              </a:rPr>
              <a:t>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Produkty DŘ: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FF00"/>
                </a:solidFill>
              </a:rPr>
              <a:t> ATP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FF00"/>
                </a:solidFill>
              </a:rPr>
              <a:t> H</a:t>
            </a:r>
            <a:r>
              <a:rPr lang="cs-CZ" sz="2400" b="1" baseline="-25000" dirty="0">
                <a:solidFill>
                  <a:srgbClr val="FFFF00"/>
                </a:solidFill>
              </a:rPr>
              <a:t>2</a:t>
            </a:r>
            <a:r>
              <a:rPr lang="cs-CZ" sz="2400" b="1" dirty="0">
                <a:solidFill>
                  <a:srgbClr val="FFFF00"/>
                </a:solidFill>
              </a:rPr>
              <a:t>O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00B050"/>
                </a:solidFill>
                <a:hlinkClick r:id="rId2"/>
              </a:rPr>
              <a:t>https://www.youtube.com/watch?v=3y1dO4nNaKY</a:t>
            </a:r>
            <a:endParaRPr lang="cs-CZ" sz="3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00B050"/>
                </a:solidFill>
              </a:rPr>
              <a:t>https://www.youtube.com/watch?v=PjdPTY1wHdQ</a:t>
            </a:r>
          </a:p>
        </p:txBody>
      </p:sp>
    </p:spTree>
    <p:extLst>
      <p:ext uri="{BB962C8B-B14F-4D97-AF65-F5344CB8AC3E}">
        <p14:creationId xmlns:p14="http://schemas.microsoft.com/office/powerpoint/2010/main" val="4033711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</TotalTime>
  <Words>721</Words>
  <Application>Microsoft Office PowerPoint</Application>
  <PresentationFormat>Širokoúhlá obrazovka</PresentationFormat>
  <Paragraphs>83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Wingdings</vt:lpstr>
      <vt:lpstr>Office Theme</vt:lpstr>
      <vt:lpstr>Citrátový cyklus a dýchací řetězec</vt:lpstr>
      <vt:lpstr>Citrátový cyklus (Krebsův cyklus)</vt:lpstr>
      <vt:lpstr>Prezentace aplikace PowerPoint</vt:lpstr>
      <vt:lpstr>Prezentace aplikace PowerPoint</vt:lpstr>
      <vt:lpstr>Funkce Krebsova cyklu</vt:lpstr>
      <vt:lpstr>Prezentace aplikace PowerPoint</vt:lpstr>
      <vt:lpstr>Prezentace aplikace PowerPoint</vt:lpstr>
      <vt:lpstr>Dýchací řetězec</vt:lpstr>
      <vt:lpstr>Funkce dýchacího řetězce</vt:lpstr>
      <vt:lpstr>Mechanismus dýchacího řetězce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Energetická bilance Krebsova cyklu a dýchacího řetězce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Citrátový cyklus a dýchací řetězec</dc:title>
  <dc:creator>Student</dc:creator>
  <cp:lastModifiedBy>Ptáček Petr, Mgr.</cp:lastModifiedBy>
  <cp:revision>32</cp:revision>
  <dcterms:created xsi:type="dcterms:W3CDTF">2020-10-26T18:05:26Z</dcterms:created>
  <dcterms:modified xsi:type="dcterms:W3CDTF">2024-10-26T19:53:54Z</dcterms:modified>
</cp:coreProperties>
</file>