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4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7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95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73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1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2621-F8CB-4E80-A692-69934ABC1359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68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Katabolizmus sacharidů 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b="1" dirty="0">
                <a:solidFill>
                  <a:srgbClr val="FFFF00"/>
                </a:solidFill>
              </a:rPr>
              <a:t>a GLYKOLÝZA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4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5723"/>
            <a:ext cx="10515600" cy="63226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Dehydrogenace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glyceraldehyd-3-fosfátu </a:t>
            </a:r>
            <a:r>
              <a:rPr lang="cs-CZ" dirty="0">
                <a:sym typeface="Symbol" panose="05050102010706020507" pitchFamily="18" charset="2"/>
              </a:rPr>
              <a:t> slouží ke tvorbě </a:t>
            </a:r>
            <a:r>
              <a:rPr lang="cs-CZ" dirty="0" err="1">
                <a:sym typeface="Symbol" panose="05050102010706020507" pitchFamily="18" charset="2"/>
              </a:rPr>
              <a:t>vysoceenergetického</a:t>
            </a:r>
            <a:r>
              <a:rPr lang="cs-CZ" dirty="0">
                <a:sym typeface="Symbol" panose="05050102010706020507" pitchFamily="18" charset="2"/>
              </a:rPr>
              <a:t> redukčního činidla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NADH + H</a:t>
            </a:r>
            <a:r>
              <a:rPr lang="cs-CZ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 z NAD</a:t>
            </a:r>
            <a:r>
              <a:rPr lang="cs-CZ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Do této reakce vstupuje pouze glyceraldehyd-3-fosfát a proběhne jeho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oxidace</a:t>
            </a:r>
            <a:r>
              <a:rPr lang="cs-CZ" dirty="0">
                <a:sym typeface="Symbol" panose="05050102010706020507" pitchFamily="18" charset="2"/>
              </a:rPr>
              <a:t> a to formou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DEHYDROGENACE </a:t>
            </a:r>
            <a:r>
              <a:rPr lang="cs-CZ" dirty="0">
                <a:sym typeface="Symbol" panose="05050102010706020507" pitchFamily="18" charset="2"/>
              </a:rPr>
              <a:t>(probíhá anaerobně).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Aldehydová skupina glyceraldehyd-3-fosfátu je zde donorem atomů vodíku.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Reakci katalyzuje enzym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glyceraldehyd-3-fosfátdehydrogenáza.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Dehydrogenací glyceraldehyd-3-fosfátu,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za současného připojení fosfátu </a:t>
            </a:r>
            <a:r>
              <a:rPr lang="cs-CZ" dirty="0">
                <a:sym typeface="Symbol" panose="05050102010706020507" pitchFamily="18" charset="2"/>
              </a:rPr>
              <a:t>vzniká 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1,3-bisfosfoglycerát</a:t>
            </a:r>
            <a:r>
              <a:rPr lang="cs-CZ" dirty="0">
                <a:sym typeface="Symbol" panose="05050102010706020507" pitchFamily="18" charset="2"/>
              </a:rPr>
              <a:t>,  který se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hydrolyticky </a:t>
            </a:r>
            <a:r>
              <a:rPr lang="cs-CZ" b="1" dirty="0" err="1">
                <a:solidFill>
                  <a:srgbClr val="FFC000"/>
                </a:solidFill>
                <a:sym typeface="Symbol" panose="05050102010706020507" pitchFamily="18" charset="2"/>
              </a:rPr>
              <a:t>defosforyluje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na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3-fosfoglycerát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(první substrátová fosforylace)</a:t>
            </a:r>
            <a:r>
              <a:rPr lang="cs-CZ" dirty="0">
                <a:sym typeface="Symbol" panose="05050102010706020507" pitchFamily="18" charset="2"/>
              </a:rPr>
              <a:t>, který </a:t>
            </a:r>
            <a:r>
              <a:rPr lang="cs-CZ" dirty="0" err="1">
                <a:sym typeface="Symbol" panose="05050102010706020507" pitchFamily="18" charset="2"/>
              </a:rPr>
              <a:t>izomeruje</a:t>
            </a:r>
            <a:r>
              <a:rPr lang="cs-CZ" dirty="0">
                <a:sym typeface="Symbol" panose="05050102010706020507" pitchFamily="18" charset="2"/>
              </a:rPr>
              <a:t> na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2-fosfoglycerát.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Dehydratací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2-fosfoglycerátu vzniká </a:t>
            </a:r>
            <a:r>
              <a:rPr lang="cs-CZ" dirty="0">
                <a:solidFill>
                  <a:srgbClr val="FF0000"/>
                </a:solidFill>
                <a:sym typeface="Symbol" panose="05050102010706020507" pitchFamily="18" charset="2"/>
              </a:rPr>
              <a:t>2-fosfoenolpyruvát</a:t>
            </a:r>
            <a:r>
              <a:rPr lang="cs-CZ" dirty="0">
                <a:sym typeface="Symbol" panose="05050102010706020507" pitchFamily="18" charset="2"/>
              </a:rPr>
              <a:t>, jehož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hydrolytickou defosforylací </a:t>
            </a:r>
            <a:r>
              <a:rPr lang="cs-CZ" dirty="0">
                <a:sym typeface="Symbol" panose="05050102010706020507" pitchFamily="18" charset="2"/>
              </a:rPr>
              <a:t>vzniká </a:t>
            </a:r>
            <a:r>
              <a:rPr lang="cs-CZ" dirty="0" err="1">
                <a:solidFill>
                  <a:srgbClr val="FF0000"/>
                </a:solidFill>
                <a:sym typeface="Symbol" panose="05050102010706020507" pitchFamily="18" charset="2"/>
              </a:rPr>
              <a:t>enolpyruvát</a:t>
            </a:r>
            <a:r>
              <a:rPr lang="cs-CZ" dirty="0">
                <a:sym typeface="Symbol" panose="05050102010706020507" pitchFamily="18" charset="2"/>
              </a:rPr>
              <a:t>, který spontánně </a:t>
            </a:r>
            <a:r>
              <a:rPr lang="cs-CZ" dirty="0" err="1">
                <a:sym typeface="Symbol" panose="05050102010706020507" pitchFamily="18" charset="2"/>
              </a:rPr>
              <a:t>izomeruje</a:t>
            </a:r>
            <a:r>
              <a:rPr lang="cs-CZ" dirty="0">
                <a:sym typeface="Symbol" panose="05050102010706020507" pitchFamily="18" charset="2"/>
              </a:rPr>
              <a:t> na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pyruvát.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233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řetí fáze glykolýz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23" y="265723"/>
            <a:ext cx="11246339" cy="6314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423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59508"/>
            <a:ext cx="10515600" cy="58174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Pyruvát vzniká v živočišných buňkách nejen odbouráváním glukózy, </a:t>
            </a:r>
            <a:r>
              <a:rPr lang="cs-CZ" b="1" dirty="0">
                <a:solidFill>
                  <a:srgbClr val="FFFF00"/>
                </a:solidFill>
              </a:rPr>
              <a:t>ale i z glykogenu</a:t>
            </a:r>
            <a:r>
              <a:rPr lang="cs-CZ" dirty="0"/>
              <a:t>, který se tvoří </a:t>
            </a:r>
            <a:r>
              <a:rPr lang="cs-CZ" b="1" dirty="0">
                <a:solidFill>
                  <a:srgbClr val="92D050"/>
                </a:solidFill>
              </a:rPr>
              <a:t>ve svalech a játrech </a:t>
            </a:r>
            <a:r>
              <a:rPr lang="cs-CZ" dirty="0"/>
              <a:t>z přebytečné glukózy.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Odbourávání glykogenu = </a:t>
            </a:r>
            <a:r>
              <a:rPr lang="cs-CZ" b="1" dirty="0" err="1">
                <a:solidFill>
                  <a:srgbClr val="FFFF00"/>
                </a:solidFill>
              </a:rPr>
              <a:t>glykogenolýza</a:t>
            </a:r>
            <a:r>
              <a:rPr lang="cs-CZ" dirty="0"/>
              <a:t> poskytuje 3 ATP na jednu vzniklou molekulu glukóza-1-fosfátu (vzniká fosforolýzou glykogenu).</a:t>
            </a:r>
          </a:p>
        </p:txBody>
      </p:sp>
    </p:spTree>
    <p:extLst>
      <p:ext uri="{BB962C8B-B14F-4D97-AF65-F5344CB8AC3E}">
        <p14:creationId xmlns:p14="http://schemas.microsoft.com/office/powerpoint/2010/main" val="306482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9508"/>
            <a:ext cx="10212754" cy="664309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</a:rPr>
              <a:t>PŘEMĚNA PYRUVÁTU NA LAKTÁT – mléčné kvašení</a:t>
            </a:r>
          </a:p>
        </p:txBody>
      </p:sp>
      <p:sp>
        <p:nvSpPr>
          <p:cNvPr id="7" name="AutoShape 12" descr="Metabolismus_sacharidu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195754"/>
            <a:ext cx="10515600" cy="540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v buňkách živočišných svalů a kvasných bakterií </a:t>
            </a:r>
            <a:r>
              <a:rPr lang="cs-CZ" b="1" dirty="0">
                <a:solidFill>
                  <a:srgbClr val="FFFF00"/>
                </a:solidFill>
              </a:rPr>
              <a:t>za anaerobních podmínek.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ym typeface="Symbol" panose="05050102010706020507" pitchFamily="18" charset="2"/>
              </a:rPr>
              <a:t>NADH + H</a:t>
            </a:r>
            <a:r>
              <a:rPr lang="cs-CZ" b="1" baseline="30000" dirty="0">
                <a:sym typeface="Symbol" panose="05050102010706020507" pitchFamily="18" charset="2"/>
              </a:rPr>
              <a:t>+ </a:t>
            </a:r>
            <a:r>
              <a:rPr lang="cs-CZ" dirty="0">
                <a:sym typeface="Symbol" panose="05050102010706020507" pitchFamily="18" charset="2"/>
              </a:rPr>
              <a:t>se nemůže oxidovat v dýchacím řetězci – chybí konečný akceptor elektronů – kyslík (platí i pro buňky, které nemají dýchací řetězec – bakterie).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Při anaerobním odbourávání pyruvátu již nevznikají žádné molekuly ATP, dochází jen k oxidaci redukovaných koenzymů, aby mohly být opětovně použity.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Celkově se tedy při anaerobní glykolýze získává pouze 2 ATP.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Vzniklá kyselina mléčná může být v případě svalových buněk využita ke glukoneogenezi nebo po přívodu kyslíku se z ní znovu získává energie.</a:t>
            </a:r>
          </a:p>
        </p:txBody>
      </p:sp>
    </p:spTree>
    <p:extLst>
      <p:ext uri="{BB962C8B-B14F-4D97-AF65-F5344CB8AC3E}">
        <p14:creationId xmlns:p14="http://schemas.microsoft.com/office/powerpoint/2010/main" val="392007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etabolismus_sacharid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24" y="398585"/>
            <a:ext cx="11129108" cy="619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707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56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FF00"/>
                </a:solidFill>
              </a:rPr>
              <a:t>PŘEMĚNA PYRUVÁTU NA ETHANOL – alkoholové kvašení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0708"/>
            <a:ext cx="10515600" cy="51062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Tímto způsobem metabolizují glukózu </a:t>
            </a:r>
            <a:r>
              <a:rPr lang="cs-CZ" b="1" dirty="0">
                <a:solidFill>
                  <a:srgbClr val="FFFF00"/>
                </a:solidFill>
              </a:rPr>
              <a:t>kvasinky.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Dekarboxylací pyruvátu </a:t>
            </a:r>
            <a:r>
              <a:rPr lang="cs-CZ" b="1" dirty="0">
                <a:solidFill>
                  <a:srgbClr val="00B050"/>
                </a:solidFill>
              </a:rPr>
              <a:t>(enzymem </a:t>
            </a:r>
            <a:r>
              <a:rPr lang="cs-CZ" b="1" dirty="0" err="1">
                <a:solidFill>
                  <a:srgbClr val="00B050"/>
                </a:solidFill>
              </a:rPr>
              <a:t>pyruvátdekarboxylázou</a:t>
            </a:r>
            <a:r>
              <a:rPr lang="cs-CZ" b="1" dirty="0">
                <a:solidFill>
                  <a:srgbClr val="00B050"/>
                </a:solidFill>
              </a:rPr>
              <a:t>) </a:t>
            </a:r>
            <a:r>
              <a:rPr lang="cs-CZ" dirty="0"/>
              <a:t>vzniká vhodný akceptor vodíkových atomů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dirty="0">
                <a:solidFill>
                  <a:srgbClr val="FFFF00"/>
                </a:solidFill>
              </a:rPr>
              <a:t>acetaldehyd</a:t>
            </a:r>
            <a:r>
              <a:rPr lang="cs-CZ" dirty="0"/>
              <a:t>, jehož redukcí vzniká </a:t>
            </a:r>
            <a:r>
              <a:rPr lang="cs-CZ" b="1" dirty="0" err="1">
                <a:solidFill>
                  <a:srgbClr val="FFFF00"/>
                </a:solidFill>
              </a:rPr>
              <a:t>ethanol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Zisk 2 ATP / 1 molekulu pyruvátu (substrátovou fosforylací).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U živočichů se nevyskytuje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</a:t>
            </a:r>
            <a:r>
              <a:rPr lang="cs-CZ" dirty="0" err="1"/>
              <a:t>ethanol</a:t>
            </a:r>
            <a:r>
              <a:rPr lang="cs-CZ" dirty="0"/>
              <a:t> je toxický.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Kvasinky zastavují kvašení při 16 % </a:t>
            </a:r>
            <a:r>
              <a:rPr lang="cs-CZ" dirty="0" err="1"/>
              <a:t>obj</a:t>
            </a:r>
            <a:r>
              <a:rPr lang="cs-CZ" dirty="0"/>
              <a:t>. (toxicita), ušlechtilé kvasinky až 30 % </a:t>
            </a:r>
            <a:r>
              <a:rPr lang="cs-CZ" dirty="0" err="1"/>
              <a:t>obj</a:t>
            </a:r>
            <a:r>
              <a:rPr lang="cs-CZ" dirty="0"/>
              <a:t>. alkoholu.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972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int p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398585"/>
            <a:ext cx="11230708" cy="602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013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146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PŘEMĚNA PYRUVÁTU NA Acetylkoenzym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7262"/>
            <a:ext cx="10515600" cy="51297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Tzv. </a:t>
            </a:r>
            <a:r>
              <a:rPr lang="cs-CZ" b="1" dirty="0">
                <a:solidFill>
                  <a:srgbClr val="FFFF00"/>
                </a:solidFill>
              </a:rPr>
              <a:t>oxidační dekarboxylace pyruvátu </a:t>
            </a:r>
            <a:r>
              <a:rPr lang="cs-CZ" dirty="0"/>
              <a:t>– nejdůležitější pro aeroby.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za aerobních podmínek </a:t>
            </a:r>
            <a:r>
              <a:rPr lang="cs-CZ" b="1" dirty="0">
                <a:solidFill>
                  <a:srgbClr val="FFC000"/>
                </a:solidFill>
              </a:rPr>
              <a:t>v matrix mitochondrií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Oxidační dekarboxylaci katalyzuje </a:t>
            </a:r>
            <a:r>
              <a:rPr lang="cs-CZ" b="1" dirty="0" err="1">
                <a:solidFill>
                  <a:srgbClr val="00B050"/>
                </a:solidFill>
              </a:rPr>
              <a:t>pyruvátdehydrogenázový</a:t>
            </a:r>
            <a:r>
              <a:rPr lang="cs-CZ" b="1" dirty="0">
                <a:solidFill>
                  <a:srgbClr val="00B050"/>
                </a:solidFill>
              </a:rPr>
              <a:t> enzymatický komplex.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Produktem je Acetylkoenzym A (</a:t>
            </a:r>
            <a:r>
              <a:rPr lang="cs-CZ" b="1" dirty="0" err="1">
                <a:solidFill>
                  <a:srgbClr val="FF0000"/>
                </a:solidFill>
              </a:rPr>
              <a:t>makroergická</a:t>
            </a:r>
            <a:r>
              <a:rPr lang="cs-CZ" b="1" dirty="0">
                <a:solidFill>
                  <a:srgbClr val="FF0000"/>
                </a:solidFill>
              </a:rPr>
              <a:t> sloučenina).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Acetylkoenzym A (</a:t>
            </a:r>
            <a:r>
              <a:rPr lang="cs-CZ" dirty="0" err="1"/>
              <a:t>acetylCoA</a:t>
            </a:r>
            <a:r>
              <a:rPr lang="cs-CZ" dirty="0"/>
              <a:t>) je </a:t>
            </a:r>
            <a:r>
              <a:rPr lang="cs-CZ" b="1" dirty="0">
                <a:solidFill>
                  <a:srgbClr val="FFFF00"/>
                </a:solidFill>
              </a:rPr>
              <a:t>klíčová látka metabolismu</a:t>
            </a:r>
            <a:r>
              <a:rPr lang="cs-CZ" dirty="0"/>
              <a:t>, nejčastěji se odbourává v citrátovém cyklu.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 acetyl-</a:t>
            </a:r>
            <a:r>
              <a:rPr lang="cs-CZ" dirty="0" err="1"/>
              <a:t>CoA</a:t>
            </a:r>
            <a:r>
              <a:rPr lang="cs-CZ" dirty="0"/>
              <a:t> si buňky syntetizují různé ketolátky, </a:t>
            </a:r>
            <a:r>
              <a:rPr lang="cs-CZ" dirty="0" err="1"/>
              <a:t>izoprenoidy</a:t>
            </a:r>
            <a:r>
              <a:rPr lang="cs-CZ" dirty="0"/>
              <a:t>, vyšší mastné kyseliny…</a:t>
            </a:r>
          </a:p>
        </p:txBody>
      </p:sp>
    </p:spTree>
    <p:extLst>
      <p:ext uri="{BB962C8B-B14F-4D97-AF65-F5344CB8AC3E}">
        <p14:creationId xmlns:p14="http://schemas.microsoft.com/office/powerpoint/2010/main" val="3683328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acetyl CoA | BiochemFrie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08" y="312615"/>
            <a:ext cx="11551137" cy="640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942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18.3: Overview of Stage II of Catabolism - Chemistry LibreText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69" y="250092"/>
            <a:ext cx="11558953" cy="642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83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5"/>
            <a:ext cx="10979366" cy="57080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Sacharidy</a:t>
            </a:r>
            <a:r>
              <a:rPr lang="cs-CZ" dirty="0"/>
              <a:t>  - pro </a:t>
            </a:r>
            <a:r>
              <a:rPr lang="cs-CZ" dirty="0" err="1"/>
              <a:t>heterotrofy</a:t>
            </a:r>
            <a:r>
              <a:rPr lang="cs-CZ" dirty="0"/>
              <a:t> 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FF00"/>
                </a:solidFill>
              </a:rPr>
              <a:t>nejpohotovější zdroj energie </a:t>
            </a:r>
            <a:r>
              <a:rPr lang="cs-CZ" dirty="0"/>
              <a:t>ze všech tří typů živin.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Potrava  - zdroj mono-, </a:t>
            </a:r>
            <a:r>
              <a:rPr lang="cs-CZ" dirty="0" err="1"/>
              <a:t>oligo</a:t>
            </a:r>
            <a:r>
              <a:rPr lang="cs-CZ" dirty="0"/>
              <a:t>-, i polysacharidů.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FFFF00"/>
                </a:solidFill>
              </a:rPr>
              <a:t>V první fázi katabolismu </a:t>
            </a:r>
            <a:r>
              <a:rPr lang="cs-CZ" dirty="0"/>
              <a:t>(trávicí trakt)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hydrolytické </a:t>
            </a:r>
            <a:r>
              <a:rPr lang="cs-CZ" b="1" dirty="0">
                <a:solidFill>
                  <a:srgbClr val="FFC000"/>
                </a:solidFill>
              </a:rPr>
              <a:t>štěpení </a:t>
            </a:r>
            <a:r>
              <a:rPr lang="cs-CZ" dirty="0" err="1"/>
              <a:t>glykosidové</a:t>
            </a:r>
            <a:r>
              <a:rPr lang="cs-CZ" dirty="0"/>
              <a:t> vazby až na </a:t>
            </a:r>
            <a:r>
              <a:rPr lang="cs-CZ" b="1" dirty="0">
                <a:solidFill>
                  <a:srgbClr val="FF0000"/>
                </a:solidFill>
              </a:rPr>
              <a:t>monosacharidy</a:t>
            </a: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(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-amyláza, maltáza)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s://www.mojechemie.cz/images/thumb/Stepeni_skrobu.png/400px-Stepeni_skrob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70" y="2910131"/>
            <a:ext cx="10763222" cy="371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109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200" y="365126"/>
            <a:ext cx="11769969" cy="65869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Pentózový cyklus (</a:t>
            </a:r>
            <a:r>
              <a:rPr lang="cs-CZ" sz="3200" b="1" dirty="0" err="1">
                <a:solidFill>
                  <a:srgbClr val="FFFF00"/>
                </a:solidFill>
              </a:rPr>
              <a:t>pentózafosfátová</a:t>
            </a:r>
            <a:r>
              <a:rPr lang="cs-CZ" sz="3200" b="1" dirty="0">
                <a:solidFill>
                  <a:srgbClr val="FFFF00"/>
                </a:solidFill>
              </a:rPr>
              <a:t> cesta, </a:t>
            </a:r>
            <a:r>
              <a:rPr lang="cs-CZ" sz="3200" b="1" dirty="0" err="1">
                <a:solidFill>
                  <a:srgbClr val="FFFF00"/>
                </a:solidFill>
              </a:rPr>
              <a:t>hexózamonofosfátový</a:t>
            </a:r>
            <a:r>
              <a:rPr lang="cs-CZ" sz="3200" b="1" dirty="0">
                <a:solidFill>
                  <a:srgbClr val="FFFF00"/>
                </a:solidFill>
              </a:rPr>
              <a:t> zkrat)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3816"/>
            <a:ext cx="10515600" cy="570523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Pentózový cyklus</a:t>
            </a:r>
            <a:r>
              <a:rPr lang="cs-CZ" dirty="0"/>
              <a:t>  je katabolický děj, který poskytuje redukované </a:t>
            </a:r>
            <a:r>
              <a:rPr lang="cs-CZ" dirty="0" err="1"/>
              <a:t>kofaktory</a:t>
            </a:r>
            <a:r>
              <a:rPr lang="cs-CZ" dirty="0"/>
              <a:t> (hlavní producent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NADPH + H</a:t>
            </a:r>
            <a:r>
              <a:rPr lang="cs-CZ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 </a:t>
            </a:r>
            <a:r>
              <a:rPr lang="cs-CZ" dirty="0">
                <a:sym typeface="Symbol" panose="05050102010706020507" pitchFamily="18" charset="2"/>
              </a:rPr>
              <a:t>v buňce</a:t>
            </a:r>
            <a:r>
              <a:rPr lang="cs-CZ" b="1" dirty="0">
                <a:sym typeface="Symbol" panose="05050102010706020507" pitchFamily="18" charset="2"/>
              </a:rPr>
              <a:t>)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cs-CZ" dirty="0"/>
              <a:t> a </a:t>
            </a:r>
            <a:r>
              <a:rPr lang="cs-CZ" dirty="0" err="1"/>
              <a:t>pětiuhlíkaté</a:t>
            </a:r>
            <a:r>
              <a:rPr lang="cs-CZ" dirty="0"/>
              <a:t> sacharidy </a:t>
            </a:r>
            <a:r>
              <a:rPr lang="cs-CZ" b="1" dirty="0">
                <a:solidFill>
                  <a:srgbClr val="FFFF00"/>
                </a:solidFill>
              </a:rPr>
              <a:t>(pentózy)</a:t>
            </a:r>
            <a:r>
              <a:rPr lang="cs-CZ" dirty="0">
                <a:solidFill>
                  <a:srgbClr val="FFFF00"/>
                </a:solidFill>
              </a:rPr>
              <a:t>.</a:t>
            </a:r>
            <a:r>
              <a:rPr lang="cs-CZ" dirty="0"/>
              <a:t>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Jedná se o metabolickou přeměnu glukózy, jejíž cílem </a:t>
            </a:r>
            <a:r>
              <a:rPr lang="cs-CZ" b="1" dirty="0">
                <a:solidFill>
                  <a:srgbClr val="FFFF00"/>
                </a:solidFill>
              </a:rPr>
              <a:t>není tvorba ATP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Díky meziproduktům umožňuje </a:t>
            </a:r>
            <a:r>
              <a:rPr lang="cs-CZ" b="1" dirty="0">
                <a:solidFill>
                  <a:srgbClr val="FFFF00"/>
                </a:solidFill>
              </a:rPr>
              <a:t>vzájemné přeměny monosacharidů</a:t>
            </a:r>
            <a:r>
              <a:rPr lang="cs-CZ" dirty="0"/>
              <a:t>, užité např. při syntéze glykoproteinů.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Umožňuje přímou oxidaci glukózy na CO</a:t>
            </a:r>
            <a:r>
              <a:rPr lang="cs-CZ" baseline="-25000" dirty="0"/>
              <a:t>2</a:t>
            </a:r>
            <a:r>
              <a:rPr lang="cs-CZ" dirty="0"/>
              <a:t>  bez zahrnutí Krebsova cyklu a dýchacího řetězce.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Pentózový cyklus je </a:t>
            </a:r>
            <a:r>
              <a:rPr lang="cs-CZ" b="1" dirty="0">
                <a:solidFill>
                  <a:srgbClr val="FFFF00"/>
                </a:solidFill>
              </a:rPr>
              <a:t>lokalizován v cytoplazmě </a:t>
            </a:r>
            <a:r>
              <a:rPr lang="cs-CZ" dirty="0"/>
              <a:t>(zejména buněk jater, tukové tkáně, varlat, kůry nadledvin, dále pak v erytrocytech či v </a:t>
            </a:r>
            <a:r>
              <a:rPr lang="cs-CZ" dirty="0" err="1"/>
              <a:t>laktující</a:t>
            </a:r>
            <a:r>
              <a:rPr lang="cs-CZ" dirty="0"/>
              <a:t> mléčné žláze, enzymy se ale vyskytují ve všech tkáních).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Cyklus zahrnuje 2 fáze: </a:t>
            </a:r>
            <a:r>
              <a:rPr lang="cs-CZ" b="1" dirty="0">
                <a:solidFill>
                  <a:srgbClr val="FFFF00"/>
                </a:solidFill>
              </a:rPr>
              <a:t>oxidační fázi </a:t>
            </a:r>
            <a:r>
              <a:rPr lang="cs-CZ" dirty="0">
                <a:solidFill>
                  <a:srgbClr val="FFFF00"/>
                </a:solidFill>
              </a:rPr>
              <a:t>a </a:t>
            </a:r>
            <a:r>
              <a:rPr lang="cs-CZ" b="1" dirty="0">
                <a:solidFill>
                  <a:srgbClr val="FFFF00"/>
                </a:solidFill>
              </a:rPr>
              <a:t>regenerační fázi.</a:t>
            </a:r>
          </a:p>
          <a:p>
            <a:pPr marL="0" indent="0">
              <a:buNone/>
            </a:pPr>
            <a:endParaRPr lang="cs-CZ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OXIDAČNÍ FÁZE P.C.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Zahrnuje </a:t>
            </a:r>
            <a:r>
              <a:rPr lang="cs-CZ" b="1" dirty="0">
                <a:solidFill>
                  <a:srgbClr val="FFFF00"/>
                </a:solidFill>
              </a:rPr>
              <a:t>dvě postupné dehydrogenace </a:t>
            </a:r>
            <a:r>
              <a:rPr lang="cs-CZ" b="1" dirty="0">
                <a:solidFill>
                  <a:srgbClr val="FF0000"/>
                </a:solidFill>
              </a:rPr>
              <a:t>(zisk 2 NADPH +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H</a:t>
            </a:r>
            <a:r>
              <a:rPr lang="cs-CZ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) </a:t>
            </a:r>
            <a:r>
              <a:rPr lang="cs-CZ" b="1" dirty="0">
                <a:solidFill>
                  <a:srgbClr val="FFFF00"/>
                </a:solidFill>
              </a:rPr>
              <a:t>a následnou dekarboxylaci </a:t>
            </a:r>
            <a:r>
              <a:rPr lang="cs-CZ" b="1" dirty="0">
                <a:solidFill>
                  <a:srgbClr val="FF0000"/>
                </a:solidFill>
              </a:rPr>
              <a:t>(odštěpení CO</a:t>
            </a:r>
            <a:r>
              <a:rPr lang="cs-CZ" b="1" baseline="-25000" dirty="0">
                <a:solidFill>
                  <a:srgbClr val="FF0000"/>
                </a:solidFill>
              </a:rPr>
              <a:t>2 </a:t>
            </a:r>
            <a:r>
              <a:rPr lang="cs-CZ" b="1" dirty="0">
                <a:solidFill>
                  <a:srgbClr val="FF0000"/>
                </a:solidFill>
              </a:rPr>
              <a:t>) </a:t>
            </a:r>
            <a:r>
              <a:rPr lang="cs-CZ" dirty="0"/>
              <a:t>molekuly hexózy, za vzniku </a:t>
            </a:r>
            <a:r>
              <a:rPr lang="cs-CZ" b="1" dirty="0">
                <a:solidFill>
                  <a:srgbClr val="FF0000"/>
                </a:solidFill>
              </a:rPr>
              <a:t>pentózy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Vzniklá ribóza-5-fosfát se využije např. na syntézu </a:t>
            </a:r>
            <a:r>
              <a:rPr lang="cs-CZ" b="1" dirty="0">
                <a:solidFill>
                  <a:srgbClr val="FFC000"/>
                </a:solidFill>
              </a:rPr>
              <a:t>nukleotidů.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44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entózofosfátový cyklus – Wikiped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31" y="218831"/>
            <a:ext cx="11598031" cy="657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026400" y="4767385"/>
            <a:ext cx="221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3-oxo-6-fosfoglukonát</a:t>
            </a:r>
          </a:p>
        </p:txBody>
      </p:sp>
    </p:spTree>
    <p:extLst>
      <p:ext uri="{BB962C8B-B14F-4D97-AF65-F5344CB8AC3E}">
        <p14:creationId xmlns:p14="http://schemas.microsoft.com/office/powerpoint/2010/main" val="531654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rgbClr val="00B0F0"/>
                </a:solidFill>
              </a:rPr>
              <a:t>REGENERAČNÍ FÁZE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/>
              <a:t>Fosforečné estery pentóz, které nebyly využity pro biosyntézu nukleotidů, </a:t>
            </a:r>
            <a:r>
              <a:rPr lang="cs-CZ" sz="2600" b="1" dirty="0">
                <a:solidFill>
                  <a:srgbClr val="FFFF00"/>
                </a:solidFill>
              </a:rPr>
              <a:t>jsou převáděny zpět na hexózy </a:t>
            </a:r>
            <a:r>
              <a:rPr lang="cs-CZ" sz="2600" dirty="0"/>
              <a:t>(glukóza-6-fosfát).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/>
              <a:t>C</a:t>
            </a:r>
            <a:r>
              <a:rPr lang="cs-CZ" sz="2600" baseline="-25000" dirty="0"/>
              <a:t>2</a:t>
            </a:r>
            <a:r>
              <a:rPr lang="cs-CZ" sz="2600" dirty="0"/>
              <a:t> a C</a:t>
            </a:r>
            <a:r>
              <a:rPr lang="cs-CZ" sz="2600" baseline="-25000" dirty="0"/>
              <a:t>3</a:t>
            </a:r>
            <a:r>
              <a:rPr lang="cs-CZ" sz="2600" dirty="0"/>
              <a:t>-zbytky (</a:t>
            </a:r>
            <a:r>
              <a:rPr lang="cs-CZ" sz="2600" dirty="0" err="1"/>
              <a:t>glykolaldehyd</a:t>
            </a:r>
            <a:r>
              <a:rPr lang="cs-CZ" sz="2600" dirty="0"/>
              <a:t> a </a:t>
            </a:r>
            <a:r>
              <a:rPr lang="cs-CZ" sz="2600" dirty="0" err="1"/>
              <a:t>glyceraldehydú</a:t>
            </a:r>
            <a:r>
              <a:rPr lang="cs-CZ" sz="2600" dirty="0"/>
              <a:t> jsou enzymaticky přenášeny </a:t>
            </a:r>
            <a:r>
              <a:rPr lang="cs-CZ" sz="2600" b="1" dirty="0">
                <a:solidFill>
                  <a:srgbClr val="FFFF00"/>
                </a:solidFill>
              </a:rPr>
              <a:t>z ketóz (</a:t>
            </a:r>
            <a:r>
              <a:rPr lang="cs-CZ" sz="2600" b="1" dirty="0" err="1">
                <a:solidFill>
                  <a:srgbClr val="FFFF00"/>
                </a:solidFill>
              </a:rPr>
              <a:t>xylulóza</a:t>
            </a:r>
            <a:r>
              <a:rPr lang="cs-CZ" sz="2600" b="1" dirty="0">
                <a:solidFill>
                  <a:srgbClr val="FFFF00"/>
                </a:solidFill>
              </a:rPr>
              <a:t> a </a:t>
            </a:r>
            <a:r>
              <a:rPr lang="cs-CZ" sz="2600" b="1" dirty="0" err="1">
                <a:solidFill>
                  <a:srgbClr val="FFFF00"/>
                </a:solidFill>
              </a:rPr>
              <a:t>sedoheptulóza</a:t>
            </a:r>
            <a:r>
              <a:rPr lang="cs-CZ" sz="2600" b="1" dirty="0">
                <a:solidFill>
                  <a:srgbClr val="FFFF00"/>
                </a:solidFill>
              </a:rPr>
              <a:t>) na aldózy (ribózu a </a:t>
            </a:r>
            <a:r>
              <a:rPr lang="cs-CZ" sz="2600" b="1" dirty="0" err="1">
                <a:solidFill>
                  <a:srgbClr val="FFFF00"/>
                </a:solidFill>
              </a:rPr>
              <a:t>erythrózu</a:t>
            </a:r>
            <a:r>
              <a:rPr lang="cs-CZ" sz="2600" b="1" dirty="0">
                <a:solidFill>
                  <a:srgbClr val="FFFF00"/>
                </a:solidFill>
              </a:rPr>
              <a:t>), </a:t>
            </a:r>
            <a:r>
              <a:rPr lang="cs-CZ" sz="2600" dirty="0"/>
              <a:t>za vzniku hexózy (fruktóza-6-fosfátu </a:t>
            </a:r>
            <a:r>
              <a:rPr lang="cs-CZ" sz="2400" dirty="0">
                <a:sym typeface="Symbol" panose="05050102010706020507" pitchFamily="18" charset="2"/>
              </a:rPr>
              <a:t> </a:t>
            </a:r>
            <a:r>
              <a:rPr lang="cs-CZ" sz="2600" dirty="0" err="1">
                <a:sym typeface="Symbol" panose="05050102010706020507" pitchFamily="18" charset="2"/>
              </a:rPr>
              <a:t>izomerací</a:t>
            </a:r>
            <a:r>
              <a:rPr lang="cs-CZ" sz="2600" dirty="0">
                <a:sym typeface="Symbol" panose="05050102010706020507" pitchFamily="18" charset="2"/>
              </a:rPr>
              <a:t> vzniká </a:t>
            </a:r>
            <a:r>
              <a:rPr lang="cs-CZ" sz="2600" b="1" dirty="0">
                <a:solidFill>
                  <a:srgbClr val="00B050"/>
                </a:solidFill>
              </a:rPr>
              <a:t>glukóza-6-fosfát</a:t>
            </a:r>
            <a:r>
              <a:rPr lang="cs-CZ" sz="2600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49779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NKÉ STŘEVO STŘEVNÍ ŘASA. - ppt stáhnou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508" y="304800"/>
            <a:ext cx="8544984" cy="552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02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28246"/>
            <a:ext cx="10515600" cy="58487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Monosacharidy se vstřebávají stěnou tenkého střeva do krve.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Krev je přenáší do jater, kde jsou </a:t>
            </a:r>
            <a:r>
              <a:rPr lang="cs-CZ" b="1" dirty="0">
                <a:solidFill>
                  <a:srgbClr val="00B050"/>
                </a:solidFill>
              </a:rPr>
              <a:t>izomerizačními reakcemi </a:t>
            </a:r>
            <a:r>
              <a:rPr lang="cs-CZ" dirty="0"/>
              <a:t>přeměněny na </a:t>
            </a:r>
            <a:r>
              <a:rPr lang="cs-CZ" b="1" dirty="0">
                <a:solidFill>
                  <a:srgbClr val="FFFF00"/>
                </a:solidFill>
              </a:rPr>
              <a:t>glukózu.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Krev roznáší glukózu do všech buněk těla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zdroj energie.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 některé tkáně (mozek, sítnice, kůra nadledvin…) je </a:t>
            </a:r>
            <a:r>
              <a:rPr lang="cs-CZ" b="1" dirty="0">
                <a:solidFill>
                  <a:srgbClr val="FF0000"/>
                </a:solidFill>
              </a:rPr>
              <a:t>glukosa jediným zdrojem energie.</a:t>
            </a:r>
          </a:p>
        </p:txBody>
      </p:sp>
    </p:spTree>
    <p:extLst>
      <p:ext uri="{BB962C8B-B14F-4D97-AF65-F5344CB8AC3E}">
        <p14:creationId xmlns:p14="http://schemas.microsoft.com/office/powerpoint/2010/main" val="3131618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FF00"/>
                </a:solidFill>
              </a:rPr>
              <a:t>GLYKOLÝZA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Odbourávání glukózy.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v cytoplazmě buněk.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Výchozí látka: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,-D-glukóza.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Produkt: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kyselina </a:t>
            </a:r>
            <a:r>
              <a:rPr lang="cs-CZ" b="1" dirty="0" err="1">
                <a:solidFill>
                  <a:srgbClr val="FF0000"/>
                </a:solidFill>
                <a:sym typeface="Symbol" panose="05050102010706020507" pitchFamily="18" charset="2"/>
              </a:rPr>
              <a:t>pyrohrpznová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 (pyruvát).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Energetický zisk: (+) 2 ATP / 1molekulu glukózy  což je pouze 5 % energie molekuly glukózy (95 % celkové energie zůstává uloženo v molekule pyruvátu).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94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06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Mechanismus glykolýzy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54892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1. První fosforylace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dirty="0">
                <a:solidFill>
                  <a:srgbClr val="FF0000"/>
                </a:solidFill>
                <a:sym typeface="Symbol" panose="05050102010706020507" pitchFamily="18" charset="2"/>
              </a:rPr>
              <a:t>vznik D-glukóza-6-fosfátu </a:t>
            </a:r>
            <a:r>
              <a:rPr lang="cs-CZ" dirty="0">
                <a:sym typeface="Symbol" panose="05050102010706020507" pitchFamily="18" charset="2"/>
              </a:rPr>
              <a:t>(tzv. Robinsonův ester) účinkem ATP </a:t>
            </a:r>
            <a:r>
              <a:rPr lang="cs-CZ" dirty="0" err="1">
                <a:sym typeface="Symbol" panose="05050102010706020507" pitchFamily="18" charset="2"/>
              </a:rPr>
              <a:t>zak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atalýzy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hexokinázou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Je-li výchozím substrátem rezervní polysacharid (glykogen), vzniká z něj fosforolýzou bez spotřeby ATP D-glukóza-1-fosfát, který je </a:t>
            </a:r>
            <a:r>
              <a:rPr lang="cs-CZ" dirty="0" err="1">
                <a:sym typeface="Symbol" panose="05050102010706020507" pitchFamily="18" charset="2"/>
              </a:rPr>
              <a:t>izomerázou</a:t>
            </a:r>
            <a:r>
              <a:rPr lang="cs-CZ" dirty="0">
                <a:sym typeface="Symbol" panose="05050102010706020507" pitchFamily="18" charset="2"/>
              </a:rPr>
              <a:t> (fosfoglukomutáza) přeměněn na D-glukóza-6-fosfát.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D-glukóza-6-fosfát i D-glukóza-1-fosfát existují ve formě - i - izomerů, stejně jako volná glukóza.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Do dalších reakcí glykolýzy postupuje -</a:t>
            </a:r>
            <a:r>
              <a:rPr lang="cs-CZ" dirty="0" err="1">
                <a:sym typeface="Symbol" panose="05050102010706020507" pitchFamily="18" charset="2"/>
              </a:rPr>
              <a:t>anomer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>
                <a:solidFill>
                  <a:srgbClr val="FF0000"/>
                </a:solidFill>
                <a:sym typeface="Symbol" panose="05050102010706020507" pitchFamily="18" charset="2"/>
              </a:rPr>
              <a:t>(-D-glukóza-6-fosfát)</a:t>
            </a:r>
            <a:endParaRPr lang="cs-CZ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IZOMERIZACE</a:t>
            </a:r>
            <a:r>
              <a:rPr lang="cs-CZ" dirty="0">
                <a:sym typeface="Symbol" panose="05050102010706020507" pitchFamily="18" charset="2"/>
              </a:rPr>
              <a:t>  glukóza-6-fosfát na </a:t>
            </a:r>
            <a:r>
              <a:rPr lang="cs-CZ" dirty="0">
                <a:solidFill>
                  <a:srgbClr val="FF0000"/>
                </a:solidFill>
                <a:sym typeface="Symbol" panose="05050102010706020507" pitchFamily="18" charset="2"/>
              </a:rPr>
              <a:t>fruktóza-6-fosfát</a:t>
            </a:r>
            <a:r>
              <a:rPr lang="cs-CZ" dirty="0">
                <a:sym typeface="Symbol" panose="05050102010706020507" pitchFamily="18" charset="2"/>
              </a:rPr>
              <a:t> (Neubergův ester).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Umožňuje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vytvoření další primární alkoholové skupiny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 vhodné pro další fosforylaci.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vní fáze glykolýz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15" y="187569"/>
            <a:ext cx="11519877" cy="640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30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82954"/>
            <a:ext cx="10515600" cy="62132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2. Druhá fosforylace </a:t>
            </a:r>
            <a:r>
              <a:rPr lang="cs-CZ" dirty="0">
                <a:sym typeface="Symbol" panose="05050102010706020507" pitchFamily="18" charset="2"/>
              </a:rPr>
              <a:t> z fruktźa-6-fosfátu vzniká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fruktóza-1,6-bisfosfát </a:t>
            </a:r>
            <a:r>
              <a:rPr lang="cs-CZ" dirty="0">
                <a:sym typeface="Symbol" panose="05050102010706020507" pitchFamily="18" charset="2"/>
              </a:rPr>
              <a:t>(</a:t>
            </a:r>
            <a:r>
              <a:rPr lang="cs-CZ" dirty="0" err="1">
                <a:sym typeface="Symbol" panose="05050102010706020507" pitchFamily="18" charset="2"/>
              </a:rPr>
              <a:t>Harden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Yangův</a:t>
            </a:r>
            <a:r>
              <a:rPr lang="cs-CZ" dirty="0">
                <a:sym typeface="Symbol" panose="05050102010706020507" pitchFamily="18" charset="2"/>
              </a:rPr>
              <a:t> ester).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Význam  aktivace molekuly hexózy pro vstup do dalších reakcí.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Je to nejpomalejší reakce celé glykolýzy  slouží k její regulaci.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Reakci katalyzuje specifický alosterický enzym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fosfofruktokináza</a:t>
            </a:r>
            <a:r>
              <a:rPr lang="cs-CZ" dirty="0">
                <a:sym typeface="Symbol" panose="05050102010706020507" pitchFamily="18" charset="2"/>
              </a:rPr>
              <a:t>, jehož </a:t>
            </a:r>
            <a:r>
              <a:rPr lang="cs-CZ" b="1" dirty="0">
                <a:solidFill>
                  <a:srgbClr val="92D050"/>
                </a:solidFill>
                <a:sym typeface="Symbol" panose="05050102010706020507" pitchFamily="18" charset="2"/>
              </a:rPr>
              <a:t>aktivátory jsou ADP a AMP </a:t>
            </a:r>
            <a:r>
              <a:rPr lang="cs-CZ" dirty="0">
                <a:sym typeface="Symbol" panose="05050102010706020507" pitchFamily="18" charset="2"/>
              </a:rPr>
              <a:t>a </a:t>
            </a:r>
            <a:r>
              <a:rPr lang="cs-CZ" b="1" dirty="0">
                <a:solidFill>
                  <a:srgbClr val="C00000"/>
                </a:solidFill>
                <a:sym typeface="Symbol" panose="05050102010706020507" pitchFamily="18" charset="2"/>
              </a:rPr>
              <a:t>inhibitory ATP, </a:t>
            </a:r>
            <a:r>
              <a:rPr lang="cs-CZ" b="1" dirty="0" err="1">
                <a:solidFill>
                  <a:srgbClr val="C00000"/>
                </a:solidFill>
                <a:sym typeface="Symbol" panose="05050102010706020507" pitchFamily="18" charset="2"/>
              </a:rPr>
              <a:t>fosfoenolpyruvát</a:t>
            </a:r>
            <a:r>
              <a:rPr lang="cs-CZ" b="1" dirty="0">
                <a:solidFill>
                  <a:srgbClr val="C00000"/>
                </a:solidFill>
                <a:sym typeface="Symbol" panose="05050102010706020507" pitchFamily="18" charset="2"/>
              </a:rPr>
              <a:t> a citrát.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Štěpení fruktźa-1,6-bisfosfátu </a:t>
            </a:r>
            <a:r>
              <a:rPr lang="cs-CZ" dirty="0">
                <a:sym typeface="Symbol" panose="05050102010706020507" pitchFamily="18" charset="2"/>
              </a:rPr>
              <a:t> na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dva 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triózafosfáty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(glyceraldehyd-3-fosfát a </a:t>
            </a:r>
            <a:r>
              <a:rPr lang="cs-CZ" dirty="0" err="1">
                <a:sym typeface="Symbol" panose="05050102010706020507" pitchFamily="18" charset="2"/>
              </a:rPr>
              <a:t>dihydroxyacetonfosfát</a:t>
            </a:r>
            <a:r>
              <a:rPr lang="cs-CZ" dirty="0">
                <a:sym typeface="Symbol" panose="05050102010706020507" pitchFamily="18" charset="2"/>
              </a:rPr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Reakce probíhá jako obrácená aldolová kondenzace a katalyzuje ji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lyáza aldoláza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Vzniklé </a:t>
            </a:r>
            <a:r>
              <a:rPr lang="cs-CZ" dirty="0" err="1">
                <a:sym typeface="Symbol" panose="05050102010706020507" pitchFamily="18" charset="2"/>
              </a:rPr>
              <a:t>triózafosfáty</a:t>
            </a:r>
            <a:r>
              <a:rPr lang="cs-CZ" dirty="0">
                <a:sym typeface="Symbol" panose="05050102010706020507" pitchFamily="18" charset="2"/>
              </a:rPr>
              <a:t> jsou udržovány v poměru 4 % glyceraldehyd-3-fosfát : 96 % </a:t>
            </a:r>
            <a:r>
              <a:rPr lang="cs-CZ" dirty="0" err="1">
                <a:sym typeface="Symbol" panose="05050102010706020507" pitchFamily="18" charset="2"/>
              </a:rPr>
              <a:t>dihydroxyacetonfosfát</a:t>
            </a:r>
            <a:r>
              <a:rPr lang="cs-CZ" dirty="0">
                <a:sym typeface="Symbol" panose="05050102010706020507" pitchFamily="18" charset="2"/>
              </a:rPr>
              <a:t> enzymem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triózafosfátizomerázou</a:t>
            </a:r>
            <a:r>
              <a:rPr lang="cs-CZ" dirty="0">
                <a:solidFill>
                  <a:srgbClr val="00B050"/>
                </a:solidFill>
                <a:sym typeface="Symbol" panose="05050102010706020507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6263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druhá fáze glykolýz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17" y="838200"/>
            <a:ext cx="11512062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106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</TotalTime>
  <Words>968</Words>
  <Application>Microsoft Office PowerPoint</Application>
  <PresentationFormat>Širokoúhlá obrazovka</PresentationFormat>
  <Paragraphs>71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Wingdings</vt:lpstr>
      <vt:lpstr>Office Theme</vt:lpstr>
      <vt:lpstr>Katabolizmus sacharidů  a GLYKOLÝZA</vt:lpstr>
      <vt:lpstr>Prezentace aplikace PowerPoint</vt:lpstr>
      <vt:lpstr>Prezentace aplikace PowerPoint</vt:lpstr>
      <vt:lpstr>Prezentace aplikace PowerPoint</vt:lpstr>
      <vt:lpstr>GLYKOLÝZA</vt:lpstr>
      <vt:lpstr>Mechanismus glykolýzy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PŘEMĚNA PYRUVÁTU NA LAKTÁT – mléčné kvašení</vt:lpstr>
      <vt:lpstr>Prezentace aplikace PowerPoint</vt:lpstr>
      <vt:lpstr>PŘEMĚNA PYRUVÁTU NA ETHANOL – alkoholové kvašení</vt:lpstr>
      <vt:lpstr>Prezentace aplikace PowerPoint</vt:lpstr>
      <vt:lpstr>PŘEMĚNA PYRUVÁTU NA Acetylkoenzym A</vt:lpstr>
      <vt:lpstr>Prezentace aplikace PowerPoint</vt:lpstr>
      <vt:lpstr>Prezentace aplikace PowerPoint</vt:lpstr>
      <vt:lpstr>Pentózový cyklus (pentózafosfátová cesta, hexózamonofosfátový zkrat)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GLYKOLÝZA</dc:title>
  <dc:creator>Student</dc:creator>
  <cp:lastModifiedBy>Ptáček Petr, Mgr.</cp:lastModifiedBy>
  <cp:revision>58</cp:revision>
  <dcterms:created xsi:type="dcterms:W3CDTF">2020-10-19T17:25:05Z</dcterms:created>
  <dcterms:modified xsi:type="dcterms:W3CDTF">2024-10-26T19:53:33Z</dcterms:modified>
</cp:coreProperties>
</file>