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7192-B64C-476B-86F3-E8F1AF4D1072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F7D4-599D-455A-BA81-8000C700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074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7192-B64C-476B-86F3-E8F1AF4D1072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F7D4-599D-455A-BA81-8000C700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24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7192-B64C-476B-86F3-E8F1AF4D1072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F7D4-599D-455A-BA81-8000C700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91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7192-B64C-476B-86F3-E8F1AF4D1072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F7D4-599D-455A-BA81-8000C700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219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7192-B64C-476B-86F3-E8F1AF4D1072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F7D4-599D-455A-BA81-8000C700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84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7192-B64C-476B-86F3-E8F1AF4D1072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F7D4-599D-455A-BA81-8000C700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061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7192-B64C-476B-86F3-E8F1AF4D1072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F7D4-599D-455A-BA81-8000C700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74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7192-B64C-476B-86F3-E8F1AF4D1072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F7D4-599D-455A-BA81-8000C700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15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7192-B64C-476B-86F3-E8F1AF4D1072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F7D4-599D-455A-BA81-8000C700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01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7192-B64C-476B-86F3-E8F1AF4D1072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F7D4-599D-455A-BA81-8000C700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324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7192-B64C-476B-86F3-E8F1AF4D1072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F7D4-599D-455A-BA81-8000C700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425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D7192-B64C-476B-86F3-E8F1AF4D1072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1F7D4-599D-455A-BA81-8000C700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5293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23C15-D02C-47E1-AD4D-183216787E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Lipidy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EA4D4B-A526-4A93-81ED-F1197B2A02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Biosynzéza</a:t>
            </a:r>
            <a:r>
              <a:rPr lang="cs-CZ" sz="3600" b="1" dirty="0"/>
              <a:t> lipidů</a:t>
            </a:r>
          </a:p>
        </p:txBody>
      </p:sp>
    </p:spTree>
    <p:extLst>
      <p:ext uri="{BB962C8B-B14F-4D97-AF65-F5344CB8AC3E}">
        <p14:creationId xmlns:p14="http://schemas.microsoft.com/office/powerpoint/2010/main" val="38941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A935C3-7AA7-4A05-88F8-7EA9650CA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0588"/>
            <a:ext cx="10515600" cy="6326155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4. KROK</a:t>
            </a:r>
            <a:r>
              <a:rPr lang="cs-CZ" dirty="0"/>
              <a:t> – </a:t>
            </a:r>
            <a:r>
              <a:rPr lang="cs-CZ" b="1" dirty="0">
                <a:solidFill>
                  <a:srgbClr val="FF0000"/>
                </a:solidFill>
              </a:rPr>
              <a:t>Dehydratace D-3-Hydroxybutyryl-ACP na </a:t>
            </a:r>
            <a:r>
              <a:rPr lang="cs-CZ" b="1" dirty="0" err="1">
                <a:solidFill>
                  <a:srgbClr val="FF0000"/>
                </a:solidFill>
              </a:rPr>
              <a:t>krotonyl</a:t>
            </a:r>
            <a:r>
              <a:rPr lang="cs-CZ" b="1" dirty="0">
                <a:solidFill>
                  <a:srgbClr val="FF0000"/>
                </a:solidFill>
              </a:rPr>
              <a:t>-ACP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 algn="ctr">
              <a:buNone/>
            </a:pPr>
            <a:r>
              <a:rPr lang="cs-CZ" b="1" dirty="0">
                <a:solidFill>
                  <a:srgbClr val="FFFF00"/>
                </a:solidFill>
              </a:rPr>
              <a:t>D-3-Hydroxybutyryl-ACP   -   H</a:t>
            </a:r>
            <a:r>
              <a:rPr lang="cs-CZ" b="1" baseline="-25000" dirty="0">
                <a:solidFill>
                  <a:srgbClr val="FFFF00"/>
                </a:solidFill>
              </a:rPr>
              <a:t>2</a:t>
            </a:r>
            <a:r>
              <a:rPr lang="cs-CZ" b="1" dirty="0">
                <a:solidFill>
                  <a:srgbClr val="FFFF00"/>
                </a:solidFill>
              </a:rPr>
              <a:t>O    →   </a:t>
            </a:r>
            <a:r>
              <a:rPr lang="cs-CZ" b="1" dirty="0" err="1">
                <a:solidFill>
                  <a:srgbClr val="FF0000"/>
                </a:solidFill>
              </a:rPr>
              <a:t>krotonyl</a:t>
            </a:r>
            <a:r>
              <a:rPr lang="cs-CZ" b="1" dirty="0">
                <a:solidFill>
                  <a:srgbClr val="FF0000"/>
                </a:solidFill>
              </a:rPr>
              <a:t>-ACP </a:t>
            </a:r>
          </a:p>
          <a:p>
            <a:pPr marL="0" indent="0">
              <a:buNone/>
            </a:pPr>
            <a:endParaRPr lang="cs-CZ" b="1" baseline="30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5. KROK</a:t>
            </a:r>
            <a:r>
              <a:rPr lang="cs-CZ" dirty="0"/>
              <a:t> – </a:t>
            </a:r>
            <a:r>
              <a:rPr lang="cs-CZ" b="1" dirty="0">
                <a:solidFill>
                  <a:srgbClr val="FF0000"/>
                </a:solidFill>
              </a:rPr>
              <a:t>(druhá) redukce </a:t>
            </a:r>
            <a:r>
              <a:rPr lang="cs-CZ" b="1" dirty="0" err="1">
                <a:solidFill>
                  <a:srgbClr val="FF0000"/>
                </a:solidFill>
              </a:rPr>
              <a:t>Krotonyl</a:t>
            </a:r>
            <a:r>
              <a:rPr lang="cs-CZ" b="1" dirty="0">
                <a:solidFill>
                  <a:srgbClr val="FF0000"/>
                </a:solidFill>
              </a:rPr>
              <a:t>-ACP na </a:t>
            </a:r>
            <a:r>
              <a:rPr lang="cs-CZ" b="1" dirty="0" err="1">
                <a:solidFill>
                  <a:srgbClr val="FF0000"/>
                </a:solidFill>
              </a:rPr>
              <a:t>butyryl</a:t>
            </a:r>
            <a:r>
              <a:rPr lang="cs-CZ" b="1" dirty="0">
                <a:solidFill>
                  <a:srgbClr val="FF0000"/>
                </a:solidFill>
              </a:rPr>
              <a:t>-ACP + NADP</a:t>
            </a:r>
            <a:r>
              <a:rPr lang="cs-CZ" b="1" baseline="30000" dirty="0">
                <a:solidFill>
                  <a:srgbClr val="FF0000"/>
                </a:solidFill>
              </a:rPr>
              <a:t>+</a:t>
            </a: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baseline="30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b="1" dirty="0" err="1">
                <a:solidFill>
                  <a:srgbClr val="FFFF00"/>
                </a:solidFill>
              </a:rPr>
              <a:t>Krotonyl</a:t>
            </a:r>
            <a:r>
              <a:rPr lang="cs-CZ" b="1" dirty="0">
                <a:solidFill>
                  <a:srgbClr val="FFFF00"/>
                </a:solidFill>
              </a:rPr>
              <a:t>-ACP + NADPH + H</a:t>
            </a:r>
            <a:r>
              <a:rPr lang="cs-CZ" b="1" baseline="30000" dirty="0">
                <a:solidFill>
                  <a:srgbClr val="FFFF00"/>
                </a:solidFill>
              </a:rPr>
              <a:t>+</a:t>
            </a:r>
            <a:r>
              <a:rPr lang="cs-CZ" b="1" dirty="0">
                <a:solidFill>
                  <a:srgbClr val="FFFF00"/>
                </a:solidFill>
              </a:rPr>
              <a:t> → </a:t>
            </a:r>
            <a:r>
              <a:rPr lang="cs-CZ" b="1" dirty="0" err="1">
                <a:solidFill>
                  <a:srgbClr val="FF0000"/>
                </a:solidFill>
              </a:rPr>
              <a:t>butyryl</a:t>
            </a:r>
            <a:r>
              <a:rPr lang="cs-CZ" b="1" dirty="0">
                <a:solidFill>
                  <a:srgbClr val="FF0000"/>
                </a:solidFill>
              </a:rPr>
              <a:t>-ACP + NADP</a:t>
            </a:r>
            <a:r>
              <a:rPr lang="cs-CZ" b="1" baseline="30000" dirty="0">
                <a:solidFill>
                  <a:srgbClr val="FF0000"/>
                </a:solidFill>
              </a:rPr>
              <a:t>+</a:t>
            </a: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7170" name="Picture 2" descr="Lipid metabolism - презентация онлайн">
            <a:extLst>
              <a:ext uri="{FF2B5EF4-FFF2-40B4-BE49-F238E27FC236}">
                <a16:creationId xmlns:a16="http://schemas.microsoft.com/office/drawing/2014/main" id="{034D95E7-8649-4DEB-AC2F-6F83AEAB77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674" y="3657600"/>
            <a:ext cx="9156700" cy="3023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6250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3DE08E-BCBB-4D35-B834-DFE8410A5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249"/>
            <a:ext cx="10515600" cy="6307494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6. KROK </a:t>
            </a:r>
            <a:r>
              <a:rPr lang="cs-CZ" b="1" dirty="0">
                <a:solidFill>
                  <a:srgbClr val="FFFF00"/>
                </a:solidFill>
              </a:rPr>
              <a:t>- </a:t>
            </a:r>
            <a:r>
              <a:rPr lang="cs-CZ" b="1" dirty="0" err="1">
                <a:solidFill>
                  <a:srgbClr val="FFFF00"/>
                </a:solidFill>
              </a:rPr>
              <a:t>Butyryl</a:t>
            </a:r>
            <a:r>
              <a:rPr lang="cs-CZ" b="1" dirty="0">
                <a:solidFill>
                  <a:srgbClr val="FFFF00"/>
                </a:solidFill>
              </a:rPr>
              <a:t>-ACP je hydratován enzymem </a:t>
            </a:r>
            <a:r>
              <a:rPr lang="cs-CZ" b="1" dirty="0" err="1">
                <a:solidFill>
                  <a:srgbClr val="00B050"/>
                </a:solidFill>
              </a:rPr>
              <a:t>palmitoyl-thioesterázou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na butyrát, </a:t>
            </a:r>
            <a:r>
              <a:rPr lang="cs-CZ" dirty="0"/>
              <a:t>který se odpojuje od ACP a uvolňuje se.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Uvolněný butyrát vstupuje do dráhy znovu – </a:t>
            </a:r>
            <a:r>
              <a:rPr lang="cs-CZ" b="1" dirty="0">
                <a:solidFill>
                  <a:srgbClr val="FFFF00"/>
                </a:solidFill>
              </a:rPr>
              <a:t>jako </a:t>
            </a:r>
            <a:r>
              <a:rPr lang="cs-CZ" b="1" dirty="0" err="1">
                <a:solidFill>
                  <a:srgbClr val="FFFF00"/>
                </a:solidFill>
              </a:rPr>
              <a:t>butyryl-CoA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/>
              <a:t>se čtyřmi uhlíky </a:t>
            </a:r>
            <a:r>
              <a:rPr lang="cs-CZ" b="1" dirty="0">
                <a:solidFill>
                  <a:srgbClr val="FFFF00"/>
                </a:solidFill>
              </a:rPr>
              <a:t>místo </a:t>
            </a:r>
            <a:r>
              <a:rPr lang="cs-CZ" b="1" dirty="0" err="1">
                <a:solidFill>
                  <a:srgbClr val="FFFF00"/>
                </a:solidFill>
              </a:rPr>
              <a:t>acetylCoA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/>
              <a:t>se dvěma uhlíky – </a:t>
            </a:r>
            <a:r>
              <a:rPr lang="cs-CZ" b="1" dirty="0">
                <a:solidFill>
                  <a:srgbClr val="FF0000"/>
                </a:solidFill>
              </a:rPr>
              <a:t>a nechá se prodloužit o další dva uhlíky.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nejdelší mastná kyselina, </a:t>
            </a:r>
            <a:r>
              <a:rPr lang="cs-CZ" b="1" dirty="0" err="1">
                <a:solidFill>
                  <a:srgbClr val="FF0000"/>
                </a:solidFill>
              </a:rPr>
              <a:t>syntetizovatelná</a:t>
            </a:r>
            <a:r>
              <a:rPr lang="cs-CZ" b="1" dirty="0">
                <a:solidFill>
                  <a:srgbClr val="FF0000"/>
                </a:solidFill>
              </a:rPr>
              <a:t> tímto způsobem, je palmitát (C16).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3200" b="1" dirty="0">
                <a:solidFill>
                  <a:srgbClr val="FFFF00"/>
                </a:solidFill>
              </a:rPr>
              <a:t>Syntéza mastných kyselin s lichým počtem uhlíků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syntéza mastných kyselin s lichým počtem uhlíků se od výše popsaného mechanismu </a:t>
            </a:r>
            <a:r>
              <a:rPr lang="cs-CZ" b="1" dirty="0">
                <a:solidFill>
                  <a:srgbClr val="FFFF00"/>
                </a:solidFill>
              </a:rPr>
              <a:t>liší pouze použitím </a:t>
            </a:r>
            <a:r>
              <a:rPr lang="cs-CZ" b="1" dirty="0" err="1">
                <a:solidFill>
                  <a:srgbClr val="FFFF00"/>
                </a:solidFill>
              </a:rPr>
              <a:t>tříuhlíkatého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b="1" dirty="0" err="1">
                <a:solidFill>
                  <a:srgbClr val="FFFF00"/>
                </a:solidFill>
              </a:rPr>
              <a:t>propionylkoenzymu</a:t>
            </a:r>
            <a:r>
              <a:rPr lang="cs-CZ" b="1" dirty="0">
                <a:solidFill>
                  <a:srgbClr val="FFFF00"/>
                </a:solidFill>
              </a:rPr>
              <a:t> A </a:t>
            </a:r>
            <a:r>
              <a:rPr lang="cs-CZ" dirty="0"/>
              <a:t>odvozeného od </a:t>
            </a:r>
            <a:r>
              <a:rPr lang="cs-CZ" dirty="0" err="1"/>
              <a:t>tříuhlíkaté</a:t>
            </a:r>
            <a:r>
              <a:rPr lang="cs-CZ" dirty="0"/>
              <a:t> kyseliny propionové namísto </a:t>
            </a:r>
            <a:r>
              <a:rPr lang="cs-CZ" dirty="0" err="1"/>
              <a:t>dvouuhlíkatého</a:t>
            </a:r>
            <a:r>
              <a:rPr lang="cs-CZ" dirty="0"/>
              <a:t> acetylkoenzymu A na úplném začátku syntézy.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246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1CD311-1994-4BE2-B10B-BA8DA9902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5861"/>
            <a:ext cx="10515600" cy="587829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FFFF00"/>
                </a:solidFill>
                <a:latin typeface="+mn-lt"/>
              </a:rPr>
              <a:t>Syntéza mastných kyselin s více než 16 uhlíky</a:t>
            </a:r>
            <a:r>
              <a:rPr lang="cs-CZ" dirty="0"/>
              <a:t/>
            </a:r>
            <a:br>
              <a:rPr lang="cs-CZ" dirty="0"/>
            </a:br>
            <a:endParaRPr lang="cs-CZ" sz="32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9B4060-FC35-456F-B9BA-F7C6548FB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3690"/>
            <a:ext cx="10515600" cy="57943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Po palmitát (16C) probíhá syntéza </a:t>
            </a:r>
            <a:r>
              <a:rPr lang="cs-CZ" b="1" dirty="0">
                <a:solidFill>
                  <a:srgbClr val="FFFF00"/>
                </a:solidFill>
              </a:rPr>
              <a:t>v cytoplazmě na komplexu FAS.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 případě syntézy delších mastných kyselin </a:t>
            </a:r>
            <a:r>
              <a:rPr lang="cs-CZ" b="1" dirty="0">
                <a:solidFill>
                  <a:srgbClr val="FFFF00"/>
                </a:solidFill>
              </a:rPr>
              <a:t>se palmitát transportuje do endoplazmatického retikula,</a:t>
            </a:r>
            <a:r>
              <a:rPr lang="cs-CZ" dirty="0"/>
              <a:t> v němž jsou umístěny enzymy podobné komplexu FAS.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ty palmitát dále prodlužují.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200" b="1" dirty="0">
                <a:solidFill>
                  <a:srgbClr val="FFFF00"/>
                </a:solidFill>
              </a:rPr>
              <a:t>Odlišnosti od syntézy v cytoplazmě na komplexu FAS: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enzymy nejsou v komplexu, ale odděleně a na membráně endoplazmatického retikula.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místo ACP se používá koenzym 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regulace nezávislá na FAS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65924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820EFB-0A11-4BD2-9B71-715BB2037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3224"/>
            <a:ext cx="10515600" cy="5803739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Kromě endoplazmatického retikula a cytoplazmy probíhá syntéza mastných kyselin minoritně také v mitochondriích, podobným mechanismem jako v endoplazmatickém retikulu, pouze zdrojem uhlíku není </a:t>
            </a:r>
            <a:r>
              <a:rPr lang="cs-CZ" dirty="0" err="1"/>
              <a:t>malonylkoenzym</a:t>
            </a:r>
            <a:r>
              <a:rPr lang="cs-CZ" dirty="0"/>
              <a:t> A, ale acetylkoenzym A.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r>
              <a:rPr lang="cs-CZ" sz="3200" b="1" dirty="0">
                <a:solidFill>
                  <a:srgbClr val="FFFF00"/>
                </a:solidFill>
              </a:rPr>
              <a:t>Syntéza nenasycených mastných kyselin</a:t>
            </a:r>
            <a:endParaRPr lang="cs-CZ" sz="32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Při syntéze mastných kyselin s dvojnými vazbami vzniká </a:t>
            </a:r>
            <a:r>
              <a:rPr lang="cs-CZ" b="1" dirty="0">
                <a:solidFill>
                  <a:srgbClr val="FFFF00"/>
                </a:solidFill>
              </a:rPr>
              <a:t>nejprve </a:t>
            </a:r>
            <a:r>
              <a:rPr lang="cs-CZ" dirty="0"/>
              <a:t>výše popsaným postupem příslušná </a:t>
            </a:r>
            <a:r>
              <a:rPr lang="cs-CZ" b="1" dirty="0">
                <a:solidFill>
                  <a:srgbClr val="FFFF00"/>
                </a:solidFill>
              </a:rPr>
              <a:t>mastná kyselina nasycená.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ta je transportována do endoplazmatického retikula, </a:t>
            </a:r>
            <a:r>
              <a:rPr lang="cs-CZ" b="1" dirty="0">
                <a:solidFill>
                  <a:srgbClr val="FF0000"/>
                </a:solidFill>
              </a:rPr>
              <a:t>kde je desaturována </a:t>
            </a:r>
            <a:r>
              <a:rPr lang="cs-CZ" b="1" dirty="0" err="1">
                <a:solidFill>
                  <a:srgbClr val="00B050"/>
                </a:solidFill>
              </a:rPr>
              <a:t>desaturázami</a:t>
            </a:r>
            <a:r>
              <a:rPr lang="cs-CZ" b="1" dirty="0">
                <a:solidFill>
                  <a:srgbClr val="00B05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často dochází k propojování procesů elongace a </a:t>
            </a:r>
            <a:r>
              <a:rPr lang="cs-CZ" dirty="0" err="1"/>
              <a:t>desaturace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593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EF6CFF-7FE9-42F5-8B80-76827534E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1845"/>
            <a:ext cx="10515600" cy="564511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 err="1">
                <a:solidFill>
                  <a:srgbClr val="00B050"/>
                </a:solidFill>
              </a:rPr>
              <a:t>Desaturázy</a:t>
            </a:r>
            <a:r>
              <a:rPr lang="cs-CZ" dirty="0"/>
              <a:t> jsou spojeny </a:t>
            </a:r>
            <a:r>
              <a:rPr lang="cs-CZ" b="1" dirty="0">
                <a:solidFill>
                  <a:srgbClr val="FFFF00"/>
                </a:solidFill>
              </a:rPr>
              <a:t>s </a:t>
            </a:r>
            <a:r>
              <a:rPr lang="cs-CZ" b="1" dirty="0" err="1">
                <a:solidFill>
                  <a:srgbClr val="FFFF00"/>
                </a:solidFill>
              </a:rPr>
              <a:t>elektronovám</a:t>
            </a:r>
            <a:r>
              <a:rPr lang="cs-CZ" b="1" dirty="0">
                <a:solidFill>
                  <a:srgbClr val="FFFF00"/>
                </a:solidFill>
              </a:rPr>
              <a:t> transportním řetězcem, </a:t>
            </a:r>
            <a:r>
              <a:rPr lang="cs-CZ" dirty="0"/>
              <a:t>který zajišťuje, </a:t>
            </a:r>
            <a:r>
              <a:rPr lang="cs-CZ" b="1" dirty="0">
                <a:solidFill>
                  <a:srgbClr val="FF0000"/>
                </a:solidFill>
              </a:rPr>
              <a:t>aby během </a:t>
            </a:r>
            <a:r>
              <a:rPr lang="cs-CZ" b="1" dirty="0" err="1">
                <a:solidFill>
                  <a:srgbClr val="FF0000"/>
                </a:solidFill>
              </a:rPr>
              <a:t>desaturace</a:t>
            </a:r>
            <a:r>
              <a:rPr lang="cs-CZ" b="1" dirty="0">
                <a:solidFill>
                  <a:srgbClr val="FF0000"/>
                </a:solidFill>
              </a:rPr>
              <a:t> nevznikal škodlivý peroxid vodíku.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savčí </a:t>
            </a:r>
            <a:r>
              <a:rPr lang="cs-CZ" dirty="0" err="1"/>
              <a:t>desaturázy</a:t>
            </a:r>
            <a:r>
              <a:rPr lang="cs-CZ" dirty="0"/>
              <a:t> dokáží vytvořit dvojnou vazbu </a:t>
            </a:r>
            <a:r>
              <a:rPr lang="cs-CZ" b="1" dirty="0">
                <a:solidFill>
                  <a:srgbClr val="FF0000"/>
                </a:solidFill>
              </a:rPr>
              <a:t>nejdále devět uhlíků od koncového karboxylu.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mastné kyseliny, jejichž dvojná vazba je od karboxylu vzdálena </a:t>
            </a:r>
            <a:r>
              <a:rPr lang="cs-CZ" b="1" dirty="0">
                <a:solidFill>
                  <a:srgbClr val="FFFF00"/>
                </a:solidFill>
              </a:rPr>
              <a:t>deset a více uhlíků </a:t>
            </a:r>
            <a:r>
              <a:rPr lang="cs-CZ" b="1" dirty="0">
                <a:solidFill>
                  <a:srgbClr val="00B0F0"/>
                </a:solidFill>
              </a:rPr>
              <a:t>(kyselina linolová, kyselina </a:t>
            </a:r>
            <a:r>
              <a:rPr lang="cs-CZ" b="1" dirty="0" err="1">
                <a:solidFill>
                  <a:srgbClr val="00B0F0"/>
                </a:solidFill>
              </a:rPr>
              <a:t>linolenová</a:t>
            </a:r>
            <a:r>
              <a:rPr lang="cs-CZ" b="1" dirty="0">
                <a:solidFill>
                  <a:srgbClr val="00B0F0"/>
                </a:solidFill>
              </a:rPr>
              <a:t>)</a:t>
            </a:r>
            <a:r>
              <a:rPr lang="cs-CZ" dirty="0"/>
              <a:t> tedy </a:t>
            </a:r>
            <a:r>
              <a:rPr lang="cs-CZ" b="1" dirty="0">
                <a:solidFill>
                  <a:srgbClr val="FF0000"/>
                </a:solidFill>
              </a:rPr>
              <a:t>není organismus schopen syntetizovat.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takové mastné kyseliny </a:t>
            </a:r>
            <a:r>
              <a:rPr lang="cs-CZ" b="1" dirty="0">
                <a:solidFill>
                  <a:srgbClr val="FF0000"/>
                </a:solidFill>
              </a:rPr>
              <a:t>jsou esenciálními mastnými kyselinami a je třeba je přijímat v potravě.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88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49E51E-B1F2-4ACE-95F5-76A0BBD51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300"/>
            <a:ext cx="10515600" cy="681134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Tvorba mastných kyselin a </a:t>
            </a:r>
            <a:r>
              <a:rPr lang="cs-CZ" sz="3200" b="1" dirty="0" err="1">
                <a:latin typeface="+mn-lt"/>
              </a:rPr>
              <a:t>triacylglycerolů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4C6D0B-A112-4225-92FE-22E0F61CA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1012"/>
            <a:ext cx="10515600" cy="56356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Tvorba </a:t>
            </a:r>
            <a:r>
              <a:rPr lang="cs-CZ" b="1" dirty="0">
                <a:solidFill>
                  <a:srgbClr val="FF0000"/>
                </a:solidFill>
              </a:rPr>
              <a:t>mastných kyselin a </a:t>
            </a:r>
            <a:r>
              <a:rPr lang="cs-CZ" b="1" dirty="0" err="1">
                <a:solidFill>
                  <a:srgbClr val="FF0000"/>
                </a:solidFill>
              </a:rPr>
              <a:t>triacylglycerolů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představuje energeticky vysoce náročný proces lokalizovaný převážně </a:t>
            </a:r>
            <a:r>
              <a:rPr lang="cs-CZ" b="1" dirty="0">
                <a:solidFill>
                  <a:srgbClr val="FFFF00"/>
                </a:solidFill>
              </a:rPr>
              <a:t>v buňkách jater, tukové tkáně, CNS či </a:t>
            </a:r>
            <a:r>
              <a:rPr lang="cs-CZ" b="1" dirty="0" err="1">
                <a:solidFill>
                  <a:srgbClr val="FFFF00"/>
                </a:solidFill>
              </a:rPr>
              <a:t>laktující</a:t>
            </a:r>
            <a:r>
              <a:rPr lang="cs-CZ" b="1" dirty="0">
                <a:solidFill>
                  <a:srgbClr val="FFFF00"/>
                </a:solidFill>
              </a:rPr>
              <a:t> mléčné žlázy.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proces tvorby mastných kyselin je v mnoha ohledech </a:t>
            </a:r>
            <a:r>
              <a:rPr lang="cs-CZ" b="1" dirty="0">
                <a:solidFill>
                  <a:srgbClr val="FFFF00"/>
                </a:solidFill>
              </a:rPr>
              <a:t>obrácenou 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-oxidací </a:t>
            </a:r>
            <a:r>
              <a:rPr lang="cs-CZ" dirty="0">
                <a:sym typeface="Symbol" panose="05050102010706020507" pitchFamily="18" charset="2"/>
              </a:rPr>
              <a:t></a:t>
            </a:r>
            <a:r>
              <a:rPr lang="cs-CZ" dirty="0"/>
              <a:t> namísto oxidace probíhá redukce, podobně hydratace je nahrazena dehydratací.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nejde však o přesné obrácení dějů, oba procesy se v mnoha významných ohledech odlišují: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b="1" dirty="0">
                <a:solidFill>
                  <a:srgbClr val="FFFF00"/>
                </a:solidFill>
              </a:rPr>
              <a:t>syntéza MK probíhá v cytoplazmě</a:t>
            </a:r>
            <a:r>
              <a:rPr lang="cs-CZ" sz="2800" dirty="0"/>
              <a:t>, </a:t>
            </a:r>
            <a:r>
              <a:rPr lang="cs-CZ" sz="2800" b="1" dirty="0">
                <a:solidFill>
                  <a:srgbClr val="00B0F0"/>
                </a:solidFill>
              </a:rPr>
              <a:t>odbourávání v matrix mitochondrií.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800" dirty="0"/>
              <a:t> Meziprodukty syntézy MK jsou </a:t>
            </a:r>
            <a:r>
              <a:rPr lang="cs-CZ" sz="2800" b="1" dirty="0"/>
              <a:t>vázány</a:t>
            </a:r>
            <a:r>
              <a:rPr lang="cs-CZ" sz="2800" dirty="0"/>
              <a:t> na </a:t>
            </a:r>
            <a:r>
              <a:rPr lang="cs-CZ" sz="2800" b="1" dirty="0">
                <a:solidFill>
                  <a:srgbClr val="FFFF00"/>
                </a:solidFill>
              </a:rPr>
              <a:t>tzv. </a:t>
            </a:r>
            <a:r>
              <a:rPr lang="cs-CZ" sz="2800" b="1" i="1" dirty="0">
                <a:solidFill>
                  <a:srgbClr val="FFFF00"/>
                </a:solidFill>
              </a:rPr>
              <a:t>acyl </a:t>
            </a:r>
            <a:r>
              <a:rPr lang="cs-CZ" sz="2800" b="1" i="1" dirty="0" err="1">
                <a:solidFill>
                  <a:srgbClr val="FFFF00"/>
                </a:solidFill>
              </a:rPr>
              <a:t>carrier</a:t>
            </a:r>
            <a:r>
              <a:rPr lang="cs-CZ" sz="2800" b="1" i="1" dirty="0">
                <a:solidFill>
                  <a:srgbClr val="FFFF00"/>
                </a:solidFill>
              </a:rPr>
              <a:t> protein</a:t>
            </a:r>
            <a:r>
              <a:rPr lang="cs-CZ" sz="2800" dirty="0"/>
              <a:t> (ACP, protein přenášející acyly), </a:t>
            </a:r>
            <a:r>
              <a:rPr lang="cs-CZ" sz="2800" b="1" dirty="0">
                <a:solidFill>
                  <a:srgbClr val="00B0F0"/>
                </a:solidFill>
              </a:rPr>
              <a:t>meziprodukty degradace na molekulu acetyl-</a:t>
            </a:r>
            <a:r>
              <a:rPr lang="cs-CZ" sz="2800" b="1" dirty="0" err="1">
                <a:solidFill>
                  <a:srgbClr val="00B0F0"/>
                </a:solidFill>
              </a:rPr>
              <a:t>CoA</a:t>
            </a:r>
            <a:r>
              <a:rPr lang="cs-CZ" sz="2800" b="1" dirty="0">
                <a:solidFill>
                  <a:srgbClr val="00B0F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6333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2B1258-8E27-400C-9D6E-9575FDA9C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1176"/>
            <a:ext cx="10515600" cy="6064897"/>
          </a:xfrm>
        </p:spPr>
        <p:txBody>
          <a:bodyPr/>
          <a:lstStyle/>
          <a:p>
            <a:pPr lvl="2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800" dirty="0"/>
              <a:t>enzymy syntézy MK jsou spojeny do </a:t>
            </a:r>
            <a:r>
              <a:rPr lang="cs-CZ" sz="2800" b="1" dirty="0">
                <a:solidFill>
                  <a:srgbClr val="FFFF00"/>
                </a:solidFill>
              </a:rPr>
              <a:t>multienzymového komplexu zvaného </a:t>
            </a:r>
            <a:r>
              <a:rPr lang="cs-CZ" sz="2800" b="1" i="1" dirty="0" err="1">
                <a:solidFill>
                  <a:srgbClr val="00B050"/>
                </a:solidFill>
              </a:rPr>
              <a:t>syntáza</a:t>
            </a:r>
            <a:r>
              <a:rPr lang="cs-CZ" sz="2800" b="1" i="1" dirty="0">
                <a:solidFill>
                  <a:srgbClr val="00B050"/>
                </a:solidFill>
              </a:rPr>
              <a:t> MK (FAS)</a:t>
            </a:r>
            <a:r>
              <a:rPr lang="cs-CZ" sz="2800" b="1" dirty="0">
                <a:solidFill>
                  <a:srgbClr val="00B050"/>
                </a:solidFill>
              </a:rPr>
              <a:t>, </a:t>
            </a:r>
            <a:r>
              <a:rPr lang="cs-CZ" sz="2800" b="1" dirty="0">
                <a:solidFill>
                  <a:srgbClr val="00B0F0"/>
                </a:solidFill>
              </a:rPr>
              <a:t>enzymy degradace jsou uloženy volně v matrix.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800" dirty="0"/>
              <a:t> řetězec mastné kyseliny se </a:t>
            </a:r>
            <a:r>
              <a:rPr lang="cs-CZ" sz="2800" b="1" dirty="0"/>
              <a:t>prodlužuje vždy o dva</a:t>
            </a:r>
            <a:r>
              <a:rPr lang="cs-CZ" sz="2800" dirty="0"/>
              <a:t> uhlíkové atomy – výchozím substrátem je Acetyl-</a:t>
            </a:r>
            <a:r>
              <a:rPr lang="cs-CZ" sz="2800" dirty="0" err="1"/>
              <a:t>CoA</a:t>
            </a:r>
            <a:r>
              <a:rPr lang="cs-CZ" sz="2800" dirty="0"/>
              <a:t> </a:t>
            </a:r>
            <a:r>
              <a:rPr lang="cs-CZ" sz="2800" b="1" dirty="0">
                <a:solidFill>
                  <a:srgbClr val="FFFF00"/>
                </a:solidFill>
              </a:rPr>
              <a:t>(aktivovaným donorem je </a:t>
            </a:r>
            <a:r>
              <a:rPr lang="cs-CZ" sz="2800" b="1" dirty="0" err="1">
                <a:solidFill>
                  <a:srgbClr val="FFFF00"/>
                </a:solidFill>
              </a:rPr>
              <a:t>Malonyl-CoA</a:t>
            </a:r>
            <a:r>
              <a:rPr lang="cs-CZ" sz="2800" b="1" dirty="0">
                <a:solidFill>
                  <a:srgbClr val="FFFF00"/>
                </a:solidFill>
              </a:rPr>
              <a:t>).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b="1" dirty="0">
                <a:solidFill>
                  <a:srgbClr val="FFFF00"/>
                </a:solidFill>
              </a:rPr>
              <a:t>redukčním činidlem syntézy je NADPH, </a:t>
            </a:r>
            <a:r>
              <a:rPr lang="cs-CZ" sz="2800" b="1" dirty="0">
                <a:solidFill>
                  <a:srgbClr val="00B0F0"/>
                </a:solidFill>
              </a:rPr>
              <a:t>oxidačními činidly degradace jsou FAD a NAD</a:t>
            </a:r>
            <a:r>
              <a:rPr lang="cs-CZ" sz="2800" b="1" baseline="30000" dirty="0">
                <a:solidFill>
                  <a:srgbClr val="00B0F0"/>
                </a:solidFill>
              </a:rPr>
              <a:t>+</a:t>
            </a:r>
            <a:r>
              <a:rPr lang="cs-CZ" sz="2800" b="1" dirty="0">
                <a:solidFill>
                  <a:srgbClr val="00B0F0"/>
                </a:solidFill>
              </a:rPr>
              <a:t>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b="1" dirty="0">
                <a:solidFill>
                  <a:srgbClr val="FFFF00"/>
                </a:solidFill>
              </a:rPr>
              <a:t>prodlužování řetězce na </a:t>
            </a:r>
            <a:r>
              <a:rPr lang="cs-CZ" sz="2800" b="1" dirty="0" err="1">
                <a:solidFill>
                  <a:srgbClr val="00B050"/>
                </a:solidFill>
              </a:rPr>
              <a:t>syntáze</a:t>
            </a:r>
            <a:r>
              <a:rPr lang="cs-CZ" sz="2800" b="1" dirty="0">
                <a:solidFill>
                  <a:srgbClr val="00B050"/>
                </a:solidFill>
              </a:rPr>
              <a:t> MK </a:t>
            </a:r>
            <a:r>
              <a:rPr lang="cs-CZ" sz="2800" b="1" dirty="0">
                <a:solidFill>
                  <a:srgbClr val="FFFF00"/>
                </a:solidFill>
              </a:rPr>
              <a:t>končí tvorbou palmitátu (C</a:t>
            </a:r>
            <a:r>
              <a:rPr lang="cs-CZ" sz="2800" b="1" baseline="-25000" dirty="0">
                <a:solidFill>
                  <a:srgbClr val="FFFF00"/>
                </a:solidFill>
              </a:rPr>
              <a:t>16</a:t>
            </a:r>
            <a:r>
              <a:rPr lang="cs-CZ" sz="2800" b="1" dirty="0">
                <a:solidFill>
                  <a:srgbClr val="FFFF00"/>
                </a:solidFill>
              </a:rPr>
              <a:t>), další prodlužování řetězce a tvorba nenasycených kyselin probíhá účinkem jiných enzymů v ER a v mitochondriích.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202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9D6D20-465E-4295-A1DC-E1DD8ECF0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203649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FF00"/>
                </a:solidFill>
                <a:latin typeface="+mn-lt"/>
              </a:rPr>
              <a:t>Tvorba </a:t>
            </a:r>
            <a:r>
              <a:rPr lang="cs-CZ" sz="3200" b="1" dirty="0" err="1">
                <a:solidFill>
                  <a:srgbClr val="FFFF00"/>
                </a:solidFill>
                <a:latin typeface="+mn-lt"/>
              </a:rPr>
              <a:t>malonyl-CoA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6434C4-C662-4D7F-B27E-7AC731C8B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482" y="1007706"/>
            <a:ext cx="10719318" cy="585029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Vstupní látkou pro syntézu mastných kyselin je Acetyl-</a:t>
            </a:r>
            <a:r>
              <a:rPr lang="cs-CZ" b="1" dirty="0" err="1"/>
              <a:t>CoA</a:t>
            </a:r>
            <a:r>
              <a:rPr lang="cs-CZ" b="1" dirty="0"/>
              <a:t>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1. KROK </a:t>
            </a:r>
            <a:r>
              <a:rPr lang="cs-CZ" b="1" dirty="0"/>
              <a:t>- </a:t>
            </a:r>
            <a:r>
              <a:rPr lang="cs-CZ" dirty="0"/>
              <a:t>v</a:t>
            </a:r>
            <a:r>
              <a:rPr lang="pl-PL" dirty="0"/>
              <a:t> prvním kroku dochází za spotřeby ATP ke </a:t>
            </a:r>
            <a:r>
              <a:rPr lang="pl-PL" b="1" dirty="0">
                <a:solidFill>
                  <a:srgbClr val="FF0000"/>
                </a:solidFill>
              </a:rPr>
              <a:t>karboxylaci </a:t>
            </a:r>
            <a:r>
              <a:rPr lang="cs-CZ" b="1" dirty="0">
                <a:solidFill>
                  <a:srgbClr val="FF0000"/>
                </a:solidFill>
              </a:rPr>
              <a:t>Acetyl-</a:t>
            </a:r>
            <a:r>
              <a:rPr lang="cs-CZ" b="1" dirty="0" err="1">
                <a:solidFill>
                  <a:srgbClr val="FF0000"/>
                </a:solidFill>
              </a:rPr>
              <a:t>CoA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pl-PL" b="1" dirty="0">
                <a:solidFill>
                  <a:srgbClr val="FF0000"/>
                </a:solidFill>
              </a:rPr>
              <a:t>na malonyl-CoA</a:t>
            </a:r>
            <a:r>
              <a:rPr lang="pl-PL" dirty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cs-CZ" b="1" dirty="0">
                <a:solidFill>
                  <a:srgbClr val="FFFF00"/>
                </a:solidFill>
              </a:rPr>
              <a:t>Acetyl-</a:t>
            </a:r>
            <a:r>
              <a:rPr lang="cs-CZ" b="1" dirty="0" err="1">
                <a:solidFill>
                  <a:srgbClr val="FFFF00"/>
                </a:solidFill>
              </a:rPr>
              <a:t>CoA</a:t>
            </a:r>
            <a:r>
              <a:rPr lang="cs-CZ" b="1" dirty="0">
                <a:solidFill>
                  <a:srgbClr val="FFFF00"/>
                </a:solidFill>
              </a:rPr>
              <a:t> + ATP + HCO</a:t>
            </a:r>
            <a:r>
              <a:rPr lang="cs-CZ" b="1" baseline="-25000" dirty="0">
                <a:solidFill>
                  <a:srgbClr val="FFFF00"/>
                </a:solidFill>
              </a:rPr>
              <a:t>3</a:t>
            </a:r>
            <a:r>
              <a:rPr lang="cs-CZ" b="1" baseline="30000" dirty="0">
                <a:solidFill>
                  <a:srgbClr val="FFFF00"/>
                </a:solidFill>
              </a:rPr>
              <a:t>–</a:t>
            </a:r>
            <a:r>
              <a:rPr lang="cs-CZ" b="1" dirty="0">
                <a:solidFill>
                  <a:srgbClr val="FFFF00"/>
                </a:solidFill>
              </a:rPr>
              <a:t> → </a:t>
            </a:r>
            <a:r>
              <a:rPr lang="cs-CZ" b="1" dirty="0" err="1">
                <a:solidFill>
                  <a:srgbClr val="FF0000"/>
                </a:solidFill>
              </a:rPr>
              <a:t>malonyl-CoA</a:t>
            </a:r>
            <a:r>
              <a:rPr lang="cs-CZ" b="1" dirty="0"/>
              <a:t> </a:t>
            </a:r>
            <a:r>
              <a:rPr lang="cs-CZ" b="1" dirty="0">
                <a:solidFill>
                  <a:srgbClr val="FFFF00"/>
                </a:solidFill>
              </a:rPr>
              <a:t>+ ADP + </a:t>
            </a:r>
            <a:r>
              <a:rPr lang="cs-CZ" b="1" dirty="0" err="1">
                <a:solidFill>
                  <a:srgbClr val="FFFF00"/>
                </a:solidFill>
              </a:rPr>
              <a:t>P</a:t>
            </a:r>
            <a:r>
              <a:rPr lang="cs-CZ" b="1" baseline="-25000" dirty="0" err="1">
                <a:solidFill>
                  <a:srgbClr val="FFFF00"/>
                </a:solidFill>
              </a:rPr>
              <a:t>i</a:t>
            </a:r>
            <a:r>
              <a:rPr lang="cs-CZ" b="1" dirty="0">
                <a:solidFill>
                  <a:srgbClr val="FFFF00"/>
                </a:solidFill>
              </a:rPr>
              <a:t> + H</a:t>
            </a:r>
            <a:r>
              <a:rPr lang="cs-CZ" b="1" baseline="30000" dirty="0">
                <a:solidFill>
                  <a:srgbClr val="FFFF00"/>
                </a:solidFill>
              </a:rPr>
              <a:t>+</a:t>
            </a:r>
          </a:p>
          <a:p>
            <a:pPr marL="0" indent="0">
              <a:buNone/>
            </a:pPr>
            <a:endParaRPr lang="cs-CZ" baseline="300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aseline="30000" dirty="0"/>
              <a:t> </a:t>
            </a:r>
            <a:r>
              <a:rPr lang="cs-CZ" dirty="0"/>
              <a:t>Tuto reakci katalyzuje regulační enzym </a:t>
            </a:r>
            <a:r>
              <a:rPr lang="cs-CZ" b="1" dirty="0">
                <a:solidFill>
                  <a:srgbClr val="00B050"/>
                </a:solidFill>
              </a:rPr>
              <a:t>Acetyl-</a:t>
            </a:r>
            <a:r>
              <a:rPr lang="cs-CZ" b="1" dirty="0" err="1">
                <a:solidFill>
                  <a:srgbClr val="00B050"/>
                </a:solidFill>
              </a:rPr>
              <a:t>CoA</a:t>
            </a:r>
            <a:r>
              <a:rPr lang="cs-CZ" b="1" dirty="0">
                <a:solidFill>
                  <a:srgbClr val="00B050"/>
                </a:solidFill>
              </a:rPr>
              <a:t>-karboxyláza</a:t>
            </a:r>
            <a:r>
              <a:rPr lang="cs-CZ" dirty="0">
                <a:solidFill>
                  <a:srgbClr val="00B050"/>
                </a:solidFill>
              </a:rPr>
              <a:t>,</a:t>
            </a:r>
            <a:r>
              <a:rPr lang="cs-CZ" dirty="0"/>
              <a:t> jejímž </a:t>
            </a:r>
            <a:r>
              <a:rPr lang="cs-CZ" dirty="0" err="1"/>
              <a:t>kofaktorem</a:t>
            </a:r>
            <a:r>
              <a:rPr lang="cs-CZ" dirty="0"/>
              <a:t> je</a:t>
            </a:r>
            <a:r>
              <a:rPr lang="cs-CZ" b="1" dirty="0">
                <a:solidFill>
                  <a:srgbClr val="00B050"/>
                </a:solidFill>
              </a:rPr>
              <a:t> biotin – vitamin H čili B</a:t>
            </a:r>
            <a:r>
              <a:rPr lang="cs-CZ" b="1" baseline="-25000" dirty="0">
                <a:solidFill>
                  <a:srgbClr val="00B050"/>
                </a:solidFill>
              </a:rPr>
              <a:t>7</a:t>
            </a:r>
            <a:r>
              <a:rPr lang="cs-CZ" dirty="0"/>
              <a:t> (obecně jde o </a:t>
            </a:r>
            <a:r>
              <a:rPr lang="cs-CZ" dirty="0" err="1"/>
              <a:t>kofaktor</a:t>
            </a:r>
            <a:r>
              <a:rPr lang="cs-CZ" dirty="0"/>
              <a:t> karboxyláz).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00B050"/>
                </a:solidFill>
              </a:rPr>
              <a:t>Acetyl-</a:t>
            </a:r>
            <a:r>
              <a:rPr lang="cs-CZ" b="1" dirty="0" err="1">
                <a:solidFill>
                  <a:srgbClr val="00B050"/>
                </a:solidFill>
              </a:rPr>
              <a:t>CoA</a:t>
            </a:r>
            <a:r>
              <a:rPr lang="cs-CZ" b="1" dirty="0">
                <a:solidFill>
                  <a:srgbClr val="00B050"/>
                </a:solidFill>
              </a:rPr>
              <a:t>-karboxyláza </a:t>
            </a:r>
            <a:r>
              <a:rPr lang="cs-CZ" dirty="0"/>
              <a:t>je </a:t>
            </a:r>
            <a:r>
              <a:rPr lang="cs-CZ" b="1" dirty="0">
                <a:solidFill>
                  <a:srgbClr val="FFFF00"/>
                </a:solidFill>
              </a:rPr>
              <a:t>aktivována nadbytkem citrátu </a:t>
            </a:r>
            <a:r>
              <a:rPr lang="cs-CZ" dirty="0"/>
              <a:t>v buňce a naopak </a:t>
            </a:r>
            <a:r>
              <a:rPr lang="cs-CZ" b="1" dirty="0">
                <a:solidFill>
                  <a:srgbClr val="00B0F0"/>
                </a:solidFill>
              </a:rPr>
              <a:t>inhibována nadbytkem Acetyl-</a:t>
            </a:r>
            <a:r>
              <a:rPr lang="cs-CZ" b="1" dirty="0" err="1">
                <a:solidFill>
                  <a:srgbClr val="00B0F0"/>
                </a:solidFill>
              </a:rPr>
              <a:t>CoA</a:t>
            </a:r>
            <a:r>
              <a:rPr lang="cs-CZ" b="1" dirty="0">
                <a:solidFill>
                  <a:srgbClr val="00B0F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Syntéza </a:t>
            </a:r>
            <a:r>
              <a:rPr lang="cs-CZ" b="1" dirty="0" err="1"/>
              <a:t>malonyl-CoA</a:t>
            </a:r>
            <a:r>
              <a:rPr lang="cs-CZ" b="1" dirty="0"/>
              <a:t> </a:t>
            </a:r>
            <a:r>
              <a:rPr lang="cs-CZ" b="1" dirty="0">
                <a:solidFill>
                  <a:srgbClr val="FF0000"/>
                </a:solidFill>
              </a:rPr>
              <a:t>neprobíhá</a:t>
            </a:r>
            <a:r>
              <a:rPr lang="cs-CZ" dirty="0"/>
              <a:t> na </a:t>
            </a:r>
            <a:r>
              <a:rPr lang="cs-CZ" b="1" dirty="0" err="1">
                <a:solidFill>
                  <a:srgbClr val="00B050"/>
                </a:solidFill>
              </a:rPr>
              <a:t>syntáze</a:t>
            </a:r>
            <a:r>
              <a:rPr lang="cs-CZ" b="1" dirty="0">
                <a:solidFill>
                  <a:srgbClr val="00B050"/>
                </a:solidFill>
              </a:rPr>
              <a:t> MK.</a:t>
            </a:r>
          </a:p>
        </p:txBody>
      </p:sp>
    </p:spTree>
    <p:extLst>
      <p:ext uri="{BB962C8B-B14F-4D97-AF65-F5344CB8AC3E}">
        <p14:creationId xmlns:p14="http://schemas.microsoft.com/office/powerpoint/2010/main" val="2900126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atty Acid Biosynthesis">
            <a:extLst>
              <a:ext uri="{FF2B5EF4-FFF2-40B4-BE49-F238E27FC236}">
                <a16:creationId xmlns:a16="http://schemas.microsoft.com/office/drawing/2014/main" id="{5BEDE4BA-E723-4682-825B-DDA324CDF5E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249" y="1543616"/>
            <a:ext cx="10851502" cy="4978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415E838C-0393-4467-B6DD-EB9DE1FAC395}"/>
              </a:ext>
            </a:extLst>
          </p:cNvPr>
          <p:cNvSpPr txBox="1"/>
          <p:nvPr/>
        </p:nvSpPr>
        <p:spPr>
          <a:xfrm>
            <a:off x="270589" y="158621"/>
            <a:ext cx="116539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rgbClr val="FFFF00"/>
                </a:solidFill>
              </a:rPr>
              <a:t>Syntéza </a:t>
            </a:r>
            <a:r>
              <a:rPr lang="cs-CZ" sz="2800" dirty="0" err="1">
                <a:solidFill>
                  <a:srgbClr val="FFFF00"/>
                </a:solidFill>
              </a:rPr>
              <a:t>malonylkoenzymu</a:t>
            </a:r>
            <a:r>
              <a:rPr lang="cs-CZ" sz="2800" dirty="0">
                <a:solidFill>
                  <a:srgbClr val="FFFF00"/>
                </a:solidFill>
              </a:rPr>
              <a:t> A je klíčovou reakcí, </a:t>
            </a:r>
            <a:r>
              <a:rPr lang="cs-CZ" sz="2800" dirty="0"/>
              <a:t>protože </a:t>
            </a:r>
            <a:r>
              <a:rPr lang="cs-CZ" sz="2800" dirty="0" err="1"/>
              <a:t>právěmolekuly</a:t>
            </a:r>
            <a:r>
              <a:rPr lang="cs-CZ" sz="2800" dirty="0"/>
              <a:t>  </a:t>
            </a:r>
            <a:r>
              <a:rPr lang="cs-CZ" sz="2800" b="1" dirty="0" err="1">
                <a:solidFill>
                  <a:srgbClr val="00B0F0"/>
                </a:solidFill>
              </a:rPr>
              <a:t>malonylkoenzymu</a:t>
            </a:r>
            <a:r>
              <a:rPr lang="cs-CZ" sz="2800" b="1" dirty="0">
                <a:solidFill>
                  <a:srgbClr val="00B0F0"/>
                </a:solidFill>
              </a:rPr>
              <a:t> A </a:t>
            </a:r>
            <a:r>
              <a:rPr lang="cs-CZ" sz="2800" b="1" dirty="0">
                <a:solidFill>
                  <a:srgbClr val="FF0000"/>
                </a:solidFill>
              </a:rPr>
              <a:t>jsou donory </a:t>
            </a:r>
            <a:r>
              <a:rPr lang="cs-CZ" sz="2800" b="1" dirty="0" err="1">
                <a:solidFill>
                  <a:srgbClr val="FF0000"/>
                </a:solidFill>
              </a:rPr>
              <a:t>dvouuhlíkových</a:t>
            </a:r>
            <a:r>
              <a:rPr lang="cs-CZ" sz="2800" b="1" dirty="0">
                <a:solidFill>
                  <a:srgbClr val="FF0000"/>
                </a:solidFill>
              </a:rPr>
              <a:t> zbytků pro prodlužování vznikající mastné kyseliny. </a:t>
            </a:r>
          </a:p>
        </p:txBody>
      </p:sp>
    </p:spTree>
    <p:extLst>
      <p:ext uri="{BB962C8B-B14F-4D97-AF65-F5344CB8AC3E}">
        <p14:creationId xmlns:p14="http://schemas.microsoft.com/office/powerpoint/2010/main" val="730717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1CD311-1994-4BE2-B10B-BA8DA9902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951"/>
            <a:ext cx="10515600" cy="895739"/>
          </a:xfrm>
        </p:spPr>
        <p:txBody>
          <a:bodyPr>
            <a:normAutofit/>
          </a:bodyPr>
          <a:lstStyle/>
          <a:p>
            <a:r>
              <a:rPr lang="cs-CZ" sz="3200" b="1" dirty="0" err="1">
                <a:solidFill>
                  <a:srgbClr val="00B050"/>
                </a:solidFill>
                <a:latin typeface="+mn-lt"/>
              </a:rPr>
              <a:t>Syntáza</a:t>
            </a:r>
            <a:r>
              <a:rPr lang="cs-CZ" sz="3200" b="1" dirty="0">
                <a:solidFill>
                  <a:srgbClr val="00B050"/>
                </a:solidFill>
                <a:latin typeface="+mn-lt"/>
              </a:rPr>
              <a:t> mastných kyselin (FAS)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9B4060-FC35-456F-B9BA-F7C6548FB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3690"/>
            <a:ext cx="10515600" cy="51132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b="1" dirty="0" err="1">
                <a:solidFill>
                  <a:srgbClr val="00B050"/>
                </a:solidFill>
              </a:rPr>
              <a:t>Syntáza</a:t>
            </a:r>
            <a:r>
              <a:rPr lang="cs-CZ" b="1" dirty="0">
                <a:solidFill>
                  <a:srgbClr val="00B050"/>
                </a:solidFill>
              </a:rPr>
              <a:t> mastných kyselin</a:t>
            </a:r>
            <a:r>
              <a:rPr lang="cs-CZ" dirty="0"/>
              <a:t> u savců má strukturu </a:t>
            </a:r>
            <a:r>
              <a:rPr lang="cs-CZ" dirty="0" err="1"/>
              <a:t>homodimeru</a:t>
            </a:r>
            <a:r>
              <a:rPr lang="cs-CZ" dirty="0"/>
              <a:t> složeného </a:t>
            </a:r>
            <a:r>
              <a:rPr lang="cs-CZ" b="1" dirty="0">
                <a:solidFill>
                  <a:srgbClr val="92D050"/>
                </a:solidFill>
              </a:rPr>
              <a:t>ze dvou identických podjednotek.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každá podjednotka sestává ze </a:t>
            </a:r>
            <a:r>
              <a:rPr lang="cs-CZ" b="1" dirty="0">
                <a:solidFill>
                  <a:srgbClr val="FFFF00"/>
                </a:solidFill>
              </a:rPr>
              <a:t>tří domén</a:t>
            </a:r>
            <a:r>
              <a:rPr lang="cs-CZ" dirty="0"/>
              <a:t> spojených pohyblivými regiony: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FFFF00"/>
                </a:solidFill>
              </a:rPr>
              <a:t> Doména 1</a:t>
            </a:r>
            <a:r>
              <a:rPr lang="cs-CZ" sz="2800" dirty="0"/>
              <a:t> – zajišťuje vstup substrátu a obsahuje </a:t>
            </a:r>
            <a:r>
              <a:rPr lang="cs-CZ" sz="2800" b="1" dirty="0">
                <a:solidFill>
                  <a:srgbClr val="92D050"/>
                </a:solidFill>
              </a:rPr>
              <a:t>kondenzační jednotku, </a:t>
            </a:r>
            <a:r>
              <a:rPr lang="cs-CZ" sz="2800" dirty="0"/>
              <a:t>tvořenou 2 transferázami (</a:t>
            </a:r>
            <a:r>
              <a:rPr lang="cs-CZ" sz="2800" dirty="0" err="1"/>
              <a:t>acetyltransferáza</a:t>
            </a:r>
            <a:r>
              <a:rPr lang="cs-CZ" sz="2800" dirty="0"/>
              <a:t> a </a:t>
            </a:r>
            <a:r>
              <a:rPr lang="cs-CZ" sz="2800" dirty="0" err="1"/>
              <a:t>malonyltransferáza</a:t>
            </a:r>
            <a:r>
              <a:rPr lang="cs-CZ" sz="2800" dirty="0"/>
              <a:t>) a </a:t>
            </a:r>
            <a:r>
              <a:rPr lang="el-GR" sz="2800" dirty="0"/>
              <a:t>β-</a:t>
            </a:r>
            <a:r>
              <a:rPr lang="cs-CZ" sz="2800" dirty="0" err="1"/>
              <a:t>ketoacylsyntázou</a:t>
            </a:r>
            <a:r>
              <a:rPr lang="cs-CZ" sz="2800" dirty="0"/>
              <a:t> </a:t>
            </a:r>
            <a:r>
              <a:rPr lang="cs-CZ" sz="2800" b="1" dirty="0">
                <a:solidFill>
                  <a:srgbClr val="00B050"/>
                </a:solidFill>
              </a:rPr>
              <a:t>(kondenzační enzym – CE).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FFFF00"/>
                </a:solidFill>
              </a:rPr>
              <a:t> Doména 2</a:t>
            </a:r>
            <a:r>
              <a:rPr lang="cs-CZ" sz="2800" dirty="0"/>
              <a:t> – redukční jednotka – obsahuje </a:t>
            </a:r>
            <a:r>
              <a:rPr lang="cs-CZ" sz="2800" b="1" dirty="0">
                <a:solidFill>
                  <a:srgbClr val="00B050"/>
                </a:solidFill>
              </a:rPr>
              <a:t>ACP, </a:t>
            </a:r>
            <a:r>
              <a:rPr lang="el-GR" sz="2800" b="1" dirty="0">
                <a:solidFill>
                  <a:srgbClr val="00B050"/>
                </a:solidFill>
              </a:rPr>
              <a:t>β-</a:t>
            </a:r>
            <a:r>
              <a:rPr lang="cs-CZ" sz="2800" b="1" dirty="0" err="1">
                <a:solidFill>
                  <a:srgbClr val="00B050"/>
                </a:solidFill>
              </a:rPr>
              <a:t>ketoacylreduktázu</a:t>
            </a:r>
            <a:r>
              <a:rPr lang="cs-CZ" sz="2800" b="1" dirty="0">
                <a:solidFill>
                  <a:srgbClr val="00B050"/>
                </a:solidFill>
              </a:rPr>
              <a:t>, dehydratázu a </a:t>
            </a:r>
            <a:r>
              <a:rPr lang="cs-CZ" sz="2800" b="1" dirty="0" err="1">
                <a:solidFill>
                  <a:srgbClr val="00B050"/>
                </a:solidFill>
              </a:rPr>
              <a:t>enoylreduktázu</a:t>
            </a:r>
            <a:r>
              <a:rPr lang="cs-CZ" sz="2800" b="1" dirty="0">
                <a:solidFill>
                  <a:srgbClr val="00B050"/>
                </a:solidFill>
              </a:rPr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FFFF00"/>
                </a:solidFill>
              </a:rPr>
              <a:t> Doména 3</a:t>
            </a:r>
            <a:r>
              <a:rPr lang="cs-CZ" sz="2800" dirty="0">
                <a:solidFill>
                  <a:srgbClr val="FFFF00"/>
                </a:solidFill>
              </a:rPr>
              <a:t> </a:t>
            </a:r>
            <a:r>
              <a:rPr lang="cs-CZ" sz="2800" dirty="0"/>
              <a:t>– </a:t>
            </a:r>
            <a:r>
              <a:rPr lang="cs-CZ" sz="2800" b="1" dirty="0" err="1">
                <a:solidFill>
                  <a:srgbClr val="00B050"/>
                </a:solidFill>
              </a:rPr>
              <a:t>thioesteráza</a:t>
            </a:r>
            <a:r>
              <a:rPr lang="cs-CZ" sz="2800" dirty="0"/>
              <a:t> odštěpující palmitát z komplexu  </a:t>
            </a:r>
            <a:r>
              <a:rPr lang="cs-CZ" sz="2800" dirty="0" err="1"/>
              <a:t>syntázy</a:t>
            </a:r>
            <a:r>
              <a:rPr lang="cs-CZ" sz="2800" dirty="0"/>
              <a:t> MK (FAS).</a:t>
            </a:r>
          </a:p>
        </p:txBody>
      </p:sp>
    </p:spTree>
    <p:extLst>
      <p:ext uri="{BB962C8B-B14F-4D97-AF65-F5344CB8AC3E}">
        <p14:creationId xmlns:p14="http://schemas.microsoft.com/office/powerpoint/2010/main" val="3577073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A935C3-7AA7-4A05-88F8-7EA9650CA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0588"/>
            <a:ext cx="10515600" cy="632615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Místa </a:t>
            </a:r>
            <a:r>
              <a:rPr lang="cs-CZ" b="1" dirty="0"/>
              <a:t>vazby meziproduktů</a:t>
            </a:r>
            <a:r>
              <a:rPr lang="cs-CZ" dirty="0"/>
              <a:t> na </a:t>
            </a:r>
            <a:r>
              <a:rPr lang="cs-CZ" dirty="0" err="1"/>
              <a:t>syntázu</a:t>
            </a:r>
            <a:r>
              <a:rPr lang="cs-CZ" dirty="0"/>
              <a:t> MK představují: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800" b="1" dirty="0"/>
              <a:t> </a:t>
            </a:r>
            <a:r>
              <a:rPr lang="cs-CZ" sz="2800" b="1" dirty="0" err="1"/>
              <a:t>thiolová</a:t>
            </a:r>
            <a:r>
              <a:rPr lang="cs-CZ" sz="2800" b="1" dirty="0"/>
              <a:t> skupina aminokyseliny cysteinu CE.</a:t>
            </a:r>
            <a:endParaRPr lang="cs-CZ" sz="28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800" b="1" dirty="0"/>
              <a:t> </a:t>
            </a:r>
            <a:r>
              <a:rPr lang="cs-CZ" sz="2800" b="1" dirty="0" err="1"/>
              <a:t>thiolová</a:t>
            </a:r>
            <a:r>
              <a:rPr lang="cs-CZ" sz="2800" b="1" dirty="0"/>
              <a:t> skupina </a:t>
            </a:r>
            <a:r>
              <a:rPr lang="cs-CZ" sz="2800" b="1" dirty="0" err="1"/>
              <a:t>fosfopanteteinu</a:t>
            </a:r>
            <a:r>
              <a:rPr lang="cs-CZ" sz="2800" dirty="0"/>
              <a:t>, který se váže na serin v ACP.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2. KROK</a:t>
            </a:r>
            <a:r>
              <a:rPr lang="cs-CZ" dirty="0"/>
              <a:t> – </a:t>
            </a:r>
            <a:r>
              <a:rPr lang="cs-CZ" b="1" dirty="0">
                <a:solidFill>
                  <a:srgbClr val="FF0000"/>
                </a:solidFill>
              </a:rPr>
              <a:t>kondenzace </a:t>
            </a:r>
            <a:r>
              <a:rPr lang="cs-CZ" b="1" dirty="0" err="1">
                <a:solidFill>
                  <a:srgbClr val="FF0000"/>
                </a:solidFill>
              </a:rPr>
              <a:t>Malonyl-CoA</a:t>
            </a:r>
            <a:r>
              <a:rPr lang="cs-CZ" b="1" dirty="0">
                <a:solidFill>
                  <a:srgbClr val="FF0000"/>
                </a:solidFill>
              </a:rPr>
              <a:t> a Acetyl-ACP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 tomto kroku dochází ke </a:t>
            </a:r>
            <a:r>
              <a:rPr lang="cs-CZ" b="1" dirty="0">
                <a:solidFill>
                  <a:srgbClr val="FFFF00"/>
                </a:solidFill>
              </a:rPr>
              <a:t>kondenzaci mezi </a:t>
            </a:r>
            <a:r>
              <a:rPr lang="cs-CZ" b="1" dirty="0" err="1">
                <a:solidFill>
                  <a:srgbClr val="FFFF00"/>
                </a:solidFill>
              </a:rPr>
              <a:t>malonylem</a:t>
            </a:r>
            <a:r>
              <a:rPr lang="cs-CZ" b="1" dirty="0">
                <a:solidFill>
                  <a:srgbClr val="FFFF00"/>
                </a:solidFill>
              </a:rPr>
              <a:t> zavěšeným na ACP jedné podjednotky a acetylem na kondenzačním enzymu druhé podjednotky.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Nový acyl zůstává navázán na ACP:</a:t>
            </a:r>
          </a:p>
          <a:p>
            <a:pPr marL="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b="1" dirty="0">
                <a:solidFill>
                  <a:srgbClr val="FFFF00"/>
                </a:solidFill>
              </a:rPr>
              <a:t>Acetyl-CE + </a:t>
            </a:r>
            <a:r>
              <a:rPr lang="cs-CZ" b="1" dirty="0" err="1">
                <a:solidFill>
                  <a:srgbClr val="FFFF00"/>
                </a:solidFill>
              </a:rPr>
              <a:t>malonyl</a:t>
            </a:r>
            <a:r>
              <a:rPr lang="cs-CZ" b="1" dirty="0">
                <a:solidFill>
                  <a:srgbClr val="FFFF00"/>
                </a:solidFill>
              </a:rPr>
              <a:t>-ACP → </a:t>
            </a:r>
            <a:r>
              <a:rPr lang="cs-CZ" b="1" dirty="0" err="1">
                <a:solidFill>
                  <a:srgbClr val="FF0000"/>
                </a:solidFill>
              </a:rPr>
              <a:t>acetoacetyl</a:t>
            </a:r>
            <a:r>
              <a:rPr lang="cs-CZ" b="1" dirty="0">
                <a:solidFill>
                  <a:srgbClr val="FF0000"/>
                </a:solidFill>
              </a:rPr>
              <a:t>-ACP </a:t>
            </a:r>
            <a:r>
              <a:rPr lang="cs-CZ" b="1" dirty="0">
                <a:solidFill>
                  <a:srgbClr val="FFFF00"/>
                </a:solidFill>
              </a:rPr>
              <a:t>+ CE + CO</a:t>
            </a:r>
            <a:r>
              <a:rPr lang="cs-CZ" b="1" baseline="-25000" dirty="0">
                <a:solidFill>
                  <a:srgbClr val="FFFF00"/>
                </a:solidFill>
              </a:rPr>
              <a:t>2</a:t>
            </a:r>
            <a:endParaRPr lang="cs-CZ" b="1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170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Week 4">
            <a:extLst>
              <a:ext uri="{FF2B5EF4-FFF2-40B4-BE49-F238E27FC236}">
                <a16:creationId xmlns:a16="http://schemas.microsoft.com/office/drawing/2014/main" id="{8D2387B9-3CBA-4937-BF68-81E15E36584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9" y="802433"/>
            <a:ext cx="10860833" cy="52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893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A935C3-7AA7-4A05-88F8-7EA9650CA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0588"/>
            <a:ext cx="10515600" cy="6326155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3. KROK</a:t>
            </a:r>
            <a:r>
              <a:rPr lang="cs-CZ" dirty="0"/>
              <a:t> - </a:t>
            </a:r>
            <a:r>
              <a:rPr lang="cs-CZ" b="1" dirty="0">
                <a:solidFill>
                  <a:srgbClr val="FF0000"/>
                </a:solidFill>
              </a:rPr>
              <a:t>první redukce </a:t>
            </a:r>
            <a:r>
              <a:rPr lang="cs-CZ" b="1" dirty="0" err="1">
                <a:solidFill>
                  <a:srgbClr val="FF0000"/>
                </a:solidFill>
              </a:rPr>
              <a:t>Acetoacetyl</a:t>
            </a:r>
            <a:r>
              <a:rPr lang="cs-CZ" b="1" dirty="0">
                <a:solidFill>
                  <a:srgbClr val="FF0000"/>
                </a:solidFill>
              </a:rPr>
              <a:t>-ACP pomocí NADPH + H</a:t>
            </a:r>
            <a:r>
              <a:rPr lang="cs-CZ" b="1" baseline="30000" dirty="0">
                <a:solidFill>
                  <a:srgbClr val="FF0000"/>
                </a:solidFill>
              </a:rPr>
              <a:t>+</a:t>
            </a:r>
            <a:r>
              <a:rPr lang="cs-CZ" b="1" dirty="0">
                <a:solidFill>
                  <a:srgbClr val="FF0000"/>
                </a:solidFill>
              </a:rPr>
              <a:t> : 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 err="1">
                <a:solidFill>
                  <a:srgbClr val="FFFF00"/>
                </a:solidFill>
              </a:rPr>
              <a:t>Acetoacetyl</a:t>
            </a:r>
            <a:r>
              <a:rPr lang="cs-CZ" b="1" dirty="0">
                <a:solidFill>
                  <a:srgbClr val="FFFF00"/>
                </a:solidFill>
              </a:rPr>
              <a:t>-ACP + NADPH + H</a:t>
            </a:r>
            <a:r>
              <a:rPr lang="cs-CZ" b="1" baseline="30000" dirty="0">
                <a:solidFill>
                  <a:srgbClr val="FFFF00"/>
                </a:solidFill>
              </a:rPr>
              <a:t>+</a:t>
            </a:r>
            <a:r>
              <a:rPr lang="cs-CZ" dirty="0"/>
              <a:t> </a:t>
            </a:r>
            <a:r>
              <a:rPr lang="cs-CZ" b="1" dirty="0">
                <a:solidFill>
                  <a:srgbClr val="FFFF00"/>
                </a:solidFill>
              </a:rPr>
              <a:t>→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D-3-hydroxybutyryl-ACP</a:t>
            </a: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+ NADP</a:t>
            </a:r>
            <a:r>
              <a:rPr lang="cs-CZ" b="1" baseline="30000" dirty="0">
                <a:solidFill>
                  <a:srgbClr val="FFFF00"/>
                </a:solidFill>
              </a:rPr>
              <a:t>+</a:t>
            </a:r>
          </a:p>
          <a:p>
            <a:pPr marL="0" indent="0">
              <a:buNone/>
            </a:pPr>
            <a:endParaRPr lang="cs-CZ" baseline="30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5122" name="Picture 2" descr="3-oxoacyl-(acyl-carrier-protein) reductase - Wikiwand">
            <a:extLst>
              <a:ext uri="{FF2B5EF4-FFF2-40B4-BE49-F238E27FC236}">
                <a16:creationId xmlns:a16="http://schemas.microsoft.com/office/drawing/2014/main" id="{28DF74BC-EEA0-4192-9BD5-30DD1D7068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360645"/>
            <a:ext cx="9753600" cy="2920481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082238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1529</TotalTime>
  <Words>945</Words>
  <Application>Microsoft Office PowerPoint</Application>
  <PresentationFormat>Širokoúhlá obrazovka</PresentationFormat>
  <Paragraphs>74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Wingdings</vt:lpstr>
      <vt:lpstr>Office Theme</vt:lpstr>
      <vt:lpstr>Lipidy</vt:lpstr>
      <vt:lpstr>Tvorba mastných kyselin a triacylglycerolů</vt:lpstr>
      <vt:lpstr>Prezentace aplikace PowerPoint</vt:lpstr>
      <vt:lpstr>Tvorba malonyl-CoA</vt:lpstr>
      <vt:lpstr>Prezentace aplikace PowerPoint</vt:lpstr>
      <vt:lpstr>Syntáza mastných kyselin (FAS)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Syntéza mastných kyselin s více než 16 uhlíky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Ptáček Petr, Mgr.</dc:creator>
  <cp:lastModifiedBy>Ptáček Petr, Mgr.</cp:lastModifiedBy>
  <cp:revision>41</cp:revision>
  <dcterms:created xsi:type="dcterms:W3CDTF">2020-12-21T01:01:57Z</dcterms:created>
  <dcterms:modified xsi:type="dcterms:W3CDTF">2024-10-26T19:57:03Z</dcterms:modified>
</cp:coreProperties>
</file>