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79" r:id="rId14"/>
    <p:sldId id="280" r:id="rId15"/>
    <p:sldId id="282" r:id="rId16"/>
    <p:sldId id="257" r:id="rId17"/>
    <p:sldId id="258" r:id="rId18"/>
    <p:sldId id="286" r:id="rId19"/>
    <p:sldId id="260" r:id="rId20"/>
    <p:sldId id="259" r:id="rId21"/>
    <p:sldId id="261" r:id="rId22"/>
    <p:sldId id="263" r:id="rId23"/>
    <p:sldId id="262" r:id="rId24"/>
    <p:sldId id="264" r:id="rId25"/>
    <p:sldId id="265" r:id="rId26"/>
    <p:sldId id="266" r:id="rId27"/>
    <p:sldId id="267" r:id="rId28"/>
    <p:sldId id="281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3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7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07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62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09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3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2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28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D91F-A026-4EB5-A5D9-D4CD96F9105B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21D9-1675-44D8-BEE1-91D544AF4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70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21D9E-76D6-436B-9975-038F52606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3463"/>
            <a:ext cx="9144000" cy="165576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  <a:latin typeface="+mn-lt"/>
              </a:rPr>
              <a:t>KATABOLISMUS PROTEINŮ,</a:t>
            </a:r>
            <a:br>
              <a:rPr lang="cs-CZ" b="1" dirty="0">
                <a:solidFill>
                  <a:srgbClr val="FFFF00"/>
                </a:solidFill>
                <a:latin typeface="+mn-lt"/>
              </a:rPr>
            </a:br>
            <a:r>
              <a:rPr lang="cs-CZ" sz="4000" b="1" dirty="0">
                <a:solidFill>
                  <a:srgbClr val="FFFF00"/>
                </a:solidFill>
                <a:latin typeface="+mn-lt"/>
              </a:rPr>
              <a:t>KATABOLISMUS AMINOKYSELIN,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760F5B-D18A-4060-B428-41FEE1429A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ORNITHINOVÝ CYKLUS (močovinový cyklus, malý Krebsův cyklus)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05998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878"/>
            <a:ext cx="10515600" cy="774439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  <a:latin typeface="+mn-lt"/>
              </a:rPr>
              <a:t/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r>
              <a:rPr lang="cs-CZ" sz="3600" b="1" dirty="0">
                <a:solidFill>
                  <a:srgbClr val="7030A0"/>
                </a:solidFill>
                <a:latin typeface="+mn-lt"/>
              </a:rPr>
              <a:t>Přeměna glutamát / </a:t>
            </a:r>
            <a:r>
              <a:rPr lang="cs-CZ" sz="3600" b="1" dirty="0" err="1">
                <a:solidFill>
                  <a:srgbClr val="7030A0"/>
                </a:solidFill>
                <a:latin typeface="+mn-lt"/>
              </a:rPr>
              <a:t>glutamin</a:t>
            </a:r>
            <a:r>
              <a:rPr lang="cs-CZ" b="1" dirty="0">
                <a:solidFill>
                  <a:srgbClr val="7030A0"/>
                </a:solidFill>
                <a:latin typeface="+mn-lt"/>
              </a:rPr>
              <a:t/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r>
              <a:rPr lang="cs-CZ" b="1" dirty="0">
                <a:solidFill>
                  <a:srgbClr val="7030A0"/>
                </a:solidFill>
                <a:latin typeface="+mn-lt"/>
              </a:rPr>
              <a:t/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899710" cy="54024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Přeměnu karboxylové skupiny glutamátu (v postranním řetězci) na amidovou skupinu </a:t>
            </a:r>
            <a:r>
              <a:rPr lang="cs-CZ" b="1" dirty="0" err="1">
                <a:solidFill>
                  <a:srgbClr val="FFFF00"/>
                </a:solidFill>
              </a:rPr>
              <a:t>glutaminu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katalyzuje </a:t>
            </a:r>
            <a:r>
              <a:rPr lang="cs-CZ" dirty="0" err="1"/>
              <a:t>cytosolický</a:t>
            </a:r>
            <a:r>
              <a:rPr lang="cs-CZ" dirty="0"/>
              <a:t> enzym </a:t>
            </a:r>
            <a:r>
              <a:rPr lang="cs-CZ" b="1" dirty="0" err="1">
                <a:solidFill>
                  <a:srgbClr val="00B050"/>
                </a:solidFill>
              </a:rPr>
              <a:t>glutaminsyntetáza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 reakci je kromě enzymu potřeba </a:t>
            </a:r>
            <a:r>
              <a:rPr lang="cs-CZ" b="1" dirty="0"/>
              <a:t>ATP</a:t>
            </a:r>
            <a:r>
              <a:rPr lang="cs-CZ" dirty="0"/>
              <a:t> a </a:t>
            </a:r>
            <a:r>
              <a:rPr lang="cs-CZ" b="1" dirty="0"/>
              <a:t>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Tato reakce slouží v buňkách CNS jako hlavní </a:t>
            </a:r>
            <a:r>
              <a:rPr lang="cs-CZ" b="1" dirty="0"/>
              <a:t>detoxikační mechanismus</a:t>
            </a:r>
            <a:r>
              <a:rPr lang="cs-CZ" dirty="0"/>
              <a:t> odstraňující toxický NH</a:t>
            </a:r>
            <a:r>
              <a:rPr lang="cs-CZ" baseline="-25000" dirty="0"/>
              <a:t>3</a:t>
            </a:r>
            <a:r>
              <a:rPr lang="cs-CZ" dirty="0"/>
              <a:t> z mozkové tkáně.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Vznikající </a:t>
            </a:r>
            <a:r>
              <a:rPr lang="cs-CZ" b="1" dirty="0" err="1">
                <a:solidFill>
                  <a:srgbClr val="FF0000"/>
                </a:solidFill>
              </a:rPr>
              <a:t>glutamin</a:t>
            </a:r>
            <a:r>
              <a:rPr lang="cs-CZ" dirty="0"/>
              <a:t> je nejvýznamnější transportní forma </a:t>
            </a:r>
            <a:r>
              <a:rPr lang="cs-CZ" dirty="0" err="1"/>
              <a:t>aminodusíku</a:t>
            </a:r>
            <a:r>
              <a:rPr lang="cs-CZ" dirty="0"/>
              <a:t> (amoniaku) v krvi.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zajišťuje transport amoniaku (ve formě aminoskupin) </a:t>
            </a:r>
            <a:r>
              <a:rPr lang="cs-CZ" b="1" dirty="0">
                <a:solidFill>
                  <a:srgbClr val="FFFF00"/>
                </a:solidFill>
              </a:rPr>
              <a:t>ze všech tkání krví do jater a ledvin.</a:t>
            </a:r>
          </a:p>
        </p:txBody>
      </p:sp>
    </p:spTree>
    <p:extLst>
      <p:ext uri="{BB962C8B-B14F-4D97-AF65-F5344CB8AC3E}">
        <p14:creationId xmlns:p14="http://schemas.microsoft.com/office/powerpoint/2010/main" val="346583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ultimediální učební texty z výživy rostlin">
            <a:extLst>
              <a:ext uri="{FF2B5EF4-FFF2-40B4-BE49-F238E27FC236}">
                <a16:creationId xmlns:a16="http://schemas.microsoft.com/office/drawing/2014/main" id="{B750B6FD-4DE8-4F46-AA02-11B9C5B750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4" y="401217"/>
            <a:ext cx="11364686" cy="602757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01466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3074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glutamin</a:t>
            </a:r>
            <a:r>
              <a:rPr lang="cs-CZ" dirty="0"/>
              <a:t> má </a:t>
            </a:r>
            <a:r>
              <a:rPr lang="cs-CZ" b="1" dirty="0"/>
              <a:t>nejvyšší plazmatickou koncentraci</a:t>
            </a:r>
            <a:r>
              <a:rPr lang="cs-CZ" dirty="0"/>
              <a:t> ze všech aminokyselin – 0,6 </a:t>
            </a:r>
            <a:r>
              <a:rPr lang="cs-CZ" dirty="0" err="1"/>
              <a:t>mmol</a:t>
            </a:r>
            <a:r>
              <a:rPr lang="cs-CZ" dirty="0"/>
              <a:t>/l (alanin – 0,3 </a:t>
            </a:r>
            <a:r>
              <a:rPr lang="cs-CZ" dirty="0" err="1"/>
              <a:t>mmol</a:t>
            </a:r>
            <a:r>
              <a:rPr lang="cs-CZ" dirty="0"/>
              <a:t>/l).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jeho molekule jsou vázány dvě aminoskupiny/amoniaky.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glutamin</a:t>
            </a:r>
            <a:r>
              <a:rPr lang="cs-CZ" dirty="0"/>
              <a:t> rovněž slouží k inkorporaci </a:t>
            </a:r>
            <a:r>
              <a:rPr lang="cs-CZ" b="1" dirty="0"/>
              <a:t>amoniaku</a:t>
            </a:r>
            <a:r>
              <a:rPr lang="cs-CZ" dirty="0"/>
              <a:t> při různých biosyntetických reakcích – např. při tvorbě purinových bází.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Uvolnění NH</a:t>
            </a:r>
            <a:r>
              <a:rPr lang="cs-CZ" baseline="-25000" dirty="0"/>
              <a:t>3</a:t>
            </a:r>
            <a:r>
              <a:rPr lang="cs-CZ" dirty="0"/>
              <a:t> z </a:t>
            </a:r>
            <a:r>
              <a:rPr lang="cs-CZ" dirty="0" err="1"/>
              <a:t>glutaminu</a:t>
            </a:r>
            <a:r>
              <a:rPr lang="cs-CZ" dirty="0"/>
              <a:t> katalyzuje </a:t>
            </a:r>
            <a:r>
              <a:rPr lang="cs-CZ" b="1" dirty="0">
                <a:solidFill>
                  <a:srgbClr val="92D050"/>
                </a:solidFill>
              </a:rPr>
              <a:t>mitochondriální enzym </a:t>
            </a:r>
            <a:r>
              <a:rPr lang="cs-CZ" b="1" dirty="0" err="1">
                <a:solidFill>
                  <a:srgbClr val="00B050"/>
                </a:solidFill>
              </a:rPr>
              <a:t>glutamináza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reakce probíhá formou </a:t>
            </a:r>
            <a:r>
              <a:rPr lang="cs-CZ" b="1" dirty="0">
                <a:solidFill>
                  <a:srgbClr val="FF0000"/>
                </a:solidFill>
              </a:rPr>
              <a:t>hydrolytické deaminace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 </a:t>
            </a:r>
            <a:r>
              <a:rPr lang="cs-CZ" b="1" dirty="0" err="1">
                <a:solidFill>
                  <a:srgbClr val="FFFF00"/>
                </a:solidFill>
              </a:rPr>
              <a:t>hepatocytech</a:t>
            </a:r>
            <a:r>
              <a:rPr lang="cs-CZ" b="1" dirty="0">
                <a:solidFill>
                  <a:srgbClr val="FFFF00"/>
                </a:solidFill>
              </a:rPr>
              <a:t> a buňkách tubulů ledvin.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 </a:t>
            </a:r>
            <a:r>
              <a:rPr lang="cs-CZ" b="1" dirty="0"/>
              <a:t>amoniak</a:t>
            </a:r>
            <a:r>
              <a:rPr lang="cs-CZ" dirty="0"/>
              <a:t> se v jaterních mitochondriích zapojuje </a:t>
            </a:r>
            <a:r>
              <a:rPr lang="cs-CZ" b="1" dirty="0"/>
              <a:t>do </a:t>
            </a:r>
            <a:r>
              <a:rPr lang="cs-CZ" b="1" dirty="0" err="1"/>
              <a:t>ornithinového</a:t>
            </a:r>
            <a:r>
              <a:rPr lang="cs-CZ" b="1" dirty="0"/>
              <a:t> (močovinového) cyklu</a:t>
            </a:r>
            <a:r>
              <a:rPr lang="cs-CZ" dirty="0"/>
              <a:t>, v ledvinách je vyloučen </a:t>
            </a:r>
            <a:r>
              <a:rPr lang="cs-CZ" b="1" dirty="0"/>
              <a:t>do moči</a:t>
            </a:r>
            <a:r>
              <a:rPr lang="cs-CZ" dirty="0"/>
              <a:t>, kde slouží jako její pufr.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679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878"/>
            <a:ext cx="10515600" cy="774439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  <a:latin typeface="+mn-lt"/>
              </a:rPr>
              <a:t/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r>
              <a:rPr lang="cs-CZ" sz="3600" b="1" dirty="0">
                <a:solidFill>
                  <a:srgbClr val="7030A0"/>
                </a:solidFill>
                <a:latin typeface="+mn-lt"/>
              </a:rPr>
              <a:t>Oxidační deaminace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rgbClr val="7030A0"/>
                </a:solidFill>
                <a:latin typeface="+mn-lt"/>
              </a:rPr>
              <a:t/>
            </a:r>
            <a:br>
              <a:rPr lang="cs-CZ" b="1" dirty="0">
                <a:solidFill>
                  <a:srgbClr val="7030A0"/>
                </a:solidFill>
                <a:latin typeface="+mn-lt"/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045"/>
            <a:ext cx="10899710" cy="56543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Během oxidační deaminace se za souběžného uvolnění NH</a:t>
            </a:r>
            <a:r>
              <a:rPr lang="cs-CZ" baseline="-25000" dirty="0"/>
              <a:t>3</a:t>
            </a:r>
            <a:r>
              <a:rPr lang="cs-CZ" dirty="0"/>
              <a:t> (</a:t>
            </a:r>
            <a:r>
              <a:rPr lang="cs-CZ" b="1" dirty="0"/>
              <a:t>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) </a:t>
            </a:r>
            <a:r>
              <a:rPr lang="cs-CZ" b="1" dirty="0">
                <a:solidFill>
                  <a:srgbClr val="FFFF00"/>
                </a:solidFill>
              </a:rPr>
              <a:t>aminoskupina přeměňuje na </a:t>
            </a:r>
            <a:r>
              <a:rPr lang="cs-CZ" b="1" dirty="0" err="1">
                <a:solidFill>
                  <a:srgbClr val="FFFF00"/>
                </a:solidFill>
              </a:rPr>
              <a:t>ketoskupinu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glutamát je jediná aminokyselina, která se v lidském těle deaminuje dostatečnou rychlostí.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Přeměnu katalyzuje </a:t>
            </a:r>
            <a:r>
              <a:rPr lang="cs-CZ" b="1" dirty="0" err="1">
                <a:solidFill>
                  <a:srgbClr val="00B050"/>
                </a:solidFill>
              </a:rPr>
              <a:t>glutamátdehydrogenáza</a:t>
            </a:r>
            <a:r>
              <a:rPr lang="cs-CZ" dirty="0"/>
              <a:t> uložená </a:t>
            </a:r>
            <a:r>
              <a:rPr lang="cs-CZ" b="1" dirty="0">
                <a:solidFill>
                  <a:srgbClr val="FFFF00"/>
                </a:solidFill>
              </a:rPr>
              <a:t>v matrix mitochondrie, hlavně jaterních buněk.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Glutamát  +  NAD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   →    2-iminoglutarát   +  NADH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2-iminoglutarát    +  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   →    </a:t>
            </a:r>
            <a:r>
              <a:rPr lang="el-GR" b="1" dirty="0">
                <a:solidFill>
                  <a:srgbClr val="FF0000"/>
                </a:solidFill>
              </a:rPr>
              <a:t>α-</a:t>
            </a:r>
            <a:r>
              <a:rPr lang="cs-CZ" b="1" dirty="0" err="1">
                <a:solidFill>
                  <a:srgbClr val="FF0000"/>
                </a:solidFill>
              </a:rPr>
              <a:t>ketoglutarát</a:t>
            </a:r>
            <a:r>
              <a:rPr lang="cs-CZ" b="1" dirty="0">
                <a:solidFill>
                  <a:srgbClr val="FF0000"/>
                </a:solidFill>
              </a:rPr>
              <a:t>  +  NH</a:t>
            </a:r>
            <a:r>
              <a:rPr lang="cs-CZ" b="1" baseline="-25000" dirty="0">
                <a:solidFill>
                  <a:srgbClr val="FF0000"/>
                </a:solidFill>
              </a:rPr>
              <a:t>4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uvedené reakce jsou </a:t>
            </a:r>
            <a:r>
              <a:rPr lang="cs-CZ" b="1" dirty="0">
                <a:solidFill>
                  <a:srgbClr val="FFFF00"/>
                </a:solidFill>
              </a:rPr>
              <a:t>plně reverzibilní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z </a:t>
            </a:r>
            <a:r>
              <a:rPr lang="el-GR" dirty="0"/>
              <a:t>α-</a:t>
            </a:r>
            <a:r>
              <a:rPr lang="cs-CZ" dirty="0"/>
              <a:t>KG a NH</a:t>
            </a:r>
            <a:r>
              <a:rPr lang="cs-CZ" baseline="-25000" dirty="0"/>
              <a:t>4</a:t>
            </a:r>
            <a:r>
              <a:rPr lang="cs-CZ" baseline="30000" dirty="0"/>
              <a:t>+</a:t>
            </a:r>
            <a:r>
              <a:rPr lang="cs-CZ" dirty="0"/>
              <a:t> lze zpětně </a:t>
            </a:r>
            <a:r>
              <a:rPr lang="cs-CZ" dirty="0" err="1"/>
              <a:t>nasyntetizovat</a:t>
            </a:r>
            <a:r>
              <a:rPr lang="cs-CZ" dirty="0"/>
              <a:t> </a:t>
            </a:r>
            <a:r>
              <a:rPr lang="cs-CZ" b="1" dirty="0"/>
              <a:t>glutamát</a:t>
            </a:r>
            <a:r>
              <a:rPr lang="cs-CZ" dirty="0"/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0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etabolismus jednotlivých aminokyselin - ppt stáhnout">
            <a:extLst>
              <a:ext uri="{FF2B5EF4-FFF2-40B4-BE49-F238E27FC236}">
                <a16:creationId xmlns:a16="http://schemas.microsoft.com/office/drawing/2014/main" id="{A6F9BA61-6599-4316-9E22-15FE4AEA0D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6" y="167950"/>
            <a:ext cx="11625943" cy="5262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8D0A85B-8D90-4F20-A7BA-0130B73C1869}"/>
              </a:ext>
            </a:extLst>
          </p:cNvPr>
          <p:cNvSpPr txBox="1"/>
          <p:nvPr/>
        </p:nvSpPr>
        <p:spPr>
          <a:xfrm>
            <a:off x="261255" y="5626894"/>
            <a:ext cx="116259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Vzniklý NH</a:t>
            </a:r>
            <a:r>
              <a:rPr lang="cs-CZ" sz="2800" baseline="-25000" dirty="0"/>
              <a:t>4</a:t>
            </a:r>
            <a:r>
              <a:rPr lang="cs-CZ" sz="2800" baseline="30000" dirty="0"/>
              <a:t>+</a:t>
            </a:r>
            <a:r>
              <a:rPr lang="cs-CZ" sz="2800" dirty="0"/>
              <a:t> vstupuje do </a:t>
            </a:r>
            <a:r>
              <a:rPr lang="cs-CZ" sz="2800" dirty="0" err="1"/>
              <a:t>ornithinového</a:t>
            </a:r>
            <a:r>
              <a:rPr lang="cs-CZ" sz="2800" dirty="0"/>
              <a:t> (močovinového)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el-GR" sz="2800" dirty="0"/>
              <a:t>α-</a:t>
            </a:r>
            <a:r>
              <a:rPr lang="cs-CZ" sz="2800" dirty="0" err="1"/>
              <a:t>ketoglutarát</a:t>
            </a:r>
            <a:r>
              <a:rPr lang="cs-CZ" sz="2800" dirty="0"/>
              <a:t> se může využít v transaminacích či v Krebsově cyklu.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4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D9E084-7D4E-4D9D-A8A3-1F10FB2AB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5794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ZÁVĚR:   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většina aminokyselin prochází při své degradaci </a:t>
            </a:r>
            <a:r>
              <a:rPr lang="cs-CZ" b="1" dirty="0">
                <a:solidFill>
                  <a:srgbClr val="FF0000"/>
                </a:solidFill>
              </a:rPr>
              <a:t>transaminací.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většina </a:t>
            </a:r>
            <a:r>
              <a:rPr lang="cs-CZ" b="1" dirty="0" err="1"/>
              <a:t>aminodusíku</a:t>
            </a:r>
            <a:r>
              <a:rPr lang="cs-CZ" dirty="0"/>
              <a:t> z aminokyselin se přímo či nepřímo nakonec koncentruje v molekule </a:t>
            </a:r>
            <a:r>
              <a:rPr lang="cs-CZ" b="1" dirty="0">
                <a:solidFill>
                  <a:srgbClr val="FF0000"/>
                </a:solidFill>
              </a:rPr>
              <a:t>glutamátu/</a:t>
            </a:r>
            <a:r>
              <a:rPr lang="cs-CZ" b="1" dirty="0" err="1">
                <a:solidFill>
                  <a:srgbClr val="FF0000"/>
                </a:solidFill>
              </a:rPr>
              <a:t>glutaminu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z</a:t>
            </a:r>
            <a:r>
              <a:rPr lang="cs-CZ" dirty="0"/>
              <a:t> </a:t>
            </a:r>
            <a:r>
              <a:rPr lang="cs-CZ" dirty="0" err="1"/>
              <a:t>glutaminu</a:t>
            </a:r>
            <a:r>
              <a:rPr lang="cs-CZ" dirty="0"/>
              <a:t> se amoniak odštěpuje  </a:t>
            </a:r>
            <a:r>
              <a:rPr lang="cs-CZ" b="1" dirty="0">
                <a:solidFill>
                  <a:srgbClr val="FFFF00"/>
                </a:solidFill>
              </a:rPr>
              <a:t>hydrolytickou deaminací</a:t>
            </a:r>
            <a:r>
              <a:rPr lang="cs-CZ" dirty="0"/>
              <a:t> v jaterních a ledvinových buňkách.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cs-CZ" dirty="0"/>
              <a:t> z glutamátu se amoniak odštěpuje </a:t>
            </a:r>
            <a:r>
              <a:rPr lang="cs-CZ" b="1" dirty="0">
                <a:solidFill>
                  <a:srgbClr val="FFFF00"/>
                </a:solidFill>
              </a:rPr>
              <a:t>oxidační deaminací (</a:t>
            </a:r>
            <a:r>
              <a:rPr lang="cs-CZ" b="1" dirty="0" err="1">
                <a:solidFill>
                  <a:srgbClr val="FFFF00"/>
                </a:solidFill>
              </a:rPr>
              <a:t>glutamátdehydrogenázová</a:t>
            </a:r>
            <a:r>
              <a:rPr lang="cs-CZ" b="1" dirty="0">
                <a:solidFill>
                  <a:srgbClr val="FFFF00"/>
                </a:solidFill>
              </a:rPr>
              <a:t> reakce).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cs-CZ" dirty="0"/>
              <a:t> odštěpený amoniak  vstupuje do </a:t>
            </a:r>
            <a:r>
              <a:rPr lang="cs-CZ" b="1" dirty="0" err="1">
                <a:solidFill>
                  <a:srgbClr val="FF0000"/>
                </a:solidFill>
              </a:rPr>
              <a:t>ornithinového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cylku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(v jaterních buňkách), kde je </a:t>
            </a:r>
            <a:r>
              <a:rPr lang="cs-CZ" b="1" dirty="0">
                <a:solidFill>
                  <a:srgbClr val="FF0000"/>
                </a:solidFill>
              </a:rPr>
              <a:t>detoxikován na močovinu. </a:t>
            </a:r>
          </a:p>
        </p:txBody>
      </p:sp>
    </p:spTree>
    <p:extLst>
      <p:ext uri="{BB962C8B-B14F-4D97-AF65-F5344CB8AC3E}">
        <p14:creationId xmlns:p14="http://schemas.microsoft.com/office/powerpoint/2010/main" val="122128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ORNITHINOVÝ CYKLUS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princip objasněn r. 1932 – Hans Krebs a Kurt </a:t>
            </a:r>
            <a:r>
              <a:rPr lang="cs-CZ" dirty="0" err="1"/>
              <a:t>Henseleit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Ureosyntetický</a:t>
            </a:r>
            <a:r>
              <a:rPr lang="cs-CZ" dirty="0"/>
              <a:t> cyklus </a:t>
            </a:r>
            <a:r>
              <a:rPr lang="cs-CZ" i="1" dirty="0"/>
              <a:t>(močovinový, </a:t>
            </a:r>
            <a:r>
              <a:rPr lang="cs-CZ" i="1" dirty="0" err="1"/>
              <a:t>ornithinový</a:t>
            </a:r>
            <a:r>
              <a:rPr lang="cs-CZ" i="1" dirty="0"/>
              <a:t>)</a:t>
            </a:r>
            <a:r>
              <a:rPr lang="cs-CZ" dirty="0"/>
              <a:t> slouží k </a:t>
            </a:r>
            <a:r>
              <a:rPr lang="cs-CZ" b="1" dirty="0">
                <a:solidFill>
                  <a:srgbClr val="FF0000"/>
                </a:solidFill>
              </a:rPr>
              <a:t>odbourávání dusíku z těla převedením na hydrofilní močovinu.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Močovina se pak vyloučí společně s močí ven z těla a tělo se tak zbaví toxického amoniaku.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Močovinový cyklus probíhá </a:t>
            </a:r>
            <a:r>
              <a:rPr lang="cs-CZ" b="1" dirty="0">
                <a:solidFill>
                  <a:srgbClr val="FF0000"/>
                </a:solidFill>
              </a:rPr>
              <a:t>pouze v jaterních buňkách</a:t>
            </a:r>
            <a:r>
              <a:rPr lang="cs-CZ" dirty="0"/>
              <a:t>, kde dochází k reakcím amoniaku s dalšími složkami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Produktem je močovina</a:t>
            </a:r>
            <a:r>
              <a:rPr lang="cs-CZ" dirty="0"/>
              <a:t>, která putuje krevním oběhem do ledvin, kde se vylučuje (rozpuštěná ve vodě) močí.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15312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6F8FA4-33D4-47F8-8952-C248D72E4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1892"/>
            <a:ext cx="11011679" cy="625949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Zdrojem amoniaku jsou především: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aminokyseliny 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purinové a pyrimidinové dusíkaté báze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meziprodukty biosyntézy hemu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800" dirty="0"/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sz="3800" dirty="0"/>
              <a:t> </a:t>
            </a:r>
            <a:r>
              <a:rPr lang="cs-CZ" dirty="0" err="1"/>
              <a:t>Ornithinový</a:t>
            </a:r>
            <a:r>
              <a:rPr lang="cs-CZ" dirty="0"/>
              <a:t> cyklus probíhá </a:t>
            </a:r>
            <a:r>
              <a:rPr lang="cs-CZ" b="1" dirty="0">
                <a:solidFill>
                  <a:srgbClr val="FFFF00"/>
                </a:solidFill>
              </a:rPr>
              <a:t>částečně v mitochondriích a částečně v cytoplasmě</a:t>
            </a:r>
            <a:r>
              <a:rPr lang="cs-CZ" dirty="0"/>
              <a:t> jaterních buněk. 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sz="4000" dirty="0"/>
              <a:t> </a:t>
            </a:r>
            <a:r>
              <a:rPr lang="cs-CZ" dirty="0"/>
              <a:t>Vyloučení toxického amoniaku je naprosto zásadní pro přežití organismu.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Molekuly NH</a:t>
            </a:r>
            <a:r>
              <a:rPr lang="cs-CZ" baseline="-25000" dirty="0"/>
              <a:t>3</a:t>
            </a:r>
            <a:r>
              <a:rPr lang="cs-CZ" dirty="0"/>
              <a:t> jsou pro tělo </a:t>
            </a:r>
            <a:r>
              <a:rPr lang="cs-CZ" b="1" dirty="0">
                <a:solidFill>
                  <a:srgbClr val="FF0000"/>
                </a:solidFill>
              </a:rPr>
              <a:t>toxické</a:t>
            </a:r>
            <a:r>
              <a:rPr lang="cs-CZ" dirty="0"/>
              <a:t> a již malá koncentrace může být smrtelná. 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Nejcitlivější orgánem na koncentraci amoniaku v krvi je </a:t>
            </a:r>
            <a:r>
              <a:rPr lang="cs-CZ" b="1" dirty="0">
                <a:solidFill>
                  <a:srgbClr val="FF0000"/>
                </a:solidFill>
              </a:rPr>
              <a:t>mozek.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Dusík je proto do jater přenášen zabudován v aminokyselinách </a:t>
            </a:r>
            <a:r>
              <a:rPr lang="cs-CZ" b="1" dirty="0" err="1">
                <a:solidFill>
                  <a:srgbClr val="00B0F0"/>
                </a:solidFill>
              </a:rPr>
              <a:t>glutaminu</a:t>
            </a:r>
            <a:r>
              <a:rPr lang="cs-CZ" b="1" dirty="0">
                <a:solidFill>
                  <a:srgbClr val="00B0F0"/>
                </a:solidFill>
              </a:rPr>
              <a:t> a alaninu.</a:t>
            </a:r>
            <a:endParaRPr lang="cs-CZ" sz="3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88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8C9CCE-C5C3-4D2F-AA97-23F3BEC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464"/>
            <a:ext cx="10955694" cy="51691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Amoniak </a:t>
            </a:r>
            <a:r>
              <a:rPr lang="cs-CZ" b="1" dirty="0"/>
              <a:t>volně prochází</a:t>
            </a:r>
            <a:r>
              <a:rPr lang="cs-CZ" dirty="0"/>
              <a:t> tělesnými bariérami, např. i hematoencefalickou bariérou.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 </a:t>
            </a:r>
            <a:r>
              <a:rPr lang="cs-CZ" b="1" dirty="0"/>
              <a:t>zvýšení</a:t>
            </a:r>
            <a:r>
              <a:rPr lang="cs-CZ" dirty="0"/>
              <a:t> jeho koncentrace v těle se vychýlí rovnováhy některých metabolických drah.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nadbytku amoniaku se např. pomalu </a:t>
            </a:r>
            <a:r>
              <a:rPr lang="cs-CZ" b="1" dirty="0"/>
              <a:t>zvyšuje koncentrace </a:t>
            </a:r>
            <a:r>
              <a:rPr lang="cs-CZ" b="1" dirty="0" err="1"/>
              <a:t>glutaminu</a:t>
            </a:r>
            <a:r>
              <a:rPr lang="cs-CZ" dirty="0"/>
              <a:t>, jehož tvorba ale současně </a:t>
            </a:r>
            <a:r>
              <a:rPr lang="cs-CZ" b="1" dirty="0">
                <a:solidFill>
                  <a:srgbClr val="FFFF00"/>
                </a:solidFill>
              </a:rPr>
              <a:t>spotřebovává 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ketoglutarát</a:t>
            </a:r>
            <a:r>
              <a:rPr lang="cs-CZ" b="1" dirty="0">
                <a:solidFill>
                  <a:srgbClr val="FFFF00"/>
                </a:solidFill>
              </a:rPr>
              <a:t> z Krebsova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postupně klesá rychlost Krebsova cyklu a tím i produkce energie v buňkách.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338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utamín – Wikipédia">
            <a:extLst>
              <a:ext uri="{FF2B5EF4-FFF2-40B4-BE49-F238E27FC236}">
                <a16:creationId xmlns:a16="http://schemas.microsoft.com/office/drawing/2014/main" id="{3224B9FF-2D3D-437C-84B5-D67894D02D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08" y="2026735"/>
            <a:ext cx="5057192" cy="280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B3952AA-D953-4855-B5EA-44C978C873FB}"/>
              </a:ext>
            </a:extLst>
          </p:cNvPr>
          <p:cNvSpPr txBox="1"/>
          <p:nvPr/>
        </p:nvSpPr>
        <p:spPr>
          <a:xfrm>
            <a:off x="429208" y="1324948"/>
            <a:ext cx="2901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glutamin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78B52F-84CE-4D5B-ABBE-3012F55C81FB}"/>
              </a:ext>
            </a:extLst>
          </p:cNvPr>
          <p:cNvSpPr txBox="1"/>
          <p:nvPr/>
        </p:nvSpPr>
        <p:spPr>
          <a:xfrm>
            <a:off x="6334897" y="1324948"/>
            <a:ext cx="2611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alanin</a:t>
            </a:r>
          </a:p>
        </p:txBody>
      </p:sp>
      <p:pic>
        <p:nvPicPr>
          <p:cNvPr id="1028" name="Picture 4" descr="Alanin - Wikiwand">
            <a:extLst>
              <a:ext uri="{FF2B5EF4-FFF2-40B4-BE49-F238E27FC236}">
                <a16:creationId xmlns:a16="http://schemas.microsoft.com/office/drawing/2014/main" id="{428D5BBE-185D-415F-8FF4-30B0C5BFD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897" y="2026734"/>
            <a:ext cx="5313405" cy="280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76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KATABOLISMUS PROTEINŮ - PROTEOLÝZA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Proteiny patří mezi nejdůležitější a současně nejvíce zastoupené biomolekuly lidského těla.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Souhrn všech aminokyselin v těle nazýváme </a:t>
            </a:r>
            <a:r>
              <a:rPr lang="cs-CZ" b="1" dirty="0">
                <a:solidFill>
                  <a:srgbClr val="FFFF00"/>
                </a:solidFill>
              </a:rPr>
              <a:t>aminokyselinový pool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Denně se u zdravého dospělého člověka degraduje </a:t>
            </a:r>
            <a:r>
              <a:rPr lang="cs-CZ" b="1" dirty="0">
                <a:solidFill>
                  <a:srgbClr val="FFFF00"/>
                </a:solidFill>
              </a:rPr>
              <a:t>proteolýzou </a:t>
            </a:r>
            <a:r>
              <a:rPr lang="cs-CZ" dirty="0"/>
              <a:t>asi 300–500 g proteinů </a:t>
            </a:r>
            <a:r>
              <a:rPr lang="cs-CZ" b="1" dirty="0">
                <a:solidFill>
                  <a:srgbClr val="FFFF00"/>
                </a:solidFill>
              </a:rPr>
              <a:t>vlastního těla </a:t>
            </a:r>
            <a:r>
              <a:rPr lang="cs-CZ" dirty="0"/>
              <a:t>na aminokyseliny.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Dalším zdrojem aminokyselin jsou proteiny obsažené </a:t>
            </a:r>
            <a:r>
              <a:rPr lang="cs-CZ" b="1" dirty="0">
                <a:solidFill>
                  <a:srgbClr val="FFFF00"/>
                </a:solidFill>
              </a:rPr>
              <a:t>v potravě</a:t>
            </a:r>
            <a:r>
              <a:rPr lang="cs-CZ" dirty="0"/>
              <a:t>, které představují přibližně 70–100 g za den.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Posledním zdrojem aminokyselin je </a:t>
            </a:r>
            <a:r>
              <a:rPr lang="cs-CZ" b="1" dirty="0">
                <a:solidFill>
                  <a:srgbClr val="FFFF00"/>
                </a:solidFill>
              </a:rPr>
              <a:t>biosyntéza neesenciálních aminokyselin</a:t>
            </a:r>
            <a:r>
              <a:rPr lang="cs-CZ" dirty="0"/>
              <a:t>, kterou tělo získá denně 30–40 g aminokyselin.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Přibližně stejné množství aminokyselin, jako uvolňuje proteolýza, se procesem </a:t>
            </a:r>
            <a:r>
              <a:rPr lang="cs-CZ" b="1" dirty="0">
                <a:solidFill>
                  <a:srgbClr val="FFFF00"/>
                </a:solidFill>
              </a:rPr>
              <a:t>proteosyntézou</a:t>
            </a:r>
            <a:r>
              <a:rPr lang="cs-CZ" dirty="0"/>
              <a:t> zpětně inkorporuje do proteinů.</a:t>
            </a:r>
          </a:p>
        </p:txBody>
      </p:sp>
    </p:spTree>
    <p:extLst>
      <p:ext uri="{BB962C8B-B14F-4D97-AF65-F5344CB8AC3E}">
        <p14:creationId xmlns:p14="http://schemas.microsoft.com/office/powerpoint/2010/main" val="220980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106ED-78A8-43A1-A65E-BA6B476E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918"/>
            <a:ext cx="10479833" cy="63914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Ornithinový</a:t>
            </a:r>
            <a:r>
              <a:rPr lang="cs-CZ" dirty="0"/>
              <a:t> (močovinový) cyklus lokalizovaný jak v matrix mitochondrie, tak v cytosolu jaterních buněk představuje energeticky náročný proces, do něhož vstupují tři substráty: 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AMONIAK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OXID UHLIČITÝ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ASPARTÁT (aminoskupina </a:t>
            </a:r>
            <a:r>
              <a:rPr lang="cs-CZ" sz="2800" b="1" dirty="0" err="1">
                <a:solidFill>
                  <a:srgbClr val="FFFF00"/>
                </a:solidFill>
              </a:rPr>
              <a:t>asparagové</a:t>
            </a:r>
            <a:r>
              <a:rPr lang="cs-CZ" sz="2800" b="1" dirty="0">
                <a:solidFill>
                  <a:srgbClr val="FFFF00"/>
                </a:solidFill>
              </a:rPr>
              <a:t> kyseliny)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Ornitinový cyklus je propojen s Krebsovým cyklem</a:t>
            </a:r>
            <a:r>
              <a:rPr lang="cs-CZ" dirty="0"/>
              <a:t> skrze </a:t>
            </a:r>
            <a:r>
              <a:rPr lang="cs-CZ" b="1" dirty="0" err="1">
                <a:solidFill>
                  <a:srgbClr val="FFFF00"/>
                </a:solidFill>
              </a:rPr>
              <a:t>fumarát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/>
              <a:t>a </a:t>
            </a:r>
            <a:r>
              <a:rPr lang="cs-CZ" b="1" dirty="0">
                <a:solidFill>
                  <a:srgbClr val="FFFF00"/>
                </a:solidFill>
              </a:rPr>
              <a:t>2-oxoglutarát.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ve formě močoviny odchází u savců 80- 90 % celkového dusíku.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10 % slouží k neutralizaci kyselin – je vyloučen ledvinami.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290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iselniky.dasta.mzcr.cz/hypertext/200640/hypertext/KPAAS_soubory/image004.jpg">
            <a:extLst>
              <a:ext uri="{FF2B5EF4-FFF2-40B4-BE49-F238E27FC236}">
                <a16:creationId xmlns:a16="http://schemas.microsoft.com/office/drawing/2014/main" id="{68F3AB89-BFA1-41B8-99FD-083DB717B5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36" y="699796"/>
            <a:ext cx="10926146" cy="584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2A1701F-59A6-438E-A788-A5B148436D08}"/>
              </a:ext>
            </a:extLst>
          </p:cNvPr>
          <p:cNvSpPr txBox="1"/>
          <p:nvPr/>
        </p:nvSpPr>
        <p:spPr>
          <a:xfrm>
            <a:off x="681136" y="55631"/>
            <a:ext cx="9032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Propojení </a:t>
            </a:r>
            <a:r>
              <a:rPr lang="cs-CZ" sz="2800" b="1" dirty="0" err="1"/>
              <a:t>ornithinového</a:t>
            </a:r>
            <a:r>
              <a:rPr lang="cs-CZ" sz="2800" b="1" dirty="0"/>
              <a:t> (močovinového) a Krebsova cyklu</a:t>
            </a:r>
          </a:p>
        </p:txBody>
      </p:sp>
    </p:spTree>
    <p:extLst>
      <p:ext uri="{BB962C8B-B14F-4D97-AF65-F5344CB8AC3E}">
        <p14:creationId xmlns:p14="http://schemas.microsoft.com/office/powerpoint/2010/main" val="3962992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5EA8-D924-4527-B00E-CA0FFB3CE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612"/>
            <a:ext cx="10515600" cy="648930"/>
          </a:xfrm>
        </p:spPr>
        <p:txBody>
          <a:bodyPr>
            <a:noAutofit/>
          </a:bodyPr>
          <a:lstStyle/>
          <a:p>
            <a:r>
              <a:rPr lang="cs-CZ" sz="4000" b="1" dirty="0"/>
              <a:t>Reakční mechanismus </a:t>
            </a:r>
            <a:r>
              <a:rPr lang="cs-CZ" sz="4000" b="1" dirty="0" err="1"/>
              <a:t>ornithinového</a:t>
            </a:r>
            <a:r>
              <a:rPr lang="cs-CZ" sz="4000" b="1" dirty="0"/>
              <a:t> cyklu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723"/>
            <a:ext cx="10515600" cy="565354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u="sng" dirty="0">
                <a:solidFill>
                  <a:srgbClr val="FF0000"/>
                </a:solidFill>
              </a:rPr>
              <a:t>Tvorba </a:t>
            </a:r>
            <a:r>
              <a:rPr lang="cs-CZ" b="1" u="sng" dirty="0" err="1">
                <a:solidFill>
                  <a:srgbClr val="FF0000"/>
                </a:solidFill>
              </a:rPr>
              <a:t>karbamoylfosfátu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NH</a:t>
            </a:r>
            <a:r>
              <a:rPr lang="cs-CZ" b="1" baseline="-25000" dirty="0">
                <a:solidFill>
                  <a:srgbClr val="FFFF00"/>
                </a:solidFill>
              </a:rPr>
              <a:t>3</a:t>
            </a:r>
            <a:r>
              <a:rPr lang="cs-CZ" b="1" dirty="0">
                <a:solidFill>
                  <a:srgbClr val="FFFF00"/>
                </a:solidFill>
              </a:rPr>
              <a:t> +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+ 2ATP → </a:t>
            </a:r>
            <a:r>
              <a:rPr lang="cs-CZ" b="1" dirty="0" err="1">
                <a:solidFill>
                  <a:srgbClr val="FFFF00"/>
                </a:solidFill>
              </a:rPr>
              <a:t>karbamoylfosfát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Pi</a:t>
            </a:r>
            <a:r>
              <a:rPr lang="cs-CZ" b="1" dirty="0">
                <a:solidFill>
                  <a:srgbClr val="FFFF00"/>
                </a:solidFill>
              </a:rPr>
              <a:t> + 2ADP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 matrix mitochondrií.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 enzymem </a:t>
            </a:r>
            <a:r>
              <a:rPr lang="cs-CZ" b="1" dirty="0" err="1">
                <a:solidFill>
                  <a:srgbClr val="00B050"/>
                </a:solidFill>
              </a:rPr>
              <a:t>karbamoylfosfátsyntasa</a:t>
            </a:r>
            <a:r>
              <a:rPr lang="cs-CZ" dirty="0"/>
              <a:t>, ten pro svou činnost vyžaduje přítomnost </a:t>
            </a:r>
            <a:r>
              <a:rPr lang="cs-CZ" b="1" dirty="0">
                <a:solidFill>
                  <a:srgbClr val="92D050"/>
                </a:solidFill>
              </a:rPr>
              <a:t>Mg</a:t>
            </a:r>
            <a:r>
              <a:rPr lang="cs-CZ" b="1" baseline="30000" dirty="0">
                <a:solidFill>
                  <a:srgbClr val="92D050"/>
                </a:solidFill>
              </a:rPr>
              <a:t>2+</a:t>
            </a:r>
            <a:r>
              <a:rPr lang="cs-CZ" dirty="0"/>
              <a:t> a </a:t>
            </a:r>
            <a:r>
              <a:rPr lang="cs-CZ" b="1" dirty="0">
                <a:solidFill>
                  <a:srgbClr val="92D050"/>
                </a:solidFill>
              </a:rPr>
              <a:t>N-</a:t>
            </a:r>
            <a:r>
              <a:rPr lang="cs-CZ" b="1" dirty="0" err="1">
                <a:solidFill>
                  <a:srgbClr val="92D050"/>
                </a:solidFill>
              </a:rPr>
              <a:t>acetylglutamát</a:t>
            </a:r>
            <a:r>
              <a:rPr lang="cs-CZ" b="1" dirty="0">
                <a:solidFill>
                  <a:srgbClr val="92D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u="sng" dirty="0">
                <a:solidFill>
                  <a:srgbClr val="FF0000"/>
                </a:solidFill>
              </a:rPr>
              <a:t>Reakce </a:t>
            </a:r>
            <a:r>
              <a:rPr lang="cs-CZ" b="1" u="sng" dirty="0" err="1">
                <a:solidFill>
                  <a:srgbClr val="FF0000"/>
                </a:solidFill>
              </a:rPr>
              <a:t>karbamoylfosfátu</a:t>
            </a:r>
            <a:r>
              <a:rPr lang="cs-CZ" b="1" u="sng" dirty="0">
                <a:solidFill>
                  <a:srgbClr val="FF0000"/>
                </a:solidFill>
              </a:rPr>
              <a:t> s </a:t>
            </a:r>
            <a:r>
              <a:rPr lang="cs-CZ" b="1" u="sng" dirty="0" err="1">
                <a:solidFill>
                  <a:srgbClr val="FF0000"/>
                </a:solidFill>
              </a:rPr>
              <a:t>ornithinem</a:t>
            </a:r>
            <a:r>
              <a:rPr lang="cs-CZ" b="1" u="sng" dirty="0">
                <a:solidFill>
                  <a:srgbClr val="FF0000"/>
                </a:solidFill>
              </a:rPr>
              <a:t> (tvorba citrulinu):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FF00"/>
                </a:solidFill>
              </a:rPr>
              <a:t>karbamoylfosfát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ornithin</a:t>
            </a:r>
            <a:r>
              <a:rPr lang="cs-CZ" b="1" dirty="0">
                <a:solidFill>
                  <a:srgbClr val="FFFF00"/>
                </a:solidFill>
              </a:rPr>
              <a:t> → </a:t>
            </a:r>
            <a:r>
              <a:rPr lang="cs-CZ" b="1" dirty="0" err="1">
                <a:solidFill>
                  <a:srgbClr val="FFFF00"/>
                </a:solidFill>
              </a:rPr>
              <a:t>citrullin</a:t>
            </a:r>
            <a:r>
              <a:rPr lang="cs-CZ" b="1" dirty="0">
                <a:solidFill>
                  <a:srgbClr val="FFFF00"/>
                </a:solidFill>
              </a:rPr>
              <a:t> + </a:t>
            </a:r>
            <a:r>
              <a:rPr lang="cs-CZ" b="1" dirty="0" err="1">
                <a:solidFill>
                  <a:srgbClr val="FFFF00"/>
                </a:solidFill>
              </a:rPr>
              <a:t>Pi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matrix mitochondrie.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 </a:t>
            </a:r>
            <a:r>
              <a:rPr lang="cs-CZ" b="1" dirty="0">
                <a:solidFill>
                  <a:srgbClr val="00B050"/>
                </a:solidFill>
              </a:rPr>
              <a:t>L-</a:t>
            </a:r>
            <a:r>
              <a:rPr lang="cs-CZ" b="1" dirty="0" err="1">
                <a:solidFill>
                  <a:srgbClr val="00B050"/>
                </a:solidFill>
              </a:rPr>
              <a:t>ornithin</a:t>
            </a:r>
            <a:r>
              <a:rPr lang="cs-CZ" b="1" dirty="0">
                <a:solidFill>
                  <a:srgbClr val="00B050"/>
                </a:solidFill>
              </a:rPr>
              <a:t>-</a:t>
            </a:r>
            <a:r>
              <a:rPr lang="cs-CZ" b="1" dirty="0" err="1">
                <a:solidFill>
                  <a:srgbClr val="00B050"/>
                </a:solidFill>
              </a:rPr>
              <a:t>karbamoyltransferasou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u="sng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938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upload.wikimedia.org/wikipedia/commons/thumb/b/be/Urea_cycle.svg/800px-Urea_cycle.svg.png">
            <a:extLst>
              <a:ext uri="{FF2B5EF4-FFF2-40B4-BE49-F238E27FC236}">
                <a16:creationId xmlns:a16="http://schemas.microsoft.com/office/drawing/2014/main" id="{8262481E-41C4-4089-9C61-12CD38B4A7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1" y="226142"/>
            <a:ext cx="11238271" cy="641119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1F3668F-6BF2-485D-8882-C8CE63432DAA}"/>
              </a:ext>
            </a:extLst>
          </p:cNvPr>
          <p:cNvSpPr txBox="1"/>
          <p:nvPr/>
        </p:nvSpPr>
        <p:spPr>
          <a:xfrm>
            <a:off x="2448232" y="3687097"/>
            <a:ext cx="15338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rnithin</a:t>
            </a:r>
            <a:endParaRPr lang="cs-CZ" dirty="0"/>
          </a:p>
        </p:txBody>
      </p:sp>
      <p:sp useBgFill="1">
        <p:nvSpPr>
          <p:cNvPr id="7" name="TextovéPole 6">
            <a:extLst>
              <a:ext uri="{FF2B5EF4-FFF2-40B4-BE49-F238E27FC236}">
                <a16:creationId xmlns:a16="http://schemas.microsoft.com/office/drawing/2014/main" id="{DEE4F8E8-13C4-404E-B80A-EA775001E66F}"/>
              </a:ext>
            </a:extLst>
          </p:cNvPr>
          <p:cNvSpPr txBox="1"/>
          <p:nvPr/>
        </p:nvSpPr>
        <p:spPr>
          <a:xfrm>
            <a:off x="560439" y="3598606"/>
            <a:ext cx="99305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ornithin</a:t>
            </a:r>
            <a:endParaRPr lang="cs-CZ" dirty="0"/>
          </a:p>
        </p:txBody>
      </p:sp>
      <p:sp useBgFill="1">
        <p:nvSpPr>
          <p:cNvPr id="8" name="TextovéPole 7">
            <a:extLst>
              <a:ext uri="{FF2B5EF4-FFF2-40B4-BE49-F238E27FC236}">
                <a16:creationId xmlns:a16="http://schemas.microsoft.com/office/drawing/2014/main" id="{0D7339EB-6136-4020-B8E9-77E41632BB5F}"/>
              </a:ext>
            </a:extLst>
          </p:cNvPr>
          <p:cNvSpPr txBox="1"/>
          <p:nvPr/>
        </p:nvSpPr>
        <p:spPr>
          <a:xfrm>
            <a:off x="1553497" y="1740310"/>
            <a:ext cx="178947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karbamoylfosfát</a:t>
            </a:r>
            <a:endParaRPr lang="cs-CZ" dirty="0"/>
          </a:p>
        </p:txBody>
      </p:sp>
      <p:sp useBgFill="1">
        <p:nvSpPr>
          <p:cNvPr id="9" name="TextovéPole 8">
            <a:extLst>
              <a:ext uri="{FF2B5EF4-FFF2-40B4-BE49-F238E27FC236}">
                <a16:creationId xmlns:a16="http://schemas.microsoft.com/office/drawing/2014/main" id="{DAFFDEDF-2022-470A-9996-327AF3D041D3}"/>
              </a:ext>
            </a:extLst>
          </p:cNvPr>
          <p:cNvSpPr txBox="1"/>
          <p:nvPr/>
        </p:nvSpPr>
        <p:spPr>
          <a:xfrm>
            <a:off x="8013290" y="1209368"/>
            <a:ext cx="884904" cy="37916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citrulin</a:t>
            </a:r>
          </a:p>
        </p:txBody>
      </p:sp>
      <p:sp useBgFill="1">
        <p:nvSpPr>
          <p:cNvPr id="10" name="TextovéPole 9">
            <a:extLst>
              <a:ext uri="{FF2B5EF4-FFF2-40B4-BE49-F238E27FC236}">
                <a16:creationId xmlns:a16="http://schemas.microsoft.com/office/drawing/2014/main" id="{D9440B77-9FC8-4255-BBAC-72D0AC8BA369}"/>
              </a:ext>
            </a:extLst>
          </p:cNvPr>
          <p:cNvSpPr txBox="1"/>
          <p:nvPr/>
        </p:nvSpPr>
        <p:spPr>
          <a:xfrm>
            <a:off x="9360310" y="5220928"/>
            <a:ext cx="205494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argininsukcinát</a:t>
            </a:r>
            <a:endParaRPr lang="cs-CZ" dirty="0"/>
          </a:p>
        </p:txBody>
      </p:sp>
      <p:sp useBgFill="1">
        <p:nvSpPr>
          <p:cNvPr id="11" name="TextovéPole 10">
            <a:extLst>
              <a:ext uri="{FF2B5EF4-FFF2-40B4-BE49-F238E27FC236}">
                <a16:creationId xmlns:a16="http://schemas.microsoft.com/office/drawing/2014/main" id="{57AC9966-446F-4807-A2BE-C54EB29C9817}"/>
              </a:ext>
            </a:extLst>
          </p:cNvPr>
          <p:cNvSpPr txBox="1"/>
          <p:nvPr/>
        </p:nvSpPr>
        <p:spPr>
          <a:xfrm>
            <a:off x="6784258" y="5820697"/>
            <a:ext cx="934066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 err="1"/>
              <a:t>fumarát</a:t>
            </a:r>
            <a:endParaRPr lang="cs-CZ" dirty="0"/>
          </a:p>
        </p:txBody>
      </p:sp>
      <p:sp useBgFill="1">
        <p:nvSpPr>
          <p:cNvPr id="12" name="TextovéPole 11">
            <a:extLst>
              <a:ext uri="{FF2B5EF4-FFF2-40B4-BE49-F238E27FC236}">
                <a16:creationId xmlns:a16="http://schemas.microsoft.com/office/drawing/2014/main" id="{80254B62-AB1E-4B6C-9302-4307F39CCD05}"/>
              </a:ext>
            </a:extLst>
          </p:cNvPr>
          <p:cNvSpPr txBox="1"/>
          <p:nvPr/>
        </p:nvSpPr>
        <p:spPr>
          <a:xfrm>
            <a:off x="4454012" y="6017342"/>
            <a:ext cx="845575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arginin</a:t>
            </a:r>
          </a:p>
        </p:txBody>
      </p:sp>
      <p:sp useBgFill="1">
        <p:nvSpPr>
          <p:cNvPr id="13" name="TextovéPole 12">
            <a:extLst>
              <a:ext uri="{FF2B5EF4-FFF2-40B4-BE49-F238E27FC236}">
                <a16:creationId xmlns:a16="http://schemas.microsoft.com/office/drawing/2014/main" id="{CC373784-3F78-482D-88A3-27A22F658C09}"/>
              </a:ext>
            </a:extLst>
          </p:cNvPr>
          <p:cNvSpPr txBox="1"/>
          <p:nvPr/>
        </p:nvSpPr>
        <p:spPr>
          <a:xfrm>
            <a:off x="953730" y="5590259"/>
            <a:ext cx="1170038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dirty="0"/>
              <a:t>močovina</a:t>
            </a:r>
          </a:p>
        </p:txBody>
      </p:sp>
    </p:spTree>
    <p:extLst>
      <p:ext uri="{BB962C8B-B14F-4D97-AF65-F5344CB8AC3E}">
        <p14:creationId xmlns:p14="http://schemas.microsoft.com/office/powerpoint/2010/main" val="4013482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2465"/>
            <a:ext cx="10515600" cy="6303806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u="sng" dirty="0">
                <a:solidFill>
                  <a:srgbClr val="FF0000"/>
                </a:solidFill>
              </a:rPr>
              <a:t>Reakce citrulinu a </a:t>
            </a:r>
            <a:r>
              <a:rPr lang="cs-CZ" b="1" u="sng" dirty="0" err="1">
                <a:solidFill>
                  <a:srgbClr val="FF0000"/>
                </a:solidFill>
              </a:rPr>
              <a:t>aspartátu</a:t>
            </a:r>
            <a:r>
              <a:rPr lang="cs-CZ" b="1" u="sng" dirty="0">
                <a:solidFill>
                  <a:srgbClr val="FF0000"/>
                </a:solidFill>
              </a:rPr>
              <a:t> (tvorba </a:t>
            </a:r>
            <a:r>
              <a:rPr lang="cs-CZ" b="1" u="sng" dirty="0" err="1">
                <a:solidFill>
                  <a:srgbClr val="FF0000"/>
                </a:solidFill>
              </a:rPr>
              <a:t>argininsukcinátu</a:t>
            </a:r>
            <a:r>
              <a:rPr lang="cs-CZ" b="1" u="sng" dirty="0">
                <a:solidFill>
                  <a:srgbClr val="FF0000"/>
                </a:solidFill>
              </a:rPr>
              <a:t>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citrulin + ATP + </a:t>
            </a:r>
            <a:r>
              <a:rPr lang="cs-CZ" b="1" dirty="0" err="1">
                <a:solidFill>
                  <a:srgbClr val="FFFF00"/>
                </a:solidFill>
              </a:rPr>
              <a:t>aspartát</a:t>
            </a:r>
            <a:r>
              <a:rPr lang="cs-CZ" b="1" dirty="0">
                <a:solidFill>
                  <a:srgbClr val="FFFF00"/>
                </a:solidFill>
              </a:rPr>
              <a:t> → </a:t>
            </a:r>
            <a:r>
              <a:rPr lang="cs-CZ" b="1" dirty="0" err="1">
                <a:solidFill>
                  <a:srgbClr val="FFFF00"/>
                </a:solidFill>
              </a:rPr>
              <a:t>argininsukcinát</a:t>
            </a:r>
            <a:r>
              <a:rPr lang="cs-CZ" b="1" dirty="0">
                <a:solidFill>
                  <a:srgbClr val="FFFF00"/>
                </a:solidFill>
              </a:rPr>
              <a:t> + AMP + </a:t>
            </a:r>
            <a:r>
              <a:rPr lang="cs-CZ" b="1" dirty="0" err="1">
                <a:solidFill>
                  <a:srgbClr val="FFFF00"/>
                </a:solidFill>
              </a:rPr>
              <a:t>PPi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 </a:t>
            </a:r>
            <a:r>
              <a:rPr lang="cs-CZ" b="1" dirty="0" err="1">
                <a:solidFill>
                  <a:srgbClr val="00B050"/>
                </a:solidFill>
              </a:rPr>
              <a:t>argininsukcinátsyntetázou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endParaRPr lang="cs-CZ" b="1" dirty="0"/>
          </a:p>
          <a:p>
            <a:pPr marL="514350" indent="-514350">
              <a:buFont typeface="+mj-lt"/>
              <a:buAutoNum type="arabicPeriod" startAt="4"/>
            </a:pPr>
            <a:r>
              <a:rPr lang="cs-CZ" b="1" u="sng" dirty="0">
                <a:solidFill>
                  <a:srgbClr val="FF0000"/>
                </a:solidFill>
              </a:rPr>
              <a:t>Štěpení (rozpad) </a:t>
            </a:r>
            <a:r>
              <a:rPr lang="cs-CZ" b="1" u="sng" dirty="0" err="1">
                <a:solidFill>
                  <a:srgbClr val="FF0000"/>
                </a:solidFill>
              </a:rPr>
              <a:t>argininsukcinátu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FF00"/>
                </a:solidFill>
              </a:rPr>
              <a:t>Argininsukcinát</a:t>
            </a:r>
            <a:r>
              <a:rPr lang="cs-CZ" b="1" dirty="0">
                <a:solidFill>
                  <a:srgbClr val="FFFF00"/>
                </a:solidFill>
              </a:rPr>
              <a:t> → arginin + </a:t>
            </a:r>
            <a:r>
              <a:rPr lang="cs-CZ" b="1" dirty="0" err="1">
                <a:solidFill>
                  <a:srgbClr val="FFFF00"/>
                </a:solidFill>
              </a:rPr>
              <a:t>fumarát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katalyzuje enzym </a:t>
            </a:r>
            <a:r>
              <a:rPr lang="cs-CZ" b="1" dirty="0" err="1">
                <a:solidFill>
                  <a:srgbClr val="00B050"/>
                </a:solidFill>
              </a:rPr>
              <a:t>argininsukcinasa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/>
              <a:t> </a:t>
            </a:r>
            <a:r>
              <a:rPr lang="cs-CZ" b="1" dirty="0" err="1">
                <a:solidFill>
                  <a:srgbClr val="00B0F0"/>
                </a:solidFill>
              </a:rPr>
              <a:t>fumarát</a:t>
            </a:r>
            <a:r>
              <a:rPr lang="cs-CZ" b="1" dirty="0">
                <a:solidFill>
                  <a:srgbClr val="00B0F0"/>
                </a:solidFill>
              </a:rPr>
              <a:t> se může účastnit citrátového cyklu.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u="sng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959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68B4F5-E534-499E-9A0D-C8B81909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723"/>
            <a:ext cx="10515600" cy="56535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b="1" u="sng" dirty="0">
                <a:solidFill>
                  <a:srgbClr val="FF0000"/>
                </a:solidFill>
              </a:rPr>
              <a:t>Tvorba močoviny (hydrolýza argininu):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arginin → </a:t>
            </a:r>
            <a:r>
              <a:rPr lang="cs-CZ" b="1" dirty="0" err="1">
                <a:solidFill>
                  <a:srgbClr val="FFFF00"/>
                </a:solidFill>
              </a:rPr>
              <a:t>ornithin</a:t>
            </a:r>
            <a:r>
              <a:rPr lang="cs-CZ" b="1" dirty="0">
                <a:solidFill>
                  <a:srgbClr val="FFFF00"/>
                </a:solidFill>
              </a:rPr>
              <a:t> + močovina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hydrolytické štěpení argininu.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 </a:t>
            </a:r>
            <a:r>
              <a:rPr lang="cs-CZ" b="1" dirty="0"/>
              <a:t>cytosolu.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katalyzováno enzymem </a:t>
            </a:r>
            <a:r>
              <a:rPr lang="cs-CZ" b="1" dirty="0" err="1">
                <a:solidFill>
                  <a:srgbClr val="00B050"/>
                </a:solidFill>
              </a:rPr>
              <a:t>arginináza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močovina přechází do krve, </a:t>
            </a:r>
            <a:r>
              <a:rPr lang="cs-CZ" dirty="0" err="1"/>
              <a:t>ornithin</a:t>
            </a:r>
            <a:r>
              <a:rPr lang="cs-CZ" dirty="0"/>
              <a:t> se vrací do matrix mitochondrie.</a:t>
            </a:r>
          </a:p>
        </p:txBody>
      </p:sp>
    </p:spTree>
    <p:extLst>
      <p:ext uri="{BB962C8B-B14F-4D97-AF65-F5344CB8AC3E}">
        <p14:creationId xmlns:p14="http://schemas.microsoft.com/office/powerpoint/2010/main" val="2381331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52FF-6198-4639-9EB7-78205037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44484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GLUKÓZO - ALANINOVÝ CYKLUS</a:t>
            </a:r>
            <a:br>
              <a:rPr lang="cs-CZ" sz="3600" b="1" dirty="0">
                <a:solidFill>
                  <a:srgbClr val="FFFF00"/>
                </a:solidFill>
                <a:latin typeface="+mn-lt"/>
              </a:rPr>
            </a:br>
            <a:endParaRPr lang="cs-CZ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884E3-A377-4AA3-A7AF-A2DAE5140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638"/>
            <a:ext cx="10515600" cy="58607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Alanin</a:t>
            </a:r>
            <a:r>
              <a:rPr lang="cs-CZ" dirty="0"/>
              <a:t> se jednak spolupodílí na </a:t>
            </a:r>
            <a:r>
              <a:rPr lang="cs-CZ" b="1" dirty="0">
                <a:solidFill>
                  <a:srgbClr val="FF0000"/>
                </a:solidFill>
              </a:rPr>
              <a:t>přenosu amoniaku</a:t>
            </a:r>
            <a:r>
              <a:rPr lang="cs-CZ" dirty="0"/>
              <a:t> krví, jednak slouží skrze pyruvát jako významný </a:t>
            </a:r>
            <a:r>
              <a:rPr lang="cs-CZ" b="1" dirty="0">
                <a:solidFill>
                  <a:srgbClr val="FF0000"/>
                </a:solidFill>
              </a:rPr>
              <a:t>zdroj uhlíků pro proces glukoneogeneze.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Glukóza-alaninový cyklus je </a:t>
            </a:r>
            <a:r>
              <a:rPr lang="cs-CZ" dirty="0" err="1"/>
              <a:t>meziorgánová</a:t>
            </a:r>
            <a:r>
              <a:rPr lang="cs-CZ" dirty="0"/>
              <a:t> metabolická dráha probíhající </a:t>
            </a:r>
            <a:r>
              <a:rPr lang="cs-CZ" b="1" dirty="0">
                <a:solidFill>
                  <a:srgbClr val="FFFF00"/>
                </a:solidFill>
              </a:rPr>
              <a:t>mezi svalovými buňkami a játry.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Pyruvát</a:t>
            </a:r>
            <a:r>
              <a:rPr lang="cs-CZ" dirty="0"/>
              <a:t> vzniklý ve svalových buňkách, podléhá </a:t>
            </a:r>
            <a:r>
              <a:rPr lang="cs-CZ" b="1" dirty="0">
                <a:solidFill>
                  <a:srgbClr val="7030A0"/>
                </a:solidFill>
              </a:rPr>
              <a:t>transaminaci</a:t>
            </a:r>
            <a:r>
              <a:rPr lang="cs-CZ" dirty="0"/>
              <a:t> za vzniku </a:t>
            </a:r>
            <a:r>
              <a:rPr lang="cs-CZ" b="1" dirty="0"/>
              <a:t>alaninu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Alanin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se uvolní do krve, která jej transportuje do jater, kde se </a:t>
            </a:r>
            <a:r>
              <a:rPr lang="cs-CZ" b="1" dirty="0">
                <a:solidFill>
                  <a:srgbClr val="7030A0"/>
                </a:solidFill>
              </a:rPr>
              <a:t>transaminací</a:t>
            </a:r>
            <a:r>
              <a:rPr lang="cs-CZ" dirty="0"/>
              <a:t> zpětně přeměňuje na </a:t>
            </a:r>
            <a:r>
              <a:rPr lang="cs-CZ" b="1" dirty="0"/>
              <a:t>pyruvát</a:t>
            </a:r>
            <a:r>
              <a:rPr lang="cs-CZ" dirty="0"/>
              <a:t>, jenž se může zapojit do procesu </a:t>
            </a:r>
            <a:r>
              <a:rPr lang="cs-CZ" b="1" dirty="0"/>
              <a:t>glukoneogeneze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Vzniklá </a:t>
            </a:r>
            <a:r>
              <a:rPr lang="cs-CZ" b="1" dirty="0"/>
              <a:t>glukóza</a:t>
            </a:r>
            <a:r>
              <a:rPr lang="cs-CZ" dirty="0"/>
              <a:t> se krví dostává </a:t>
            </a:r>
            <a:r>
              <a:rPr lang="cs-CZ" b="1" dirty="0"/>
              <a:t>do svalů</a:t>
            </a:r>
            <a:r>
              <a:rPr lang="cs-CZ" dirty="0"/>
              <a:t> a celý cyklus se uzavírá.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Přenesená </a:t>
            </a:r>
            <a:r>
              <a:rPr lang="cs-CZ" b="1" dirty="0"/>
              <a:t>aminoskupina</a:t>
            </a:r>
            <a:r>
              <a:rPr lang="cs-CZ" dirty="0"/>
              <a:t> (amoniak) směřuje </a:t>
            </a:r>
            <a:r>
              <a:rPr lang="cs-CZ" b="1" dirty="0"/>
              <a:t>do </a:t>
            </a:r>
            <a:r>
              <a:rPr lang="cs-CZ" b="1" dirty="0" err="1"/>
              <a:t>ornithinového</a:t>
            </a:r>
            <a:r>
              <a:rPr lang="cs-CZ" b="1" dirty="0"/>
              <a:t> (močovinového) cyklu</a:t>
            </a:r>
            <a:r>
              <a:rPr lang="cs-CZ" dirty="0"/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64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www.wikiskripta.eu/images/7/74/Glukozo-alaninovy-cyklus-01-01.jpg">
            <a:extLst>
              <a:ext uri="{FF2B5EF4-FFF2-40B4-BE49-F238E27FC236}">
                <a16:creationId xmlns:a16="http://schemas.microsoft.com/office/drawing/2014/main" id="{778075BB-85A3-47E3-B932-790CA828E9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5" y="167952"/>
            <a:ext cx="11653935" cy="65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975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52FF-6198-4639-9EB7-78205037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44484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ODBOURÁVÁNÍ UHLÍKATÝCH KOSTER AMINOKYSELIN</a:t>
            </a:r>
            <a:br>
              <a:rPr lang="cs-CZ" sz="3600" b="1" dirty="0">
                <a:solidFill>
                  <a:srgbClr val="FFFF00"/>
                </a:solidFill>
                <a:latin typeface="+mn-lt"/>
              </a:rPr>
            </a:br>
            <a:endParaRPr lang="cs-CZ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884E3-A377-4AA3-A7AF-A2DAE5140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638"/>
            <a:ext cx="10515600" cy="59353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každá aminokyselina má vlastní specifickou dráhu odbourávání uhlíkatého řetězce.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Dráhy, kterými se tak děje, jsou různě složité.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Odbourávání uhlíkaté kostry všech aminokyselin končí některou z těchto sedmi látek: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pyruvát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Acetyl-</a:t>
            </a:r>
            <a:r>
              <a:rPr lang="cs-CZ" b="1" dirty="0" err="1">
                <a:solidFill>
                  <a:srgbClr val="FF0000"/>
                </a:solidFill>
              </a:rPr>
              <a:t>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acetoacetyl-CoA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b="1" dirty="0">
                <a:solidFill>
                  <a:srgbClr val="FF0000"/>
                </a:solidFill>
              </a:rPr>
              <a:t>α-</a:t>
            </a:r>
            <a:r>
              <a:rPr lang="cs-CZ" b="1" dirty="0" err="1">
                <a:solidFill>
                  <a:srgbClr val="FF0000"/>
                </a:solidFill>
              </a:rPr>
              <a:t>ketoglutarát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sukcinyl-CoA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fumarát</a:t>
            </a:r>
            <a:endParaRPr lang="cs-CZ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oxalacetát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41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ECC87-F9AD-492C-B44E-597B7C04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1022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produkty pak vstupují do </a:t>
            </a:r>
            <a:r>
              <a:rPr lang="cs-CZ" b="1" dirty="0">
                <a:solidFill>
                  <a:srgbClr val="92D050"/>
                </a:solidFill>
              </a:rPr>
              <a:t>energetického metabolismu.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mohou být dále oxidovány na oxid uhličitý a vodu </a:t>
            </a:r>
            <a:r>
              <a:rPr lang="cs-CZ" b="1" dirty="0">
                <a:solidFill>
                  <a:srgbClr val="92D050"/>
                </a:solidFill>
              </a:rPr>
              <a:t>v Krebsově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mohou pokračovat </a:t>
            </a:r>
            <a:r>
              <a:rPr lang="cs-CZ" b="1" dirty="0">
                <a:solidFill>
                  <a:srgbClr val="92D050"/>
                </a:solidFill>
              </a:rPr>
              <a:t>do biosyntéz: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dirty="0"/>
              <a:t>z některých může vzniknout </a:t>
            </a:r>
            <a:r>
              <a:rPr lang="cs-CZ" sz="2800" b="1" dirty="0">
                <a:solidFill>
                  <a:srgbClr val="FFFF00"/>
                </a:solidFill>
              </a:rPr>
              <a:t>glukóza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dirty="0"/>
              <a:t> z jiných </a:t>
            </a:r>
            <a:r>
              <a:rPr lang="cs-CZ" sz="2800" b="1" dirty="0">
                <a:solidFill>
                  <a:srgbClr val="FFFF00"/>
                </a:solidFill>
              </a:rPr>
              <a:t>ketolátky</a:t>
            </a:r>
            <a:r>
              <a:rPr lang="cs-CZ" sz="2800" dirty="0"/>
              <a:t> nebo </a:t>
            </a:r>
            <a:r>
              <a:rPr lang="cs-CZ" sz="2800" b="1" dirty="0">
                <a:solidFill>
                  <a:srgbClr val="FFFF00"/>
                </a:solidFill>
              </a:rPr>
              <a:t>mastné kyseliny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Podle toho rozlišujeme tzv. </a:t>
            </a:r>
            <a:r>
              <a:rPr lang="cs-CZ" b="1" dirty="0" err="1">
                <a:solidFill>
                  <a:srgbClr val="FF0000"/>
                </a:solidFill>
              </a:rPr>
              <a:t>glukogenní</a:t>
            </a:r>
            <a:r>
              <a:rPr lang="cs-CZ" dirty="0"/>
              <a:t> a </a:t>
            </a:r>
            <a:r>
              <a:rPr lang="cs-CZ" b="1" dirty="0" err="1">
                <a:solidFill>
                  <a:srgbClr val="FF0000"/>
                </a:solidFill>
              </a:rPr>
              <a:t>ketogenní</a:t>
            </a:r>
            <a:r>
              <a:rPr lang="cs-CZ" dirty="0"/>
              <a:t> aminokyseliny.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r>
              <a:rPr lang="cs-CZ" b="1" u="sng" dirty="0">
                <a:solidFill>
                  <a:srgbClr val="00B0F0"/>
                </a:solidFill>
              </a:rPr>
              <a:t>KETOGENNÍ AMINOKYSELINY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odbourávání</a:t>
            </a:r>
            <a:r>
              <a:rPr lang="cs-CZ" b="1" dirty="0"/>
              <a:t> </a:t>
            </a:r>
            <a:r>
              <a:rPr lang="cs-CZ" dirty="0"/>
              <a:t>jejich uhlíkaté kostry vede k tvorbě </a:t>
            </a: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dirty="0"/>
              <a:t> a </a:t>
            </a:r>
            <a:r>
              <a:rPr lang="cs-CZ" b="1" dirty="0" err="1">
                <a:solidFill>
                  <a:srgbClr val="FFFF00"/>
                </a:solidFill>
              </a:rPr>
              <a:t>acetoacetyl-CoA</a:t>
            </a:r>
            <a:r>
              <a:rPr lang="cs-CZ" dirty="0"/>
              <a:t> 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0000"/>
                </a:solidFill>
              </a:rPr>
              <a:t>leucin a lysin </a:t>
            </a:r>
            <a:r>
              <a:rPr lang="cs-CZ" dirty="0"/>
              <a:t>(začínají na písmeno L).</a:t>
            </a:r>
            <a:endParaRPr lang="cs-CZ" b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2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894"/>
            <a:ext cx="10515600" cy="63634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Lidský organismus denně odbourá asi 120 g aminokyselin.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řetězec aminokyseliny se rozdělí na aminoskupinu (a ostatní atomy dusíku) a na uhlíkový řetězec – každý z nich má vlastní metabolickou dráhu.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Aminokyseliny mohou také sloužit jako </a:t>
            </a:r>
            <a:r>
              <a:rPr lang="cs-CZ" b="1" dirty="0">
                <a:solidFill>
                  <a:srgbClr val="FFFF00"/>
                </a:solidFill>
              </a:rPr>
              <a:t>prekurzory</a:t>
            </a:r>
            <a:r>
              <a:rPr lang="cs-CZ" dirty="0"/>
              <a:t> významných látek – např. </a:t>
            </a:r>
            <a:r>
              <a:rPr lang="cs-CZ" b="1" dirty="0">
                <a:solidFill>
                  <a:srgbClr val="00B0F0"/>
                </a:solidFill>
              </a:rPr>
              <a:t>biogenních aminů, hemu či purinových a pyrimidinových bází. </a:t>
            </a:r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dirty="0">
                <a:solidFill>
                  <a:srgbClr val="FFFF00"/>
                </a:solidFill>
              </a:rPr>
              <a:t>Poločas života proteinů  </a:t>
            </a:r>
            <a:r>
              <a:rPr lang="cs-CZ" dirty="0"/>
              <a:t>-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se u různých typů proteinů výrazně liší.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strukturní proteiny jsou trvalejší – mají delší poločas.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molekuly mnoha enzymů naopak existují jen velmi krátce – jen několik desítek minut či hodin.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59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ECC87-F9AD-492C-B44E-597B7C04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6102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>
                <a:solidFill>
                  <a:srgbClr val="00B0F0"/>
                </a:solidFill>
              </a:rPr>
              <a:t>GLUKOGENNÍ AMINOKYSELINY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odbourávání</a:t>
            </a:r>
            <a:r>
              <a:rPr lang="cs-CZ" b="1" dirty="0"/>
              <a:t> </a:t>
            </a:r>
            <a:r>
              <a:rPr lang="cs-CZ" dirty="0"/>
              <a:t>jejich uhlíkaté kostry vede k tvorbě zbylých pěti produktů: </a:t>
            </a:r>
            <a:r>
              <a:rPr lang="cs-CZ" b="1" dirty="0">
                <a:solidFill>
                  <a:srgbClr val="FFFF00"/>
                </a:solidFill>
              </a:rPr>
              <a:t>pyruvátu, </a:t>
            </a:r>
            <a:r>
              <a:rPr lang="el-GR" b="1" dirty="0">
                <a:solidFill>
                  <a:srgbClr val="FFFF00"/>
                </a:solidFill>
              </a:rPr>
              <a:t>α-</a:t>
            </a:r>
            <a:r>
              <a:rPr lang="cs-CZ" b="1" dirty="0" err="1">
                <a:solidFill>
                  <a:srgbClr val="FFFF00"/>
                </a:solidFill>
              </a:rPr>
              <a:t>ketoglutarátu</a:t>
            </a:r>
            <a:r>
              <a:rPr lang="cs-CZ" b="1" dirty="0">
                <a:solidFill>
                  <a:srgbClr val="FFFF00"/>
                </a:solidFill>
              </a:rPr>
              <a:t>, </a:t>
            </a:r>
            <a:r>
              <a:rPr lang="cs-CZ" b="1" dirty="0" err="1">
                <a:solidFill>
                  <a:srgbClr val="FFFF00"/>
                </a:solidFill>
              </a:rPr>
              <a:t>suc-CoA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b="1" dirty="0" err="1">
                <a:solidFill>
                  <a:srgbClr val="FFFF00"/>
                </a:solidFill>
              </a:rPr>
              <a:t>fumarátu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b="1" dirty="0" err="1">
                <a:solidFill>
                  <a:srgbClr val="FFFF00"/>
                </a:solidFill>
              </a:rPr>
              <a:t>oxalacetátu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serin, </a:t>
            </a:r>
            <a:r>
              <a:rPr lang="cs-CZ" b="1" dirty="0" err="1">
                <a:solidFill>
                  <a:srgbClr val="FF0000"/>
                </a:solidFill>
              </a:rPr>
              <a:t>threonin</a:t>
            </a:r>
            <a:r>
              <a:rPr lang="cs-CZ" b="1" dirty="0">
                <a:solidFill>
                  <a:srgbClr val="FF0000"/>
                </a:solidFill>
              </a:rPr>
              <a:t>, cystein, </a:t>
            </a:r>
            <a:r>
              <a:rPr lang="cs-CZ" b="1" dirty="0" err="1">
                <a:solidFill>
                  <a:srgbClr val="FF0000"/>
                </a:solidFill>
              </a:rPr>
              <a:t>methionin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aspartát</a:t>
            </a:r>
            <a:r>
              <a:rPr lang="cs-CZ" b="1" dirty="0">
                <a:solidFill>
                  <a:srgbClr val="FF0000"/>
                </a:solidFill>
              </a:rPr>
              <a:t>, glutamát, asparagin, </a:t>
            </a:r>
            <a:r>
              <a:rPr lang="cs-CZ" b="1" dirty="0" err="1">
                <a:solidFill>
                  <a:srgbClr val="FF0000"/>
                </a:solidFill>
              </a:rPr>
              <a:t>glutamin</a:t>
            </a:r>
            <a:r>
              <a:rPr lang="cs-CZ" b="1" dirty="0">
                <a:solidFill>
                  <a:srgbClr val="FF0000"/>
                </a:solidFill>
              </a:rPr>
              <a:t>, glycin, alanin, valin, prolin, histidin a arginin.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u="sng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u="sng" dirty="0">
                <a:solidFill>
                  <a:srgbClr val="00B0F0"/>
                </a:solidFill>
              </a:rPr>
              <a:t>KETO- I GLUKOGENNÍ AMINOKYSELINY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Existují i aminokyseliny se </a:t>
            </a:r>
            <a:r>
              <a:rPr lang="cs-CZ" b="1" dirty="0">
                <a:solidFill>
                  <a:srgbClr val="7030A0"/>
                </a:solidFill>
              </a:rPr>
              <a:t>dvěma degradačními produkty </a:t>
            </a:r>
            <a:r>
              <a:rPr lang="cs-CZ" dirty="0"/>
              <a:t>jejich uhlíkatých koster – </a:t>
            </a:r>
            <a:r>
              <a:rPr lang="cs-CZ" b="1" dirty="0">
                <a:solidFill>
                  <a:srgbClr val="FFFF00"/>
                </a:solidFill>
              </a:rPr>
              <a:t>jeden z nich je </a:t>
            </a:r>
            <a:r>
              <a:rPr lang="cs-CZ" b="1" dirty="0" err="1">
                <a:solidFill>
                  <a:srgbClr val="FFFF00"/>
                </a:solidFill>
              </a:rPr>
              <a:t>glukogenní</a:t>
            </a:r>
            <a:r>
              <a:rPr lang="cs-CZ" b="1" dirty="0">
                <a:solidFill>
                  <a:srgbClr val="FFFF00"/>
                </a:solidFill>
              </a:rPr>
              <a:t> a druhý </a:t>
            </a:r>
            <a:r>
              <a:rPr lang="cs-CZ" b="1" dirty="0" err="1">
                <a:solidFill>
                  <a:srgbClr val="FFFF00"/>
                </a:solidFill>
              </a:rPr>
              <a:t>ketogenní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označovány jako </a:t>
            </a:r>
            <a:r>
              <a:rPr lang="cs-CZ" b="1" dirty="0">
                <a:solidFill>
                  <a:srgbClr val="00B0F0"/>
                </a:solidFill>
              </a:rPr>
              <a:t>keto- i </a:t>
            </a:r>
            <a:r>
              <a:rPr lang="cs-CZ" b="1" dirty="0" err="1">
                <a:solidFill>
                  <a:srgbClr val="00B0F0"/>
                </a:solidFill>
              </a:rPr>
              <a:t>glukogenní</a:t>
            </a:r>
            <a:r>
              <a:rPr lang="cs-CZ" b="1" dirty="0">
                <a:solidFill>
                  <a:srgbClr val="00B0F0"/>
                </a:solidFill>
              </a:rPr>
              <a:t> aminokyseliny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patří mezi ně </a:t>
            </a:r>
            <a:r>
              <a:rPr lang="cs-CZ" b="1" dirty="0" err="1">
                <a:solidFill>
                  <a:srgbClr val="FF0000"/>
                </a:solidFill>
              </a:rPr>
              <a:t>isoleucin</a:t>
            </a:r>
            <a:r>
              <a:rPr lang="cs-CZ" b="1" dirty="0">
                <a:solidFill>
                  <a:srgbClr val="FF0000"/>
                </a:solidFill>
              </a:rPr>
              <a:t>, fenylalanin, tyrosin a tryptofan. 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b="1" u="sng" dirty="0">
              <a:solidFill>
                <a:srgbClr val="00B0F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69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www.wikiskripta.eu/images/thumb/3/38/Degradace_aminokyselin.png/480px-Degradace_aminokyselin.png">
            <a:extLst>
              <a:ext uri="{FF2B5EF4-FFF2-40B4-BE49-F238E27FC236}">
                <a16:creationId xmlns:a16="http://schemas.microsoft.com/office/drawing/2014/main" id="{60433EC2-A074-41F6-A777-84182C6834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4" y="671803"/>
            <a:ext cx="11523306" cy="598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4A45742-056C-457B-941A-66DD3192B840}"/>
              </a:ext>
            </a:extLst>
          </p:cNvPr>
          <p:cNvSpPr txBox="1"/>
          <p:nvPr/>
        </p:nvSpPr>
        <p:spPr>
          <a:xfrm>
            <a:off x="363894" y="148583"/>
            <a:ext cx="789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Odbourávání uhlíkatých koster aminokyselin</a:t>
            </a:r>
          </a:p>
        </p:txBody>
      </p:sp>
    </p:spTree>
    <p:extLst>
      <p:ext uri="{BB962C8B-B14F-4D97-AF65-F5344CB8AC3E}">
        <p14:creationId xmlns:p14="http://schemas.microsoft.com/office/powerpoint/2010/main" val="363218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894"/>
            <a:ext cx="10515600" cy="63634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Proteolýza</a:t>
            </a:r>
            <a:r>
              <a:rPr lang="cs-CZ" dirty="0"/>
              <a:t> je kompletní degradace proteinů na </a:t>
            </a:r>
            <a:r>
              <a:rPr lang="cs-CZ" b="1" dirty="0"/>
              <a:t>volné aminokyseliny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proteolýzy se uplatňují enzymy proteázy a </a:t>
            </a:r>
            <a:r>
              <a:rPr lang="cs-CZ" dirty="0" err="1"/>
              <a:t>peptidázy</a:t>
            </a:r>
            <a:r>
              <a:rPr lang="cs-CZ" dirty="0"/>
              <a:t>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trávicí trakt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 lysozomy </a:t>
            </a:r>
            <a:r>
              <a:rPr lang="cs-CZ" sz="2800" b="1" dirty="0"/>
              <a:t>–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dirty="0"/>
              <a:t>hlavně exogenní </a:t>
            </a:r>
            <a:r>
              <a:rPr lang="cs-CZ" sz="2800" dirty="0" err="1"/>
              <a:t>prot</a:t>
            </a:r>
            <a:r>
              <a:rPr lang="cs-CZ" sz="2800" dirty="0"/>
              <a:t>. a staré organely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b="1" dirty="0" err="1">
                <a:solidFill>
                  <a:srgbClr val="00B0F0"/>
                </a:solidFill>
              </a:rPr>
              <a:t>proteazomy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  <a:r>
              <a:rPr lang="cs-CZ" sz="2800" dirty="0"/>
              <a:t>– hlavně vnitrobuněčných proteinů</a:t>
            </a:r>
          </a:p>
          <a:p>
            <a:pPr marL="1371600" lvl="3" indent="0">
              <a:buNone/>
            </a:pPr>
            <a:endParaRPr lang="cs-CZ" sz="2800" dirty="0"/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cs-CZ" b="1" u="sng" dirty="0">
                <a:solidFill>
                  <a:srgbClr val="00B050"/>
                </a:solidFill>
              </a:rPr>
              <a:t>Exopeptidázy: 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92D050"/>
                </a:solidFill>
              </a:rPr>
              <a:t>aminopeptidázy a karboxypeptidázy</a:t>
            </a:r>
            <a:r>
              <a:rPr lang="cs-CZ" dirty="0"/>
              <a:t> – štěpící proteiny / peptidy na koncích jejich řetězců.</a:t>
            </a:r>
            <a:r>
              <a:rPr lang="cs-CZ" b="1" dirty="0"/>
              <a:t> 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cs-CZ" b="1" u="sng" dirty="0">
                <a:solidFill>
                  <a:srgbClr val="00B050"/>
                </a:solidFill>
              </a:rPr>
              <a:t>Endopeptidázy: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92D050"/>
                </a:solidFill>
              </a:rPr>
              <a:t>trypsin, chymotrypsin či pepsin </a:t>
            </a:r>
            <a:r>
              <a:rPr lang="cs-CZ" dirty="0"/>
              <a:t>– štěpící vnitřní vazby proteinů / peptidů.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0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E6148-FF39-4704-9D11-8F0B90D4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205274"/>
            <a:ext cx="11140751" cy="65220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 err="1">
                <a:solidFill>
                  <a:srgbClr val="00B0F0"/>
                </a:solidFill>
              </a:rPr>
              <a:t>Ubikvitin-proteazomový</a:t>
            </a:r>
            <a:r>
              <a:rPr lang="cs-CZ" b="1" u="sng" dirty="0">
                <a:solidFill>
                  <a:srgbClr val="00B0F0"/>
                </a:solidFill>
              </a:rPr>
              <a:t> systém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err="1"/>
              <a:t>Ubikvitin</a:t>
            </a:r>
            <a:r>
              <a:rPr lang="cs-CZ" dirty="0"/>
              <a:t> je malý buněčný protein, který se vyskytuje ve všech eukaryotních buňkách.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slouží jako značka, která předurčuje protein k jeho </a:t>
            </a:r>
            <a:r>
              <a:rPr lang="cs-CZ" b="1" dirty="0">
                <a:solidFill>
                  <a:srgbClr val="FFFF00"/>
                </a:solidFill>
              </a:rPr>
              <a:t>degradaci</a:t>
            </a:r>
            <a:r>
              <a:rPr lang="cs-CZ" dirty="0">
                <a:solidFill>
                  <a:srgbClr val="FFFF00"/>
                </a:solidFill>
              </a:rPr>
              <a:t> v </a:t>
            </a:r>
            <a:r>
              <a:rPr lang="cs-CZ" b="1" dirty="0" err="1">
                <a:solidFill>
                  <a:srgbClr val="FFFF00"/>
                </a:solidFill>
              </a:rPr>
              <a:t>proteazomech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dirty="0">
                <a:solidFill>
                  <a:srgbClr val="FFFF00"/>
                </a:solidFill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tento proces nazýváme </a:t>
            </a:r>
            <a:r>
              <a:rPr lang="cs-CZ" dirty="0" err="1"/>
              <a:t>ubikvitinace</a:t>
            </a:r>
            <a:r>
              <a:rPr lang="cs-CZ" dirty="0"/>
              <a:t> (popřípadě </a:t>
            </a:r>
            <a:r>
              <a:rPr lang="cs-CZ" dirty="0" err="1"/>
              <a:t>polyubikvitinace</a:t>
            </a:r>
            <a:r>
              <a:rPr lang="cs-CZ" dirty="0"/>
              <a:t> – pokud je navázáno více molekul </a:t>
            </a:r>
            <a:r>
              <a:rPr lang="cs-CZ" dirty="0" err="1"/>
              <a:t>ubikvitinu</a:t>
            </a:r>
            <a:r>
              <a:rPr lang="cs-CZ" dirty="0"/>
              <a:t>).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b="1" u="sng" dirty="0">
                <a:solidFill>
                  <a:srgbClr val="0070C0"/>
                </a:solidFill>
              </a:rPr>
              <a:t>PROTEAZOM: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 je to proteinový komplex uvnitř (v jádře a v cytoplasmě) všech </a:t>
            </a:r>
            <a:r>
              <a:rPr lang="cs-CZ" dirty="0" err="1"/>
              <a:t>eukar</a:t>
            </a:r>
            <a:r>
              <a:rPr lang="cs-CZ" dirty="0"/>
              <a:t>.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jeho funkcí je hydrolytická degradace nepotřebných nebo poškozených vnitrobuněčných proteinů.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Některé role </a:t>
            </a:r>
            <a:r>
              <a:rPr lang="cs-CZ" dirty="0" err="1"/>
              <a:t>proteazomu</a:t>
            </a:r>
            <a:r>
              <a:rPr lang="cs-CZ" dirty="0"/>
              <a:t> zřejmě nesouvisí s jeho schopností štěpit proteiny: 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 reguluje transkripci jednotlivých genů 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dirty="0"/>
              <a:t> angažuje se v opravě DNA a v přestavbě chromatinu.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0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s://upload.wikimedia.org/wikipedia/commons/6/66/Proteasome.jpg">
            <a:extLst>
              <a:ext uri="{FF2B5EF4-FFF2-40B4-BE49-F238E27FC236}">
                <a16:creationId xmlns:a16="http://schemas.microsoft.com/office/drawing/2014/main" id="{664DBE80-9FAA-4BAC-BF01-756FF6384E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18" y="167951"/>
            <a:ext cx="11663266" cy="65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8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26"/>
            <a:ext cx="10515600" cy="60960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KATABOLISMUS AMINOKYSELIN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96"/>
            <a:ext cx="10515600" cy="57047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Existuje </a:t>
            </a:r>
            <a:r>
              <a:rPr lang="cs-CZ" b="1" dirty="0">
                <a:solidFill>
                  <a:srgbClr val="FF0000"/>
                </a:solidFill>
              </a:rPr>
              <a:t>20</a:t>
            </a: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dirty="0"/>
              <a:t>(21 - </a:t>
            </a:r>
            <a:r>
              <a:rPr lang="cs-CZ" dirty="0" err="1"/>
              <a:t>selenocystein</a:t>
            </a:r>
            <a:r>
              <a:rPr lang="cs-CZ" dirty="0"/>
              <a:t>) </a:t>
            </a:r>
            <a:r>
              <a:rPr lang="cs-CZ" b="1" dirty="0">
                <a:solidFill>
                  <a:srgbClr val="FF0000"/>
                </a:solidFill>
              </a:rPr>
              <a:t>základních </a:t>
            </a:r>
            <a:r>
              <a:rPr lang="cs-CZ" b="1" dirty="0" err="1">
                <a:solidFill>
                  <a:srgbClr val="FF0000"/>
                </a:solidFill>
              </a:rPr>
              <a:t>proteinogenních</a:t>
            </a:r>
            <a:r>
              <a:rPr lang="cs-CZ" b="1" dirty="0">
                <a:solidFill>
                  <a:srgbClr val="FF0000"/>
                </a:solidFill>
              </a:rPr>
              <a:t> aminokyselin</a:t>
            </a:r>
            <a:r>
              <a:rPr lang="cs-CZ" dirty="0"/>
              <a:t>, využitelných pro proteosyntézu.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katabolismus jejich uhlíkatých skeletů pokrývá přibližně 10–15 % energetických nároků lidského těla.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Aminokyseliny také mohou sloužit jako </a:t>
            </a:r>
            <a:r>
              <a:rPr lang="cs-CZ" b="1" dirty="0">
                <a:solidFill>
                  <a:srgbClr val="FFFF00"/>
                </a:solidFill>
              </a:rPr>
              <a:t>prekurzory pro biosyntézu</a:t>
            </a:r>
            <a:r>
              <a:rPr lang="cs-CZ" dirty="0"/>
              <a:t> jak </a:t>
            </a:r>
            <a:r>
              <a:rPr lang="cs-CZ" b="1" dirty="0">
                <a:solidFill>
                  <a:srgbClr val="FFFF00"/>
                </a:solidFill>
              </a:rPr>
              <a:t>sacharidů (glukoneogeneze) tak lipidů.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Katabolismus aminokyselin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2 základní fáze: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sz="2800" b="1" dirty="0">
                <a:solidFill>
                  <a:srgbClr val="FF0000"/>
                </a:solidFill>
                <a:sym typeface="Symbol" panose="05050102010706020507" pitchFamily="18" charset="2"/>
              </a:rPr>
              <a:t>odstranění aminoskupiny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  <a:sym typeface="Symbol" panose="05050102010706020507" pitchFamily="18" charset="2"/>
              </a:rPr>
              <a:t> degradace uhlíkaté kostry aminokyseliny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3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604"/>
            <a:ext cx="10515600" cy="74922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B0F0"/>
                </a:solidFill>
                <a:latin typeface="+mn-lt"/>
              </a:rPr>
              <a:t>Odstranění aminoskupiny z aminokyseliny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2"/>
            <a:ext cx="10515600" cy="5756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klíčový krok katabolismu aminokyselin.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dusík z aminoskupin se nedá využít pro produkci energie a musí být z těla odstraněn.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 se děje jednak jeho přeměnou na močovinu (asi z 95 %), jednak jeho uvolněním v tubulárních buňkách ledvin z </a:t>
            </a:r>
            <a:r>
              <a:rPr lang="cs-CZ" dirty="0" err="1"/>
              <a:t>glutaminu</a:t>
            </a:r>
            <a:r>
              <a:rPr lang="cs-CZ" dirty="0"/>
              <a:t> jako </a:t>
            </a:r>
            <a:r>
              <a:rPr lang="cs-CZ" b="1" dirty="0"/>
              <a:t>NH</a:t>
            </a:r>
            <a:r>
              <a:rPr lang="cs-CZ" b="1" baseline="-25000" dirty="0"/>
              <a:t>3</a:t>
            </a:r>
            <a:r>
              <a:rPr lang="cs-CZ" b="1" dirty="0"/>
              <a:t>/NH</a:t>
            </a:r>
            <a:r>
              <a:rPr lang="cs-CZ" b="1" baseline="-25000" dirty="0"/>
              <a:t>4</a:t>
            </a:r>
            <a:r>
              <a:rPr lang="cs-CZ" b="1" baseline="30000" dirty="0"/>
              <a:t>+</a:t>
            </a:r>
            <a:r>
              <a:rPr lang="cs-CZ" dirty="0"/>
              <a:t> (asi z 5 %).</a:t>
            </a:r>
          </a:p>
          <a:p>
            <a:pPr marL="0" indent="0">
              <a:buClr>
                <a:schemeClr val="tx1"/>
              </a:buClr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2800" dirty="0"/>
              <a:t> odstranění aminoskupiny probíhá: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transaminací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(u většiny aminokyselin)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přeměnou glutamát / </a:t>
            </a:r>
            <a:r>
              <a:rPr lang="cs-CZ" sz="2800" b="1" dirty="0" err="1">
                <a:solidFill>
                  <a:srgbClr val="FF0000"/>
                </a:solidFill>
              </a:rPr>
              <a:t>glutamin</a:t>
            </a:r>
            <a:endParaRPr lang="cs-CZ" sz="2800" b="1" dirty="0">
              <a:solidFill>
                <a:srgbClr val="FF0000"/>
              </a:solidFill>
            </a:endParaRP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 oxidační deaminací</a:t>
            </a:r>
            <a:endParaRPr lang="cs-CZ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9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C133E-83AE-4776-BC8C-78FF4E6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928"/>
            <a:ext cx="10515600" cy="94239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7030A0"/>
                </a:solidFill>
                <a:latin typeface="+mn-lt"/>
              </a:rPr>
              <a:t>Transaminace aminokyselin</a:t>
            </a:r>
            <a:r>
              <a:rPr lang="cs-CZ" dirty="0">
                <a:solidFill>
                  <a:srgbClr val="7030A0"/>
                </a:solidFill>
              </a:rPr>
              <a:t/>
            </a:r>
            <a:br>
              <a:rPr lang="cs-CZ" dirty="0">
                <a:solidFill>
                  <a:srgbClr val="7030A0"/>
                </a:solidFill>
              </a:rPr>
            </a:br>
            <a:endParaRPr lang="cs-CZ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EA83D-D121-49A7-AAAB-5EEFE73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698"/>
            <a:ext cx="10515600" cy="58223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Transaminace jsou volně reverzibilní reakce katalyzované </a:t>
            </a:r>
            <a:r>
              <a:rPr lang="cs-CZ" b="1" dirty="0">
                <a:solidFill>
                  <a:srgbClr val="00B050"/>
                </a:solidFill>
              </a:rPr>
              <a:t>transaminázami (</a:t>
            </a:r>
            <a:r>
              <a:rPr lang="cs-CZ" b="1" dirty="0" err="1">
                <a:solidFill>
                  <a:srgbClr val="00B050"/>
                </a:solidFill>
              </a:rPr>
              <a:t>aminotransferázami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Během transaminace se </a:t>
            </a:r>
            <a:r>
              <a:rPr lang="cs-CZ" b="1" dirty="0">
                <a:solidFill>
                  <a:srgbClr val="FFFF00"/>
                </a:solidFill>
              </a:rPr>
              <a:t>vymění aminoskupina </a:t>
            </a:r>
            <a:r>
              <a:rPr lang="el-GR" b="1" dirty="0">
                <a:solidFill>
                  <a:srgbClr val="FFFF00"/>
                </a:solidFill>
              </a:rPr>
              <a:t>α-</a:t>
            </a:r>
            <a:r>
              <a:rPr lang="cs-CZ" b="1" dirty="0">
                <a:solidFill>
                  <a:srgbClr val="FFFF00"/>
                </a:solidFill>
              </a:rPr>
              <a:t>aminokyseliny s </a:t>
            </a:r>
            <a:r>
              <a:rPr lang="cs-CZ" b="1" dirty="0" err="1">
                <a:solidFill>
                  <a:srgbClr val="FFFF00"/>
                </a:solidFill>
              </a:rPr>
              <a:t>oxoskupinou</a:t>
            </a:r>
            <a:r>
              <a:rPr lang="cs-CZ" b="1" dirty="0">
                <a:solidFill>
                  <a:srgbClr val="FFFF00"/>
                </a:solidFill>
              </a:rPr>
              <a:t> 2-oxokyseliny.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aminokyseliny se vytváří 2-oxokyselina a z původní 2-oxokyseliny vzniká aminokyselina.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8196" name="Picture 4" descr="https://upload.wikimedia.org/wikipedia/commons/e/e5/Transamination.jpg">
            <a:extLst>
              <a:ext uri="{FF2B5EF4-FFF2-40B4-BE49-F238E27FC236}">
                <a16:creationId xmlns:a16="http://schemas.microsoft.com/office/drawing/2014/main" id="{A21D0FBB-4D1B-4022-BEBF-A788FFD47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731" y="3928188"/>
            <a:ext cx="10430069" cy="267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B9BC003-CBF4-4792-B166-53A138C596DE}"/>
              </a:ext>
            </a:extLst>
          </p:cNvPr>
          <p:cNvSpPr txBox="1"/>
          <p:nvPr/>
        </p:nvSpPr>
        <p:spPr>
          <a:xfrm>
            <a:off x="1623527" y="6139543"/>
            <a:ext cx="25565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2-oxoglutarová kyselina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170FE57-3663-4CBE-8871-7E20560A92FE}"/>
              </a:ext>
            </a:extLst>
          </p:cNvPr>
          <p:cNvSpPr txBox="1"/>
          <p:nvPr/>
        </p:nvSpPr>
        <p:spPr>
          <a:xfrm>
            <a:off x="4590661" y="6139543"/>
            <a:ext cx="13342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L-Alanin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62F6FA-2E63-43A0-9024-231872501B76}"/>
              </a:ext>
            </a:extLst>
          </p:cNvPr>
          <p:cNvSpPr txBox="1"/>
          <p:nvPr/>
        </p:nvSpPr>
        <p:spPr>
          <a:xfrm>
            <a:off x="6690050" y="6139543"/>
            <a:ext cx="2258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Pyrohroznová</a:t>
            </a:r>
            <a:r>
              <a:rPr lang="cs-CZ" dirty="0"/>
              <a:t> kyselina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810FDD0-FB33-4F18-94CE-2FBDEDC9D95C}"/>
              </a:ext>
            </a:extLst>
          </p:cNvPr>
          <p:cNvSpPr txBox="1"/>
          <p:nvPr/>
        </p:nvSpPr>
        <p:spPr>
          <a:xfrm>
            <a:off x="9144001" y="6139543"/>
            <a:ext cx="21242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Glutamová</a:t>
            </a:r>
            <a:r>
              <a:rPr lang="cs-CZ" dirty="0"/>
              <a:t> kyselina</a:t>
            </a:r>
          </a:p>
        </p:txBody>
      </p:sp>
    </p:spTree>
    <p:extLst>
      <p:ext uri="{BB962C8B-B14F-4D97-AF65-F5344CB8AC3E}">
        <p14:creationId xmlns:p14="http://schemas.microsoft.com/office/powerpoint/2010/main" val="21975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723</TotalTime>
  <Words>1944</Words>
  <Application>Microsoft Office PowerPoint</Application>
  <PresentationFormat>Širokoúhlá obrazovka</PresentationFormat>
  <Paragraphs>199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Wingdings</vt:lpstr>
      <vt:lpstr>Office Theme</vt:lpstr>
      <vt:lpstr>KATABOLISMUS PROTEINŮ, KATABOLISMUS AMINOKYSELIN,</vt:lpstr>
      <vt:lpstr>KATABOLISMUS PROTEINŮ - PROTEOLÝZA</vt:lpstr>
      <vt:lpstr>Prezentace aplikace PowerPoint</vt:lpstr>
      <vt:lpstr>Prezentace aplikace PowerPoint</vt:lpstr>
      <vt:lpstr>Prezentace aplikace PowerPoint</vt:lpstr>
      <vt:lpstr>Prezentace aplikace PowerPoint</vt:lpstr>
      <vt:lpstr>KATABOLISMUS AMINOKYSELIN</vt:lpstr>
      <vt:lpstr>Odstranění aminoskupiny z aminokyseliny</vt:lpstr>
      <vt:lpstr>Transaminace aminokyselin </vt:lpstr>
      <vt:lpstr> Přeměna glutamát / glutamin  </vt:lpstr>
      <vt:lpstr>Prezentace aplikace PowerPoint</vt:lpstr>
      <vt:lpstr>Prezentace aplikace PowerPoint</vt:lpstr>
      <vt:lpstr> Oxidační deaminace  </vt:lpstr>
      <vt:lpstr>Prezentace aplikace PowerPoint</vt:lpstr>
      <vt:lpstr>Prezentace aplikace PowerPoint</vt:lpstr>
      <vt:lpstr>ORNITHINOVÝ CYKLUS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Reakční mechanismus ornithinového cyklu </vt:lpstr>
      <vt:lpstr>Prezentace aplikace PowerPoint</vt:lpstr>
      <vt:lpstr>Prezentace aplikace PowerPoint</vt:lpstr>
      <vt:lpstr>Prezentace aplikace PowerPoint</vt:lpstr>
      <vt:lpstr>GLUKÓZO - ALANINOVÝ CYKLUS </vt:lpstr>
      <vt:lpstr>Prezentace aplikace PowerPoint</vt:lpstr>
      <vt:lpstr>ODBOURÁVÁNÍ UHLÍKATÝCH KOSTER AMINOKYSELIN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ORNITHINOVÝ CYKLUS</dc:title>
  <dc:creator>Ptáček Petr, Mgr.</dc:creator>
  <cp:lastModifiedBy>Ptáček Petr, Mgr.</cp:lastModifiedBy>
  <cp:revision>87</cp:revision>
  <dcterms:created xsi:type="dcterms:W3CDTF">2020-11-09T18:22:43Z</dcterms:created>
  <dcterms:modified xsi:type="dcterms:W3CDTF">2024-10-26T19:55:18Z</dcterms:modified>
</cp:coreProperties>
</file>