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300" r:id="rId5"/>
    <p:sldId id="319" r:id="rId6"/>
    <p:sldId id="320" r:id="rId7"/>
    <p:sldId id="321" r:id="rId8"/>
    <p:sldId id="323" r:id="rId9"/>
    <p:sldId id="325" r:id="rId10"/>
    <p:sldId id="322" r:id="rId11"/>
    <p:sldId id="324" r:id="rId12"/>
    <p:sldId id="326" r:id="rId13"/>
    <p:sldId id="327" r:id="rId14"/>
    <p:sldId id="328" r:id="rId15"/>
    <p:sldId id="329" r:id="rId16"/>
    <p:sldId id="330" r:id="rId17"/>
    <p:sldId id="331" r:id="rId18"/>
    <p:sldId id="33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SACHARIDY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0/02/D%2CL-konfiguracni_rady.png/544px-D%2CL-konfiguracni_rady.png">
            <a:extLst>
              <a:ext uri="{FF2B5EF4-FFF2-40B4-BE49-F238E27FC236}">
                <a16:creationId xmlns:a16="http://schemas.microsoft.com/office/drawing/2014/main" id="{F3BEF694-5E9D-4E98-85CD-E6668C99A9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658"/>
            <a:ext cx="12192000" cy="6779341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2775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Směs </a:t>
            </a:r>
            <a:r>
              <a:rPr lang="cs-CZ" sz="3600" dirty="0">
                <a:solidFill>
                  <a:srgbClr val="FFFF00"/>
                </a:solidFill>
              </a:rPr>
              <a:t>stejných množství dvou opačných optických antipodů </a:t>
            </a:r>
            <a:r>
              <a:rPr lang="cs-CZ" sz="3600" dirty="0"/>
              <a:t>téže látky je </a:t>
            </a:r>
            <a:r>
              <a:rPr lang="cs-CZ" sz="3600" b="1" dirty="0">
                <a:solidFill>
                  <a:srgbClr val="FFFF00"/>
                </a:solidFill>
              </a:rPr>
              <a:t>opticky neaktivní </a:t>
            </a:r>
            <a:r>
              <a:rPr lang="cs-CZ" sz="3600" b="1" dirty="0">
                <a:solidFill>
                  <a:srgbClr val="00FFFF"/>
                </a:solidFill>
              </a:rPr>
              <a:t>racemát (racemická směs).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s větším počtem atomů uhlíku v molekule mají také více chirálních center a tedy i opticky aktivních izomerů.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Počet těchto stereoizomerních forem </a:t>
            </a:r>
            <a:r>
              <a:rPr lang="cs-CZ" sz="3600" b="1" i="1" dirty="0">
                <a:solidFill>
                  <a:srgbClr val="00FFFF"/>
                </a:solidFill>
              </a:rPr>
              <a:t>n</a:t>
            </a:r>
            <a:r>
              <a:rPr lang="cs-CZ" sz="3600" dirty="0"/>
              <a:t> je možné vypočítat pomocí </a:t>
            </a:r>
            <a:r>
              <a:rPr lang="cs-CZ" sz="3600" dirty="0" err="1"/>
              <a:t>LeBelova-van´t</a:t>
            </a:r>
            <a:r>
              <a:rPr lang="cs-CZ" sz="3600" dirty="0"/>
              <a:t> </a:t>
            </a:r>
            <a:r>
              <a:rPr lang="cs-CZ" sz="3600" dirty="0" err="1"/>
              <a:t>Hoffova</a:t>
            </a:r>
            <a:r>
              <a:rPr lang="cs-CZ" sz="3600" dirty="0"/>
              <a:t> vztahu </a:t>
            </a:r>
            <a:r>
              <a:rPr lang="cs-CZ" sz="3600" b="1" dirty="0">
                <a:solidFill>
                  <a:srgbClr val="00FFFF"/>
                </a:solidFill>
              </a:rPr>
              <a:t>n = 2</a:t>
            </a:r>
            <a:r>
              <a:rPr lang="cs-CZ" sz="3600" b="1" baseline="30000" dirty="0">
                <a:solidFill>
                  <a:srgbClr val="00FFFF"/>
                </a:solidFill>
              </a:rPr>
              <a:t>c</a:t>
            </a:r>
            <a:r>
              <a:rPr lang="cs-CZ" sz="3600" dirty="0"/>
              <a:t>, kde </a:t>
            </a:r>
            <a:r>
              <a:rPr lang="cs-CZ" sz="3600" dirty="0">
                <a:solidFill>
                  <a:srgbClr val="FFFF00"/>
                </a:solidFill>
              </a:rPr>
              <a:t>c je počet asymetrických uhlíků v molekule sacharidu.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40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e/ed/Aldohexosy.png/748px-Aldohexosy.png">
            <a:extLst>
              <a:ext uri="{FF2B5EF4-FFF2-40B4-BE49-F238E27FC236}">
                <a16:creationId xmlns:a16="http://schemas.microsoft.com/office/drawing/2014/main" id="{4A2B80F3-D1D0-46EF-8D0D-5D93110CE6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48" y="924232"/>
            <a:ext cx="11956026" cy="5933768"/>
          </a:xfrm>
          <a:prstGeom prst="rect">
            <a:avLst/>
          </a:prstGeom>
          <a:solidFill>
            <a:srgbClr val="00FFFF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9A2B0B9-7469-41CC-81BB-7992C352C4D6}"/>
              </a:ext>
            </a:extLst>
          </p:cNvPr>
          <p:cNvSpPr txBox="1"/>
          <p:nvPr/>
        </p:nvSpPr>
        <p:spPr>
          <a:xfrm>
            <a:off x="462116" y="206477"/>
            <a:ext cx="11179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D-série aldehydických monosacharidů</a:t>
            </a:r>
          </a:p>
        </p:txBody>
      </p:sp>
    </p:spTree>
    <p:extLst>
      <p:ext uri="{BB962C8B-B14F-4D97-AF65-F5344CB8AC3E}">
        <p14:creationId xmlns:p14="http://schemas.microsoft.com/office/powerpoint/2010/main" val="2312725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upload.wikimedia.org/wikipedia/commons/thumb/2/25/Family_tree_of_d-ketoses.svg/268px-Family_tree_of_d-ketoses.svg.png">
            <a:extLst>
              <a:ext uri="{FF2B5EF4-FFF2-40B4-BE49-F238E27FC236}">
                <a16:creationId xmlns:a16="http://schemas.microsoft.com/office/drawing/2014/main" id="{24CB8AE2-4661-4EFC-B06D-ECA1CE872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4" y="0"/>
            <a:ext cx="11828205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A5BB69-9EF9-4989-9BCB-DE04856C65DC}"/>
              </a:ext>
            </a:extLst>
          </p:cNvPr>
          <p:cNvSpPr txBox="1"/>
          <p:nvPr/>
        </p:nvSpPr>
        <p:spPr>
          <a:xfrm>
            <a:off x="462116" y="117987"/>
            <a:ext cx="3175819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D-série ketonických monosacharidů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3D66822-687F-409D-B737-E646D468EE75}"/>
              </a:ext>
            </a:extLst>
          </p:cNvPr>
          <p:cNvSpPr txBox="1"/>
          <p:nvPr/>
        </p:nvSpPr>
        <p:spPr>
          <a:xfrm>
            <a:off x="5289755" y="835741"/>
            <a:ext cx="262521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chemeClr val="bg1"/>
                </a:solidFill>
              </a:rPr>
              <a:t>dihydroxyaceton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C801C07-E3A8-42F3-B5A0-EA3ED339948B}"/>
              </a:ext>
            </a:extLst>
          </p:cNvPr>
          <p:cNvSpPr txBox="1"/>
          <p:nvPr/>
        </p:nvSpPr>
        <p:spPr>
          <a:xfrm>
            <a:off x="5417574" y="2615381"/>
            <a:ext cx="166165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erythrulóza</a:t>
            </a:r>
            <a:endParaRPr lang="cs-CZ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48CAE5-9DCC-4141-B973-EBADE9FC5C58}"/>
              </a:ext>
            </a:extLst>
          </p:cNvPr>
          <p:cNvSpPr txBox="1"/>
          <p:nvPr/>
        </p:nvSpPr>
        <p:spPr>
          <a:xfrm>
            <a:off x="2399070" y="4463845"/>
            <a:ext cx="154366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ribulóza</a:t>
            </a:r>
            <a:endParaRPr lang="cs-CZ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5E7567A-64D5-4A0C-9931-6640B32BFCD7}"/>
              </a:ext>
            </a:extLst>
          </p:cNvPr>
          <p:cNvSpPr txBox="1"/>
          <p:nvPr/>
        </p:nvSpPr>
        <p:spPr>
          <a:xfrm>
            <a:off x="8927690" y="4463845"/>
            <a:ext cx="14453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xylulóza</a:t>
            </a:r>
            <a:endParaRPr lang="cs-CZ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259F708-62F8-48A9-9A2E-1180E28B7088}"/>
              </a:ext>
            </a:extLst>
          </p:cNvPr>
          <p:cNvSpPr txBox="1"/>
          <p:nvPr/>
        </p:nvSpPr>
        <p:spPr>
          <a:xfrm>
            <a:off x="845574" y="6499123"/>
            <a:ext cx="109138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psikóza</a:t>
            </a:r>
            <a:endParaRPr lang="cs-CZ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DE0DB61-D9A3-434F-A5BD-135D3706B31F}"/>
              </a:ext>
            </a:extLst>
          </p:cNvPr>
          <p:cNvSpPr txBox="1"/>
          <p:nvPr/>
        </p:nvSpPr>
        <p:spPr>
          <a:xfrm>
            <a:off x="4021393" y="6499123"/>
            <a:ext cx="173047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D-fruktóza</a:t>
            </a:r>
            <a:endParaRPr lang="cs-CZ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9B6F98D-0841-40BF-A1F1-C9768850E738}"/>
              </a:ext>
            </a:extLst>
          </p:cNvPr>
          <p:cNvSpPr txBox="1"/>
          <p:nvPr/>
        </p:nvSpPr>
        <p:spPr>
          <a:xfrm>
            <a:off x="7374193" y="6499123"/>
            <a:ext cx="173047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sorbóza</a:t>
            </a:r>
            <a:endParaRPr lang="cs-CZ" b="1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5E4D683-2E3E-45A9-BF2C-A2892D31C98F}"/>
              </a:ext>
            </a:extLst>
          </p:cNvPr>
          <p:cNvSpPr txBox="1"/>
          <p:nvPr/>
        </p:nvSpPr>
        <p:spPr>
          <a:xfrm flipH="1">
            <a:off x="10373029" y="6499123"/>
            <a:ext cx="246789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tagatóza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2897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TRIÓZY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Aldotrióza</a:t>
            </a:r>
            <a:r>
              <a:rPr lang="cs-CZ" sz="3600" dirty="0"/>
              <a:t>  - </a:t>
            </a:r>
            <a:r>
              <a:rPr lang="cs-CZ" sz="3600" b="1" dirty="0">
                <a:solidFill>
                  <a:srgbClr val="FFFF00"/>
                </a:solidFill>
              </a:rPr>
              <a:t>glyceraldehyd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Ketotrióza</a:t>
            </a:r>
            <a:r>
              <a:rPr lang="cs-CZ" sz="3600" dirty="0"/>
              <a:t> – </a:t>
            </a:r>
            <a:r>
              <a:rPr lang="cs-CZ" sz="3600" b="1" dirty="0" err="1">
                <a:solidFill>
                  <a:srgbClr val="FFFF00"/>
                </a:solidFill>
              </a:rPr>
              <a:t>dihydroxyaceton</a:t>
            </a:r>
            <a:r>
              <a:rPr lang="cs-CZ" sz="36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Obě dvě sloučeniny jako fosforečné estery 3-fosfoglycerldehyd a </a:t>
            </a:r>
            <a:r>
              <a:rPr lang="cs-CZ" sz="3600" dirty="0" err="1"/>
              <a:t>dihydroxyacetonfosfát</a:t>
            </a:r>
            <a:r>
              <a:rPr lang="cs-CZ" sz="3600" dirty="0"/>
              <a:t>  figurují </a:t>
            </a:r>
            <a:r>
              <a:rPr lang="cs-CZ" sz="3600" b="1" dirty="0">
                <a:solidFill>
                  <a:srgbClr val="FFFF00"/>
                </a:solidFill>
              </a:rPr>
              <a:t>v metabolismu sacharidů každé buňky.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Dihydroxyaceton</a:t>
            </a:r>
            <a:r>
              <a:rPr lang="cs-CZ" sz="3600" dirty="0"/>
              <a:t> nemá asymetrický uhlík.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TETRÓZY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tetróz má největší význam </a:t>
            </a:r>
            <a:r>
              <a:rPr lang="cs-CZ" sz="3600" dirty="0" err="1">
                <a:solidFill>
                  <a:srgbClr val="FFFF00"/>
                </a:solidFill>
              </a:rPr>
              <a:t>aldotetróza</a:t>
            </a: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b="1" dirty="0">
                <a:solidFill>
                  <a:srgbClr val="FFFF00"/>
                </a:solidFill>
              </a:rPr>
              <a:t>erytróza</a:t>
            </a:r>
            <a:r>
              <a:rPr lang="cs-CZ" sz="3600" dirty="0"/>
              <a:t>, která jako fosforečný ester erytróza -4-fosfát je důležitým meziproduktem v metabolismu sacharidů a zároveň výchozím substrátem pro biosyntézu aromatických látek.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 </a:t>
            </a:r>
            <a:r>
              <a:rPr lang="cs-CZ" sz="3600" dirty="0" err="1"/>
              <a:t>aldotetrózám</a:t>
            </a:r>
            <a:r>
              <a:rPr lang="cs-CZ" sz="3600" dirty="0"/>
              <a:t> patří rovněž </a:t>
            </a:r>
            <a:r>
              <a:rPr lang="cs-CZ" sz="3600" b="1" dirty="0" err="1">
                <a:solidFill>
                  <a:srgbClr val="FFFF00"/>
                </a:solidFill>
              </a:rPr>
              <a:t>treóza</a:t>
            </a:r>
            <a:r>
              <a:rPr lang="cs-CZ" sz="36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Ketotróza</a:t>
            </a:r>
            <a:r>
              <a:rPr lang="cs-CZ" sz="3600" dirty="0"/>
              <a:t> – </a:t>
            </a:r>
            <a:r>
              <a:rPr lang="cs-CZ" sz="3600" b="1" dirty="0" err="1">
                <a:solidFill>
                  <a:srgbClr val="FFFF00"/>
                </a:solidFill>
              </a:rPr>
              <a:t>erytrulóza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Od názvů </a:t>
            </a:r>
            <a:r>
              <a:rPr lang="cs-CZ" sz="3600" dirty="0" err="1"/>
              <a:t>treóza</a:t>
            </a:r>
            <a:r>
              <a:rPr lang="cs-CZ" sz="3600" dirty="0"/>
              <a:t> a erytróza jsou odvozeny </a:t>
            </a:r>
            <a:r>
              <a:rPr lang="cs-CZ" sz="3600" dirty="0">
                <a:solidFill>
                  <a:srgbClr val="FFFF00"/>
                </a:solidFill>
              </a:rPr>
              <a:t>předpony </a:t>
            </a:r>
            <a:r>
              <a:rPr lang="cs-CZ" sz="3600" dirty="0" err="1">
                <a:solidFill>
                  <a:srgbClr val="FFFF00"/>
                </a:solidFill>
              </a:rPr>
              <a:t>treo</a:t>
            </a:r>
            <a:r>
              <a:rPr lang="cs-CZ" sz="3600" dirty="0">
                <a:solidFill>
                  <a:srgbClr val="FFFF00"/>
                </a:solidFill>
              </a:rPr>
              <a:t>- a </a:t>
            </a:r>
            <a:r>
              <a:rPr lang="cs-CZ" sz="3600" dirty="0" err="1">
                <a:solidFill>
                  <a:srgbClr val="FFFF00"/>
                </a:solidFill>
              </a:rPr>
              <a:t>erytro</a:t>
            </a:r>
            <a:r>
              <a:rPr lang="cs-CZ" sz="3600" dirty="0">
                <a:solidFill>
                  <a:srgbClr val="FFFF00"/>
                </a:solidFill>
              </a:rPr>
              <a:t>-</a:t>
            </a:r>
            <a:r>
              <a:rPr lang="cs-CZ" sz="3600" dirty="0"/>
              <a:t>, které se používají k označení </a:t>
            </a:r>
            <a:r>
              <a:rPr lang="cs-CZ" sz="3600" dirty="0">
                <a:solidFill>
                  <a:srgbClr val="FFFF00"/>
                </a:solidFill>
              </a:rPr>
              <a:t>relativní konfigurace skupin na dvou sousedních asymetrických uhlících</a:t>
            </a:r>
            <a:r>
              <a:rPr lang="cs-CZ" sz="3600" b="1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v molekule sacharidu.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15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83976"/>
            <a:ext cx="10979366" cy="677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PENTÓZY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/>
              <a:t>aldopentóz</a:t>
            </a:r>
            <a:r>
              <a:rPr lang="cs-CZ" sz="3600" dirty="0"/>
              <a:t> jsou nejdůležitějšími </a:t>
            </a:r>
            <a:r>
              <a:rPr lang="cs-CZ" sz="3600" dirty="0">
                <a:solidFill>
                  <a:srgbClr val="FFC000"/>
                </a:solidFill>
              </a:rPr>
              <a:t>D-arabinóza </a:t>
            </a:r>
            <a:r>
              <a:rPr lang="cs-CZ" sz="3600" dirty="0"/>
              <a:t>a</a:t>
            </a:r>
            <a:r>
              <a:rPr lang="cs-CZ" sz="3600" dirty="0">
                <a:solidFill>
                  <a:srgbClr val="FFC000"/>
                </a:solidFill>
              </a:rPr>
              <a:t> L-arabinóza, D-xylóza</a:t>
            </a:r>
            <a:r>
              <a:rPr lang="cs-CZ" sz="3600" dirty="0"/>
              <a:t> a </a:t>
            </a:r>
            <a:r>
              <a:rPr lang="cs-CZ" sz="3600" b="1" dirty="0">
                <a:solidFill>
                  <a:srgbClr val="FFFF00"/>
                </a:solidFill>
              </a:rPr>
              <a:t>D-ribóza.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První tři jsou obsaženy v polysacharidech rostlinného původu </a:t>
            </a:r>
            <a:r>
              <a:rPr lang="cs-CZ" sz="3600" dirty="0">
                <a:sym typeface="Symbol" panose="05050102010706020507" pitchFamily="18" charset="2"/>
              </a:rPr>
              <a:t> </a:t>
            </a:r>
            <a:r>
              <a:rPr lang="cs-CZ" sz="3600" b="1" dirty="0" err="1">
                <a:solidFill>
                  <a:srgbClr val="FFC000"/>
                </a:solidFill>
                <a:sym typeface="Symbol" panose="05050102010706020507" pitchFamily="18" charset="2"/>
              </a:rPr>
              <a:t>arabany</a:t>
            </a:r>
            <a:r>
              <a:rPr lang="cs-CZ" sz="3600" b="1" dirty="0">
                <a:solidFill>
                  <a:srgbClr val="FFC000"/>
                </a:solidFill>
                <a:sym typeface="Symbol" panose="05050102010706020507" pitchFamily="18" charset="2"/>
              </a:rPr>
              <a:t>, xylany </a:t>
            </a:r>
            <a:r>
              <a:rPr lang="cs-CZ" sz="3600" dirty="0">
                <a:sym typeface="Symbol" panose="05050102010706020507" pitchFamily="18" charset="2"/>
              </a:rPr>
              <a:t>(arabská guma, sláma, dřevo) a dají se z nic získat hydrolýzou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D-ribóza a 2-deoxy-D-ribóza</a:t>
            </a:r>
            <a:r>
              <a:rPr lang="cs-CZ" sz="3600" dirty="0">
                <a:sym typeface="Symbol" panose="05050102010706020507" pitchFamily="18" charset="2"/>
              </a:rPr>
              <a:t> jsou složkami nukleových 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Z </a:t>
            </a:r>
            <a:r>
              <a:rPr lang="cs-CZ" sz="3600" dirty="0" err="1">
                <a:sym typeface="Symbol" panose="05050102010706020507" pitchFamily="18" charset="2"/>
              </a:rPr>
              <a:t>ketopentóz</a:t>
            </a:r>
            <a:r>
              <a:rPr lang="cs-CZ" sz="3600" dirty="0">
                <a:sym typeface="Symbol" panose="05050102010706020507" pitchFamily="18" charset="2"/>
              </a:rPr>
              <a:t> jsou významné </a:t>
            </a:r>
            <a:r>
              <a:rPr lang="cs-CZ" sz="3600" dirty="0">
                <a:solidFill>
                  <a:srgbClr val="FFC000"/>
                </a:solidFill>
                <a:sym typeface="Symbol" panose="05050102010706020507" pitchFamily="18" charset="2"/>
              </a:rPr>
              <a:t>D-</a:t>
            </a:r>
            <a:r>
              <a:rPr lang="cs-CZ" sz="3600" dirty="0" err="1">
                <a:solidFill>
                  <a:srgbClr val="FFC000"/>
                </a:solidFill>
                <a:sym typeface="Symbol" panose="05050102010706020507" pitchFamily="18" charset="2"/>
              </a:rPr>
              <a:t>ribulóza</a:t>
            </a:r>
            <a:r>
              <a:rPr lang="cs-CZ" sz="3600" dirty="0">
                <a:solidFill>
                  <a:srgbClr val="FFC000"/>
                </a:solidFill>
                <a:sym typeface="Symbol" panose="05050102010706020507" pitchFamily="18" charset="2"/>
              </a:rPr>
              <a:t> a D-</a:t>
            </a:r>
            <a:r>
              <a:rPr lang="cs-CZ" sz="3600" dirty="0" err="1">
                <a:solidFill>
                  <a:srgbClr val="FFC000"/>
                </a:solidFill>
                <a:sym typeface="Symbol" panose="05050102010706020507" pitchFamily="18" charset="2"/>
              </a:rPr>
              <a:t>xylulóza</a:t>
            </a:r>
            <a:r>
              <a:rPr lang="cs-CZ" sz="3600" dirty="0">
                <a:sym typeface="Symbol" panose="05050102010706020507" pitchFamily="18" charset="2"/>
              </a:rPr>
              <a:t>, které ve formě fosforečných esterů mají význam jako intermediáty v metabolismu sacharidů </a:t>
            </a:r>
            <a:r>
              <a:rPr lang="cs-CZ" sz="3600" b="1" dirty="0">
                <a:solidFill>
                  <a:srgbClr val="FFC000"/>
                </a:solidFill>
                <a:sym typeface="Symbol" panose="05050102010706020507" pitchFamily="18" charset="2"/>
              </a:rPr>
              <a:t>(fotosyntéza a pentózový cyklus).</a:t>
            </a:r>
            <a:endParaRPr lang="cs-CZ" sz="36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83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83976"/>
            <a:ext cx="10979366" cy="677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HEXÓZY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/>
              <a:t>aldohexóz</a:t>
            </a:r>
            <a:r>
              <a:rPr lang="cs-CZ" sz="3600" dirty="0"/>
              <a:t> jsou nejdůležitějšími </a:t>
            </a:r>
            <a:r>
              <a:rPr lang="cs-CZ" sz="3600" dirty="0">
                <a:solidFill>
                  <a:srgbClr val="FFC000"/>
                </a:solidFill>
              </a:rPr>
              <a:t>D-manóza D-galaktóza </a:t>
            </a:r>
            <a:r>
              <a:rPr lang="cs-CZ" sz="3600" dirty="0"/>
              <a:t>a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r>
              <a:rPr lang="cs-CZ" sz="3600" b="1" dirty="0">
                <a:solidFill>
                  <a:srgbClr val="FFFF00"/>
                </a:solidFill>
              </a:rPr>
              <a:t>D-glukóza.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D-manóza se vyskytuje ve </a:t>
            </a:r>
            <a:r>
              <a:rPr lang="cs-CZ" sz="3600" dirty="0">
                <a:solidFill>
                  <a:srgbClr val="FFC000"/>
                </a:solidFill>
              </a:rPr>
              <a:t>svatojánském chlebu </a:t>
            </a:r>
            <a:r>
              <a:rPr lang="cs-CZ" sz="3600" dirty="0"/>
              <a:t>a jako složka </a:t>
            </a:r>
            <a:r>
              <a:rPr lang="cs-CZ" sz="3600" dirty="0">
                <a:solidFill>
                  <a:srgbClr val="FFC000"/>
                </a:solidFill>
              </a:rPr>
              <a:t>polysacharidu </a:t>
            </a:r>
            <a:r>
              <a:rPr lang="cs-CZ" sz="3600" dirty="0" err="1">
                <a:solidFill>
                  <a:srgbClr val="FFC000"/>
                </a:solidFill>
              </a:rPr>
              <a:t>mananu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r>
              <a:rPr lang="cs-CZ" sz="3600" dirty="0"/>
              <a:t>v rozličných rostlinách.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D-galaktóza s </a:t>
            </a:r>
            <a:r>
              <a:rPr lang="cs-CZ" sz="3600" dirty="0" err="1"/>
              <a:t>glukźou</a:t>
            </a:r>
            <a:r>
              <a:rPr lang="cs-CZ" sz="3600" dirty="0"/>
              <a:t> dává (disacharid) mléčný cukr – laktózu.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Kromě toho se vyskytuje v některých polysacharidech (</a:t>
            </a:r>
            <a:r>
              <a:rPr lang="cs-CZ" sz="3600" dirty="0" err="1"/>
              <a:t>galaktany</a:t>
            </a:r>
            <a:r>
              <a:rPr lang="cs-CZ" sz="3600" dirty="0"/>
              <a:t>, </a:t>
            </a:r>
            <a:r>
              <a:rPr lang="cs-CZ" sz="3600" dirty="0" err="1"/>
              <a:t>galaktoarabany</a:t>
            </a:r>
            <a:r>
              <a:rPr lang="cs-CZ" sz="3600" dirty="0"/>
              <a:t>, </a:t>
            </a:r>
            <a:r>
              <a:rPr lang="cs-CZ" sz="3600" dirty="0" err="1"/>
              <a:t>galaktoxylany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D-glukóza </a:t>
            </a:r>
            <a:r>
              <a:rPr lang="cs-CZ" sz="3600" b="1" dirty="0">
                <a:solidFill>
                  <a:srgbClr val="FFFF00"/>
                </a:solidFill>
              </a:rPr>
              <a:t>(hroznový cukr, škrobový cukr, dextróza) se vyskytuje v hroznech, ovoci, medu, a volná rovněž v krvi).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12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261256"/>
            <a:ext cx="10979366" cy="65967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Dále je složkou disacharidů sacharózy, maltózy a laktózy.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Kromě toho se nachází také v trisacharidu rafinóze a v různých polysacharidech (škrob, celulóza, glykogen) a v glykosidech.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Je ústředním sacharidem v metabolismu sacharidů.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>
                <a:solidFill>
                  <a:srgbClr val="FFFF00"/>
                </a:solidFill>
              </a:rPr>
              <a:t>ketohexóz</a:t>
            </a:r>
            <a:r>
              <a:rPr lang="cs-CZ" sz="3600" dirty="0"/>
              <a:t> jsou nejvýznamnější </a:t>
            </a:r>
            <a:r>
              <a:rPr lang="cs-CZ" sz="3600" dirty="0">
                <a:solidFill>
                  <a:srgbClr val="FFFF00"/>
                </a:solidFill>
              </a:rPr>
              <a:t>D-fruktóza a L-</a:t>
            </a:r>
            <a:r>
              <a:rPr lang="cs-CZ" sz="3600" dirty="0" err="1">
                <a:solidFill>
                  <a:srgbClr val="FFFF00"/>
                </a:solidFill>
              </a:rPr>
              <a:t>sorbóza</a:t>
            </a:r>
            <a:r>
              <a:rPr lang="cs-CZ" sz="3600" dirty="0">
                <a:solidFill>
                  <a:srgbClr val="FFFF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D-fruktóza (ovocný cukr, levulóza) se vyskytuje v </a:t>
            </a:r>
            <a:r>
              <a:rPr lang="cs-CZ" sz="3600" dirty="0">
                <a:solidFill>
                  <a:srgbClr val="FFFF00"/>
                </a:solidFill>
              </a:rPr>
              <a:t>ovoci, v medu, v disacharidu sacharóze, trisacharidu rafinóze a v polysacharidech (inulin).</a:t>
            </a:r>
            <a:endParaRPr lang="cs-CZ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L-</a:t>
            </a:r>
            <a:r>
              <a:rPr lang="cs-CZ" sz="3600" dirty="0" err="1"/>
              <a:t>sorbóza</a:t>
            </a:r>
            <a:r>
              <a:rPr lang="cs-CZ" sz="3600" dirty="0"/>
              <a:t> se vyskytuje v některých druzích ovoce.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Je meziproduktem syntézy </a:t>
            </a:r>
            <a:r>
              <a:rPr lang="cs-CZ" sz="3600" dirty="0">
                <a:solidFill>
                  <a:srgbClr val="FFFF00"/>
                </a:solidFill>
              </a:rPr>
              <a:t>kyseliny L-askorbové (vit. C).</a:t>
            </a:r>
          </a:p>
        </p:txBody>
      </p:sp>
    </p:spTree>
    <p:extLst>
      <p:ext uri="{BB962C8B-B14F-4D97-AF65-F5344CB8AC3E}">
        <p14:creationId xmlns:p14="http://schemas.microsoft.com/office/powerpoint/2010/main" val="406493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FF0000"/>
                </a:solidFill>
              </a:rPr>
              <a:t> Jsou stálou složkou všech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Živočišné tkáně a buňky obsahují pouze asi 2 % sacharidů v sušině.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V rostlinách tvoří sacharidy 85 – 90 % sušiny (hlavní složka buněčných stěn).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b="1" dirty="0">
                <a:solidFill>
                  <a:srgbClr val="FFFF00"/>
                </a:solidFill>
              </a:rPr>
              <a:t>Funkce sacharidů v živém organismu: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zdroj energie </a:t>
            </a:r>
            <a:r>
              <a:rPr lang="cs-CZ" sz="3200" dirty="0">
                <a:solidFill>
                  <a:srgbClr val="FFFF00"/>
                </a:solidFill>
              </a:rPr>
              <a:t>(glukóza)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zásobní energetická surovina </a:t>
            </a:r>
            <a:r>
              <a:rPr lang="cs-CZ" sz="3200" dirty="0">
                <a:solidFill>
                  <a:srgbClr val="FFFF00"/>
                </a:solidFill>
              </a:rPr>
              <a:t>(škrob, glykogen)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výztuž a stavební součást buněčných stěn </a:t>
            </a:r>
            <a:r>
              <a:rPr lang="cs-CZ" sz="3200" dirty="0">
                <a:solidFill>
                  <a:srgbClr val="FFFF00"/>
                </a:solidFill>
              </a:rPr>
              <a:t>(celulóza, chitin)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složky biologicky účinných látek </a:t>
            </a:r>
            <a:r>
              <a:rPr lang="cs-CZ" sz="3200" dirty="0">
                <a:solidFill>
                  <a:srgbClr val="FFFF00"/>
                </a:solidFill>
              </a:rPr>
              <a:t>(koenzymů, rozpoznávacích glykoproteinů v receptorech, součást hormonů, antibiotik).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0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 přírodě jsou sacharidy tvořeny </a:t>
            </a:r>
            <a:r>
              <a:rPr lang="cs-CZ" sz="3600" b="1" dirty="0" err="1">
                <a:solidFill>
                  <a:srgbClr val="FFFF00"/>
                </a:solidFill>
              </a:rPr>
              <a:t>fotoautotrofními</a:t>
            </a:r>
            <a:r>
              <a:rPr lang="cs-CZ" sz="3600" b="1" dirty="0">
                <a:solidFill>
                  <a:srgbClr val="FFFF00"/>
                </a:solidFill>
              </a:rPr>
              <a:t> organismy</a:t>
            </a:r>
            <a:r>
              <a:rPr lang="cs-CZ" sz="3600" dirty="0"/>
              <a:t> asimilací oxidu uhličitého v přítomnosti vody, za využití světelné energie přeměněné ve </a:t>
            </a:r>
            <a:r>
              <a:rPr lang="cs-CZ" sz="3600" dirty="0" err="1"/>
              <a:t>fotosystémech</a:t>
            </a:r>
            <a:r>
              <a:rPr lang="cs-CZ" sz="3600" dirty="0"/>
              <a:t> na </a:t>
            </a:r>
            <a:r>
              <a:rPr lang="cs-CZ" sz="3600" dirty="0" err="1"/>
              <a:t>enerii</a:t>
            </a:r>
            <a:r>
              <a:rPr lang="cs-CZ" sz="3600" dirty="0"/>
              <a:t> chemickou, která se ukládá do molekul sacharidů.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Heterotrofní organismy získávají potřebné sacharidy od </a:t>
            </a:r>
            <a:r>
              <a:rPr lang="cs-CZ" sz="3600" dirty="0" err="1"/>
              <a:t>autotrofů</a:t>
            </a:r>
            <a:r>
              <a:rPr lang="cs-CZ" sz="3600" dirty="0"/>
              <a:t>, </a:t>
            </a:r>
            <a:r>
              <a:rPr lang="cs-CZ" sz="3600" b="1" dirty="0">
                <a:solidFill>
                  <a:srgbClr val="FF0000"/>
                </a:solidFill>
              </a:rPr>
              <a:t>ale nedokáží je sami  primárně syntetizovat, pouze transformovat.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CHEMICKÉ SLOŽENÍ SACHARIDŮ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jsou složeny z uhlíku, vodíku, kyslíku.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Jejich deriváty obsahují také dusík, fosfor nebo síru.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Základem jejich molekuly je uhlíkový řetězec se 3 – 9 atomy uhlíku </a:t>
            </a:r>
            <a:r>
              <a:rPr lang="cs-CZ" sz="3600" dirty="0">
                <a:solidFill>
                  <a:srgbClr val="FFFF00"/>
                </a:solidFill>
              </a:rPr>
              <a:t>(3 – triózy, 4 – tetrózy…, až 9 – </a:t>
            </a:r>
            <a:r>
              <a:rPr lang="cs-CZ" sz="3600" dirty="0" err="1">
                <a:solidFill>
                  <a:srgbClr val="FFFF00"/>
                </a:solidFill>
              </a:rPr>
              <a:t>nonózy</a:t>
            </a:r>
            <a:r>
              <a:rPr lang="cs-CZ" sz="3600" dirty="0">
                <a:solidFill>
                  <a:srgbClr val="FFFF0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s takovou molekulou se nazývají </a:t>
            </a:r>
            <a:r>
              <a:rPr lang="cs-CZ" sz="3600" b="1" dirty="0">
                <a:solidFill>
                  <a:srgbClr val="FFFF00"/>
                </a:solidFill>
              </a:rPr>
              <a:t>monosacharidy.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 Spojením několika monosacharidů do většího celku vznikají </a:t>
            </a:r>
            <a:r>
              <a:rPr lang="cs-CZ" sz="3600" b="1" dirty="0">
                <a:solidFill>
                  <a:srgbClr val="FFFF00"/>
                </a:solidFill>
              </a:rPr>
              <a:t>oligosacharidy</a:t>
            </a:r>
            <a:r>
              <a:rPr lang="cs-CZ" sz="3600" dirty="0"/>
              <a:t> (disacharidy – deka sacharidy).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Nad 10 monosacharidů spojených v makromolekule nazýváme </a:t>
            </a:r>
            <a:r>
              <a:rPr lang="cs-CZ" sz="3600" b="1" dirty="0">
                <a:solidFill>
                  <a:srgbClr val="FFFF00"/>
                </a:solidFill>
              </a:rPr>
              <a:t>polysacharidy (glykany). </a:t>
            </a:r>
          </a:p>
          <a:p>
            <a:pPr marL="0" indent="0">
              <a:buNone/>
            </a:pPr>
            <a:endParaRPr lang="cs-CZ" sz="36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 atomy uhlíku v molekule sacharidů jsou navázány: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rgbClr val="FFFF00"/>
                </a:solidFill>
              </a:rPr>
              <a:t>alkoholické skupiny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 aldehydická skupina nebo ketonická skupina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podle toho sacharidy dělíme na </a:t>
            </a:r>
            <a:r>
              <a:rPr lang="cs-CZ" sz="3200" b="1" dirty="0" err="1">
                <a:solidFill>
                  <a:srgbClr val="FFFF00"/>
                </a:solidFill>
              </a:rPr>
              <a:t>polyhydroxyaldehydy</a:t>
            </a: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 err="1">
                <a:solidFill>
                  <a:srgbClr val="FFFF00"/>
                </a:solidFill>
              </a:rPr>
              <a:t>polyhydroxyketony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>
                <a:solidFill>
                  <a:srgbClr val="FFFF00"/>
                </a:solidFill>
              </a:rPr>
              <a:t>(aldózy a ketózy).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i="1" dirty="0">
                <a:solidFill>
                  <a:srgbClr val="00FFFF"/>
                </a:solidFill>
              </a:rPr>
              <a:t>Názvy cukry, </a:t>
            </a:r>
            <a:r>
              <a:rPr lang="cs-CZ" b="1" i="1" dirty="0">
                <a:solidFill>
                  <a:srgbClr val="00FFFF"/>
                </a:solidFill>
              </a:rPr>
              <a:t>uhlohydráty a uhlovodany </a:t>
            </a:r>
            <a:r>
              <a:rPr lang="cs-CZ" i="1" dirty="0">
                <a:solidFill>
                  <a:srgbClr val="00FFFF"/>
                </a:solidFill>
              </a:rPr>
              <a:t>považujeme za nesprávné. Pojmem cukr se obvykle rozumí sacharóza, zatímco název uhlovodany a uhlohydráty nemá logický smysl, protože </a:t>
            </a:r>
            <a:r>
              <a:rPr lang="cs-CZ" b="1" i="1" dirty="0">
                <a:solidFill>
                  <a:srgbClr val="00FFFF"/>
                </a:solidFill>
              </a:rPr>
              <a:t>sacharidy nejsou sloučeniny uhlíku a vody.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>
                <a:solidFill>
                  <a:srgbClr val="00FFFF"/>
                </a:solidFill>
              </a:rPr>
              <a:t> Stejný poměr vodíku a kyslíku, u některých sacharidů jaký má H</a:t>
            </a:r>
            <a:r>
              <a:rPr lang="cs-CZ" i="1" baseline="-25000" dirty="0">
                <a:solidFill>
                  <a:srgbClr val="00FFFF"/>
                </a:solidFill>
              </a:rPr>
              <a:t>2</a:t>
            </a:r>
            <a:r>
              <a:rPr lang="cs-CZ" i="1" dirty="0">
                <a:solidFill>
                  <a:srgbClr val="00FFFF"/>
                </a:solidFill>
              </a:rPr>
              <a:t>O je pouze náhodná shoda.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>
                <a:solidFill>
                  <a:srgbClr val="00FFFF"/>
                </a:solidFill>
              </a:rPr>
              <a:t> Jako cukry někteří autoři označují komplexně monosacharidy a oligosacharidy. Nedoporučuje se ani užívat název glycidy.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i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42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MONOSACHARIDY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v molekule </a:t>
            </a:r>
            <a:r>
              <a:rPr lang="cs-CZ" sz="3600" dirty="0">
                <a:solidFill>
                  <a:srgbClr val="FFFF00"/>
                </a:solidFill>
              </a:rPr>
              <a:t>3 – 9 atomů uhlíku, alkoholické skupiny a aldehydickou nebo ketonickou skupinu.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Jsou to bezbarvé krystalické látky, dobře rozpustné ve vodě, částečně ve zředěném etanolu, nerozpouštějí se ve v organických rozpouštědlech.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Mají sladkou chuť.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Biologický význam mají jak 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volné monosacharidy</a:t>
            </a:r>
            <a:r>
              <a:rPr lang="cs-CZ" sz="3600" dirty="0">
                <a:sym typeface="Symbol" panose="05050102010706020507" pitchFamily="18" charset="2"/>
              </a:rPr>
              <a:t>, tak jejich 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deriváty (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aminoderiváty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, 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deoxyderiváty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, kyseliny, 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astery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 a alkoholy odvozené od sacharidů).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1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OPTICKÁ AKTIVITA SACHARIDŮ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Nejjednodušším sacharidem je </a:t>
            </a:r>
            <a:r>
              <a:rPr lang="cs-CZ" sz="3600" dirty="0" err="1"/>
              <a:t>tříuhlíkový</a:t>
            </a:r>
            <a:r>
              <a:rPr lang="cs-CZ" sz="3600" dirty="0"/>
              <a:t> glyceraldehyd, který je možné získat částečnou oxidací glycerolu.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Jeho molekula má jeden </a:t>
            </a:r>
            <a:r>
              <a:rPr lang="cs-CZ" sz="3600" dirty="0">
                <a:solidFill>
                  <a:srgbClr val="FFFF00"/>
                </a:solidFill>
              </a:rPr>
              <a:t>asymetrický uhlík </a:t>
            </a:r>
            <a:r>
              <a:rPr lang="cs-CZ" sz="3600" dirty="0"/>
              <a:t>(chirální centrum) = </a:t>
            </a:r>
            <a:r>
              <a:rPr lang="cs-CZ" sz="3600" b="1" dirty="0">
                <a:solidFill>
                  <a:srgbClr val="FFFF00"/>
                </a:solidFill>
              </a:rPr>
              <a:t>uhlík, který má na každé vazbě navázaný jiný atom nebo skupinu atomů.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 důsledku asymetrie uhlíku může mít glyceraldehyd </a:t>
            </a:r>
            <a:r>
              <a:rPr lang="cs-CZ" sz="3600" dirty="0">
                <a:solidFill>
                  <a:srgbClr val="FFFF00"/>
                </a:solidFill>
              </a:rPr>
              <a:t>dvě odlišné konfigurace </a:t>
            </a:r>
            <a:r>
              <a:rPr lang="cs-CZ" sz="3600" dirty="0"/>
              <a:t>(uspořádání v prostoru), které jsou navzájem ve vztahu jako předmět a jeho zrcadlový obraz </a:t>
            </a:r>
            <a:r>
              <a:rPr lang="cs-CZ" sz="3600" b="1" dirty="0">
                <a:solidFill>
                  <a:srgbClr val="FFFF00"/>
                </a:solidFill>
              </a:rPr>
              <a:t>(stereoizomery) </a:t>
            </a:r>
            <a:r>
              <a:rPr lang="cs-CZ" sz="3600" dirty="0"/>
              <a:t>a má i optickou aktivitu (stáčí rovinu polarizovaného světla).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5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Tyto dvě vlastnosti se vyznačují v názvu sacharidu: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sacharid </a:t>
            </a:r>
            <a:r>
              <a:rPr lang="cs-CZ" sz="3200" b="1" dirty="0">
                <a:solidFill>
                  <a:srgbClr val="FFFF00"/>
                </a:solidFill>
              </a:rPr>
              <a:t>s hydroxylovou skupinou na C* vlevo se označuje  jako L- (z lat. </a:t>
            </a:r>
            <a:r>
              <a:rPr lang="cs-CZ" sz="3200" b="1" dirty="0" err="1">
                <a:solidFill>
                  <a:srgbClr val="FFFF00"/>
                </a:solidFill>
              </a:rPr>
              <a:t>laevus</a:t>
            </a:r>
            <a:r>
              <a:rPr lang="cs-CZ" sz="3200" b="1" dirty="0">
                <a:solidFill>
                  <a:srgbClr val="FFFF00"/>
                </a:solidFill>
              </a:rPr>
              <a:t> = levý)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druhý stereoizomer se označuje </a:t>
            </a:r>
            <a:r>
              <a:rPr lang="cs-CZ" sz="3200" b="1" dirty="0">
                <a:solidFill>
                  <a:srgbClr val="FFFF00"/>
                </a:solidFill>
              </a:rPr>
              <a:t>D- (z lat. </a:t>
            </a:r>
            <a:r>
              <a:rPr lang="cs-CZ" sz="3200" b="1" dirty="0" err="1">
                <a:solidFill>
                  <a:srgbClr val="FFFF00"/>
                </a:solidFill>
              </a:rPr>
              <a:t>Dexter</a:t>
            </a:r>
            <a:r>
              <a:rPr lang="cs-CZ" sz="3200" b="1" dirty="0">
                <a:solidFill>
                  <a:srgbClr val="FFFF00"/>
                </a:solidFill>
              </a:rPr>
              <a:t> = pravý)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sacharid otáčející rovinu polarizovaného světla </a:t>
            </a:r>
            <a:r>
              <a:rPr lang="cs-CZ" sz="3200" b="1" dirty="0">
                <a:solidFill>
                  <a:srgbClr val="00FFFF"/>
                </a:solidFill>
              </a:rPr>
              <a:t>doleva má u názvu znaménko (-)</a:t>
            </a:r>
            <a:r>
              <a:rPr lang="cs-CZ" sz="3200" dirty="0"/>
              <a:t> , zatímco jeho </a:t>
            </a:r>
            <a:r>
              <a:rPr lang="cs-CZ" sz="3200" b="1" dirty="0">
                <a:solidFill>
                  <a:srgbClr val="00FFFF"/>
                </a:solidFill>
              </a:rPr>
              <a:t>optický antipod má znaménko (+).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U sacharidů s počtem uhlíkových atomů více než 3 je pro zařazení do řady D- nebo L- rozhodující poloha hydroxylové skupiny </a:t>
            </a:r>
            <a:r>
              <a:rPr lang="cs-CZ" sz="3600" b="1" dirty="0">
                <a:solidFill>
                  <a:srgbClr val="00FFFF"/>
                </a:solidFill>
              </a:rPr>
              <a:t>na asymetrickém uhlíku </a:t>
            </a:r>
            <a:r>
              <a:rPr lang="cs-CZ" sz="3600" b="1" dirty="0">
                <a:solidFill>
                  <a:srgbClr val="FF0000"/>
                </a:solidFill>
              </a:rPr>
              <a:t>s nejvyšším </a:t>
            </a:r>
            <a:r>
              <a:rPr lang="cs-CZ" sz="3600" b="1" dirty="0" err="1">
                <a:solidFill>
                  <a:srgbClr val="FF0000"/>
                </a:solidFill>
              </a:rPr>
              <a:t>lokantem</a:t>
            </a:r>
            <a:r>
              <a:rPr lang="cs-CZ" sz="3600" b="1" dirty="0">
                <a:solidFill>
                  <a:srgbClr val="00FFFF"/>
                </a:solidFill>
              </a:rPr>
              <a:t> (který sousedí s primární alkoholickou skupinou –CH</a:t>
            </a:r>
            <a:r>
              <a:rPr lang="cs-CZ" sz="3600" b="1" baseline="-25000" dirty="0">
                <a:solidFill>
                  <a:srgbClr val="00FFFF"/>
                </a:solidFill>
              </a:rPr>
              <a:t>2</a:t>
            </a:r>
            <a:r>
              <a:rPr lang="cs-CZ" sz="3600" b="1" dirty="0">
                <a:solidFill>
                  <a:srgbClr val="00FFFF"/>
                </a:solidFill>
              </a:rPr>
              <a:t>OH).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POSTUP PRO ZAŘAZENÍ MONOSACHARIDU DO KONFIGURAČNÍ ŘADY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Zakreslení monosacharidu ve Fischerově projekci a správné očíslování.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Nalezení konfiguračního atomu (chirální atom uhlíku s nejvyšším </a:t>
            </a:r>
            <a:r>
              <a:rPr lang="cs-CZ" sz="3600" dirty="0" err="1"/>
              <a:t>lokantem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b="1" dirty="0">
                <a:solidFill>
                  <a:srgbClr val="00FFFF"/>
                </a:solidFill>
              </a:rPr>
              <a:t>Směřuje-li hydroxylová skupina na konfiguračním atomu doprava, jedná se o řadu D.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00FFFF"/>
                </a:solidFill>
              </a:rPr>
              <a:t> Směřuje-li doleva, jedná se o řadu L.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8692</TotalTime>
  <Words>1098</Words>
  <Application>Microsoft Office PowerPoint</Application>
  <PresentationFormat>Širokoúhlá obrazovka</PresentationFormat>
  <Paragraphs>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Office Theme</vt:lpstr>
      <vt:lpstr>SACHARIDY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184</cp:revision>
  <dcterms:created xsi:type="dcterms:W3CDTF">2020-10-19T17:25:05Z</dcterms:created>
  <dcterms:modified xsi:type="dcterms:W3CDTF">2024-10-26T19:57:45Z</dcterms:modified>
</cp:coreProperties>
</file>