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26.10.2024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26.10.2024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26.10.2024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z/url?sa=i&amp;rct=j&amp;q=&amp;esrc=s&amp;source=images&amp;cd=&amp;cad=rja&amp;uact=8&amp;ved=0CAcQjRxqFQoTCP71tfnDtsgCFQiXGgodv5AKaw&amp;url=http://www.fitkul.cz/clanky/224-Sliny-jsou-vice-nez-jen-voda-v-ustech&amp;psig=AFQjCNHov3Ffg3fgAO0gmNu66bdQw7HH_g&amp;ust=1444519282926816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z/url?sa=i&amp;rct=j&amp;q=&amp;esrc=s&amp;source=images&amp;cd=&amp;cad=rja&amp;uact=8&amp;ved=0CAcQjRxqFQoTCL-esJe9tcgCFYguGgodSXQIlQ&amp;url=http://eamos.pf.jcu.cz/amos/demo/modules/low/kurz_text.php?id_kap=3&amp;kod_kurzu=demo_25193&amp;psig=AFQjCNFzs7eKS1G3XYrI9J7ybhu65reclg&amp;ust=1444483095014484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google.cz/url?sa=i&amp;rct=j&amp;q=&amp;esrc=s&amp;source=images&amp;cd=&amp;cad=rja&amp;uact=8&amp;ved=0CAcQjRxqFQoTCNbI_P-_tsgCFQcPGgodpacNJw&amp;url=http://skolajecna.cz/biologie/Sources/Textbook_Textbook.php?intSectionId=51500&amp;psig=AFQjCNF2hX2rT0ISnN1gn9huZmeqfiQRbg&amp;ust=1444518220482802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cz/url?sa=i&amp;rct=j&amp;q=&amp;esrc=s&amp;source=images&amp;cd=&amp;cad=rja&amp;uact=8&amp;ved=0CAUQjRxqFQoTCPil0fmFt8gCFYrSGgod9f0PXg&amp;url=http://is.mendelu.cz/zp/portal_zp.pl?prehled=vyhledavani;podrobnosti=64712;download_prace=1&amp;psig=AFQjCNHMUzuVaRwUKLBRx8yrxC1WC9wgBw&amp;ust=1444537015734936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cz/url?sa=i&amp;rct=j&amp;q=&amp;esrc=s&amp;source=images&amp;cd=&amp;cad=rja&amp;uact=8&amp;ved=0CAcQjRxqFQoTCMrY2pKKt8gCFYM4GgodbzEEWw&amp;url=http://www.zshavl.cz/chemie/materialy/8/oxidy/08_Ch9_multi_Sacharidy_neboli_cukry.pptx&amp;psig=AFQjCNFCa7fda-a_IpX0KxpR_lCXoOjEUg&amp;ust=1444538157961979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000" dirty="0" smtClean="0"/>
              <a:t>2015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14400" y="1844824"/>
            <a:ext cx="7772400" cy="1440160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 smtClean="0"/>
              <a:t>VÝŽIVA A HYGIENA POTRAVIN </a:t>
            </a:r>
            <a:r>
              <a:rPr lang="cs-CZ" sz="4800" dirty="0" smtClean="0"/>
              <a:t>  </a:t>
            </a:r>
            <a:endParaRPr lang="cs-CZ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AutoShape 4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47112" name="Picture 8" descr="http://www.fitkul.cz/ckeditor/kcfinder/upload/images/%C5%BEl%C3%A1zy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0"/>
            <a:ext cx="7056784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SLOŽENÍ SLIN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MUCIN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Je to směs glykoproteinů, které se vážou na: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Zubní sklovinu (ochranná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fce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Viry, čímž znemožňuje jejich průnik do buněk organismu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IMUNOGLOBULIN A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ochranný faktor 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-amyláza (Ptyalin)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štěpí glykosidické vazby polysacharidů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Lysozym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enzym, který rozkládá buněčnou stěnu některých bakterií (antibakteriální ochrana organismu).</a:t>
            </a:r>
            <a:endParaRPr lang="cs-CZ" sz="28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92500" lnSpcReduction="1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ŽALUDEK A ŽALUDEČNÍ ŠŤÁVA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HLAVNÍ SLOŽKY ŽALUDEČNÍ ŠŤÁVY: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HCl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+ kyselina močová +močovina + pepsinogen + lipáza + mucin + ionty kovů a nekovů.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HORMON GASTRIN</a:t>
            </a:r>
            <a:r>
              <a:rPr lang="cs-CZ" sz="28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20000"/>
              </a:lnSpc>
              <a:buFont typeface="Symbol"/>
              <a:buChar char="®"/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vylučován sliznicí žaludku po požití potravy</a:t>
            </a:r>
          </a:p>
          <a:p>
            <a:pPr>
              <a:lnSpc>
                <a:spcPct val="120000"/>
              </a:lnSpc>
              <a:buFont typeface="Symbol"/>
              <a:buChar char="®"/>
              <a:defRPr/>
            </a:pPr>
            <a:r>
              <a:rPr lang="cs-CZ" sz="28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spouští vylučování trávicí šťávy žaludeční sliznicí</a:t>
            </a:r>
          </a:p>
          <a:p>
            <a:pPr>
              <a:lnSpc>
                <a:spcPct val="120000"/>
              </a:lnSpc>
              <a:buFont typeface="Symbol"/>
              <a:buChar char="®"/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spouští motilitu žaludku, střev a žlučníku (trávicí pohyby)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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složky masa, vnitřností, alkohol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iniciátory tvorby gastrinu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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. 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PEPSINOGEN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Je to endopeptidáza, která hydrolyzuje peptidové vazby, ale neuvolňuje jednotlivé aminokyseliny. 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RENNIN (CHYMOZIN)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vylučuje se u mláďat savců, podílí se na srážení mléka (zpomaluje jeho průchod žaludkem).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Mění rozpustný kasein na nerozpustný 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  <a:sym typeface="Symbol"/>
              </a:rPr>
              <a:t>parakasein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, který je následně štěpen pepsinem. 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APOERYTEIN (GLYKOPROTEIN)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vazbou na vitamin B12 umožňuje jeho vstřebávání. 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DVANÁCTNÍK A SLINIVKA BŘIŠNÍ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 dvanáctníku ústí 2 žlázy: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SLINIVKA BŘIŠNÍ (pankreas)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ŽLUČNÍK</a:t>
            </a: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HLAVNÍ SLOŽKY PANKREATICKÉ ŠŤÁVY: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Peptidázy +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-amyláza + lipáza +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cholesterolesteráza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 +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fosfolipáza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 + ribonukleáza + deoxyribonukleázy + trypsin(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ogen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) + chymotrypsin(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ogen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) +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prokarboxypeptidázy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.</a:t>
            </a:r>
            <a:endParaRPr lang="cs-CZ" sz="28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TRYPSIN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Je to endopeptidáza, která hydrolyzuje peptidové vazby. 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PROKARBOXYPEPTIDÁZY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Odštěpují jednotlivé aminokyseliny z konců peptidových řetězců.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Mění rozpustný kasein na nerozpustný 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  <a:sym typeface="Symbol"/>
              </a:rPr>
              <a:t>parakasein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, který je následně štěpen pepsinem. 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-AMYLÁZA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Štěpí polysacharidy na disacharidy (např. maltóza). 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STŘEVO A STŘEVNÍ ŠŤÁVA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HLAVNÍ SLOŽKY STŘEVNÍ ŠŤÁVY: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Mucin + ENZYMY (aminopeptidáza,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dipeptidáza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sacharáza, maltáza, laktáza, fosfatáza,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polynukleotidáza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nukleosidáza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fosfolipáza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…)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Střevní šťáva je produkována sliznicí tenkého střeva.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V tenkém střevě se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dokončuje rozklad živin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až na základní stavební kameny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(monosacharidy, aminokyseliny, mastné kyseliny a glycerol).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Probíhá zde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vstřebávání všech těchto složek.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92500" lnSpcReduction="1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TRÁVENÍ A VSTŘEBÁVÁNÍ SACHARIDŮ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ÚSTNÍ DUTINA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-amyláza (Ptyalin)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štěpí škrob a glykogen  až na maltózu (disacharid).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DVANÁCTNÍK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Maltáza, laktáza, sacharáza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a další enzymy </a:t>
            </a: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  štěpí oligosacharidy až na monosacharidy.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Monosacharidy se vstřebávají v tenkém střevě </a:t>
            </a:r>
            <a:r>
              <a:rPr lang="cs-CZ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do krve.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Nejrychleji se vstřebává galaktóza a glukóza.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Mnohem pomaleji se vstřebává fruktóza, ještě pomaleji manóza, xylóza a arabinóza.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Disacharidy se ve střevě běžně nevstřebávají.</a:t>
            </a: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AutoShape 4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0" name="Picture 6" descr="http://www.eamos.cz/amos/demo/externi/demo_25193/klky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1" name="TextovéPole 10"/>
          <p:cNvSpPr txBox="1"/>
          <p:nvPr/>
        </p:nvSpPr>
        <p:spPr>
          <a:xfrm>
            <a:off x="0" y="6488668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663300"/>
                </a:solidFill>
              </a:rPr>
              <a:t>5 milionů klků, povrch 300 m</a:t>
            </a:r>
            <a:r>
              <a:rPr lang="cs-CZ" baseline="30000" dirty="0" smtClean="0">
                <a:solidFill>
                  <a:srgbClr val="663300"/>
                </a:solidFill>
              </a:rPr>
              <a:t>2</a:t>
            </a:r>
            <a:r>
              <a:rPr lang="cs-CZ" dirty="0" smtClean="0">
                <a:solidFill>
                  <a:srgbClr val="663300"/>
                </a:solidFill>
              </a:rPr>
              <a:t>/tenké střevo člověka</a:t>
            </a:r>
            <a:endParaRPr lang="cs-CZ" dirty="0">
              <a:solidFill>
                <a:srgbClr val="66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85000" lnSpcReduction="2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TRÁVENÍ A VSTŘEBÁVÁNÍ LIPIDŮ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ŽALUDEK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Žaludeční lipáza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štěpí částečně lipidy (nejsou zde ještě dostatečně emulgované)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DVANÁCTNÍK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Žluč (žlučové kyseliny)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emulguje tuky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Pankreatická lipáza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štěpí lipidy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STŘEVNÍ ŠŤÁVA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Lipázy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V tenkém střevě se dokončuje úplná hydrolýza všech lipidů na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jednoduché lipidy + mastné kyseliny + glycerol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Vstřebávání této směsi přes stěnu střeva do krve. 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260350"/>
            <a:ext cx="8713788" cy="6481763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Trávení a vstřebávání látek v trávicím ústrojí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POTRAVA: 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Živiny (sacharidy, lipidy, bílkoviny) 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Minerální látky (zdroj iontů) 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Vitaminy (řídicí funkce)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Voda prostředí biochemických reakcí)</a:t>
            </a:r>
          </a:p>
          <a:p>
            <a:pP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FUNKCE (význam) PŘÍJMU POTRAVY: 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Zdroj energie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Stavební materiál pro výstavbu vlastního těla</a:t>
            </a: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AutoShape 4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0" y="6488668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663300"/>
                </a:solidFill>
              </a:rPr>
              <a:t>5 milionů klků, povrch 300 m</a:t>
            </a:r>
            <a:r>
              <a:rPr lang="cs-CZ" baseline="30000" dirty="0" smtClean="0">
                <a:solidFill>
                  <a:srgbClr val="663300"/>
                </a:solidFill>
              </a:rPr>
              <a:t>2</a:t>
            </a:r>
            <a:r>
              <a:rPr lang="cs-CZ" dirty="0" smtClean="0">
                <a:solidFill>
                  <a:srgbClr val="663300"/>
                </a:solidFill>
              </a:rPr>
              <a:t>/tenké střevo člověka</a:t>
            </a:r>
            <a:endParaRPr lang="cs-CZ" dirty="0">
              <a:solidFill>
                <a:srgbClr val="663300"/>
              </a:solidFill>
            </a:endParaRPr>
          </a:p>
        </p:txBody>
      </p:sp>
      <p:pic>
        <p:nvPicPr>
          <p:cNvPr id="45058" name="Picture 2" descr="http://skolajecna.cz/biologie/Images/Textbook/Big/0050000/00121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Chylomikrony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 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jsou to lipoproteinové kulovité částice, které se v buňkách střeva tvoří ze vstřebaných lipidů.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Krví se vstřebané lipidy a jejich složky (mastné kyseliny + glycerol) dopravují do jater, kde se dále rozkládají nebo 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  <a:sym typeface="Symbol"/>
              </a:rPr>
              <a:t>resyntetizují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Lipidy z jater (i ty které játry neprošly) jsou krví přenášeny do všech tkání těla.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85000" lnSpcReduction="2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TRÁVENÍ A VSTŘEBÁVÁNÍ PROTEINŮ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ŽALUDEK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Pepsin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štěpí bílkoviny.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V žaludku se bílkoviny štěpí pouze částečně (natrávení).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DVANÁCTNÍK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Endopeptidázy (trypsin, chymotrypsin)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rozkládají bílkoviny na peptidy nebo až na jednotlivé aminokyseliny.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STŘEVNÍ ŠŤÁVA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Exopeptidázy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dokončují štěpení peptidových řetězců až na aminokyseliny.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V tenkém střevě se vstřebávají aminokyseliny do krve, která je dopravuje do všech tkání organismu.  </a:t>
            </a: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85000" lnSpcReduction="2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MLÉKO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MLÉČNÉ ŽLÁZY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Jsou podobné potním žlázám.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Jejich vývoj a funkci kontrolují hormony předního laloku hypofýzy (podvěsek mozkový) a pohlavní hormony.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Mléčné žlázy mají velmi intenzivní metabolismus.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10 % přiváděných živin spotřebují pro sebe a 90 % přeměňují na jednotlivé složky mléka.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Hlavními složkami mléka jsou: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Laktóza (mléčný sacharid) + lipidy + proteiny.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Prvé dny po porodu mléčné žlázy produkují tzv. </a:t>
            </a: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mlezivo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(kolostrum)  nažloutlá kapalina hustší než mléko, obsahuje </a:t>
            </a: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oproti mléku více proteinů, ale méně tuků.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MLÉKO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Jsou podobné potním žlázám.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Jejich vývoj a funkci kontrolují hormony předního laloku hypofýzy (podvěsek mozkový) a pohlavní hormony.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Mléčné žlázy mají velmi intenzivní metabolismus.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10 % přiváděných živin spotřebují pro sebe a 90 % přeměňují na jednotlivé složky mléka.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Hlavními složkami mléka jsou: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Laktóza (mléčný sacharid) + lipidy + proteiny.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Prvé dny po porodu mléčné žlázy produkují tzv. </a:t>
            </a: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mlezivo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(kolostrum)  nažloutlá kapalina hustší než mléko, obsahuje </a:t>
            </a: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oproti mléku více proteinů, ale méně tuků.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AutoShape 4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49154" name="Picture 2" descr="https://encrypted-tbn1.gstatic.com/images?q=tbn:ANd9GcT6PseyuaRt0oAPK_WfRKC6guc-K_y6OmFPvxAxDi9mJw_KStTx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Po několika dnech po porodu se místo mleziva v mléčných žlázách začne tvořit mléko. 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MLÉKO = směs látek rozptýlených ve vodném roztoku jiných látek.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Bílá barva mléka je dána mikročásticemi tuku emulgovanými ve vodě.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Mléko obsahuje všechny živiny potřebné pro vývoj rostoucího organismu a to v množství závislém na živočišném druhu.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SACHARIDY 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zejména disacharid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laktóza 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  <a:sym typeface="Symbol"/>
            </a:endParaRP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AutoShape 4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55298" name="Picture 2" descr="http://www.maxx.si/old/datoteke/slike/1833-laktoza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LAKTÓZOVÁ INTOLERANCE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Intolerance laktózy je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neschopnost organismu strávit mléčný cukr.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Intolerance laktózy je často zaměňována s alergií na mléko.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Hlavní rozdíl mezi těmito metabolickými poruchami je v příčinách onemocnění.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Zatímco intolerance laktózy je způsobena </a:t>
            </a:r>
            <a:r>
              <a:rPr lang="cs-CZ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nedostatkem enzymu laktáza,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který mléčný cukr rozkládá,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u alergie na mléko se jedná o imunitní odezvu organismu na mléčné bílkoviny. </a:t>
            </a:r>
            <a:endParaRPr lang="cs-CZ" sz="2600" b="1" dirty="0" smtClean="0">
              <a:solidFill>
                <a:srgbClr val="FF00FF"/>
              </a:solidFill>
              <a:latin typeface="Arial" pitchFamily="34" charset="0"/>
              <a:cs typeface="Arial" pitchFamily="34" charset="0"/>
              <a:sym typeface="Symbol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PŘÍČINA LAKTÓZOVÉ INTOLERANCE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Laktózová intolerance je způsobena neschopností organismu produkovat enzym </a:t>
            </a:r>
            <a:r>
              <a:rPr lang="cs-CZ" sz="26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laktáza,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který laktózu (mléčný cukr)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ve střevech rozkládá.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Všechny druhy živočišného mléka obsahují laktózu, která se rozkládá v trávicím ústrojí za pomoci právě enzymu laktáza na jednodušší cukry (galaktózu a glukózu), které se dále vstřebávají do krevního oběhu.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Pokud je laktázy nedostatek, mléčný cukr se ve střevech nestráví a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jeho přebytkem se pak živí přirozené střevní bakterie, které při jeho zpracování produkují plyny (CO</a:t>
            </a:r>
            <a:r>
              <a:rPr lang="cs-CZ" sz="2600" b="1" baseline="-25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či H</a:t>
            </a:r>
            <a:r>
              <a:rPr lang="cs-CZ" sz="2600" b="1" baseline="-25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) a další látky,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které dráždí tlusté střevo a tím způsobují nadýmání, střevní koliky, průjmy a zvracení.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Méně častými projevy jsou atopické ekzémy, nechutenství, pálení žáhy, pocit plnosti a bolesti břicha.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60350"/>
            <a:ext cx="8353623" cy="64817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Některé látky z potravy jsou použitelné ve formě, v jaké byly přijaty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(vitaminy, minerály, voda).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Jiné musí být vhodně upraveny, rozloženy, přestaveny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(živiny).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Přeměnu živin zajišťuje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TRÁVICÍ SOUSTAVA.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U prvoků – trávicí vakuola.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pl-PL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 ČLOVĚKA :</a:t>
            </a:r>
          </a:p>
          <a:p>
            <a:pPr>
              <a:buBlip>
                <a:blip r:embed="rId3"/>
              </a:buBlip>
              <a:defRPr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Ústní dutina</a:t>
            </a:r>
          </a:p>
          <a:p>
            <a:pPr>
              <a:buBlip>
                <a:blip r:embed="rId3"/>
              </a:buBlip>
              <a:defRPr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Žaludek</a:t>
            </a:r>
          </a:p>
          <a:p>
            <a:pPr>
              <a:buBlip>
                <a:blip r:embed="rId3"/>
              </a:buBlip>
              <a:defRPr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Dvanáctník</a:t>
            </a:r>
          </a:p>
          <a:p>
            <a:pPr>
              <a:buBlip>
                <a:blip r:embed="rId3"/>
              </a:buBlip>
              <a:defRPr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Střevo  </a:t>
            </a:r>
          </a:p>
          <a:p>
            <a:pPr>
              <a:buNone/>
              <a:defRPr/>
            </a:pPr>
            <a:endParaRPr lang="pl-PL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endParaRPr lang="pl-PL" sz="2400" b="1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pPr>
              <a:buFont typeface="Wingdings" pitchFamily="2" charset="2"/>
              <a:buNone/>
              <a:defRPr/>
            </a:pP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sz="24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VROZENÁ LAKTÓZOVÁ INTOLERANCE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Vrozená intolerance se zpravidla projeví u dětí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již při kojení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 JEJÍ PŮVOD JE GENETICKÝ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U těchto lidí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je zablokován gen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kódující syntézu </a:t>
            </a:r>
            <a:r>
              <a:rPr lang="cs-CZ" sz="24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enzymu laktázy.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Obvykle vykazuje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velmi silné příznaky, které mohou vést až k dehydrataci. 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PRIMÁRNÍ LAKTÓZOVÁ INTOLERANCE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Prvotní (primární) intolerance je způsobena rovněž geneticky </a:t>
            </a:r>
            <a:r>
              <a:rPr lang="cs-CZ" sz="2600" b="1" dirty="0" smtClean="0">
                <a:latin typeface="Arial" pitchFamily="34" charset="0"/>
                <a:cs typeface="Arial" pitchFamily="34" charset="0"/>
                <a:sym typeface="Symbol"/>
              </a:rPr>
              <a:t> gen pro syntézu enzymu laktázy je zablokován pouze částečně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6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Enzym laktáza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se syntetizuje během kojení, ale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 ukončení kojení jeho syntéza klesá.</a:t>
            </a: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Projeví se po ukončení kojení, nejčastěji v pubertálním věku, často však až v dospělosti.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Jako u všech ostatních savců, tak i u člověka je produkce laktázy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nejvyšší v kojeneckém věku, od 2 až 5 roku rapidně klesá.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endParaRPr lang="cs-CZ" sz="26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SEKUNDÁRNÍ LAKTÓZOVÁ INTOLERANCE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Druhotná (sekundární) intolerance vzniká např. při </a:t>
            </a:r>
            <a:r>
              <a:rPr lang="cs-CZ" sz="24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celiakii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zánětlivých onemocněních střev nebo i jako důsledek užívání antibiotik, která ovlivňují střevní mikroflóru.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6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Dle odhadů trpí určitým druhem intolerancí laktózy cca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15–20 % populace České republiky.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Existuje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genetická závislost mezi incidencí laktózové intolerance v závislosti na lidské rase.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Uvádí se, že laktózovou intolerancí trpí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75 % černochů, 90 % Číňanů a udává se až 100 % u původní americké indiánské populace.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Nejméně laktózovou intolerancí trpí bělošská populace.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Je to důsledkem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evolučního vývinu národů historicky spjatých s pastevectvím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– nejlépe jsou na tom národy pocházející ze severní Evropy a východní Afriky</a:t>
            </a:r>
            <a:r>
              <a:rPr lang="cs-CZ" sz="2400" b="1" smtClean="0">
                <a:latin typeface="Arial" pitchFamily="34" charset="0"/>
                <a:cs typeface="Arial" pitchFamily="34" charset="0"/>
              </a:rPr>
              <a:t>. </a:t>
            </a: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0"/>
            <a:ext cx="568863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92500" lnSpcReduction="2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TRÁVENÍ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Soubor mechanických a chemických procesů, které zajišťují: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Drcení a rozklad potravy na jednodušší, rozpustné látky, které již organismus dokáže využít.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Trávení má i obranný význam: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Detoxikace přijatých toxinů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Likvidace choroboplodných zárodků</a:t>
            </a: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  <a:defRPr/>
            </a:pP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TRÁVICÍ ŠŤÁVY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Jsou vylučovány jednotlivými částmi trávicí soustavy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Obsahují potřebné enzymy na trávení jednotlivých složek potravy.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Vylučování trávicích šťáv není trvalé, ale je regulováno </a:t>
            </a:r>
            <a:r>
              <a:rPr lang="cs-CZ" sz="24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hormony a CNS.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Účinnost trávení u člověka zvyšuje mechanická a kuchyňská úprava potravy.</a:t>
            </a: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1"/>
            <a:ext cx="8856662" cy="6669088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endParaRPr lang="cs-CZ" sz="2400" b="1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  <a:defRPr/>
            </a:pPr>
            <a:r>
              <a:rPr lang="cs-CZ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PŘEHLEDTRÁVICÍCH ŠŤÁV, ENZYMŮ A PROCESŮ TRÁVENÍ</a:t>
            </a: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0" y="1412776"/>
          <a:ext cx="9036495" cy="6098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72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72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72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72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0078">
                <a:tc>
                  <a:txBody>
                    <a:bodyPr/>
                    <a:lstStyle/>
                    <a:p>
                      <a:r>
                        <a:rPr lang="cs-CZ" dirty="0" smtClean="0"/>
                        <a:t>Zdroj enzymu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enzym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Aktivace a podmínky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substrát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Výsledný produkt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5469">
                <a:tc>
                  <a:txBody>
                    <a:bodyPr/>
                    <a:lstStyle/>
                    <a:p>
                      <a:r>
                        <a:rPr lang="cs-CZ" dirty="0" smtClean="0"/>
                        <a:t>Slinné žlázy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  <a:sym typeface="Symbol"/>
                        </a:rPr>
                        <a:t>-amyláza</a:t>
                      </a:r>
                      <a:r>
                        <a:rPr lang="cs-CZ" baseline="0" dirty="0" smtClean="0">
                          <a:solidFill>
                            <a:srgbClr val="00B050"/>
                          </a:solidFill>
                          <a:sym typeface="Symbol"/>
                        </a:rPr>
                        <a:t> </a:t>
                      </a:r>
                      <a:r>
                        <a:rPr lang="cs-CZ" dirty="0" smtClean="0">
                          <a:solidFill>
                            <a:srgbClr val="00B050"/>
                          </a:solidFill>
                          <a:sym typeface="Symbol"/>
                        </a:rPr>
                        <a:t>(Ptyalin)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pH:6,6</a:t>
                      </a:r>
                      <a:r>
                        <a:rPr lang="cs-CZ" dirty="0" smtClean="0"/>
                        <a:t> – </a:t>
                      </a:r>
                      <a:r>
                        <a:rPr lang="cs-CZ" dirty="0" err="1" smtClean="0"/>
                        <a:t>6</a:t>
                      </a:r>
                      <a:r>
                        <a:rPr lang="cs-CZ" dirty="0" smtClean="0"/>
                        <a:t>,8</a:t>
                      </a:r>
                    </a:p>
                    <a:p>
                      <a:r>
                        <a:rPr lang="cs-CZ" dirty="0" smtClean="0"/>
                        <a:t>Cl</a:t>
                      </a:r>
                      <a:r>
                        <a:rPr lang="cs-CZ" baseline="30000" dirty="0" smtClean="0"/>
                        <a:t>-</a:t>
                      </a:r>
                      <a:endParaRPr lang="cs-CZ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škrob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maltóza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5469">
                <a:tc>
                  <a:txBody>
                    <a:bodyPr/>
                    <a:lstStyle/>
                    <a:p>
                      <a:r>
                        <a:rPr lang="cs-CZ" dirty="0" smtClean="0"/>
                        <a:t>Žaludek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Pepsin(</a:t>
                      </a:r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ogen</a:t>
                      </a:r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)</a:t>
                      </a: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Rennin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HCl</a:t>
                      </a:r>
                      <a:endParaRPr lang="cs-CZ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pH: </a:t>
                      </a:r>
                      <a:r>
                        <a:rPr lang="cs-CZ" baseline="0" dirty="0" smtClean="0"/>
                        <a:t>1,6</a:t>
                      </a:r>
                      <a:r>
                        <a:rPr lang="cs-CZ" dirty="0" smtClean="0"/>
                        <a:t> – 2,4</a:t>
                      </a:r>
                    </a:p>
                    <a:p>
                      <a:r>
                        <a:rPr lang="cs-CZ" baseline="0" dirty="0" smtClean="0"/>
                        <a:t>pH: 4, Ca</a:t>
                      </a:r>
                      <a:r>
                        <a:rPr lang="cs-CZ" baseline="30000" dirty="0" smtClean="0"/>
                        <a:t>2+</a:t>
                      </a:r>
                      <a:endParaRPr lang="cs-CZ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proteiny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mléčný kasein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polypeptidy, </a:t>
                      </a:r>
                      <a:r>
                        <a:rPr lang="cs-CZ" dirty="0" err="1" smtClean="0"/>
                        <a:t>dipeptidy</a:t>
                      </a:r>
                      <a:r>
                        <a:rPr lang="cs-CZ" dirty="0" smtClean="0"/>
                        <a:t>, srážení mléka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5469">
                <a:tc>
                  <a:txBody>
                    <a:bodyPr/>
                    <a:lstStyle/>
                    <a:p>
                      <a:r>
                        <a:rPr lang="cs-CZ" dirty="0" smtClean="0"/>
                        <a:t>Slinivka břišní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Trypsin(</a:t>
                      </a:r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ogen</a:t>
                      </a:r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)</a:t>
                      </a:r>
                    </a:p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Chymotrypsin(</a:t>
                      </a:r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ogen</a:t>
                      </a:r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)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pH: 7,9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pH: 8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proteiny</a:t>
                      </a:r>
                    </a:p>
                    <a:p>
                      <a:r>
                        <a:rPr lang="cs-CZ" dirty="0" smtClean="0"/>
                        <a:t>proteiny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polypeptidy, </a:t>
                      </a:r>
                      <a:r>
                        <a:rPr lang="cs-CZ" dirty="0" err="1" smtClean="0"/>
                        <a:t>dipeptidy</a:t>
                      </a:r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546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(pro)Karboxypeptidáza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solidFill>
                            <a:srgbClr val="00B050"/>
                          </a:solidFill>
                          <a:sym typeface="Symbol"/>
                        </a:rPr>
                        <a:t>-amyláza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Lipáza (Steapsin)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trypsin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polypeptidy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oligopeptidy</a:t>
                      </a:r>
                      <a:r>
                        <a:rPr lang="cs-CZ" dirty="0" smtClean="0"/>
                        <a:t> , aminokyseliny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5469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pH: 7,1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pH: 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soli žlučových kyselin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škrob, glykogen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esterové vazby lipidů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maltóza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karboxylové kyseliny, glycerol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5469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1"/>
            <a:ext cx="8856662" cy="6669088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endParaRPr lang="cs-CZ" sz="2400" b="1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  <a:defRPr/>
            </a:pPr>
            <a:r>
              <a:rPr lang="cs-CZ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sz="28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46675">
                <a:tc>
                  <a:txBody>
                    <a:bodyPr/>
                    <a:lstStyle/>
                    <a:p>
                      <a:r>
                        <a:rPr lang="cs-CZ" dirty="0" smtClean="0"/>
                        <a:t>Zdroj enzymu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enzym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Aktivace a podmínky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substrát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Výsledný produkt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81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Slinivka břišní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Ribonukleáza</a:t>
                      </a:r>
                    </a:p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Deoxyribonukleáza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RNA</a:t>
                      </a:r>
                    </a:p>
                    <a:p>
                      <a:r>
                        <a:rPr lang="cs-CZ" dirty="0" smtClean="0"/>
                        <a:t>DNA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nukleotidy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nukleotidy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56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Cholesterolesteráza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soli žlučových kyselin</a:t>
                      </a:r>
                      <a:endParaRPr lang="cs-CZ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volný cholesterol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estery cholesterolu s karboxylovými kyselinami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7571">
                <a:tc>
                  <a:txBody>
                    <a:bodyPr/>
                    <a:lstStyle/>
                    <a:p>
                      <a:r>
                        <a:rPr lang="cs-CZ" dirty="0" smtClean="0"/>
                        <a:t>Játra a žlučník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663300"/>
                          </a:solidFill>
                        </a:rPr>
                        <a:t>Soli žlučových kyselin</a:t>
                      </a:r>
                      <a:endParaRPr lang="cs-CZ" dirty="0">
                        <a:solidFill>
                          <a:srgbClr val="6633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lipidy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emulgace tuků, neutralizace</a:t>
                      </a:r>
                      <a:r>
                        <a:rPr lang="cs-CZ" baseline="0" dirty="0" smtClean="0"/>
                        <a:t> kyselé tráveniny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1"/>
            <a:ext cx="8856662" cy="6669088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endParaRPr lang="cs-CZ" sz="2400" b="1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  <a:defRPr/>
            </a:pPr>
            <a:r>
              <a:rPr lang="cs-CZ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sz="28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" y="0"/>
          <a:ext cx="9144000" cy="762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46675">
                <a:tc>
                  <a:txBody>
                    <a:bodyPr/>
                    <a:lstStyle/>
                    <a:p>
                      <a:r>
                        <a:rPr lang="cs-CZ" dirty="0" smtClean="0"/>
                        <a:t>Zdroj enzymu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enzym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Aktivace a podmínky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substrát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Výsledný produkt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81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Tenké střevo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Aminopeptidáza </a:t>
                      </a:r>
                    </a:p>
                    <a:p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Dipeptidázy</a:t>
                      </a:r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polypeptidy</a:t>
                      </a:r>
                    </a:p>
                    <a:p>
                      <a:r>
                        <a:rPr lang="cs-CZ" dirty="0" err="1" smtClean="0"/>
                        <a:t>dipeptidy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oligopeptidy</a:t>
                      </a:r>
                      <a:r>
                        <a:rPr lang="cs-CZ" dirty="0" smtClean="0"/>
                        <a:t>, aminokyseliny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56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Sacharáza</a:t>
                      </a: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Maltáza</a:t>
                      </a: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Laktáza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pH: 5 - 7</a:t>
                      </a:r>
                    </a:p>
                    <a:p>
                      <a:endParaRPr lang="cs-CZ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pH: 5,8 - 6,2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pH: 5,4 - 6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aseline="0" dirty="0" smtClean="0"/>
                    </a:p>
                    <a:p>
                      <a:endParaRPr lang="cs-CZ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sacharóza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maltóza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laktóza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glukóza+fruktóza</a:t>
                      </a:r>
                    </a:p>
                    <a:p>
                      <a:r>
                        <a:rPr lang="cs-CZ" dirty="0" smtClean="0"/>
                        <a:t>glukóza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glukóza galaktóza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757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Fosfatáza </a:t>
                      </a: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Izomaltáza</a:t>
                      </a:r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Nukleotidáza</a:t>
                      </a:r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Nukleosidáza</a:t>
                      </a:r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Fosfolipáza</a:t>
                      </a:r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pH: 8,6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fosfáty </a:t>
                      </a:r>
                      <a:r>
                        <a:rPr lang="cs-CZ" dirty="0" err="1" smtClean="0"/>
                        <a:t>biomolekul</a:t>
                      </a:r>
                      <a:r>
                        <a:rPr lang="cs-CZ" dirty="0" smtClean="0"/>
                        <a:t> </a:t>
                      </a:r>
                    </a:p>
                    <a:p>
                      <a:r>
                        <a:rPr lang="cs-CZ" dirty="0" err="1" smtClean="0"/>
                        <a:t>gl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ykosidy</a:t>
                      </a:r>
                      <a:r>
                        <a:rPr lang="cs-CZ" dirty="0" smtClean="0"/>
                        <a:t> 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nukleové kyseliny</a:t>
                      </a:r>
                    </a:p>
                    <a:p>
                      <a:r>
                        <a:rPr lang="cs-CZ" dirty="0" smtClean="0"/>
                        <a:t>nukleosidy   </a:t>
                      </a:r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r>
                        <a:rPr lang="cs-CZ" dirty="0" err="1" smtClean="0"/>
                        <a:t>fosfatydylcholin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volné fosfáty 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err="1" smtClean="0"/>
                        <a:t>gl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ukóza</a:t>
                      </a:r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nukleosidy   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puriny, </a:t>
                      </a:r>
                      <a:r>
                        <a:rPr lang="cs-CZ" dirty="0" err="1" smtClean="0"/>
                        <a:t>pyrimidiny</a:t>
                      </a:r>
                      <a:r>
                        <a:rPr lang="cs-CZ" dirty="0" smtClean="0"/>
                        <a:t>, </a:t>
                      </a:r>
                      <a:r>
                        <a:rPr lang="cs-CZ" dirty="0" err="1" smtClean="0"/>
                        <a:t>ribózafosfát</a:t>
                      </a:r>
                      <a:r>
                        <a:rPr lang="cs-CZ" dirty="0" smtClean="0"/>
                        <a:t>   </a:t>
                      </a:r>
                    </a:p>
                    <a:p>
                      <a:r>
                        <a:rPr lang="cs-CZ" dirty="0" smtClean="0"/>
                        <a:t>glycerol, karboxylové kyseliny, fosfát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ÚSTNÍ DUTINA A SLINY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Probíhá zde mechanické zpracování potravy a smíchání se slinami.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3 Páry slinných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žlaz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(podjazykové podčelistní, příušní)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Vylučování slin – reflexní děj.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Člověk </a:t>
            </a: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 1 –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  <a:sym typeface="Symbol"/>
              </a:rPr>
              <a:t>1</a:t>
            </a: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,5 l slin / den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Ovce  10 l slin / den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Kráva  60 l slin / den</a:t>
            </a:r>
          </a:p>
          <a:p>
            <a:pPr algn="ctr"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HLAVNÍ SLOŽKY SLIN: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Mucin + Imunoglobulin A + Ptyalin + Lysozym + H</a:t>
            </a:r>
            <a:r>
              <a:rPr lang="cs-CZ" sz="2800" b="1" baseline="-25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</a:t>
            </a:r>
            <a:endParaRPr lang="cs-CZ" sz="2800" b="1" u="sng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137</TotalTime>
  <Words>1783</Words>
  <Application>Microsoft Office PowerPoint</Application>
  <PresentationFormat>Předvádění na obrazovce (4:3)</PresentationFormat>
  <Paragraphs>365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40" baseType="lpstr">
      <vt:lpstr>Arial</vt:lpstr>
      <vt:lpstr>Consolas</vt:lpstr>
      <vt:lpstr>Corbel</vt:lpstr>
      <vt:lpstr>Symbol</vt:lpstr>
      <vt:lpstr>Wingdings</vt:lpstr>
      <vt:lpstr>Wingdings 2</vt:lpstr>
      <vt:lpstr>Wingdings 3</vt:lpstr>
      <vt:lpstr>Metro</vt:lpstr>
      <vt:lpstr>2015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Ptacek</dc:creator>
  <cp:lastModifiedBy>Ptáček Petr, Mgr.</cp:lastModifiedBy>
  <cp:revision>4</cp:revision>
  <dcterms:created xsi:type="dcterms:W3CDTF">2015-10-10T05:40:06Z</dcterms:created>
  <dcterms:modified xsi:type="dcterms:W3CDTF">2024-10-26T19:58:43Z</dcterms:modified>
</cp:coreProperties>
</file>