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2" r:id="rId4"/>
    <p:sldId id="259" r:id="rId5"/>
    <p:sldId id="283" r:id="rId6"/>
    <p:sldId id="284" r:id="rId7"/>
    <p:sldId id="258" r:id="rId8"/>
    <p:sldId id="285" r:id="rId9"/>
    <p:sldId id="286" r:id="rId10"/>
    <p:sldId id="287" r:id="rId11"/>
    <p:sldId id="288" r:id="rId12"/>
    <p:sldId id="28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39" autoAdjust="0"/>
    <p:restoredTop sz="94660"/>
  </p:normalViewPr>
  <p:slideViewPr>
    <p:cSldViewPr snapToGrid="0">
      <p:cViewPr varScale="1">
        <p:scale>
          <a:sx n="63" d="100"/>
          <a:sy n="63" d="100"/>
        </p:scale>
        <p:origin x="67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073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114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9943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2095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74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595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88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2416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437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8994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1114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64818-DE23-4BF0-9DE8-9A7F90ABA193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8975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453CE3-0DBC-4CA6-9565-67BF908830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600" b="1" dirty="0">
                <a:solidFill>
                  <a:srgbClr val="00B0F0"/>
                </a:solidFill>
                <a:latin typeface="+mn-lt"/>
              </a:rPr>
              <a:t>Viry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6437D3-8CD6-4986-8DE4-47A4B64512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3812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67CE6B-743D-4DF7-83D8-5D6F85517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587" y="634482"/>
            <a:ext cx="11597951" cy="5887615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Někdy se NK po vniku viru do hostitelské buňky </a:t>
            </a:r>
            <a:r>
              <a:rPr lang="cs-CZ" dirty="0">
                <a:solidFill>
                  <a:srgbClr val="FFFF00"/>
                </a:solidFill>
              </a:rPr>
              <a:t>nereplikují </a:t>
            </a:r>
            <a:r>
              <a:rPr lang="cs-CZ" dirty="0"/>
              <a:t>a </a:t>
            </a:r>
            <a:r>
              <a:rPr lang="cs-CZ" b="1" dirty="0">
                <a:solidFill>
                  <a:srgbClr val="FFFF00"/>
                </a:solidFill>
              </a:rPr>
              <a:t>nevytvářejí zralé viriony</a:t>
            </a:r>
            <a:r>
              <a:rPr lang="cs-CZ" dirty="0">
                <a:solidFill>
                  <a:srgbClr val="FFFF00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Genom viru se </a:t>
            </a:r>
            <a:r>
              <a:rPr lang="cs-CZ" dirty="0">
                <a:solidFill>
                  <a:srgbClr val="FF0000"/>
                </a:solidFill>
              </a:rPr>
              <a:t>začlení do genomu hostitelské buňky a replikuje se s ní</a:t>
            </a:r>
            <a:r>
              <a:rPr lang="cs-CZ" dirty="0"/>
              <a:t> – probíhá </a:t>
            </a:r>
            <a:r>
              <a:rPr lang="cs-CZ" b="1" dirty="0">
                <a:solidFill>
                  <a:srgbClr val="FFFF00"/>
                </a:solidFill>
              </a:rPr>
              <a:t>tzv. lyzogenní cyklus.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Je-li DNA viru </a:t>
            </a:r>
            <a:r>
              <a:rPr lang="cs-CZ" dirty="0">
                <a:solidFill>
                  <a:srgbClr val="FF0000"/>
                </a:solidFill>
              </a:rPr>
              <a:t>integrována do chromozomu hostitelské buňky, </a:t>
            </a:r>
            <a:r>
              <a:rPr lang="cs-CZ" dirty="0"/>
              <a:t>nazýváme ji </a:t>
            </a:r>
            <a:r>
              <a:rPr lang="cs-CZ" b="1" dirty="0">
                <a:solidFill>
                  <a:srgbClr val="FF0000"/>
                </a:solidFill>
              </a:rPr>
              <a:t>provirus</a:t>
            </a:r>
            <a:r>
              <a:rPr lang="cs-CZ" dirty="0">
                <a:solidFill>
                  <a:srgbClr val="FF0000"/>
                </a:solidFill>
              </a:rPr>
              <a:t>.</a:t>
            </a: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Při směsných infekcích dochází k vzájemné </a:t>
            </a:r>
            <a:r>
              <a:rPr lang="cs-CZ" b="1" dirty="0">
                <a:solidFill>
                  <a:srgbClr val="FF0000"/>
                </a:solidFill>
              </a:rPr>
              <a:t>rekombinaci genetické informace</a:t>
            </a:r>
            <a:r>
              <a:rPr lang="cs-CZ" dirty="0">
                <a:solidFill>
                  <a:srgbClr val="FF0000"/>
                </a:solidFill>
              </a:rPr>
              <a:t>.</a:t>
            </a: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Proces přispívá k </a:t>
            </a:r>
            <a:r>
              <a:rPr lang="cs-CZ" b="1" dirty="0">
                <a:solidFill>
                  <a:srgbClr val="FFFF00"/>
                </a:solidFill>
              </a:rPr>
              <a:t>variabilitě genotypu a fenotypu virů.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6108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C0497D-4981-4DA1-83CB-50225A177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233266"/>
            <a:ext cx="10700657" cy="447771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FF00"/>
                </a:solidFill>
                <a:latin typeface="+mn-lt"/>
              </a:rPr>
              <a:t>Využití virů v medicíně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727348-DD1B-438D-9432-E989C7891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563" y="839755"/>
            <a:ext cx="11430000" cy="578497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Při </a:t>
            </a:r>
            <a:r>
              <a:rPr lang="cs-CZ" b="1" dirty="0">
                <a:solidFill>
                  <a:srgbClr val="FFFF00"/>
                </a:solidFill>
              </a:rPr>
              <a:t>genové terapii </a:t>
            </a:r>
            <a:r>
              <a:rPr lang="cs-CZ" dirty="0"/>
              <a:t>je prostřednictvím viru vnášen do buňky gen, který jí chybí.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Např. u hemofiliků, tedy lidí trpících poruchou srážlivosti krve, jež se projevuje chorobným krvácením, je </a:t>
            </a:r>
            <a:r>
              <a:rPr lang="cs-CZ" dirty="0" err="1"/>
              <a:t>vnášem</a:t>
            </a:r>
            <a:r>
              <a:rPr lang="cs-CZ" dirty="0"/>
              <a:t> gen, který kóduje protein podílející se na krevní srážlivosti.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Pro vnášení genů se používají viry, </a:t>
            </a:r>
            <a:r>
              <a:rPr lang="cs-CZ" dirty="0">
                <a:solidFill>
                  <a:srgbClr val="FFFF00"/>
                </a:solidFill>
              </a:rPr>
              <a:t>které jsou schopny začlenit svůj genetický materiál do genomu hostitele </a:t>
            </a:r>
            <a:r>
              <a:rPr lang="cs-CZ" dirty="0"/>
              <a:t>- např. </a:t>
            </a:r>
            <a:r>
              <a:rPr lang="cs-CZ" b="1" dirty="0">
                <a:solidFill>
                  <a:srgbClr val="FFFF00"/>
                </a:solidFill>
              </a:rPr>
              <a:t>adenoviry</a:t>
            </a:r>
            <a:r>
              <a:rPr lang="cs-CZ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Ty byly původně izolovány ze sliznice dýchacích cest člověka.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Adenoviry vyvolávají například onemocnění dýchacích cest, konjunktivitidy, záněty střevní sliznice.</a:t>
            </a:r>
          </a:p>
        </p:txBody>
      </p:sp>
    </p:spTree>
    <p:extLst>
      <p:ext uri="{BB962C8B-B14F-4D97-AF65-F5344CB8AC3E}">
        <p14:creationId xmlns:p14="http://schemas.microsoft.com/office/powerpoint/2010/main" val="2955496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67CE6B-743D-4DF7-83D8-5D6F85517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223" y="634482"/>
            <a:ext cx="11523307" cy="5887615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Dalším využitím virů v medicíně je </a:t>
            </a:r>
            <a:r>
              <a:rPr lang="cs-CZ" b="1" dirty="0">
                <a:solidFill>
                  <a:srgbClr val="FFFF00"/>
                </a:solidFill>
              </a:rPr>
              <a:t>příprava vakcín.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Např. vakcína proti hepatitidě A obsahuje neinfekční virus hepatitidy A.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Jeden typ hmyzího viru (</a:t>
            </a:r>
            <a:r>
              <a:rPr lang="cs-CZ" dirty="0" err="1"/>
              <a:t>bakulovirus</a:t>
            </a:r>
            <a:r>
              <a:rPr lang="cs-CZ" dirty="0"/>
              <a:t>) se také používá pro tvorbu proteinů.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Na základě tohoto </a:t>
            </a:r>
            <a:r>
              <a:rPr lang="cs-CZ" dirty="0" err="1"/>
              <a:t>bakulovirového</a:t>
            </a:r>
            <a:r>
              <a:rPr lang="cs-CZ" dirty="0"/>
              <a:t> systému se připravují například proteiny, které jsou součástí vakcíny </a:t>
            </a:r>
            <a:r>
              <a:rPr lang="cs-CZ" dirty="0" err="1"/>
              <a:t>Cervarix</a:t>
            </a:r>
            <a:r>
              <a:rPr lang="cs-CZ" dirty="0"/>
              <a:t> (vakcína proti rakovině děložního čípku).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7900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78BF60-5F01-4B95-BAC4-1BA59FAA5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39" y="251927"/>
            <a:ext cx="11346024" cy="641013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00B0F0"/>
                </a:solidFill>
              </a:rPr>
              <a:t>Viry</a:t>
            </a:r>
            <a:r>
              <a:rPr lang="cs-CZ" dirty="0">
                <a:solidFill>
                  <a:srgbClr val="00B0F0"/>
                </a:solidFill>
              </a:rPr>
              <a:t> </a:t>
            </a:r>
            <a:r>
              <a:rPr lang="cs-CZ" dirty="0"/>
              <a:t>jsou malé, </a:t>
            </a:r>
            <a:r>
              <a:rPr lang="cs-CZ" b="1" dirty="0">
                <a:solidFill>
                  <a:srgbClr val="FFFF00"/>
                </a:solidFill>
              </a:rPr>
              <a:t>nebuněčné organismy</a:t>
            </a:r>
            <a:r>
              <a:rPr lang="cs-CZ" dirty="0"/>
              <a:t>, které obsahují jen jediný typ nukleové kyseliny a replikují se pouze v živých buňkách za využití hostitelské proteosyntézy.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Od všech ostatních žijících organismů se liší v následujících bodech: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jsou organizované jen jako částice, nejsou organizovány jako buňky (mohou být považovány za nebuněčné)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zralé viriony obsahují pouze jediný typ nukleové kyseliny - vždy pouze DNA nebo RNA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viry se množí syntézou svých složek (ne dělením), a proto závisí na </a:t>
            </a:r>
            <a:r>
              <a:rPr lang="cs-CZ" sz="2800" dirty="0" err="1"/>
              <a:t>ribozómech</a:t>
            </a:r>
            <a:r>
              <a:rPr lang="cs-CZ" sz="2800" dirty="0"/>
              <a:t> hostitelské buňky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sz="2800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sz="3200" dirty="0"/>
              <a:t> </a:t>
            </a:r>
            <a:r>
              <a:rPr lang="cs-CZ" dirty="0"/>
              <a:t>Vyznačují se </a:t>
            </a:r>
            <a:r>
              <a:rPr lang="cs-CZ" dirty="0">
                <a:solidFill>
                  <a:srgbClr val="FFFF00"/>
                </a:solidFill>
              </a:rPr>
              <a:t>vysokou druhovou a orgánovou specifitou</a:t>
            </a:r>
            <a:r>
              <a:rPr lang="cs-CZ" dirty="0"/>
              <a:t>. Rozlišujeme viry </a:t>
            </a:r>
            <a:r>
              <a:rPr lang="cs-CZ" b="1" dirty="0">
                <a:solidFill>
                  <a:srgbClr val="FFFF00"/>
                </a:solidFill>
              </a:rPr>
              <a:t>rostlinné, živočišné a bakteriofágy</a:t>
            </a:r>
            <a:r>
              <a:rPr lang="cs-CZ" dirty="0"/>
              <a:t>, které napadají bakterie. </a:t>
            </a:r>
            <a:endParaRPr lang="cs-CZ" sz="3200" dirty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5661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67CE6B-743D-4DF7-83D8-5D6F85517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4482"/>
            <a:ext cx="10515600" cy="5887615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Některé viry se významně podílejí i na </a:t>
            </a:r>
            <a:r>
              <a:rPr lang="cs-CZ" dirty="0">
                <a:solidFill>
                  <a:srgbClr val="FFFF00"/>
                </a:solidFill>
              </a:rPr>
              <a:t>vzniku </a:t>
            </a:r>
            <a:r>
              <a:rPr lang="cs-CZ" dirty="0" err="1">
                <a:solidFill>
                  <a:srgbClr val="FFFF00"/>
                </a:solidFill>
              </a:rPr>
              <a:t>neoplázií</a:t>
            </a:r>
            <a:r>
              <a:rPr lang="cs-CZ" dirty="0"/>
              <a:t>, označujeme je </a:t>
            </a:r>
            <a:r>
              <a:rPr lang="cs-CZ" b="1" dirty="0" err="1">
                <a:solidFill>
                  <a:srgbClr val="FFFF00"/>
                </a:solidFill>
              </a:rPr>
              <a:t>onkoviry</a:t>
            </a:r>
            <a:r>
              <a:rPr lang="cs-CZ" b="1" dirty="0">
                <a:solidFill>
                  <a:srgbClr val="FFFF00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Viry mohou být </a:t>
            </a:r>
            <a:r>
              <a:rPr lang="cs-CZ" dirty="0">
                <a:solidFill>
                  <a:srgbClr val="FFFF00"/>
                </a:solidFill>
              </a:rPr>
              <a:t>vektory přenášející genetické informace mezi buňkami.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Toho je využíváno v genetickém inženýrství a genové terapii.</a:t>
            </a:r>
          </a:p>
        </p:txBody>
      </p:sp>
    </p:spTree>
    <p:extLst>
      <p:ext uri="{BB962C8B-B14F-4D97-AF65-F5344CB8AC3E}">
        <p14:creationId xmlns:p14="http://schemas.microsoft.com/office/powerpoint/2010/main" val="1358775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C0497D-4981-4DA1-83CB-50225A177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233266"/>
            <a:ext cx="10700657" cy="447771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FF00"/>
                </a:solidFill>
                <a:latin typeface="+mn-lt"/>
              </a:rPr>
              <a:t>Stavba virové částice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727348-DD1B-438D-9432-E989C7891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563" y="839755"/>
            <a:ext cx="11430000" cy="578497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Virion</a:t>
            </a:r>
            <a:r>
              <a:rPr lang="cs-CZ" dirty="0"/>
              <a:t> je termín užívaný pro </a:t>
            </a:r>
            <a:r>
              <a:rPr lang="cs-CZ" b="1" dirty="0">
                <a:solidFill>
                  <a:srgbClr val="FFFF00"/>
                </a:solidFill>
              </a:rPr>
              <a:t>jednu virovou částici</a:t>
            </a:r>
            <a:r>
              <a:rPr lang="cs-CZ" dirty="0">
                <a:solidFill>
                  <a:srgbClr val="FFFF00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Jsou to tělíska různého tvaru, která mohou být kulovitá, tyčinkovitá, vláknitá.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>
                <a:solidFill>
                  <a:srgbClr val="FFFF00"/>
                </a:solidFill>
              </a:rPr>
              <a:t>Vnitřní část virionu </a:t>
            </a:r>
            <a:r>
              <a:rPr lang="cs-CZ" dirty="0"/>
              <a:t>se nazývá </a:t>
            </a:r>
            <a:r>
              <a:rPr lang="cs-CZ" b="1" dirty="0">
                <a:solidFill>
                  <a:srgbClr val="FFFF00"/>
                </a:solidFill>
              </a:rPr>
              <a:t>nukleoid</a:t>
            </a:r>
            <a:r>
              <a:rPr lang="cs-CZ" b="1" dirty="0"/>
              <a:t> </a:t>
            </a:r>
            <a:r>
              <a:rPr lang="cs-CZ" dirty="0"/>
              <a:t>– je složen z nukleové kyseliny a je obklopen </a:t>
            </a:r>
            <a:r>
              <a:rPr lang="cs-CZ" dirty="0">
                <a:solidFill>
                  <a:srgbClr val="FFFF00"/>
                </a:solidFill>
              </a:rPr>
              <a:t>proteinovou schránkou</a:t>
            </a:r>
            <a:r>
              <a:rPr lang="cs-CZ" dirty="0"/>
              <a:t> </a:t>
            </a:r>
            <a:r>
              <a:rPr lang="cs-CZ" b="1" dirty="0">
                <a:solidFill>
                  <a:srgbClr val="FFFF00"/>
                </a:solidFill>
              </a:rPr>
              <a:t>kapsidou</a:t>
            </a:r>
            <a:r>
              <a:rPr lang="cs-CZ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Kapsida je složená z proteinových podjednotek – </a:t>
            </a:r>
            <a:r>
              <a:rPr lang="cs-CZ" b="1" dirty="0" err="1">
                <a:solidFill>
                  <a:srgbClr val="FFFF00"/>
                </a:solidFill>
              </a:rPr>
              <a:t>kapsomer</a:t>
            </a:r>
            <a:r>
              <a:rPr lang="cs-CZ" dirty="0"/>
              <a:t> (1–10, 20, … proteinů kódovaných geny virů). 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Jejich tvar umožňuje, aby se vzájemně přikládaly a vytvořily větší celek.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>
                <a:solidFill>
                  <a:srgbClr val="FFFF00"/>
                </a:solidFill>
              </a:rPr>
              <a:t>Celek se nazývá </a:t>
            </a:r>
            <a:r>
              <a:rPr lang="cs-CZ" b="1" dirty="0" err="1">
                <a:solidFill>
                  <a:srgbClr val="FFFF00"/>
                </a:solidFill>
              </a:rPr>
              <a:t>nukleokapsida</a:t>
            </a:r>
            <a:r>
              <a:rPr lang="cs-CZ" dirty="0"/>
              <a:t>. 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>
                <a:solidFill>
                  <a:srgbClr val="00FF00"/>
                </a:solidFill>
              </a:rPr>
              <a:t>Nejjednodušší viriony </a:t>
            </a:r>
            <a:r>
              <a:rPr lang="cs-CZ" dirty="0"/>
              <a:t>jsou pouze </a:t>
            </a:r>
            <a:r>
              <a:rPr lang="cs-CZ" b="1" dirty="0">
                <a:solidFill>
                  <a:srgbClr val="00FF00"/>
                </a:solidFill>
              </a:rPr>
              <a:t>holé </a:t>
            </a:r>
            <a:r>
              <a:rPr lang="cs-CZ" b="1" dirty="0" err="1">
                <a:solidFill>
                  <a:srgbClr val="00FF00"/>
                </a:solidFill>
              </a:rPr>
              <a:t>nukleokapsidy</a:t>
            </a:r>
            <a:r>
              <a:rPr lang="cs-CZ" b="1" dirty="0">
                <a:solidFill>
                  <a:srgbClr val="00FF00"/>
                </a:solidFill>
              </a:rPr>
              <a:t> </a:t>
            </a:r>
            <a:r>
              <a:rPr lang="cs-CZ" dirty="0"/>
              <a:t>(</a:t>
            </a:r>
            <a:r>
              <a:rPr lang="cs-CZ" dirty="0" err="1"/>
              <a:t>pikornaviry</a:t>
            </a:r>
            <a:r>
              <a:rPr lang="cs-CZ" dirty="0"/>
              <a:t>, </a:t>
            </a:r>
            <a:r>
              <a:rPr lang="cs-CZ" dirty="0" err="1"/>
              <a:t>papilomaviry</a:t>
            </a:r>
            <a:r>
              <a:rPr lang="cs-CZ" dirty="0"/>
              <a:t>, adenoviry). </a:t>
            </a:r>
          </a:p>
        </p:txBody>
      </p:sp>
    </p:spTree>
    <p:extLst>
      <p:ext uri="{BB962C8B-B14F-4D97-AF65-F5344CB8AC3E}">
        <p14:creationId xmlns:p14="http://schemas.microsoft.com/office/powerpoint/2010/main" val="2653660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67CE6B-743D-4DF7-83D8-5D6F85517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935" y="298580"/>
            <a:ext cx="11653934" cy="6223517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00FF00"/>
                </a:solidFill>
              </a:rPr>
              <a:t>Obalené viry</a:t>
            </a:r>
            <a:r>
              <a:rPr lang="cs-CZ" dirty="0">
                <a:solidFill>
                  <a:srgbClr val="00FF00"/>
                </a:solidFill>
              </a:rPr>
              <a:t> </a:t>
            </a:r>
            <a:r>
              <a:rPr lang="cs-CZ" dirty="0"/>
              <a:t>mají kromě kapsidy </a:t>
            </a:r>
            <a:r>
              <a:rPr lang="cs-CZ" dirty="0">
                <a:solidFill>
                  <a:srgbClr val="00FF00"/>
                </a:solidFill>
              </a:rPr>
              <a:t>i další obal z dvojvrstvy proteinů a lipidů </a:t>
            </a:r>
            <a:r>
              <a:rPr lang="cs-CZ" dirty="0"/>
              <a:t>a pro virus </a:t>
            </a:r>
            <a:r>
              <a:rPr lang="cs-CZ" dirty="0">
                <a:solidFill>
                  <a:srgbClr val="00FF00"/>
                </a:solidFill>
              </a:rPr>
              <a:t>specifických</a:t>
            </a:r>
            <a:r>
              <a:rPr lang="cs-CZ" dirty="0"/>
              <a:t> </a:t>
            </a:r>
            <a:r>
              <a:rPr lang="cs-CZ" dirty="0">
                <a:solidFill>
                  <a:srgbClr val="00FF00"/>
                </a:solidFill>
              </a:rPr>
              <a:t>glykoproteinů</a:t>
            </a:r>
            <a:r>
              <a:rPr lang="cs-CZ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Tyto specifické glykoproteiny jsou vestavěny do buněčných membrán infikovaných hostitelských buněk a umožňují identifikaci viru i virem infikovaných buněk.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U obalených virů je obal složen ze zevního </a:t>
            </a:r>
            <a:r>
              <a:rPr lang="cs-CZ" b="1" dirty="0">
                <a:solidFill>
                  <a:srgbClr val="00FF00"/>
                </a:solidFill>
              </a:rPr>
              <a:t>lipoproteinového komplexu</a:t>
            </a:r>
            <a:r>
              <a:rPr lang="cs-CZ" dirty="0"/>
              <a:t> a z druhově specifického </a:t>
            </a:r>
            <a:r>
              <a:rPr lang="cs-CZ" b="1" dirty="0">
                <a:solidFill>
                  <a:srgbClr val="00FF00"/>
                </a:solidFill>
              </a:rPr>
              <a:t>vnitřního proteinu</a:t>
            </a:r>
            <a:r>
              <a:rPr lang="cs-CZ" dirty="0"/>
              <a:t> (tzv. M-protein ukotvující obal k </a:t>
            </a:r>
            <a:r>
              <a:rPr lang="cs-CZ" dirty="0" err="1"/>
              <a:t>nukleokapsidě</a:t>
            </a:r>
            <a:r>
              <a:rPr lang="cs-CZ" dirty="0"/>
              <a:t>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Lipoproteinový komplex tvoří lipidová dvojvrstva </a:t>
            </a:r>
            <a:r>
              <a:rPr lang="cs-CZ" dirty="0">
                <a:solidFill>
                  <a:srgbClr val="FFFF00"/>
                </a:solidFill>
              </a:rPr>
              <a:t>(pochází z různých částí hostitelských buněk podle místa vzniku viru)</a:t>
            </a:r>
            <a:r>
              <a:rPr lang="cs-CZ" dirty="0"/>
              <a:t> a virové glykoproteiny.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Tyto glykoproteiny se skládají v symetrické útvary tzv. </a:t>
            </a:r>
            <a:r>
              <a:rPr lang="cs-CZ" b="1" dirty="0" err="1">
                <a:solidFill>
                  <a:srgbClr val="FFFF00"/>
                </a:solidFill>
              </a:rPr>
              <a:t>peplomery</a:t>
            </a:r>
            <a:r>
              <a:rPr lang="cs-CZ" dirty="0"/>
              <a:t>, obvykle vyčnívající jako výběžky z virového obalu.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err="1"/>
              <a:t>Peplomery</a:t>
            </a:r>
            <a:r>
              <a:rPr lang="cs-CZ" dirty="0"/>
              <a:t> slouží k </a:t>
            </a:r>
            <a:r>
              <a:rPr lang="cs-CZ" b="1" dirty="0">
                <a:solidFill>
                  <a:srgbClr val="FFFF00"/>
                </a:solidFill>
              </a:rPr>
              <a:t>usnadnění adsorpce</a:t>
            </a:r>
            <a:r>
              <a:rPr lang="cs-CZ" dirty="0">
                <a:solidFill>
                  <a:srgbClr val="FFFF00"/>
                </a:solidFill>
              </a:rPr>
              <a:t> virů vnímavou buňkou.</a:t>
            </a:r>
          </a:p>
        </p:txBody>
      </p:sp>
    </p:spTree>
    <p:extLst>
      <p:ext uri="{BB962C8B-B14F-4D97-AF65-F5344CB8AC3E}">
        <p14:creationId xmlns:p14="http://schemas.microsoft.com/office/powerpoint/2010/main" val="3951077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67CE6B-743D-4DF7-83D8-5D6F85517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4482"/>
            <a:ext cx="10515600" cy="5887615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Podle místa vzniku</a:t>
            </a:r>
            <a:r>
              <a:rPr lang="cs-CZ" dirty="0"/>
              <a:t> mohou být viry obalené </a:t>
            </a:r>
            <a:r>
              <a:rPr lang="cs-CZ" dirty="0">
                <a:solidFill>
                  <a:srgbClr val="00FF00"/>
                </a:solidFill>
              </a:rPr>
              <a:t>jadernou membránou </a:t>
            </a:r>
            <a:r>
              <a:rPr lang="cs-CZ" dirty="0"/>
              <a:t>(</a:t>
            </a:r>
            <a:r>
              <a:rPr lang="cs-CZ" dirty="0" err="1"/>
              <a:t>Herpesviry</a:t>
            </a:r>
            <a:r>
              <a:rPr lang="cs-CZ" dirty="0"/>
              <a:t>), membránou původem </a:t>
            </a:r>
            <a:r>
              <a:rPr lang="cs-CZ" dirty="0">
                <a:solidFill>
                  <a:srgbClr val="00FF00"/>
                </a:solidFill>
              </a:rPr>
              <a:t>z cisteren endoplazmatického retikula</a:t>
            </a:r>
            <a:r>
              <a:rPr lang="cs-CZ" dirty="0"/>
              <a:t> (</a:t>
            </a:r>
            <a:r>
              <a:rPr lang="cs-CZ" dirty="0" err="1"/>
              <a:t>Arenaviry</a:t>
            </a:r>
            <a:r>
              <a:rPr lang="cs-CZ" dirty="0"/>
              <a:t>), nebo </a:t>
            </a:r>
            <a:r>
              <a:rPr lang="cs-CZ" dirty="0">
                <a:solidFill>
                  <a:srgbClr val="00FF00"/>
                </a:solidFill>
              </a:rPr>
              <a:t>cytoplazmatickou membránou </a:t>
            </a:r>
            <a:r>
              <a:rPr lang="cs-CZ" dirty="0"/>
              <a:t>(</a:t>
            </a:r>
            <a:r>
              <a:rPr lang="cs-CZ" dirty="0" err="1"/>
              <a:t>Ortomyxoviry</a:t>
            </a:r>
            <a:r>
              <a:rPr lang="cs-CZ" dirty="0"/>
              <a:t>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916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upload.wikimedia.org/wikipedia/commons/thumb/8/8c/Virus-types3.png/440px-Virus-types3.png">
            <a:extLst>
              <a:ext uri="{FF2B5EF4-FFF2-40B4-BE49-F238E27FC236}">
                <a16:creationId xmlns:a16="http://schemas.microsoft.com/office/drawing/2014/main" id="{D77719DA-9DC7-4BFF-932B-DFC01D243E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71" y="289249"/>
            <a:ext cx="11560629" cy="6316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5519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C0497D-4981-4DA1-83CB-50225A177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233266"/>
            <a:ext cx="10700657" cy="447771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FF00"/>
                </a:solidFill>
                <a:latin typeface="+mn-lt"/>
              </a:rPr>
              <a:t>Genom viru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727348-DD1B-438D-9432-E989C7891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563" y="839755"/>
            <a:ext cx="11430000" cy="578497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Genom každého viru je tvořen </a:t>
            </a:r>
            <a:r>
              <a:rPr lang="cs-CZ" b="1" dirty="0">
                <a:solidFill>
                  <a:srgbClr val="FFFF00"/>
                </a:solidFill>
              </a:rPr>
              <a:t>jednou molekulou nukleové kyseliny</a:t>
            </a:r>
            <a:r>
              <a:rPr lang="cs-CZ" dirty="0"/>
              <a:t> </a:t>
            </a:r>
            <a:r>
              <a:rPr lang="cs-CZ" dirty="0">
                <a:solidFill>
                  <a:srgbClr val="FFFF00"/>
                </a:solidFill>
              </a:rPr>
              <a:t>(DNA</a:t>
            </a:r>
            <a:r>
              <a:rPr lang="cs-CZ" dirty="0"/>
              <a:t> </a:t>
            </a:r>
            <a:r>
              <a:rPr lang="cs-CZ" dirty="0">
                <a:solidFill>
                  <a:srgbClr val="FFFF00"/>
                </a:solidFill>
              </a:rPr>
              <a:t>nebo RNA).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Nukleová kyselina je u virů nositelem informace pro </a:t>
            </a:r>
            <a:r>
              <a:rPr lang="cs-CZ" dirty="0" err="1"/>
              <a:t>sebereplikaci</a:t>
            </a:r>
            <a:r>
              <a:rPr lang="cs-CZ" dirty="0"/>
              <a:t> a syntézu ostatních virových proteinů, a zároveň infekčnosti.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Infekčnost je míra schopnosti vyjádřit tyto informace v hostitelských buňkách.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Oba typy nukleové kyseliny se mohou vyskytovat </a:t>
            </a:r>
            <a:r>
              <a:rPr lang="cs-CZ" dirty="0">
                <a:solidFill>
                  <a:srgbClr val="FFFF00"/>
                </a:solidFill>
              </a:rPr>
              <a:t>jako </a:t>
            </a:r>
            <a:r>
              <a:rPr lang="cs-CZ" dirty="0" err="1">
                <a:solidFill>
                  <a:srgbClr val="FFFF00"/>
                </a:solidFill>
              </a:rPr>
              <a:t>dvouřetězcová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/>
              <a:t>(DNA, RNA), </a:t>
            </a:r>
            <a:r>
              <a:rPr lang="cs-CZ" dirty="0">
                <a:solidFill>
                  <a:srgbClr val="FFFF00"/>
                </a:solidFill>
              </a:rPr>
              <a:t>nebo </a:t>
            </a:r>
            <a:r>
              <a:rPr lang="cs-CZ" dirty="0" err="1">
                <a:solidFill>
                  <a:srgbClr val="FFFF00"/>
                </a:solidFill>
              </a:rPr>
              <a:t>jednořetězcová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/>
              <a:t>(DNA, RNA) a „chromozom“ je </a:t>
            </a:r>
            <a:r>
              <a:rPr lang="cs-CZ" b="1" dirty="0">
                <a:solidFill>
                  <a:srgbClr val="FFFF00"/>
                </a:solidFill>
              </a:rPr>
              <a:t>buď lineární, nebo cirkulární.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6898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C0497D-4981-4DA1-83CB-50225A177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233266"/>
            <a:ext cx="10700657" cy="447771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FF00"/>
                </a:solidFill>
                <a:latin typeface="+mn-lt"/>
              </a:rPr>
              <a:t>Rozmnožování virů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727348-DD1B-438D-9432-E989C7891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563" y="839755"/>
            <a:ext cx="11430000" cy="578497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Po vstupu do vnímavé buňky viry zahajují reprodukční cyklus.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Pro svoji reprodukci využívají </a:t>
            </a:r>
            <a:r>
              <a:rPr lang="cs-CZ" dirty="0">
                <a:solidFill>
                  <a:srgbClr val="FFFF00"/>
                </a:solidFill>
              </a:rPr>
              <a:t>transkripční a translační aparát vnímavé hostitelské buňky.</a:t>
            </a: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Jako vnímavá buňka je označena ta, ve které proběhne kompletní reprodukční cyklus a uvolní se nové infekční viriony.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Tento děj může probíhat pod obrazem </a:t>
            </a:r>
            <a:r>
              <a:rPr lang="cs-CZ" b="1" dirty="0">
                <a:solidFill>
                  <a:srgbClr val="FFFF00"/>
                </a:solidFill>
              </a:rPr>
              <a:t>intracelulární infekce</a:t>
            </a:r>
            <a:r>
              <a:rPr lang="cs-CZ" dirty="0"/>
              <a:t>. V nevnímavé buňce nedojde ke spuštění cyklu a v buňce nepermisivní dochází k předčasnému ukončení cyklu.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Viry jsou </a:t>
            </a:r>
            <a:r>
              <a:rPr lang="cs-CZ" dirty="0">
                <a:solidFill>
                  <a:srgbClr val="FFFF00"/>
                </a:solidFill>
              </a:rPr>
              <a:t>v hostitelské buňce </a:t>
            </a:r>
            <a:r>
              <a:rPr lang="cs-CZ" b="1" dirty="0">
                <a:solidFill>
                  <a:srgbClr val="FF0000"/>
                </a:solidFill>
              </a:rPr>
              <a:t>pomnoženy a </a:t>
            </a:r>
            <a:r>
              <a:rPr lang="cs-CZ" b="1" dirty="0" err="1">
                <a:solidFill>
                  <a:srgbClr val="FF0000"/>
                </a:solidFill>
              </a:rPr>
              <a:t>lyzují</a:t>
            </a:r>
            <a:r>
              <a:rPr lang="cs-CZ" b="1" dirty="0">
                <a:solidFill>
                  <a:srgbClr val="FF0000"/>
                </a:solidFill>
              </a:rPr>
              <a:t> ji.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Uvolněné viriony napadají další buňky – probíhá tzv. </a:t>
            </a:r>
            <a:r>
              <a:rPr lang="cs-CZ" b="1" dirty="0">
                <a:solidFill>
                  <a:srgbClr val="FFFF00"/>
                </a:solidFill>
              </a:rPr>
              <a:t>lytický cyklus. </a:t>
            </a:r>
          </a:p>
        </p:txBody>
      </p:sp>
    </p:spTree>
    <p:extLst>
      <p:ext uri="{BB962C8B-B14F-4D97-AF65-F5344CB8AC3E}">
        <p14:creationId xmlns:p14="http://schemas.microsoft.com/office/powerpoint/2010/main" val="2011288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2163</TotalTime>
  <Words>858</Words>
  <Application>Microsoft Office PowerPoint</Application>
  <PresentationFormat>Širokoúhlá obrazovka</PresentationFormat>
  <Paragraphs>54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Viry</vt:lpstr>
      <vt:lpstr>Prezentace aplikace PowerPoint</vt:lpstr>
      <vt:lpstr>Prezentace aplikace PowerPoint</vt:lpstr>
      <vt:lpstr>Stavba virové částice</vt:lpstr>
      <vt:lpstr>Prezentace aplikace PowerPoint</vt:lpstr>
      <vt:lpstr>Prezentace aplikace PowerPoint</vt:lpstr>
      <vt:lpstr>Prezentace aplikace PowerPoint</vt:lpstr>
      <vt:lpstr>Genom viru</vt:lpstr>
      <vt:lpstr>Rozmnožování virů</vt:lpstr>
      <vt:lpstr>Prezentace aplikace PowerPoint</vt:lpstr>
      <vt:lpstr>Využití virů v medicíně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Fotosyntéza</dc:title>
  <dc:creator>Ptáček Petr, Mgr.</dc:creator>
  <cp:lastModifiedBy>Ptáček Petr, Mgr.</cp:lastModifiedBy>
  <cp:revision>72</cp:revision>
  <dcterms:created xsi:type="dcterms:W3CDTF">2020-12-07T09:11:08Z</dcterms:created>
  <dcterms:modified xsi:type="dcterms:W3CDTF">2024-10-26T19:58:05Z</dcterms:modified>
</cp:coreProperties>
</file>