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31" r:id="rId2"/>
    <p:sldId id="332" r:id="rId3"/>
    <p:sldId id="333" r:id="rId4"/>
    <p:sldId id="334" r:id="rId5"/>
    <p:sldId id="335" r:id="rId6"/>
    <p:sldId id="309" r:id="rId7"/>
    <p:sldId id="297" r:id="rId8"/>
    <p:sldId id="298" r:id="rId9"/>
    <p:sldId id="299" r:id="rId10"/>
    <p:sldId id="300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02" r:id="rId29"/>
    <p:sldId id="307" r:id="rId30"/>
    <p:sldId id="301" r:id="rId31"/>
    <p:sldId id="303" r:id="rId32"/>
    <p:sldId id="304" r:id="rId33"/>
    <p:sldId id="305" r:id="rId34"/>
    <p:sldId id="308" r:id="rId35"/>
    <p:sldId id="306" r:id="rId36"/>
    <p:sldId id="312" r:id="rId37"/>
    <p:sldId id="311" r:id="rId38"/>
    <p:sldId id="336" r:id="rId39"/>
    <p:sldId id="313" r:id="rId4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>
        <p:scale>
          <a:sx n="118" d="100"/>
          <a:sy n="118" d="100"/>
        </p:scale>
        <p:origin x="60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F3D5-CDFE-49EF-AED9-8DE2BB43DFE3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0CCE-4259-420E-8A28-EB1CD08E06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5B12-69CA-4CE5-BBE5-B82AFBD1196B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FD8E-56D7-47C6-8D0A-90150B18A3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5FA6-042E-4BD1-8618-9CC474157562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31196-86C1-44FE-9258-578C868C08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A7CC-2DE7-4744-9223-56A7A955389D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A7C88-ECAE-4034-BEFC-5A4810CF48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3E5E-4DAB-4235-A09B-D65B886A5E2E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0EA0-3B11-4DDB-AF05-37FAA2520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9177-0312-4C3A-AC10-8498555CDF92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62D10-4E57-4F89-BE28-A211353E69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727B-9352-4E4D-BC40-CEECBA7994DE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2D8A-A450-431C-9AB9-209111DCA6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CEAC3-ABCE-496E-B128-BBD9588BE220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6043-ACD9-482E-AB07-70DC1D1A68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5EB3-26FD-4F7F-8DBC-2CD307400B94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D7D8-C9A7-48D1-AC1E-4976EC57A7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0142-5A15-4B9C-95B3-AE44875DD686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29338-B98E-4533-9372-A07C7EC356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966D-4CC3-4829-9A65-F6C98FECBF7D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F2A4C-BDEF-4DE8-89F5-FA5643EF35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009717-5B65-416B-ADAF-E14B34816FE4}" type="datetimeFigureOut">
              <a:rPr lang="cs-CZ"/>
              <a:pPr>
                <a:defRPr/>
              </a:pPr>
              <a:t>6.11.2014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F44E44-C99E-4D76-982A-1473E816D5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540E0E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dirty="0" smtClean="0">
                <a:effectLst/>
              </a:rPr>
              <a:t/>
            </a:r>
            <a:br>
              <a:rPr lang="cs-CZ" b="0" dirty="0" smtClean="0">
                <a:effectLst/>
              </a:rPr>
            </a:br>
            <a:r>
              <a:rPr lang="cs-CZ" b="0" dirty="0">
                <a:effectLst/>
              </a:rPr>
              <a:t/>
            </a:r>
            <a:br>
              <a:rPr lang="cs-CZ" b="0" dirty="0">
                <a:effectLst/>
              </a:rPr>
            </a:br>
            <a:r>
              <a:rPr lang="cs-CZ" b="0" dirty="0" smtClean="0">
                <a:effectLst/>
              </a:rPr>
              <a:t/>
            </a:r>
            <a:br>
              <a:rPr lang="cs-CZ" b="0" dirty="0" smtClean="0">
                <a:effectLst/>
              </a:rPr>
            </a:br>
            <a:r>
              <a:rPr lang="cs-CZ" b="0" dirty="0">
                <a:effectLst/>
              </a:rPr>
              <a:t/>
            </a:r>
            <a:br>
              <a:rPr lang="cs-CZ" b="0" dirty="0">
                <a:effectLst/>
              </a:rPr>
            </a:br>
            <a:r>
              <a:rPr lang="cs-CZ" b="0" dirty="0" smtClean="0">
                <a:effectLst/>
              </a:rPr>
              <a:t/>
            </a:r>
            <a:br>
              <a:rPr lang="cs-CZ" b="0" dirty="0" smtClean="0">
                <a:effectLst/>
              </a:rPr>
            </a:br>
            <a:r>
              <a:rPr lang="cs-CZ" b="0" dirty="0">
                <a:effectLst/>
              </a:rPr>
              <a:t/>
            </a:r>
            <a:br>
              <a:rPr lang="cs-CZ" b="0" dirty="0">
                <a:effectLst/>
              </a:rPr>
            </a:b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éditions du Père Castor - une révolution dans la littérature jeunesse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5949"/>
          </a:xfrm>
          <a:ln>
            <a:noFill/>
          </a:ln>
        </p:spPr>
        <p:txBody>
          <a:bodyPr/>
          <a:lstStyle/>
          <a:p>
            <a:pPr marL="136525" indent="0">
              <a:buNone/>
            </a:pPr>
            <a:r>
              <a:rPr lang="cs-CZ" dirty="0" smtClean="0"/>
              <a:t>					</a:t>
            </a:r>
          </a:p>
          <a:p>
            <a:pPr marL="136525" indent="0">
              <a:buNone/>
            </a:pPr>
            <a:r>
              <a:rPr lang="cs-CZ" dirty="0"/>
              <a:t>	</a:t>
            </a:r>
            <a:r>
              <a:rPr lang="cs-CZ" dirty="0" smtClean="0"/>
              <a:t>				</a:t>
            </a:r>
          </a:p>
          <a:p>
            <a:pPr marL="136525" indent="0">
              <a:buNone/>
            </a:pPr>
            <a:r>
              <a:rPr lang="cs-CZ" dirty="0"/>
              <a:t>	</a:t>
            </a:r>
            <a:r>
              <a:rPr lang="cs-CZ" dirty="0" smtClean="0"/>
              <a:t>				</a:t>
            </a:r>
          </a:p>
          <a:p>
            <a:pPr marL="136525" indent="0">
              <a:buNone/>
            </a:pPr>
            <a:endParaRPr lang="cs-CZ" dirty="0" smtClean="0"/>
          </a:p>
          <a:p>
            <a:pPr marL="136525" indent="0">
              <a:buNone/>
            </a:pPr>
            <a:endParaRPr lang="cs-CZ" dirty="0"/>
          </a:p>
          <a:p>
            <a:pPr marL="136525" indent="0">
              <a:buNone/>
            </a:pPr>
            <a:r>
              <a:rPr lang="cs-CZ" dirty="0" smtClean="0"/>
              <a:t>					</a:t>
            </a:r>
            <a:r>
              <a:rPr lang="cs-CZ" dirty="0" smtClean="0"/>
              <a:t>Marcela Poučová</a:t>
            </a:r>
          </a:p>
          <a:p>
            <a:pPr marL="136525" indent="0">
              <a:buNone/>
            </a:pPr>
            <a:r>
              <a:rPr lang="cs-CZ" dirty="0" smtClean="0"/>
              <a:t>					Milena Šubrtová</a:t>
            </a:r>
          </a:p>
          <a:p>
            <a:pPr marL="136525" indent="0">
              <a:buNone/>
            </a:pPr>
            <a:r>
              <a:rPr lang="cs-CZ" dirty="0" err="1" smtClean="0"/>
              <a:t>Université</a:t>
            </a:r>
            <a:r>
              <a:rPr lang="cs-CZ" dirty="0" smtClean="0"/>
              <a:t> Masaryk,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18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 projet d’éditeur</a:t>
            </a:r>
            <a:endParaRPr lang="cs-CZ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259263" cy="4708525"/>
          </a:xfrm>
        </p:spPr>
        <p:txBody>
          <a:bodyPr/>
          <a:lstStyle/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600" smtClean="0"/>
              <a:t>« La première préoccupation de Paul Faucher, éducateur et artiste, c’est évidemment l’intérêt des sujets, la qualité des textes, la simplicité du style et du vocabulaire, de manière à gêner le moins possible ceux qui n’ont pas encore maîtrisé les mécanismes de la lecture. »</a:t>
            </a:r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fr-FR" sz="2600" smtClean="0"/>
              <a:t>		</a:t>
            </a:r>
            <a:r>
              <a:rPr lang="cs-CZ" sz="2600" smtClean="0"/>
              <a:t>(Marc Soriano)</a:t>
            </a:r>
          </a:p>
        </p:txBody>
      </p:sp>
      <p:pic>
        <p:nvPicPr>
          <p:cNvPr id="18435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060575"/>
            <a:ext cx="33099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František Bakule (1877-1957)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8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mtClean="0"/>
              <a:t>1897 Bakule devient instituteur; il </a:t>
            </a:r>
            <a:r>
              <a:rPr lang="fr-FR" smtClean="0"/>
              <a:t>fonde</a:t>
            </a:r>
            <a:r>
              <a:rPr lang="cs-CZ" smtClean="0"/>
              <a:t> des bibliothèques</a:t>
            </a:r>
            <a:r>
              <a:rPr lang="fr-FR" smtClean="0"/>
              <a:t> et</a:t>
            </a:r>
            <a:r>
              <a:rPr lang="cs-CZ" smtClean="0"/>
              <a:t> des revues rédigées par ses élèves,  initie des chorales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mtClean="0"/>
              <a:t>1912 Rencontre avec Rudolf Jedlička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mtClean="0"/>
              <a:t>1913-1919 Bakule enseignant à l</a:t>
            </a:r>
            <a:r>
              <a:rPr lang="fr-FR" smtClean="0"/>
              <a:t>’</a:t>
            </a:r>
            <a:r>
              <a:rPr lang="cs-CZ" smtClean="0"/>
              <a:t>Institut Jedlička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mtClean="0"/>
          </a:p>
        </p:txBody>
      </p:sp>
      <p:pic>
        <p:nvPicPr>
          <p:cNvPr id="19459" name="Zástupný symbol pro obsah 6" descr="Bakule et Jedlick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420938"/>
            <a:ext cx="4146550" cy="28114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Activités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pédagogiques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2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smtClean="0"/>
              <a:t>1914 Coéducation des soldats mutilés et des enfants handicapés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mtClean="0"/>
          </a:p>
          <a:p>
            <a:pPr eaLnBrk="1" hangingPunct="1">
              <a:buFont typeface="Wingdings" pitchFamily="2" charset="2"/>
              <a:buChar char="§"/>
            </a:pPr>
            <a:r>
              <a:rPr lang="cs-CZ" smtClean="0"/>
              <a:t>1916 Création d</a:t>
            </a:r>
            <a:r>
              <a:rPr lang="fr-FR" smtClean="0"/>
              <a:t>’</a:t>
            </a:r>
            <a:r>
              <a:rPr lang="cs-CZ" smtClean="0"/>
              <a:t>une coopérative dirigée par les enfants (Dětské výrobní družstvo)</a:t>
            </a:r>
          </a:p>
        </p:txBody>
      </p:sp>
      <p:pic>
        <p:nvPicPr>
          <p:cNvPr id="20483" name="Zástupný symbol pro obsah 7" descr="atelier -2 - copi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49500"/>
            <a:ext cx="4225925" cy="28987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Ludmila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Durdíková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(1899-1955)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mtClean="0"/>
              <a:t>1914 Durdíková fait la connaissance de Bakule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smtClean="0"/>
              <a:t>« </a:t>
            </a:r>
            <a:r>
              <a:rPr lang="cs-CZ" smtClean="0"/>
              <a:t>Mademoiselle Lída</a:t>
            </a:r>
            <a:r>
              <a:rPr lang="fr-FR" smtClean="0"/>
              <a:t> »</a:t>
            </a:r>
            <a:r>
              <a:rPr lang="cs-CZ" smtClean="0"/>
              <a:t> devient  l</a:t>
            </a:r>
            <a:r>
              <a:rPr lang="fr-FR" smtClean="0"/>
              <a:t>’</a:t>
            </a:r>
            <a:r>
              <a:rPr lang="cs-CZ" smtClean="0"/>
              <a:t>amie des enfants , l</a:t>
            </a:r>
            <a:r>
              <a:rPr lang="fr-FR" smtClean="0"/>
              <a:t>’</a:t>
            </a:r>
            <a:r>
              <a:rPr lang="cs-CZ" smtClean="0"/>
              <a:t>inspiratrice des activités (le théâtre de marionettes) et la collaboratrice de Bakule</a:t>
            </a:r>
          </a:p>
        </p:txBody>
      </p:sp>
      <p:pic>
        <p:nvPicPr>
          <p:cNvPr id="21507" name="Zástupný symbol pro obsah 4" descr="3 Lida dat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72075" y="1600200"/>
            <a:ext cx="2990850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2530" name="Zástupný symbol pro obsah 10" descr="16 Vaclav Durdik, son épouse, Vlasta et Lid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8700" y="1600200"/>
            <a:ext cx="2895600" cy="4525963"/>
          </a:xfrm>
        </p:spPr>
      </p:pic>
      <p:pic>
        <p:nvPicPr>
          <p:cNvPr id="22531" name="Zástupný symbol pro obsah 8" descr="12 Lida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67325" y="1620838"/>
            <a:ext cx="2905125" cy="432911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smtClean="0"/>
              <a:t>Bakule incite Lída à observer discrètement les enfants et à rédiger ses observations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fr-FR" smtClean="0"/>
              <a:t>Son journal (en manuscrit) des années 1916-1917 – lui sert de base pour son œuvre littéraire et témoigne des méthodes de Bakule</a:t>
            </a:r>
          </a:p>
        </p:txBody>
      </p:sp>
      <p:pic>
        <p:nvPicPr>
          <p:cNvPr id="23555" name="Zástupný symbol pro obsah 4" descr="DSCN533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000" smtClean="0"/>
              <a:t>1919  Bakule quitte l</a:t>
            </a:r>
            <a:r>
              <a:rPr lang="fr-FR" sz="2000" smtClean="0"/>
              <a:t>’</a:t>
            </a:r>
            <a:r>
              <a:rPr lang="cs-CZ" sz="2000" smtClean="0"/>
              <a:t>Institut, </a:t>
            </a:r>
            <a:r>
              <a:rPr lang="fr-FR" sz="2000" smtClean="0"/>
              <a:t>suivi de</a:t>
            </a:r>
            <a:r>
              <a:rPr lang="cs-CZ" sz="2000" smtClean="0"/>
              <a:t>12 de ses élèves, les infirmières („soeurs“) et Durdíková; la fondation de la Communauté Bakule (Bakulova družina) qui obtient le statut d</a:t>
            </a:r>
            <a:r>
              <a:rPr lang="fr-FR" sz="2000" smtClean="0"/>
              <a:t>’</a:t>
            </a:r>
            <a:r>
              <a:rPr lang="cs-CZ" sz="2000" smtClean="0"/>
              <a:t>institut.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fr-FR" sz="2000" smtClean="0"/>
              <a:t>Ils </a:t>
            </a:r>
            <a:r>
              <a:rPr lang="cs-CZ" sz="2000" smtClean="0"/>
              <a:t>survi</a:t>
            </a:r>
            <a:r>
              <a:rPr lang="fr-FR" sz="2000" smtClean="0"/>
              <a:t>vent</a:t>
            </a:r>
            <a:r>
              <a:rPr lang="cs-CZ" sz="2000" smtClean="0"/>
              <a:t> par leurs propres moyens.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000" smtClean="0"/>
              <a:t>La création de la chorale </a:t>
            </a:r>
            <a:r>
              <a:rPr lang="fr-FR" sz="2000" smtClean="0"/>
              <a:t>« </a:t>
            </a:r>
            <a:r>
              <a:rPr lang="cs-CZ" sz="2000" smtClean="0"/>
              <a:t>Les petits chanteurs Bakule</a:t>
            </a:r>
            <a:r>
              <a:rPr lang="fr-FR" sz="2000" smtClean="0"/>
              <a:t> »</a:t>
            </a:r>
            <a:r>
              <a:rPr lang="cs-CZ" sz="2000" smtClean="0"/>
              <a:t> (Bakulovi zpěváčci): les enfants  handicapés et les enfants valides du faubourg.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000" smtClean="0"/>
              <a:t> </a:t>
            </a:r>
          </a:p>
        </p:txBody>
      </p:sp>
      <p:pic>
        <p:nvPicPr>
          <p:cNvPr id="24579" name="Zástupný symbol pro obsah 6" descr="chœur bakule 1923 - copi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405063"/>
            <a:ext cx="4038600" cy="29162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smtClean="0"/>
              <a:t>Les concerts des </a:t>
            </a:r>
            <a:r>
              <a:rPr lang="fr-FR" sz="2400" smtClean="0"/>
              <a:t>« </a:t>
            </a:r>
            <a:r>
              <a:rPr lang="cs-CZ" sz="2400" smtClean="0"/>
              <a:t>petits chanteurs</a:t>
            </a:r>
            <a:r>
              <a:rPr lang="fr-FR" sz="2400" smtClean="0"/>
              <a:t> »</a:t>
            </a:r>
            <a:r>
              <a:rPr lang="cs-CZ" sz="2400" smtClean="0"/>
              <a:t> (États-Unis, Allemagne, Danemark)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smtClean="0"/>
              <a:t>1927  le choeur participe à la cérémonie d</a:t>
            </a:r>
            <a:r>
              <a:rPr lang="fr-FR" sz="2400" smtClean="0"/>
              <a:t>’</a:t>
            </a:r>
            <a:r>
              <a:rPr lang="cs-CZ" sz="2400" smtClean="0"/>
              <a:t>ouverture du IVe Congrès international de pédagogie à Locarno; rencontre avec Paul Faucher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smtClean="0"/>
              <a:t>1929 : 200 concerts dans 37 villes en France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2400" smtClean="0"/>
          </a:p>
        </p:txBody>
      </p:sp>
      <p:pic>
        <p:nvPicPr>
          <p:cNvPr id="25603" name="Zástupný symbol pro obsah 16" descr="l'arrivée à Paris 192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27275"/>
            <a:ext cx="4038600" cy="307181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sz="24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6626" name="Zástupný symbol pro obsah 4" descr="DSCN45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6250" y="1196975"/>
            <a:ext cx="3514725" cy="4684713"/>
          </a:xfrm>
        </p:spPr>
      </p:pic>
      <p:pic>
        <p:nvPicPr>
          <p:cNvPr id="26627" name="Zástupný symbol pro obsah 7" descr="DSCN508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53025" y="1196975"/>
            <a:ext cx="3514725" cy="468471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sz="24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7650" name="Zástupný symbol pro obsah 4" descr="DSCN45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8175" y="1412875"/>
            <a:ext cx="3352800" cy="4468813"/>
          </a:xfrm>
        </p:spPr>
      </p:pic>
      <p:pic>
        <p:nvPicPr>
          <p:cNvPr id="27651" name="Zástupný symbol pro obsah 5" descr="Obrázek1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8050" y="1412875"/>
            <a:ext cx="3551238" cy="44640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Les </a:t>
            </a:r>
            <a:r>
              <a:rPr lang="cs-CZ" dirty="0" err="1" smtClean="0"/>
              <a:t>débuts</a:t>
            </a:r>
            <a:r>
              <a:rPr lang="cs-CZ" dirty="0" smtClean="0"/>
              <a:t> de la </a:t>
            </a:r>
            <a:r>
              <a:rPr lang="cs-CZ" dirty="0" err="1" smtClean="0"/>
              <a:t>littérature</a:t>
            </a:r>
            <a:r>
              <a:rPr lang="cs-CZ" dirty="0" smtClean="0"/>
              <a:t> </a:t>
            </a:r>
            <a:r>
              <a:rPr lang="cs-CZ" dirty="0" err="1" smtClean="0"/>
              <a:t>enfantine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cs-CZ" dirty="0" smtClean="0"/>
              <a:t>La </a:t>
            </a:r>
            <a:r>
              <a:rPr lang="cs-CZ" dirty="0" err="1" smtClean="0"/>
              <a:t>biblioth</a:t>
            </a:r>
            <a:r>
              <a:rPr lang="fr-FR" dirty="0" smtClean="0"/>
              <a:t>èque rose</a:t>
            </a:r>
          </a:p>
          <a:p>
            <a:pPr marL="136525" indent="0">
              <a:buNone/>
            </a:pPr>
            <a:r>
              <a:rPr lang="cs-CZ" dirty="0" smtClean="0"/>
              <a:t>(</a:t>
            </a:r>
            <a:r>
              <a:rPr lang="fr-FR" dirty="0" smtClean="0"/>
              <a:t>Les éditions Hachette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4" t="2123" r="21741" b="3481"/>
          <a:stretch/>
        </p:blipFill>
        <p:spPr>
          <a:xfrm>
            <a:off x="4860033" y="1549736"/>
            <a:ext cx="3968378" cy="4076050"/>
          </a:xfrm>
        </p:spPr>
      </p:pic>
    </p:spTree>
    <p:extLst>
      <p:ext uri="{BB962C8B-B14F-4D97-AF65-F5344CB8AC3E}">
        <p14:creationId xmlns:p14="http://schemas.microsoft.com/office/powerpoint/2010/main" val="384299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8674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smtClean="0"/>
              <a:t>1933 Ludmila Durdíková (après son mariage avec Paul Faucher) se rend en France; elle devient „Lida“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smtClean="0"/>
              <a:t>Lida se consacre à la création des albums du Père Castor</a:t>
            </a:r>
          </a:p>
        </p:txBody>
      </p:sp>
      <p:pic>
        <p:nvPicPr>
          <p:cNvPr id="28675" name="Zástupný symbol pro obsah 6" descr="28 Lida vers 193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628775"/>
            <a:ext cx="3297238" cy="431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698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fr-FR" dirty="0" smtClean="0"/>
              <a:t>1933 La crise fait enfoncer l’Institut dans les difficultés financières</a:t>
            </a:r>
          </a:p>
          <a:p>
            <a:pPr eaLnBrk="1" hangingPunct="1">
              <a:buFont typeface="Wingdings" pitchFamily="2" charset="2"/>
              <a:buChar char="§"/>
            </a:pPr>
            <a:endParaRPr lang="fr-FR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fr-FR" dirty="0" smtClean="0"/>
              <a:t>1942 Bakule, gravement malade,  rédige ses manuscrits</a:t>
            </a:r>
          </a:p>
        </p:txBody>
      </p:sp>
      <p:pic>
        <p:nvPicPr>
          <p:cNvPr id="29699" name="Zástupný symbol pro obsah 6" descr="Obrázek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6675" y="1836738"/>
            <a:ext cx="3041650" cy="405288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cs-CZ" dirty="0" smtClean="0"/>
              <a:t>1947 </a:t>
            </a:r>
            <a:r>
              <a:rPr lang="cs-CZ" dirty="0" err="1" smtClean="0"/>
              <a:t>Congrès</a:t>
            </a:r>
            <a:r>
              <a:rPr lang="cs-CZ" dirty="0" smtClean="0"/>
              <a:t> d´</a:t>
            </a:r>
            <a:r>
              <a:rPr lang="cs-CZ" dirty="0" err="1" smtClean="0"/>
              <a:t>éducation</a:t>
            </a:r>
            <a:r>
              <a:rPr lang="cs-CZ" dirty="0" smtClean="0"/>
              <a:t> </a:t>
            </a:r>
            <a:r>
              <a:rPr lang="cs-CZ" dirty="0" err="1" smtClean="0"/>
              <a:t>artistique</a:t>
            </a:r>
            <a:r>
              <a:rPr lang="cs-CZ" dirty="0" smtClean="0"/>
              <a:t> à Paris, Bakule </a:t>
            </a:r>
            <a:r>
              <a:rPr lang="cs-CZ" dirty="0" err="1" smtClean="0"/>
              <a:t>intervient</a:t>
            </a:r>
            <a:endParaRPr lang="cs-CZ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r>
              <a:rPr lang="cs-CZ" dirty="0" smtClean="0"/>
              <a:t>L´</a:t>
            </a:r>
            <a:r>
              <a:rPr lang="cs-CZ" dirty="0" err="1" smtClean="0"/>
              <a:t>oeuvre</a:t>
            </a:r>
            <a:r>
              <a:rPr lang="cs-CZ" dirty="0" smtClean="0"/>
              <a:t> de Bakule reste 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manuscrit</a:t>
            </a:r>
            <a:r>
              <a:rPr lang="cs-CZ" dirty="0" smtClean="0"/>
              <a:t>;  </a:t>
            </a:r>
            <a:r>
              <a:rPr lang="cs-CZ" dirty="0" err="1" smtClean="0"/>
              <a:t>François</a:t>
            </a:r>
            <a:r>
              <a:rPr lang="cs-CZ" dirty="0" smtClean="0"/>
              <a:t> </a:t>
            </a:r>
            <a:r>
              <a:rPr lang="cs-CZ" dirty="0" err="1" smtClean="0"/>
              <a:t>Faucher</a:t>
            </a:r>
            <a:r>
              <a:rPr lang="cs-CZ" dirty="0" smtClean="0"/>
              <a:t> </a:t>
            </a:r>
            <a:r>
              <a:rPr lang="cs-CZ" dirty="0" err="1" smtClean="0"/>
              <a:t>lui</a:t>
            </a:r>
            <a:r>
              <a:rPr lang="cs-CZ" dirty="0" smtClean="0"/>
              <a:t> </a:t>
            </a:r>
            <a:r>
              <a:rPr lang="cs-CZ" dirty="0" err="1" smtClean="0"/>
              <a:t>consacre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livre František Bakule, l´</a:t>
            </a:r>
            <a:r>
              <a:rPr lang="cs-CZ" dirty="0" err="1" smtClean="0"/>
              <a:t>enfant</a:t>
            </a:r>
            <a:r>
              <a:rPr lang="cs-CZ" dirty="0" smtClean="0"/>
              <a:t> </a:t>
            </a:r>
            <a:r>
              <a:rPr lang="cs-CZ" dirty="0" err="1" smtClean="0"/>
              <a:t>terrible</a:t>
            </a:r>
            <a:r>
              <a:rPr lang="cs-CZ" dirty="0" smtClean="0"/>
              <a:t> de la </a:t>
            </a:r>
            <a:r>
              <a:rPr lang="cs-CZ" dirty="0" err="1" smtClean="0"/>
              <a:t>pédagogie</a:t>
            </a:r>
            <a:r>
              <a:rPr lang="cs-CZ" dirty="0" smtClean="0"/>
              <a:t> </a:t>
            </a:r>
            <a:r>
              <a:rPr lang="cs-CZ" dirty="0" err="1" smtClean="0"/>
              <a:t>tchèque</a:t>
            </a:r>
            <a:r>
              <a:rPr lang="cs-CZ" dirty="0" smtClean="0"/>
              <a:t> (1998);  Boris </a:t>
            </a:r>
            <a:r>
              <a:rPr lang="cs-CZ" dirty="0" err="1" smtClean="0"/>
              <a:t>Titzl</a:t>
            </a:r>
            <a:r>
              <a:rPr lang="cs-CZ" dirty="0" smtClean="0"/>
              <a:t> </a:t>
            </a:r>
          </a:p>
        </p:txBody>
      </p:sp>
      <p:pic>
        <p:nvPicPr>
          <p:cNvPr id="30723" name="Zástupný symbol pro obsah 4" descr="Paul Lida Bakule 194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7763" y="1600200"/>
            <a:ext cx="3419475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Lida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et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son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apport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à l´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édition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Père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Castor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746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smtClean="0"/>
              <a:t>Roman des bêtes)</a:t>
            </a:r>
          </a:p>
        </p:txBody>
      </p:sp>
      <p:pic>
        <p:nvPicPr>
          <p:cNvPr id="31747" name="Zástupný symbol pro obsah 4" descr="DSCN571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484313"/>
            <a:ext cx="4038600" cy="3028950"/>
          </a:xfrm>
        </p:spPr>
      </p:pic>
      <p:pic>
        <p:nvPicPr>
          <p:cNvPr id="31748" name="Obrázek 5" descr="DSCN59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997200"/>
            <a:ext cx="44275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2770" name="Zástupný symbol pro obsah 9" descr="pere-castor-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01850"/>
            <a:ext cx="4038600" cy="3522663"/>
          </a:xfrm>
        </p:spPr>
      </p:pic>
      <p:pic>
        <p:nvPicPr>
          <p:cNvPr id="32771" name="Zástupný symbol pro obsah 7" descr="pere-castor-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028825"/>
            <a:ext cx="4038600" cy="366871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3794" name="Zástupný symbol pro obsah 4" descr="pere-castor-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63750"/>
            <a:ext cx="4038600" cy="3598863"/>
          </a:xfrm>
        </p:spPr>
      </p:pic>
      <p:pic>
        <p:nvPicPr>
          <p:cNvPr id="33795" name="Zástupný symbol pro obsah 5" descr="pere-castor-3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005013"/>
            <a:ext cx="4038600" cy="37163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4818" name="Zástupný symbol pro obsah 4" descr="DSCN199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3513" y="1600200"/>
            <a:ext cx="6276975" cy="47085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5842" name="Zástupný symbol pro obsah 3" descr="pere-castor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0250" y="1600200"/>
            <a:ext cx="3492500" cy="4525963"/>
          </a:xfrm>
        </p:spPr>
      </p:pic>
      <p:pic>
        <p:nvPicPr>
          <p:cNvPr id="35843" name="Zástupný symbol pro obsah 12" descr="Le-Royaume-Des-Abeilles-Livre-ancien-875626618_ML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81625" y="2576513"/>
            <a:ext cx="2571750" cy="25717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2309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Les collaborateurs du Père Castor</a:t>
            </a:r>
            <a:endParaRPr lang="cs-CZ" dirty="0"/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835525" cy="4708525"/>
          </a:xfrm>
        </p:spPr>
        <p:txBody>
          <a:bodyPr/>
          <a:lstStyle/>
          <a:p>
            <a:pPr eaLnBrk="1" hangingPunct="1"/>
            <a:r>
              <a:rPr lang="fr-FR" sz="2400" dirty="0" smtClean="0"/>
              <a:t>La valeur artistique des titres doit s’accorder avec les besoins des enfants. Les coopérateurs le plus importants de la première période sont :</a:t>
            </a:r>
            <a:r>
              <a:rPr lang="cs-CZ" sz="2400" dirty="0" smtClean="0"/>
              <a:t> </a:t>
            </a:r>
          </a:p>
          <a:p>
            <a:pPr eaLnBrk="1" hangingPunct="1"/>
            <a:r>
              <a:rPr lang="cs-CZ" sz="2400" dirty="0" smtClean="0"/>
              <a:t> F</a:t>
            </a:r>
            <a:r>
              <a:rPr lang="fr-FR" sz="2400" dirty="0" smtClean="0"/>
              <a:t>eodor</a:t>
            </a:r>
            <a:r>
              <a:rPr lang="cs-CZ" sz="2400" dirty="0" smtClean="0"/>
              <a:t> Ro</a:t>
            </a:r>
            <a:r>
              <a:rPr lang="fr-FR" sz="2400" dirty="0" smtClean="0"/>
              <a:t>j</a:t>
            </a:r>
            <a:r>
              <a:rPr lang="cs-CZ" sz="2400" dirty="0" err="1" smtClean="0"/>
              <a:t>ankovsk</a:t>
            </a:r>
            <a:r>
              <a:rPr lang="fr-FR" sz="2400" dirty="0" smtClean="0"/>
              <a:t>y</a:t>
            </a:r>
          </a:p>
          <a:p>
            <a:pPr eaLnBrk="1" hangingPunct="1"/>
            <a:r>
              <a:rPr lang="cs-CZ" sz="2400" dirty="0" smtClean="0"/>
              <a:t> Nathalie </a:t>
            </a:r>
            <a:r>
              <a:rPr lang="cs-CZ" sz="2400" dirty="0" err="1" smtClean="0"/>
              <a:t>Parain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 </a:t>
            </a:r>
            <a:r>
              <a:rPr lang="cs-CZ" sz="2400" dirty="0" err="1" smtClean="0"/>
              <a:t>Hélène</a:t>
            </a:r>
            <a:r>
              <a:rPr lang="cs-CZ" sz="2400" dirty="0" smtClean="0"/>
              <a:t> </a:t>
            </a:r>
            <a:r>
              <a:rPr lang="cs-CZ" sz="2400" dirty="0" err="1" smtClean="0"/>
              <a:t>Guertik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 Gerda Muller</a:t>
            </a:r>
          </a:p>
          <a:p>
            <a:pPr eaLnBrk="1" hangingPunct="1"/>
            <a:r>
              <a:rPr lang="fr-FR" sz="2400" dirty="0" smtClean="0"/>
              <a:t>Etc.</a:t>
            </a:r>
            <a:endParaRPr lang="cs-CZ" sz="2400" dirty="0" smtClean="0"/>
          </a:p>
        </p:txBody>
      </p:sp>
      <p:pic>
        <p:nvPicPr>
          <p:cNvPr id="36867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5300663"/>
            <a:ext cx="3048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789363"/>
            <a:ext cx="2322513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Obrázek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700213"/>
            <a:ext cx="2981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Les </a:t>
            </a:r>
            <a:r>
              <a:rPr lang="cs-CZ" dirty="0" err="1" smtClean="0"/>
              <a:t>Enfants</a:t>
            </a:r>
            <a:r>
              <a:rPr lang="cs-CZ" dirty="0" smtClean="0"/>
              <a:t> de la </a:t>
            </a:r>
            <a:r>
              <a:rPr lang="cs-CZ" dirty="0" err="1" smtClean="0"/>
              <a:t>Terre</a:t>
            </a:r>
            <a:r>
              <a:rPr lang="cs-CZ" dirty="0" smtClean="0"/>
              <a:t> 1948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467100" cy="4708525"/>
          </a:xfrm>
        </p:spPr>
        <p:txBody>
          <a:bodyPr>
            <a:normAutofit lnSpcReduction="10000"/>
          </a:bodyPr>
          <a:lstStyle/>
          <a:p>
            <a:pPr marL="136525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FR" sz="2400" smtClean="0"/>
              <a:t>Le lecteur est confronté aux conditions de vie, aux coutumes, croyances, mythes (…) Les auteurs des reportages invitent au respect de ces cultures (…)</a:t>
            </a:r>
          </a:p>
          <a:p>
            <a:pPr marL="136525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FR" sz="2400" smtClean="0"/>
              <a:t>Chaque ouvrage propose le récit d’un temps fort dans la vie d’une famille ou d’un groupe. </a:t>
            </a:r>
          </a:p>
          <a:p>
            <a:pPr marL="136525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fr-FR" sz="2400" smtClean="0"/>
              <a:t>(Michel Defourny)</a:t>
            </a:r>
            <a:r>
              <a:rPr lang="cs-CZ" sz="2400" smtClean="0"/>
              <a:t> </a:t>
            </a:r>
          </a:p>
        </p:txBody>
      </p:sp>
      <p:pic>
        <p:nvPicPr>
          <p:cNvPr id="37891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978275"/>
            <a:ext cx="373062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295400"/>
            <a:ext cx="328453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9" t="6398" r="16547" b="1700"/>
          <a:stretch/>
        </p:blipFill>
        <p:spPr>
          <a:xfrm>
            <a:off x="395536" y="1556792"/>
            <a:ext cx="4600418" cy="381642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4" t="343" r="15729" b="356"/>
          <a:stretch/>
        </p:blipFill>
        <p:spPr>
          <a:xfrm>
            <a:off x="5796136" y="1628800"/>
            <a:ext cx="2448272" cy="3770782"/>
          </a:xfrm>
        </p:spPr>
      </p:pic>
    </p:spTree>
    <p:extLst>
      <p:ext uri="{BB962C8B-B14F-4D97-AF65-F5344CB8AC3E}">
        <p14:creationId xmlns:p14="http://schemas.microsoft.com/office/powerpoint/2010/main" val="7999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i="1" dirty="0" smtClean="0">
                <a:effectLst/>
              </a:rPr>
              <a:t>Les </a:t>
            </a:r>
            <a:r>
              <a:rPr lang="cs-CZ" sz="3600" i="1" dirty="0" smtClean="0">
                <a:effectLst/>
              </a:rPr>
              <a:t>Panorama</a:t>
            </a:r>
            <a:r>
              <a:rPr lang="fr-FR" sz="3600" i="1" dirty="0" smtClean="0">
                <a:effectLst/>
              </a:rPr>
              <a:t>s d’</a:t>
            </a:r>
            <a:r>
              <a:rPr lang="cs-CZ" sz="3600" dirty="0" smtClean="0">
                <a:effectLst/>
              </a:rPr>
              <a:t>Alexandr</a:t>
            </a:r>
            <a:r>
              <a:rPr lang="fr-FR" sz="3600" dirty="0" smtClean="0">
                <a:effectLst/>
              </a:rPr>
              <a:t>e</a:t>
            </a:r>
            <a:r>
              <a:rPr lang="cs-CZ" sz="3600" dirty="0" smtClean="0">
                <a:effectLst/>
              </a:rPr>
              <a:t> </a:t>
            </a:r>
            <a:r>
              <a:rPr lang="cs-CZ" sz="3600" dirty="0" err="1" smtClean="0">
                <a:effectLst/>
              </a:rPr>
              <a:t>Exter</a:t>
            </a:r>
            <a:r>
              <a:rPr lang="cs-CZ" sz="3600" dirty="0" smtClean="0">
                <a:effectLst/>
              </a:rPr>
              <a:t> (</a:t>
            </a:r>
            <a:r>
              <a:rPr lang="fr-FR" sz="3600" dirty="0" smtClean="0">
                <a:effectLst/>
              </a:rPr>
              <a:t>les années 1930</a:t>
            </a:r>
            <a:r>
              <a:rPr lang="cs-CZ" sz="3600" dirty="0" smtClean="0">
                <a:effectLst/>
              </a:rPr>
              <a:t>)</a:t>
            </a:r>
            <a:endParaRPr lang="cs-CZ" sz="3600" dirty="0"/>
          </a:p>
        </p:txBody>
      </p:sp>
      <p:pic>
        <p:nvPicPr>
          <p:cNvPr id="3891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90675" y="1412875"/>
            <a:ext cx="2533650" cy="2533650"/>
          </a:xfrm>
        </p:spPr>
      </p:pic>
      <p:pic>
        <p:nvPicPr>
          <p:cNvPr id="38915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84313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Obrázek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292600"/>
            <a:ext cx="5619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Les contes classiques et d’auteurs 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39938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2175" y="3644900"/>
            <a:ext cx="2328863" cy="2714625"/>
          </a:xfrm>
        </p:spPr>
      </p:pic>
      <p:sp>
        <p:nvSpPr>
          <p:cNvPr id="39939" name="Zástupný symbol pro obsah 7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/>
          <a:p>
            <a:pPr eaLnBrk="1" hangingPunct="1"/>
            <a:r>
              <a:rPr lang="cs-CZ" smtClean="0"/>
              <a:t>Christopher Hale : </a:t>
            </a:r>
            <a:r>
              <a:rPr lang="fr-FR" smtClean="0"/>
              <a:t>La vache orange</a:t>
            </a:r>
            <a:r>
              <a:rPr lang="cs-CZ" smtClean="0"/>
              <a:t> </a:t>
            </a:r>
          </a:p>
          <a:p>
            <a:pPr eaLnBrk="1" hangingPunct="1"/>
            <a:r>
              <a:rPr lang="cs-CZ" smtClean="0"/>
              <a:t>Marie Colmont: Mi</a:t>
            </a:r>
            <a:r>
              <a:rPr lang="fr-FR" smtClean="0"/>
              <a:t>chka</a:t>
            </a:r>
            <a:r>
              <a:rPr lang="cs-CZ" smtClean="0"/>
              <a:t> </a:t>
            </a:r>
          </a:p>
          <a:p>
            <a:pPr eaLnBrk="1" hangingPunct="1"/>
            <a:r>
              <a:rPr lang="fr-FR" smtClean="0"/>
              <a:t>Trois petits cochons</a:t>
            </a:r>
            <a:endParaRPr lang="cs-CZ" smtClean="0"/>
          </a:p>
          <a:p>
            <a:pPr eaLnBrk="1" hangingPunct="1"/>
            <a:r>
              <a:rPr lang="fr-FR" smtClean="0"/>
              <a:t>Boucle d’or et les trois ours</a:t>
            </a:r>
            <a:endParaRPr lang="cs-CZ" smtClean="0"/>
          </a:p>
        </p:txBody>
      </p:sp>
      <p:pic>
        <p:nvPicPr>
          <p:cNvPr id="39940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124325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316038"/>
            <a:ext cx="2363787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Obrázek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2888" y="4149725"/>
            <a:ext cx="205263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 smtClean="0"/>
              <a:t>Les livres des activités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/>
          </a:p>
        </p:txBody>
      </p:sp>
      <p:sp>
        <p:nvSpPr>
          <p:cNvPr id="40962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3" eaLnBrk="1" hangingPunct="1"/>
            <a:endParaRPr lang="cs-CZ" smtClean="0"/>
          </a:p>
        </p:txBody>
      </p:sp>
      <p:pic>
        <p:nvPicPr>
          <p:cNvPr id="40963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48213" y="3738563"/>
            <a:ext cx="4038600" cy="2703512"/>
          </a:xfrm>
        </p:spPr>
      </p:pic>
      <p:sp>
        <p:nvSpPr>
          <p:cNvPr id="40964" name="Obdélník 6"/>
          <p:cNvSpPr>
            <a:spLocks noChangeArrowheads="1"/>
          </p:cNvSpPr>
          <p:nvPr/>
        </p:nvSpPr>
        <p:spPr bwMode="auto">
          <a:xfrm>
            <a:off x="5003800" y="2133600"/>
            <a:ext cx="35290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Cambria" pitchFamily="18" charset="0"/>
              </a:rPr>
              <a:t>ABCD du Père Castor </a:t>
            </a:r>
            <a:r>
              <a:rPr lang="cs-CZ">
                <a:latin typeface="Cambria" pitchFamily="18" charset="0"/>
              </a:rPr>
              <a:t>(1936)</a:t>
            </a:r>
          </a:p>
          <a:p>
            <a:endParaRPr lang="cs-CZ" i="1">
              <a:latin typeface="Cambria" pitchFamily="18" charset="0"/>
            </a:endParaRPr>
          </a:p>
          <a:p>
            <a:r>
              <a:rPr lang="cs-CZ" i="1">
                <a:latin typeface="Cambria" pitchFamily="18" charset="0"/>
              </a:rPr>
              <a:t>Faites votre marché</a:t>
            </a:r>
          </a:p>
          <a:p>
            <a:r>
              <a:rPr lang="cs-CZ">
                <a:latin typeface="Cambria" pitchFamily="18" charset="0"/>
              </a:rPr>
              <a:t>(1935)</a:t>
            </a:r>
          </a:p>
        </p:txBody>
      </p:sp>
      <p:pic>
        <p:nvPicPr>
          <p:cNvPr id="40965" name="Obráze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05263"/>
            <a:ext cx="3743325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Obrázek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341438"/>
            <a:ext cx="24892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Imagier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P</a:t>
            </a:r>
            <a:r>
              <a:rPr lang="fr-FR" dirty="0" smtClean="0"/>
              <a:t>è</a:t>
            </a:r>
            <a:r>
              <a:rPr lang="cs-CZ" dirty="0" smtClean="0"/>
              <a:t>re Castor</a:t>
            </a:r>
            <a:endParaRPr lang="cs-CZ" dirty="0"/>
          </a:p>
        </p:txBody>
      </p:sp>
      <p:pic>
        <p:nvPicPr>
          <p:cNvPr id="41986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2174875"/>
            <a:ext cx="1660525" cy="3319463"/>
          </a:xfrm>
        </p:spPr>
      </p:pic>
      <p:pic>
        <p:nvPicPr>
          <p:cNvPr id="41987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53200" y="2133600"/>
            <a:ext cx="1670050" cy="3330575"/>
          </a:xfrm>
        </p:spPr>
      </p:pic>
      <p:sp>
        <p:nvSpPr>
          <p:cNvPr id="41988" name="Obdélník 8"/>
          <p:cNvSpPr>
            <a:spLocks noChangeArrowheads="1"/>
          </p:cNvSpPr>
          <p:nvPr/>
        </p:nvSpPr>
        <p:spPr bwMode="auto">
          <a:xfrm>
            <a:off x="395288" y="2403475"/>
            <a:ext cx="40322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Cambria" pitchFamily="18" charset="0"/>
              </a:rPr>
              <a:t>L’imagier du Père Castor était à l’origine un répertoire de 512 images d’objets courant et moins courants. Existant actuellement en plusieurs variantes il s’agit d’un inépuisable « livre jeu » qui aide de développer l’intelligence, la fantaisie, la parole enfantine.</a:t>
            </a:r>
          </a:p>
          <a:p>
            <a:r>
              <a:rPr lang="fr-FR" sz="2000">
                <a:latin typeface="Cambria" pitchFamily="18" charset="0"/>
              </a:rPr>
              <a:t>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Les collaborateurs tchèques du Père Castor</a:t>
            </a:r>
            <a:endParaRPr lang="cs-CZ" dirty="0"/>
          </a:p>
        </p:txBody>
      </p:sp>
      <p:sp>
        <p:nvSpPr>
          <p:cNvPr id="4301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638" cy="4708525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cs-CZ" smtClean="0"/>
              <a:t>Les pédagogues :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 smtClean="0"/>
              <a:t>František Bakule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 smtClean="0"/>
              <a:t>Ladislav Havránek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 smtClean="0"/>
              <a:t>František Krch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 smtClean="0"/>
              <a:t>Umělci: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 smtClean="0"/>
              <a:t>Lída Durdíková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 smtClean="0"/>
              <a:t>Josef Lada</a:t>
            </a:r>
          </a:p>
          <a:p>
            <a:pPr marL="136525" indent="0" eaLnBrk="1" hangingPunct="1">
              <a:buFont typeface="Wingdings 2" pitchFamily="18" charset="2"/>
              <a:buNone/>
            </a:pPr>
            <a:r>
              <a:rPr lang="cs-CZ" smtClean="0"/>
              <a:t>Jaroslav Zdrůbecký</a:t>
            </a:r>
          </a:p>
          <a:p>
            <a:pPr marL="136525" indent="0" eaLnBrk="1" hangingPunct="1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43011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5263" y="1385888"/>
            <a:ext cx="2293937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403475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Obráze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0988" y="3789363"/>
            <a:ext cx="21812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ffectLst/>
              </a:rPr>
              <a:t>Jaroslav </a:t>
            </a:r>
            <a:r>
              <a:rPr lang="cs-CZ" dirty="0" err="1">
                <a:effectLst/>
              </a:rPr>
              <a:t>Zdrůbecký</a:t>
            </a:r>
            <a:r>
              <a:rPr lang="cs-CZ" dirty="0">
                <a:effectLst/>
              </a:rPr>
              <a:t>, </a:t>
            </a:r>
            <a:r>
              <a:rPr lang="fr-FR" dirty="0" smtClean="0">
                <a:effectLst/>
              </a:rPr>
              <a:t>dit</a:t>
            </a:r>
            <a:r>
              <a:rPr lang="cs-CZ" dirty="0" smtClean="0">
                <a:effectLst/>
              </a:rPr>
              <a:t> </a:t>
            </a:r>
            <a:r>
              <a:rPr lang="cs-CZ" dirty="0" err="1">
                <a:effectLst/>
              </a:rPr>
              <a:t>Šarkan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83000" cy="4708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400" i="1" dirty="0" err="1" smtClean="0"/>
              <a:t>Fauves</a:t>
            </a:r>
            <a:r>
              <a:rPr lang="cs-CZ" sz="2400" i="1" dirty="0" smtClean="0"/>
              <a:t> en </a:t>
            </a:r>
            <a:r>
              <a:rPr lang="cs-CZ" sz="2400" i="1" dirty="0" err="1" smtClean="0"/>
              <a:t>papier</a:t>
            </a:r>
            <a:r>
              <a:rPr lang="cs-CZ" sz="2400" dirty="0" smtClean="0"/>
              <a:t> (1936)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 </a:t>
            </a:r>
            <a:r>
              <a:rPr lang="cs-CZ" sz="2400" i="1" dirty="0" smtClean="0"/>
              <a:t>De </a:t>
            </a:r>
            <a:r>
              <a:rPr lang="cs-CZ" sz="2400" i="1" dirty="0" err="1" smtClean="0"/>
              <a:t>fil</a:t>
            </a:r>
            <a:r>
              <a:rPr lang="cs-CZ" sz="2400" i="1" dirty="0" smtClean="0"/>
              <a:t> en </a:t>
            </a:r>
            <a:r>
              <a:rPr lang="cs-CZ" sz="2400" i="1" dirty="0" err="1" smtClean="0"/>
              <a:t>aiguille</a:t>
            </a:r>
            <a:r>
              <a:rPr lang="cs-CZ" sz="2400" dirty="0" smtClean="0"/>
              <a:t> (1934 )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 dirty="0" err="1" smtClean="0"/>
              <a:t>Chacun</a:t>
            </a:r>
            <a:r>
              <a:rPr lang="cs-CZ" sz="2400" i="1" dirty="0" smtClean="0"/>
              <a:t> son </a:t>
            </a:r>
            <a:r>
              <a:rPr lang="cs-CZ" sz="2400" i="1" dirty="0" err="1" smtClean="0"/>
              <a:t>nid</a:t>
            </a:r>
            <a:r>
              <a:rPr lang="cs-CZ" sz="2400" dirty="0" smtClean="0"/>
              <a:t> (1936) </a:t>
            </a:r>
            <a:r>
              <a:rPr lang="cs-CZ" sz="2400" i="1" dirty="0" err="1" smtClean="0"/>
              <a:t>Un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jour</a:t>
            </a:r>
            <a:r>
              <a:rPr lang="cs-CZ" sz="2400" i="1" dirty="0" smtClean="0"/>
              <a:t> de </a:t>
            </a:r>
            <a:r>
              <a:rPr lang="cs-CZ" sz="2400" i="1" dirty="0" err="1" smtClean="0"/>
              <a:t>vacances</a:t>
            </a:r>
            <a:r>
              <a:rPr lang="cs-CZ" sz="2400" dirty="0" smtClean="0"/>
              <a:t> (1934)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i="1" dirty="0" smtClean="0"/>
              <a:t>Roman des </a:t>
            </a:r>
            <a:r>
              <a:rPr lang="cs-CZ" sz="2400" i="1" dirty="0" err="1" smtClean="0"/>
              <a:t>choses</a:t>
            </a:r>
            <a:r>
              <a:rPr lang="cs-CZ" sz="2400" i="1" dirty="0" smtClean="0"/>
              <a:t> </a:t>
            </a:r>
            <a:r>
              <a:rPr lang="cs-CZ" sz="2400" dirty="0" smtClean="0"/>
              <a:t>(non </a:t>
            </a:r>
            <a:r>
              <a:rPr lang="cs-CZ" sz="2400" dirty="0" err="1" smtClean="0"/>
              <a:t>édité</a:t>
            </a:r>
            <a:r>
              <a:rPr lang="cs-CZ" sz="2400" dirty="0" smtClean="0"/>
              <a:t>)-</a:t>
            </a:r>
          </a:p>
        </p:txBody>
      </p:sp>
      <p:pic>
        <p:nvPicPr>
          <p:cNvPr id="44035" name="Obrázek 3" descr="P1080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75" y="1609725"/>
            <a:ext cx="180498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Obrázek 4" descr="P10207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709738"/>
            <a:ext cx="2679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Obrázek 5" descr="P10207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291013"/>
            <a:ext cx="24638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Obrázek 6" descr="P10508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0825" y="4291013"/>
            <a:ext cx="2311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Ladislav Havránek </a:t>
            </a:r>
            <a:r>
              <a:rPr lang="fr-FR" dirty="0">
                <a:effectLst/>
              </a:rPr>
              <a:t>(1884 – 1961</a:t>
            </a:r>
            <a:r>
              <a:rPr lang="fr-FR" dirty="0" smtClean="0">
                <a:effectLst/>
              </a:rPr>
              <a:t>)</a:t>
            </a:r>
            <a:r>
              <a:rPr lang="cs-CZ" dirty="0" smtClean="0"/>
              <a:t> Ferdinand Krch (1881-1973)</a:t>
            </a:r>
            <a:endParaRPr lang="cs-CZ" dirty="0"/>
          </a:p>
        </p:txBody>
      </p:sp>
      <p:pic>
        <p:nvPicPr>
          <p:cNvPr id="45058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603625"/>
            <a:ext cx="4038600" cy="2919413"/>
          </a:xfrm>
        </p:spPr>
      </p:pic>
      <p:pic>
        <p:nvPicPr>
          <p:cNvPr id="45059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1700213"/>
            <a:ext cx="2352675" cy="3333750"/>
          </a:xfrm>
        </p:spPr>
      </p:pic>
      <p:pic>
        <p:nvPicPr>
          <p:cNvPr id="45060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7350" y="3141663"/>
            <a:ext cx="24193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smtClean="0"/>
              <a:t>La liste des œuvres de </a:t>
            </a:r>
            <a:r>
              <a:rPr lang="cs-CZ" sz="2800" dirty="0" err="1" smtClean="0"/>
              <a:t>Havrán</a:t>
            </a:r>
            <a:r>
              <a:rPr lang="fr-FR" sz="2800" dirty="0" smtClean="0"/>
              <a:t>e</a:t>
            </a:r>
            <a:r>
              <a:rPr lang="cs-CZ" sz="2800" dirty="0" smtClean="0"/>
              <a:t>k</a:t>
            </a:r>
            <a:r>
              <a:rPr lang="fr-FR" sz="2800" dirty="0" smtClean="0"/>
              <a:t> et </a:t>
            </a:r>
            <a:r>
              <a:rPr lang="fr-FR" sz="2800" dirty="0"/>
              <a:t>des œuvres </a:t>
            </a:r>
            <a:r>
              <a:rPr lang="fr-FR" sz="2800" dirty="0" smtClean="0"/>
              <a:t>communs de </a:t>
            </a:r>
            <a:r>
              <a:rPr lang="cs-CZ" sz="2800" dirty="0" err="1"/>
              <a:t>Havrán</a:t>
            </a:r>
            <a:r>
              <a:rPr lang="fr-FR" sz="2800" dirty="0"/>
              <a:t>e</a:t>
            </a:r>
            <a:r>
              <a:rPr lang="cs-CZ" sz="2800" dirty="0" smtClean="0"/>
              <a:t>k</a:t>
            </a:r>
            <a:r>
              <a:rPr lang="fr-FR" sz="2800" dirty="0" smtClean="0"/>
              <a:t> et de Krch qui ont été traduites en français</a:t>
            </a:r>
            <a:r>
              <a:rPr lang="cs-CZ" sz="2800" dirty="0" smtClean="0"/>
              <a:t>. </a:t>
            </a:r>
            <a:endParaRPr lang="cs-CZ" sz="2800" dirty="0"/>
          </a:p>
        </p:txBody>
      </p:sp>
      <p:pic>
        <p:nvPicPr>
          <p:cNvPr id="46082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3397250" cy="4708525"/>
          </a:xfrm>
        </p:spPr>
      </p:pic>
      <p:pic>
        <p:nvPicPr>
          <p:cNvPr id="46083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565400"/>
            <a:ext cx="1787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Obrázek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6500" y="1581150"/>
            <a:ext cx="15716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Obrázek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108450"/>
            <a:ext cx="158432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7111" r="11739" b="-356"/>
          <a:stretch/>
        </p:blipFill>
        <p:spPr>
          <a:xfrm>
            <a:off x="141676" y="1700808"/>
            <a:ext cx="4863448" cy="3298229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-14" r="7314"/>
          <a:stretch/>
        </p:blipFill>
        <p:spPr>
          <a:xfrm>
            <a:off x="5220072" y="1681726"/>
            <a:ext cx="4435426" cy="3260067"/>
          </a:xfrm>
        </p:spPr>
      </p:pic>
    </p:spTree>
    <p:extLst>
      <p:ext uri="{BB962C8B-B14F-4D97-AF65-F5344CB8AC3E}">
        <p14:creationId xmlns:p14="http://schemas.microsoft.com/office/powerpoint/2010/main" val="74657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cs-CZ" sz="2600" smtClean="0"/>
          </a:p>
          <a:p>
            <a:pPr eaLnBrk="1" hangingPunct="1">
              <a:lnSpc>
                <a:spcPct val="80000"/>
              </a:lnSpc>
            </a:pPr>
            <a:endParaRPr lang="cs-CZ" sz="2600" smtClean="0"/>
          </a:p>
          <a:p>
            <a:pPr eaLnBrk="1" hangingPunct="1">
              <a:lnSpc>
                <a:spcPct val="80000"/>
              </a:lnSpc>
            </a:pPr>
            <a:r>
              <a:rPr lang="cs-CZ" sz="2600" smtClean="0"/>
              <a:t>		</a:t>
            </a:r>
          </a:p>
          <a:p>
            <a:pPr eaLnBrk="1" hangingPunct="1">
              <a:lnSpc>
                <a:spcPct val="80000"/>
              </a:lnSpc>
            </a:pPr>
            <a:r>
              <a:rPr lang="cs-CZ" sz="2600" smtClean="0"/>
              <a:t>		</a:t>
            </a:r>
            <a:r>
              <a:rPr lang="cs-CZ" sz="2600" smtClean="0">
                <a:latin typeface="Arial" charset="0"/>
              </a:rPr>
              <a:t>Merci de votre attention</a:t>
            </a:r>
          </a:p>
          <a:p>
            <a:pPr eaLnBrk="1" hangingPunct="1">
              <a:lnSpc>
                <a:spcPct val="80000"/>
              </a:lnSpc>
            </a:pPr>
            <a:endParaRPr lang="cs-CZ" sz="26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</a:t>
            </a:r>
            <a:r>
              <a:rPr lang="fr-FR" dirty="0" smtClean="0"/>
              <a:t>es</a:t>
            </a:r>
            <a:r>
              <a:rPr lang="cs-CZ" dirty="0" smtClean="0"/>
              <a:t> </a:t>
            </a:r>
            <a:r>
              <a:rPr lang="cs-CZ" dirty="0" err="1" smtClean="0"/>
              <a:t>premi</a:t>
            </a:r>
            <a:r>
              <a:rPr lang="fr-FR" dirty="0" smtClean="0"/>
              <a:t>ères lectures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t="4974" r="22158"/>
          <a:stretch/>
        </p:blipFill>
        <p:spPr>
          <a:xfrm>
            <a:off x="179512" y="1556792"/>
            <a:ext cx="4030046" cy="3370236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6" t="3905" r="12523" b="1"/>
          <a:stretch/>
        </p:blipFill>
        <p:spPr>
          <a:xfrm>
            <a:off x="4577520" y="1579427"/>
            <a:ext cx="4364671" cy="3298228"/>
          </a:xfrm>
        </p:spPr>
      </p:pic>
    </p:spTree>
    <p:extLst>
      <p:ext uri="{BB962C8B-B14F-4D97-AF65-F5344CB8AC3E}">
        <p14:creationId xmlns:p14="http://schemas.microsoft.com/office/powerpoint/2010/main" val="185936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1" t="-14" r="29972"/>
          <a:stretch/>
        </p:blipFill>
        <p:spPr>
          <a:xfrm>
            <a:off x="539552" y="1628800"/>
            <a:ext cx="2200922" cy="337682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11" r="16130" b="-1"/>
          <a:stretch/>
        </p:blipFill>
        <p:spPr>
          <a:xfrm>
            <a:off x="3495900" y="1628800"/>
            <a:ext cx="4414009" cy="3319773"/>
          </a:xfrm>
        </p:spPr>
      </p:pic>
    </p:spTree>
    <p:extLst>
      <p:ext uri="{BB962C8B-B14F-4D97-AF65-F5344CB8AC3E}">
        <p14:creationId xmlns:p14="http://schemas.microsoft.com/office/powerpoint/2010/main" val="44282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4339" name="Obdélník 3"/>
          <p:cNvSpPr>
            <a:spLocks noChangeArrowheads="1"/>
          </p:cNvSpPr>
          <p:nvPr/>
        </p:nvSpPr>
        <p:spPr bwMode="auto">
          <a:xfrm>
            <a:off x="468313" y="2060575"/>
            <a:ext cx="8280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6525"/>
            <a:r>
              <a:rPr lang="fr-FR" sz="4400">
                <a:latin typeface="Cambria" pitchFamily="18" charset="0"/>
              </a:rPr>
              <a:t>« Une enfance heureuse est la condition de l’épanouissement complet. </a:t>
            </a:r>
          </a:p>
          <a:p>
            <a:pPr marL="136525"/>
            <a:r>
              <a:rPr lang="fr-FR" sz="4400">
                <a:latin typeface="Cambria" pitchFamily="18" charset="0"/>
              </a:rPr>
              <a:t>			</a:t>
            </a:r>
            <a:r>
              <a:rPr lang="cs-CZ" sz="4400">
                <a:latin typeface="Cambria" pitchFamily="18" charset="0"/>
              </a:rPr>
              <a:t>(Marguerite Reynier)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Paul </a:t>
            </a:r>
            <a:r>
              <a:rPr lang="cs-CZ" dirty="0" err="1" smtClean="0"/>
              <a:t>Faucher</a:t>
            </a:r>
            <a:r>
              <a:rPr lang="cs-CZ" dirty="0" smtClean="0"/>
              <a:t> (1989-1967)</a:t>
            </a:r>
            <a:endParaRPr lang="cs-CZ" dirty="0"/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3671887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smtClean="0"/>
              <a:t>Le l</a:t>
            </a:r>
            <a:r>
              <a:rPr lang="cs-CZ" sz="2400" smtClean="0"/>
              <a:t>ibraire (Les éditions Flammarion)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Le «sergent recruteur   de L’éducation nouvelle»</a:t>
            </a:r>
            <a:r>
              <a:rPr lang="cs-CZ" sz="2400" smtClean="0"/>
              <a:t> (</a:t>
            </a:r>
            <a:r>
              <a:rPr lang="fr-FR" sz="2400" smtClean="0"/>
              <a:t>conférences, articles dans les revues spécialisées</a:t>
            </a:r>
            <a:r>
              <a:rPr lang="cs-CZ" sz="24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L’éditeur</a:t>
            </a:r>
            <a:r>
              <a:rPr lang="cs-CZ" sz="2400" smtClean="0"/>
              <a:t> (</a:t>
            </a:r>
            <a:r>
              <a:rPr lang="fr-FR" sz="2400" smtClean="0"/>
              <a:t>Père Castor</a:t>
            </a:r>
            <a:r>
              <a:rPr lang="cs-CZ" sz="2400" smtClean="0"/>
              <a:t>, </a:t>
            </a:r>
            <a:r>
              <a:rPr lang="fr-FR" sz="2400" smtClean="0"/>
              <a:t>collection</a:t>
            </a:r>
            <a:r>
              <a:rPr lang="cs-CZ" sz="2400" smtClean="0"/>
              <a:t> Education)</a:t>
            </a:r>
            <a:endParaRPr lang="fr-FR" sz="2400" smtClean="0"/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L’auteur des livres pour la jeunesse</a:t>
            </a:r>
            <a:endParaRPr lang="cs-CZ" sz="2400" smtClean="0"/>
          </a:p>
          <a:p>
            <a:pPr eaLnBrk="1" hangingPunct="1">
              <a:lnSpc>
                <a:spcPct val="80000"/>
              </a:lnSpc>
            </a:pPr>
            <a:r>
              <a:rPr lang="fr-FR" sz="2400" smtClean="0"/>
              <a:t>Le pé</a:t>
            </a:r>
            <a:r>
              <a:rPr lang="cs-CZ" sz="2400" smtClean="0"/>
              <a:t>dagog</a:t>
            </a:r>
            <a:r>
              <a:rPr lang="fr-FR" sz="2400" smtClean="0"/>
              <a:t>ue</a:t>
            </a:r>
            <a:r>
              <a:rPr lang="cs-CZ" sz="2400" smtClean="0"/>
              <a:t> (Ecole de P</a:t>
            </a:r>
            <a:r>
              <a:rPr lang="fr-FR" sz="2400" smtClean="0"/>
              <a:t>ère Castor)</a:t>
            </a:r>
            <a:endParaRPr lang="cs-CZ" sz="2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cs-CZ" sz="2400" smtClean="0"/>
          </a:p>
        </p:txBody>
      </p:sp>
      <p:pic>
        <p:nvPicPr>
          <p:cNvPr id="15363" name="Picture 2" descr="http://hmenf.free.fr/IMG/jpg/Redim_Le_Pere_Castor_-_Paul_fauc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1088" y="1196975"/>
            <a:ext cx="3722687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</a:t>
            </a:r>
            <a:r>
              <a:rPr lang="fr-FR" dirty="0" smtClean="0"/>
              <a:t>éclaration de principes</a:t>
            </a:r>
            <a:r>
              <a:rPr lang="cs-CZ" dirty="0" smtClean="0"/>
              <a:t> (1926)</a:t>
            </a:r>
            <a:endParaRPr lang="cs-CZ" dirty="0"/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400" smtClean="0"/>
              <a:t>L’enfant, c’est une espérance à respecter, à protéger, à aider. </a:t>
            </a:r>
          </a:p>
          <a:p>
            <a:pPr eaLnBrk="1" hangingPunct="1"/>
            <a:r>
              <a:rPr lang="fr-FR" sz="2400" smtClean="0"/>
              <a:t>L’enfant a droit à la santé physique et morale.</a:t>
            </a:r>
          </a:p>
          <a:p>
            <a:pPr eaLnBrk="1" hangingPunct="1"/>
            <a:r>
              <a:rPr lang="fr-FR" sz="2400" smtClean="0"/>
              <a:t>L’enfant a droit à une éducation  et à une instruction qui lui permettent de vivre la vie complète et féconde d’un civilisé moderne appelé lui-même à prolonger et enrichir la civilisation.</a:t>
            </a:r>
          </a:p>
          <a:p>
            <a:pPr eaLnBrk="1" hangingPunct="1"/>
            <a:r>
              <a:rPr lang="fr-FR" sz="2400" smtClean="0"/>
              <a:t>Cette éducation et cette instruction ne peuvent être fructueuses que par une action concertée de la famille, de l’école, de la société.</a:t>
            </a:r>
          </a:p>
          <a:p>
            <a:pPr eaLnBrk="1" hangingPunct="1">
              <a:buFont typeface="Wingdings 2" pitchFamily="18" charset="2"/>
              <a:buNone/>
            </a:pPr>
            <a:endParaRPr lang="fr-FR" sz="2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i="1" dirty="0" smtClean="0">
                <a:effectLst/>
              </a:rPr>
              <a:t>1931: Je </a:t>
            </a:r>
            <a:r>
              <a:rPr lang="cs-CZ" sz="3200" i="1" dirty="0" err="1" smtClean="0">
                <a:effectLst/>
              </a:rPr>
              <a:t>découpe</a:t>
            </a:r>
            <a:r>
              <a:rPr lang="cs-CZ" sz="3200" dirty="0" smtClean="0">
                <a:effectLst/>
              </a:rPr>
              <a:t/>
            </a:r>
            <a:br>
              <a:rPr lang="cs-CZ" sz="3200" dirty="0" smtClean="0">
                <a:effectLst/>
              </a:rPr>
            </a:br>
            <a:r>
              <a:rPr lang="cs-CZ" sz="3200" i="1" dirty="0" smtClean="0">
                <a:effectLst/>
              </a:rPr>
              <a:t>Je </a:t>
            </a:r>
            <a:r>
              <a:rPr lang="cs-CZ" sz="3200" i="1" dirty="0" err="1">
                <a:effectLst/>
              </a:rPr>
              <a:t>fais</a:t>
            </a:r>
            <a:r>
              <a:rPr lang="cs-CZ" sz="3200" i="1" dirty="0">
                <a:effectLst/>
              </a:rPr>
              <a:t> </a:t>
            </a:r>
            <a:r>
              <a:rPr lang="cs-CZ" sz="3200" i="1" dirty="0" err="1">
                <a:effectLst/>
              </a:rPr>
              <a:t>mes</a:t>
            </a:r>
            <a:r>
              <a:rPr lang="cs-CZ" sz="3200" i="1" dirty="0">
                <a:effectLst/>
              </a:rPr>
              <a:t> </a:t>
            </a:r>
            <a:r>
              <a:rPr lang="cs-CZ" sz="3200" i="1" dirty="0" err="1">
                <a:effectLst/>
              </a:rPr>
              <a:t>masques</a:t>
            </a:r>
            <a:r>
              <a:rPr lang="cs-CZ" sz="3200" dirty="0">
                <a:effectLst/>
              </a:rPr>
              <a:t> </a:t>
            </a:r>
            <a:r>
              <a:rPr lang="fr-FR" sz="3200" dirty="0" smtClean="0">
                <a:effectLst/>
              </a:rPr>
              <a:t/>
            </a:r>
            <a:br>
              <a:rPr lang="fr-FR" sz="3200" dirty="0" smtClean="0">
                <a:effectLst/>
              </a:rPr>
            </a:br>
            <a:r>
              <a:rPr lang="cs-CZ" sz="3200" dirty="0" smtClean="0">
                <a:effectLst/>
              </a:rPr>
              <a:t>aut</a:t>
            </a:r>
            <a:r>
              <a:rPr lang="fr-FR" sz="3200" dirty="0" smtClean="0">
                <a:effectLst/>
              </a:rPr>
              <a:t>eur</a:t>
            </a:r>
            <a:r>
              <a:rPr lang="cs-CZ" sz="3200" dirty="0" smtClean="0">
                <a:effectLst/>
              </a:rPr>
              <a:t> Nathalie </a:t>
            </a:r>
            <a:r>
              <a:rPr lang="cs-CZ" sz="3200" dirty="0" err="1" smtClean="0">
                <a:effectLst/>
              </a:rPr>
              <a:t>Parain</a:t>
            </a:r>
            <a:endParaRPr lang="cs-CZ" sz="3200" dirty="0"/>
          </a:p>
        </p:txBody>
      </p:sp>
      <p:pic>
        <p:nvPicPr>
          <p:cNvPr id="1741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687513"/>
            <a:ext cx="3671887" cy="4708525"/>
          </a:xfrm>
        </p:spPr>
      </p:pic>
      <p:pic>
        <p:nvPicPr>
          <p:cNvPr id="17411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73238"/>
            <a:ext cx="45370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37">
      <a:dk1>
        <a:srgbClr val="560F0F"/>
      </a:dk1>
      <a:lt1>
        <a:srgbClr val="F6C781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695</Words>
  <Application>Microsoft Office PowerPoint</Application>
  <PresentationFormat>Předvádění na obrazovce (4:3)</PresentationFormat>
  <Paragraphs>105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Vrchol</vt:lpstr>
      <vt:lpstr>      Les éditions du Père Castor - une révolution dans la littérature jeunesse </vt:lpstr>
      <vt:lpstr>Les débuts de la littérature enfantine</vt:lpstr>
      <vt:lpstr>Prezentace aplikace PowerPoint</vt:lpstr>
      <vt:lpstr>Les premières lectures</vt:lpstr>
      <vt:lpstr>Prezentace aplikace PowerPoint</vt:lpstr>
      <vt:lpstr>Prezentace aplikace PowerPoint</vt:lpstr>
      <vt:lpstr>Paul Faucher (1989-1967)</vt:lpstr>
      <vt:lpstr>Déclaration de principes (1926)</vt:lpstr>
      <vt:lpstr>1931: Je découpe Je fais mes masques  auteur Nathalie Parain</vt:lpstr>
      <vt:lpstr>Le projet d’éditeur</vt:lpstr>
      <vt:lpstr>František Bakule (1877-1957)</vt:lpstr>
      <vt:lpstr>Activités pédagogiques</vt:lpstr>
      <vt:lpstr>Ludmila Durdíková (1899-1955)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Lida et son apport à l´édition Père Castor</vt:lpstr>
      <vt:lpstr>Prezentace aplikace PowerPoint</vt:lpstr>
      <vt:lpstr>Prezentace aplikace PowerPoint</vt:lpstr>
      <vt:lpstr>Prezentace aplikace PowerPoint</vt:lpstr>
      <vt:lpstr>Prezentace aplikace PowerPoint</vt:lpstr>
      <vt:lpstr>Les collaborateurs du Père Castor</vt:lpstr>
      <vt:lpstr>Les Enfants de la Terre 1948</vt:lpstr>
      <vt:lpstr>Les Panoramas d’Alexandre Exter (les années 1930)</vt:lpstr>
      <vt:lpstr>Les contes classiques et d’auteurs :</vt:lpstr>
      <vt:lpstr>Les livres des activités </vt:lpstr>
      <vt:lpstr>Imagier du Père Castor</vt:lpstr>
      <vt:lpstr>Les collaborateurs tchèques du Père Castor</vt:lpstr>
      <vt:lpstr>Jaroslav Zdrůbecký, dit Šarkan</vt:lpstr>
      <vt:lpstr>Ladislav Havránek (1884 – 1961) Ferdinand Krch (1881-1973)</vt:lpstr>
      <vt:lpstr>La liste des œuvres de Havránek et des œuvres communs de Havránek et de Krch qui ont été traduites en français. </vt:lpstr>
      <vt:lpstr>Prezentace aplikace PowerPoint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Intencionální literatura pro děti a mládež</dc:title>
  <dc:creator>Your User Name</dc:creator>
  <cp:lastModifiedBy>Vaše jméno</cp:lastModifiedBy>
  <cp:revision>154</cp:revision>
  <dcterms:created xsi:type="dcterms:W3CDTF">2008-09-09T07:30:49Z</dcterms:created>
  <dcterms:modified xsi:type="dcterms:W3CDTF">2014-11-06T14:49:31Z</dcterms:modified>
</cp:coreProperties>
</file>