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70" r:id="rId4"/>
    <p:sldId id="272" r:id="rId5"/>
    <p:sldId id="271" r:id="rId6"/>
    <p:sldId id="273" r:id="rId7"/>
    <p:sldId id="274" r:id="rId8"/>
    <p:sldId id="275" r:id="rId9"/>
    <p:sldId id="276" r:id="rId10"/>
    <p:sldId id="277" r:id="rId11"/>
    <p:sldId id="268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300" r:id="rId34"/>
    <p:sldId id="299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0283B-C299-4233-8FFD-BCB139F5CE23}" type="datetimeFigureOut">
              <a:rPr lang="cs-CZ" smtClean="0"/>
              <a:pPr/>
              <a:t>16.10.2023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0AA76-C031-4148-AF57-EE757B9355B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256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0AA76-C031-4148-AF57-EE757B9355BB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356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612141D-0047-4184-86AB-C3CD8160CD9D}" type="datetimeFigureOut">
              <a:rPr lang="cs-CZ" smtClean="0"/>
              <a:pPr/>
              <a:t>16.10.2023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D717B8F-B6D5-4449-A487-5F91264484B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141D-0047-4184-86AB-C3CD8160CD9D}" type="datetimeFigureOut">
              <a:rPr lang="cs-CZ" smtClean="0"/>
              <a:pPr/>
              <a:t>16.10.2023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7B8F-B6D5-4449-A487-5F91264484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141D-0047-4184-86AB-C3CD8160CD9D}" type="datetimeFigureOut">
              <a:rPr lang="cs-CZ" smtClean="0"/>
              <a:pPr/>
              <a:t>16.10.2023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7B8F-B6D5-4449-A487-5F91264484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141D-0047-4184-86AB-C3CD8160CD9D}" type="datetimeFigureOut">
              <a:rPr lang="cs-CZ" smtClean="0"/>
              <a:pPr/>
              <a:t>16.10.2023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7B8F-B6D5-4449-A487-5F91264484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141D-0047-4184-86AB-C3CD8160CD9D}" type="datetimeFigureOut">
              <a:rPr lang="cs-CZ" smtClean="0"/>
              <a:pPr/>
              <a:t>16.10.2023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7B8F-B6D5-4449-A487-5F91264484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141D-0047-4184-86AB-C3CD8160CD9D}" type="datetimeFigureOut">
              <a:rPr lang="cs-CZ" smtClean="0"/>
              <a:pPr/>
              <a:t>16.10.2023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7B8F-B6D5-4449-A487-5F91264484B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141D-0047-4184-86AB-C3CD8160CD9D}" type="datetimeFigureOut">
              <a:rPr lang="cs-CZ" smtClean="0"/>
              <a:pPr/>
              <a:t>16.10.2023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7B8F-B6D5-4449-A487-5F91264484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141D-0047-4184-86AB-C3CD8160CD9D}" type="datetimeFigureOut">
              <a:rPr lang="cs-CZ" smtClean="0"/>
              <a:pPr/>
              <a:t>16.10.2023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7B8F-B6D5-4449-A487-5F91264484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141D-0047-4184-86AB-C3CD8160CD9D}" type="datetimeFigureOut">
              <a:rPr lang="cs-CZ" smtClean="0"/>
              <a:pPr/>
              <a:t>16.10.2023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7B8F-B6D5-4449-A487-5F91264484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141D-0047-4184-86AB-C3CD8160CD9D}" type="datetimeFigureOut">
              <a:rPr lang="cs-CZ" smtClean="0"/>
              <a:pPr/>
              <a:t>16.10.2023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7B8F-B6D5-4449-A487-5F91264484B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141D-0047-4184-86AB-C3CD8160CD9D}" type="datetimeFigureOut">
              <a:rPr lang="cs-CZ" smtClean="0"/>
              <a:pPr/>
              <a:t>16.10.2023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7B8F-B6D5-4449-A487-5F91264484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612141D-0047-4184-86AB-C3CD8160CD9D}" type="datetimeFigureOut">
              <a:rPr lang="cs-CZ" smtClean="0"/>
              <a:pPr/>
              <a:t>16.10.2023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D717B8F-B6D5-4449-A487-5F91264484B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4007" y="2348880"/>
            <a:ext cx="3402713" cy="2061756"/>
          </a:xfrm>
        </p:spPr>
        <p:txBody>
          <a:bodyPr>
            <a:normAutofit/>
          </a:bodyPr>
          <a:lstStyle/>
          <a:p>
            <a:r>
              <a:rPr lang="cs-CZ" dirty="0"/>
              <a:t>HLÁSKY II.</a:t>
            </a:r>
            <a:br>
              <a:rPr lang="cs-CZ" dirty="0"/>
            </a:br>
            <a:r>
              <a:rPr lang="cs-CZ" sz="2800" dirty="0"/>
              <a:t>Souhlásky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Dagmar Sochorová</a:t>
            </a:r>
          </a:p>
        </p:txBody>
      </p:sp>
    </p:spTree>
    <p:extLst>
      <p:ext uri="{BB962C8B-B14F-4D97-AF65-F5344CB8AC3E}">
        <p14:creationId xmlns:p14="http://schemas.microsoft.com/office/powerpoint/2010/main" val="2889527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/>
          </a:bodyPr>
          <a:lstStyle/>
          <a:p>
            <a:r>
              <a:rPr lang="cs-CZ" sz="2500" b="1" dirty="0"/>
              <a:t>Třídění podle artikulujícího orgánu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Třídění podle artikulujícího orgánu odpovídá obvykle třídění podle místa artikulace. Odpovídají si tyto kategorie:</a:t>
            </a:r>
          </a:p>
          <a:p>
            <a:pPr marL="68580" indent="0">
              <a:buNone/>
            </a:pPr>
            <a:r>
              <a:rPr lang="cs-CZ" dirty="0"/>
              <a:t>	</a:t>
            </a:r>
          </a:p>
          <a:p>
            <a:pPr marL="68580" indent="0">
              <a:buNone/>
            </a:pPr>
            <a:r>
              <a:rPr lang="cs-CZ" sz="2000" b="1" dirty="0"/>
              <a:t>Místo artikulace (tvoření)	Artikulující orgán</a:t>
            </a:r>
          </a:p>
          <a:p>
            <a:pPr marL="68580" indent="0">
              <a:buNone/>
            </a:pPr>
            <a:r>
              <a:rPr lang="cs-CZ" sz="2000" dirty="0"/>
              <a:t>retné				retné</a:t>
            </a:r>
          </a:p>
          <a:p>
            <a:pPr marL="68580" indent="0">
              <a:buNone/>
            </a:pPr>
            <a:r>
              <a:rPr lang="cs-CZ" sz="2000" dirty="0"/>
              <a:t>zubodásňové			předojazyčné</a:t>
            </a:r>
          </a:p>
          <a:p>
            <a:pPr marL="68580" indent="0">
              <a:buNone/>
            </a:pPr>
            <a:r>
              <a:rPr lang="cs-CZ" sz="2000" dirty="0" err="1"/>
              <a:t>předopatrové</a:t>
            </a:r>
            <a:r>
              <a:rPr lang="cs-CZ" sz="2000" dirty="0"/>
              <a:t>			</a:t>
            </a:r>
            <a:r>
              <a:rPr lang="cs-CZ" sz="2000" dirty="0" err="1"/>
              <a:t>středojazyčné</a:t>
            </a:r>
            <a:endParaRPr lang="cs-CZ" sz="2000" dirty="0"/>
          </a:p>
          <a:p>
            <a:pPr marL="68580" indent="0">
              <a:buNone/>
            </a:pPr>
            <a:r>
              <a:rPr lang="cs-CZ" sz="2000" dirty="0"/>
              <a:t>zadopatrové			zadojazyčné</a:t>
            </a:r>
          </a:p>
          <a:p>
            <a:pPr marL="68580" indent="0">
              <a:buNone/>
            </a:pPr>
            <a:r>
              <a:rPr lang="cs-CZ" sz="2000" dirty="0"/>
              <a:t>hrtanové			hlasivkové</a:t>
            </a:r>
          </a:p>
          <a:p>
            <a:pPr marL="68580" indent="0">
              <a:buNone/>
            </a:pPr>
            <a:r>
              <a:rPr lang="cs-CZ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35217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r>
              <a:rPr lang="cs-CZ" b="1" dirty="0"/>
              <a:t>SOUHLÁSKY ZÁVĚROVÉ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Maximální rozdíl mezi samohláskami a souhláskami z hlediska průchodu hláskovacím traktem.</a:t>
            </a:r>
          </a:p>
          <a:p>
            <a:r>
              <a:rPr lang="cs-CZ" dirty="0"/>
              <a:t>V cílovém artikulačním postavení je hláskovací trakt úplně zavřen.</a:t>
            </a:r>
          </a:p>
          <a:p>
            <a:r>
              <a:rPr lang="cs-CZ" dirty="0"/>
              <a:t>Pro percepci závěrových souhlásek je důležitý přechod souhlásky k následující samohlásce.</a:t>
            </a:r>
          </a:p>
          <a:p>
            <a:endParaRPr lang="cs-CZ" dirty="0"/>
          </a:p>
          <a:p>
            <a:endParaRPr lang="cs-CZ" dirty="0"/>
          </a:p>
          <a:p>
            <a:pPr marL="68580" indent="0">
              <a:buNone/>
            </a:pPr>
            <a:r>
              <a:rPr lang="cs-CZ" dirty="0"/>
              <a:t>		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17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92088"/>
          </a:xfrm>
        </p:spPr>
        <p:txBody>
          <a:bodyPr>
            <a:normAutofit/>
          </a:bodyPr>
          <a:lstStyle/>
          <a:p>
            <a:r>
              <a:rPr lang="cs-CZ" sz="3600" b="1" dirty="0"/>
              <a:t>Okluzívy retné </a:t>
            </a:r>
            <a:r>
              <a:rPr lang="en-US" sz="3600" b="1" dirty="0"/>
              <a:t>[</a:t>
            </a:r>
            <a:r>
              <a:rPr lang="cs-CZ" sz="3600" b="1" dirty="0"/>
              <a:t>p, b, m</a:t>
            </a:r>
            <a:r>
              <a:rPr lang="en-US" sz="3600" b="1" dirty="0"/>
              <a:t>]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556792"/>
            <a:ext cx="6777317" cy="4824536"/>
          </a:xfrm>
        </p:spPr>
        <p:txBody>
          <a:bodyPr>
            <a:normAutofit fontScale="92500"/>
          </a:bodyPr>
          <a:lstStyle/>
          <a:p>
            <a:r>
              <a:rPr lang="cs-CZ" dirty="0"/>
              <a:t>Ústní – </a:t>
            </a:r>
            <a:r>
              <a:rPr lang="en-US" dirty="0"/>
              <a:t>[</a:t>
            </a:r>
            <a:r>
              <a:rPr lang="cs-CZ" dirty="0"/>
              <a:t>p, b</a:t>
            </a:r>
            <a:r>
              <a:rPr lang="en-US" dirty="0"/>
              <a:t>]</a:t>
            </a:r>
            <a:endParaRPr lang="cs-CZ" dirty="0"/>
          </a:p>
          <a:p>
            <a:r>
              <a:rPr lang="cs-CZ" dirty="0"/>
              <a:t>Nazální – </a:t>
            </a:r>
            <a:r>
              <a:rPr lang="en-US" dirty="0"/>
              <a:t>[</a:t>
            </a:r>
            <a:r>
              <a:rPr lang="cs-CZ" dirty="0"/>
              <a:t>m</a:t>
            </a:r>
            <a:r>
              <a:rPr lang="en-US" dirty="0"/>
              <a:t>]</a:t>
            </a:r>
            <a:endParaRPr lang="cs-CZ" dirty="0"/>
          </a:p>
          <a:p>
            <a:r>
              <a:rPr lang="cs-CZ" dirty="0"/>
              <a:t>U všech tří souhlásek se závěr tvoří  sevřením rtů, které není provázeno žádným dalším výrazným artikulačním pohybem.</a:t>
            </a:r>
          </a:p>
          <a:p>
            <a:r>
              <a:rPr lang="cs-CZ" dirty="0"/>
              <a:t>Ze tří souhlásek retných vyžaduje nejvyšší artikulační úsilí neznělé </a:t>
            </a:r>
            <a:r>
              <a:rPr lang="en-US" dirty="0"/>
              <a:t>[</a:t>
            </a:r>
            <a:r>
              <a:rPr lang="cs-CZ" dirty="0"/>
              <a:t>p</a:t>
            </a:r>
            <a:r>
              <a:rPr lang="en-US" dirty="0"/>
              <a:t>]</a:t>
            </a:r>
            <a:r>
              <a:rPr lang="cs-CZ" dirty="0"/>
              <a:t>, menší artikulační úsilí je u </a:t>
            </a:r>
            <a:r>
              <a:rPr lang="en-US" dirty="0"/>
              <a:t>[</a:t>
            </a:r>
            <a:r>
              <a:rPr lang="cs-CZ" dirty="0"/>
              <a:t>b</a:t>
            </a:r>
            <a:r>
              <a:rPr lang="en-US" dirty="0"/>
              <a:t>]</a:t>
            </a:r>
            <a:r>
              <a:rPr lang="cs-CZ" dirty="0"/>
              <a:t>, nejmenší u nazály </a:t>
            </a:r>
            <a:r>
              <a:rPr lang="en-US" dirty="0"/>
              <a:t>[</a:t>
            </a:r>
            <a:r>
              <a:rPr lang="cs-CZ" dirty="0"/>
              <a:t>m</a:t>
            </a:r>
            <a:r>
              <a:rPr lang="en-US" dirty="0"/>
              <a:t>]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Při jejím tvoření zabraňuje vzniku přetlaku v dutině ústní uvolněný velární průchod do dutiny nosní.</a:t>
            </a:r>
          </a:p>
          <a:p>
            <a:pPr lvl="1"/>
            <a:r>
              <a:rPr lang="cs-CZ" dirty="0"/>
              <a:t>Při tvoření nazál, tedy i </a:t>
            </a:r>
            <a:r>
              <a:rPr lang="en-US" dirty="0"/>
              <a:t>[</a:t>
            </a:r>
            <a:r>
              <a:rPr lang="cs-CZ" dirty="0"/>
              <a:t>m</a:t>
            </a:r>
            <a:r>
              <a:rPr lang="en-US" dirty="0"/>
              <a:t>]</a:t>
            </a:r>
            <a:r>
              <a:rPr lang="cs-CZ" dirty="0"/>
              <a:t>, není závěr hláskovacího traktu úplný. </a:t>
            </a:r>
          </a:p>
        </p:txBody>
      </p:sp>
    </p:spTree>
    <p:extLst>
      <p:ext uri="{BB962C8B-B14F-4D97-AF65-F5344CB8AC3E}">
        <p14:creationId xmlns:p14="http://schemas.microsoft.com/office/powerpoint/2010/main" val="2147581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655272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8656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20080"/>
          </a:xfrm>
        </p:spPr>
        <p:txBody>
          <a:bodyPr>
            <a:normAutofit/>
          </a:bodyPr>
          <a:lstStyle/>
          <a:p>
            <a:r>
              <a:rPr lang="cs-CZ" sz="3600" b="1" dirty="0"/>
              <a:t>Okluzívy zubodásňové </a:t>
            </a:r>
            <a:r>
              <a:rPr lang="en-US" sz="3600" b="1" dirty="0"/>
              <a:t>[</a:t>
            </a:r>
            <a:r>
              <a:rPr lang="cs-CZ" sz="3600" b="1" dirty="0"/>
              <a:t>t, d, n</a:t>
            </a:r>
            <a:r>
              <a:rPr lang="en-US" sz="3600" b="1" dirty="0"/>
              <a:t>]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412776"/>
            <a:ext cx="6777317" cy="496855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Všechny české zubodásňové okluzívy, tj. ústní </a:t>
            </a:r>
            <a:r>
              <a:rPr lang="en-US" dirty="0"/>
              <a:t>[</a:t>
            </a:r>
            <a:r>
              <a:rPr lang="cs-CZ" dirty="0"/>
              <a:t>t, d</a:t>
            </a:r>
            <a:r>
              <a:rPr lang="en-US" dirty="0"/>
              <a:t>]</a:t>
            </a:r>
            <a:r>
              <a:rPr lang="cs-CZ" dirty="0"/>
              <a:t> a nazální </a:t>
            </a:r>
            <a:r>
              <a:rPr lang="en-US" dirty="0"/>
              <a:t>[</a:t>
            </a:r>
            <a:r>
              <a:rPr lang="cs-CZ" dirty="0"/>
              <a:t>n</a:t>
            </a:r>
            <a:r>
              <a:rPr lang="en-US" dirty="0"/>
              <a:t>]</a:t>
            </a:r>
            <a:r>
              <a:rPr lang="cs-CZ" dirty="0"/>
              <a:t> jsou závěrové alveoláry přední.</a:t>
            </a:r>
          </a:p>
          <a:p>
            <a:r>
              <a:rPr lang="cs-CZ" dirty="0"/>
              <a:t>Závěr se při nich tvoří přimknutím okrajů jazyka podle celého okraje patra k dásním. Za hlavní místo dotyku se však považuje závěr hrotu jazyka na rozhraní zubů a dásní, popř. přední část alveolárního výstupku.</a:t>
            </a:r>
          </a:p>
          <a:p>
            <a:r>
              <a:rPr lang="cs-CZ" dirty="0"/>
              <a:t>Tato část závěru není u všech tří souhlásek stejná. Hrot jazyka dosahuje nejblíže k horním řezákům u </a:t>
            </a:r>
            <a:r>
              <a:rPr lang="en-US" dirty="0"/>
              <a:t>[</a:t>
            </a:r>
            <a:r>
              <a:rPr lang="cs-CZ" dirty="0"/>
              <a:t>t</a:t>
            </a:r>
            <a:r>
              <a:rPr lang="en-US" dirty="0"/>
              <a:t>]</a:t>
            </a:r>
            <a:r>
              <a:rPr lang="cs-CZ" dirty="0"/>
              <a:t>, při jehož tvoření je také plocha styku jazyka s patrem největší.  S klesajícím artikulačním úsilím se hrot jazyka posunuje v dutině ústní více dozadu a plocha závěru se zmenšuje.</a:t>
            </a:r>
          </a:p>
        </p:txBody>
      </p:sp>
    </p:spTree>
    <p:extLst>
      <p:ext uri="{BB962C8B-B14F-4D97-AF65-F5344CB8AC3E}">
        <p14:creationId xmlns:p14="http://schemas.microsoft.com/office/powerpoint/2010/main" val="696200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04867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0567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79208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Okluzívy </a:t>
            </a:r>
            <a:r>
              <a:rPr lang="cs-CZ" b="1" dirty="0" err="1"/>
              <a:t>předopatrové</a:t>
            </a:r>
            <a:r>
              <a:rPr lang="cs-CZ" b="1" dirty="0"/>
              <a:t> </a:t>
            </a:r>
            <a:r>
              <a:rPr lang="en-US" b="1" dirty="0"/>
              <a:t>[</a:t>
            </a:r>
            <a:r>
              <a:rPr lang="cs-CZ" b="1" dirty="0"/>
              <a:t>ť, ď, ň</a:t>
            </a:r>
            <a:r>
              <a:rPr lang="en-US" b="1" dirty="0"/>
              <a:t>]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68052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Všechny tři české okluzívy palatální, ústní </a:t>
            </a:r>
            <a:r>
              <a:rPr lang="en-US" dirty="0"/>
              <a:t>[</a:t>
            </a:r>
            <a:r>
              <a:rPr lang="cs-CZ" dirty="0"/>
              <a:t>ť, ď</a:t>
            </a:r>
            <a:r>
              <a:rPr lang="en-US" dirty="0"/>
              <a:t>]</a:t>
            </a:r>
            <a:r>
              <a:rPr lang="cs-CZ" dirty="0"/>
              <a:t> a nazála </a:t>
            </a:r>
            <a:r>
              <a:rPr lang="en-US" dirty="0"/>
              <a:t>[</a:t>
            </a:r>
            <a:r>
              <a:rPr lang="cs-CZ" dirty="0"/>
              <a:t>ň</a:t>
            </a:r>
            <a:r>
              <a:rPr lang="en-US" dirty="0"/>
              <a:t>]</a:t>
            </a:r>
            <a:r>
              <a:rPr lang="cs-CZ" dirty="0"/>
              <a:t>, jsou artikulovány hřbetem jazyka, který se obloukovitě vyklene vzhůru a vyplní téměř celou svou hmotou klenbu tvrdého patra.</a:t>
            </a:r>
          </a:p>
          <a:p>
            <a:r>
              <a:rPr lang="cs-CZ" dirty="0"/>
              <a:t>Přitom se hrot jazyka lehce opírá o dolní řezáky.</a:t>
            </a:r>
          </a:p>
          <a:p>
            <a:r>
              <a:rPr lang="cs-CZ" dirty="0"/>
              <a:t>Artikulační úsilí je větší než u předchozích skupin okluzív, což je způsobeno přemisťováním velké hmoty jazyka.</a:t>
            </a:r>
          </a:p>
          <a:p>
            <a:r>
              <a:rPr lang="cs-CZ" dirty="0"/>
              <a:t>Velké artikulační úsilí se projevuje i v tom, že plocha styku jazyka s tvrdým patrem je velká, u souhlásky </a:t>
            </a:r>
            <a:r>
              <a:rPr lang="en-US" dirty="0"/>
              <a:t>[</a:t>
            </a:r>
            <a:r>
              <a:rPr lang="cs-CZ" dirty="0"/>
              <a:t>ť</a:t>
            </a:r>
            <a:r>
              <a:rPr lang="en-US" dirty="0"/>
              <a:t>]</a:t>
            </a:r>
            <a:r>
              <a:rPr lang="cs-CZ" dirty="0"/>
              <a:t> často zasahuje až na zadní část dásňových výběžků.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941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4784"/>
            <a:ext cx="5760640" cy="434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1821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648072"/>
          </a:xfrm>
        </p:spPr>
        <p:txBody>
          <a:bodyPr>
            <a:normAutofit/>
          </a:bodyPr>
          <a:lstStyle/>
          <a:p>
            <a:r>
              <a:rPr lang="cs-CZ" sz="3600" b="1" dirty="0"/>
              <a:t>Okluzívy velární </a:t>
            </a:r>
            <a:r>
              <a:rPr lang="en-US" sz="3600" b="1" dirty="0"/>
              <a:t>[</a:t>
            </a:r>
            <a:r>
              <a:rPr lang="cs-CZ" sz="3600" b="1" dirty="0"/>
              <a:t>k, g</a:t>
            </a:r>
            <a:r>
              <a:rPr lang="en-US" sz="3600" b="1" dirty="0"/>
              <a:t>]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484784"/>
            <a:ext cx="6777317" cy="482453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Velární okluzívy jsou v češtině zastoupeny na první pohled také úplnou trojicí, a to ústními </a:t>
            </a:r>
            <a:r>
              <a:rPr lang="en-US" dirty="0"/>
              <a:t>[</a:t>
            </a:r>
            <a:r>
              <a:rPr lang="cs-CZ" dirty="0"/>
              <a:t>k, g</a:t>
            </a:r>
            <a:r>
              <a:rPr lang="en-US" dirty="0"/>
              <a:t>]</a:t>
            </a:r>
            <a:r>
              <a:rPr lang="cs-CZ" dirty="0"/>
              <a:t> a nazální velárou </a:t>
            </a:r>
            <a:r>
              <a:rPr lang="en-US" dirty="0"/>
              <a:t>[</a:t>
            </a:r>
            <a:r>
              <a:rPr lang="en-US" dirty="0">
                <a:latin typeface="Times New Roman"/>
                <a:cs typeface="Times New Roman"/>
              </a:rPr>
              <a:t>ŋ</a:t>
            </a:r>
            <a:r>
              <a:rPr lang="en-US" dirty="0"/>
              <a:t>]</a:t>
            </a:r>
            <a:r>
              <a:rPr lang="cs-CZ" dirty="0"/>
              <a:t>.</a:t>
            </a:r>
          </a:p>
          <a:p>
            <a:r>
              <a:rPr lang="cs-CZ" dirty="0"/>
              <a:t>Vzájemný vztah a využití těchto velárních okluzív - není zcela vyvážené. </a:t>
            </a:r>
          </a:p>
          <a:p>
            <a:r>
              <a:rPr lang="cs-CZ" dirty="0"/>
              <a:t>Závěr souhlásek </a:t>
            </a:r>
            <a:r>
              <a:rPr lang="en-US" dirty="0"/>
              <a:t>[</a:t>
            </a:r>
            <a:r>
              <a:rPr lang="cs-CZ" dirty="0"/>
              <a:t>k, g, </a:t>
            </a:r>
            <a:r>
              <a:rPr lang="cs-CZ" dirty="0">
                <a:latin typeface="Times New Roman"/>
                <a:cs typeface="Times New Roman"/>
              </a:rPr>
              <a:t>ŋ</a:t>
            </a:r>
            <a:r>
              <a:rPr lang="en-US" dirty="0"/>
              <a:t>]</a:t>
            </a:r>
            <a:r>
              <a:rPr lang="cs-CZ" dirty="0"/>
              <a:t> je tvořen zadní částí hřbetu jazyka proti přední části měkkého patra; hrot jazyka leží obvykle volně v dutině ústní. </a:t>
            </a:r>
          </a:p>
          <a:p>
            <a:r>
              <a:rPr lang="cs-CZ" dirty="0"/>
              <a:t>Artikulační úsilí je největší ze všech souhlásek závěrových, uvnitř skupiny klesá v obvyklém pořadí: neznělá, znělá, nazála.  </a:t>
            </a:r>
          </a:p>
          <a:p>
            <a:r>
              <a:rPr lang="cs-CZ" dirty="0"/>
              <a:t>V tomto pořadí se též zmenšuje plocha závěru, který se posunuje poněkud dozadu.</a:t>
            </a:r>
          </a:p>
          <a:p>
            <a:r>
              <a:rPr lang="cs-CZ" dirty="0"/>
              <a:t>Značné změny závěru způsobuje samohláskové okolí.  </a:t>
            </a:r>
          </a:p>
        </p:txBody>
      </p:sp>
    </p:spTree>
    <p:extLst>
      <p:ext uri="{BB962C8B-B14F-4D97-AF65-F5344CB8AC3E}">
        <p14:creationId xmlns:p14="http://schemas.microsoft.com/office/powerpoint/2010/main" val="2641895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048672" cy="40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36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/>
          <a:lstStyle/>
          <a:p>
            <a:r>
              <a:rPr lang="cs-CZ" b="1" dirty="0"/>
              <a:t>Souhlásky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4104456"/>
          </a:xfrm>
        </p:spPr>
        <p:txBody>
          <a:bodyPr>
            <a:normAutofit fontScale="55000" lnSpcReduction="20000"/>
          </a:bodyPr>
          <a:lstStyle/>
          <a:p>
            <a:r>
              <a:rPr lang="cs-CZ" sz="3800" dirty="0"/>
              <a:t>Cílem souhláskové artikulace je vytvořit mluvidly v hláskovacím traktu překážku výdechovému proudu.</a:t>
            </a:r>
          </a:p>
          <a:p>
            <a:r>
              <a:rPr lang="cs-CZ" sz="3800" dirty="0"/>
              <a:t>Třením výdechového proudu o překážku vzniká třecí šum, který – na rozdíl od vokálů – pokládáme za podstatný akustický rys konsonantů.</a:t>
            </a:r>
          </a:p>
          <a:p>
            <a:r>
              <a:rPr lang="cs-CZ" sz="3800" dirty="0"/>
              <a:t>Z hlediska percepce jednotlivých souhlásek je důležitý nejen šum, který vzniká třením výdechového proudu o překážku, ale významné jsou tzv. jevy přechodové (</a:t>
            </a:r>
            <a:r>
              <a:rPr lang="cs-CZ" sz="3800" dirty="0" err="1"/>
              <a:t>tranzienty</a:t>
            </a:r>
            <a:r>
              <a:rPr lang="cs-CZ" sz="3800" dirty="0"/>
              <a:t>). Přechody souhláskových artikulací zasahují též do oblasti sousedních vokálů, a tak </a:t>
            </a:r>
            <a:r>
              <a:rPr lang="cs-CZ" sz="3800" dirty="0" err="1"/>
              <a:t>tranzienty</a:t>
            </a:r>
            <a:r>
              <a:rPr lang="cs-CZ" sz="3800" dirty="0"/>
              <a:t> samohlásek bývají významným percepčním znakem.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3003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720080"/>
          </a:xfrm>
        </p:spPr>
        <p:txBody>
          <a:bodyPr>
            <a:normAutofit/>
          </a:bodyPr>
          <a:lstStyle/>
          <a:p>
            <a:r>
              <a:rPr lang="cs-CZ" sz="3600" b="1" dirty="0"/>
              <a:t>Okluzíva laryngální (tzv. ráz)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412776"/>
            <a:ext cx="6777317" cy="4968552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Závěrová neznělá glottální hláska předcházející (fakultativně) samohlásku na počátku slabiky.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Je způsobem vyjádření předělu, sama o sobě však v češtině není samostatným fonémem. Ráz nepovažujeme za hlásku (ani nemá funkci významotvornou), ačkoliv  artikulačně i akusticky má všechny znaky neznělé závěrové souhlásky.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Aktivním artikulačním orgánem jsou hlasivky, které vytvářejí závěr hláskovacího traktu.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Ráz se v češtině vytváří automaticky a pravidelně před samohláskou po každé absolutní pauze. Je tedy samozřejmý na začátku věty, pokud začíná samohláskou.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Za normativní se považuje výslovnost s rázem po neslabičných předložkách </a:t>
            </a:r>
            <a:r>
              <a:rPr lang="cs-CZ" b="1" i="1" dirty="0"/>
              <a:t>k, s, z, v</a:t>
            </a:r>
            <a:r>
              <a:rPr lang="cs-CZ" dirty="0"/>
              <a:t>: </a:t>
            </a:r>
            <a:r>
              <a:rPr lang="en-US" i="1" dirty="0"/>
              <a:t>[</a:t>
            </a:r>
            <a:r>
              <a:rPr lang="cs-CZ" i="1" dirty="0"/>
              <a:t>k 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  <a:latin typeface="Times New Roman"/>
                <a:cs typeface="Times New Roman"/>
              </a:rPr>
              <a:t>̉</a:t>
            </a:r>
            <a:r>
              <a:rPr lang="cs-CZ" i="1" dirty="0">
                <a:latin typeface="Times New Roman"/>
                <a:cs typeface="Times New Roman"/>
              </a:rPr>
              <a:t>objedu</a:t>
            </a:r>
            <a:r>
              <a:rPr lang="en-US" i="1" dirty="0"/>
              <a:t>]</a:t>
            </a:r>
            <a:r>
              <a:rPr lang="cs-CZ" i="1" dirty="0"/>
              <a:t>,                  </a:t>
            </a:r>
            <a:r>
              <a:rPr lang="en-US" i="1" dirty="0"/>
              <a:t>[</a:t>
            </a:r>
            <a:r>
              <a:rPr lang="cs-CZ" i="1" dirty="0"/>
              <a:t>f 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  <a:latin typeface="Times New Roman"/>
                <a:cs typeface="Times New Roman"/>
              </a:rPr>
              <a:t>̉</a:t>
            </a:r>
            <a:r>
              <a:rPr lang="cs-CZ" i="1" dirty="0" err="1">
                <a:latin typeface="Times New Roman"/>
                <a:cs typeface="Times New Roman"/>
              </a:rPr>
              <a:t>okňe</a:t>
            </a:r>
            <a:r>
              <a:rPr lang="en-US" i="1" dirty="0"/>
              <a:t>]</a:t>
            </a:r>
            <a:r>
              <a:rPr lang="cs-CZ" i="1" dirty="0"/>
              <a:t>, </a:t>
            </a:r>
            <a:r>
              <a:rPr lang="en-US" i="1" dirty="0"/>
              <a:t>[</a:t>
            </a:r>
            <a:r>
              <a:rPr lang="cs-CZ" i="1" dirty="0"/>
              <a:t>s 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  <a:latin typeface="Times New Roman"/>
                <a:cs typeface="Times New Roman"/>
              </a:rPr>
              <a:t>̉</a:t>
            </a:r>
            <a:r>
              <a:rPr lang="cs-CZ" i="1" dirty="0" err="1">
                <a:latin typeface="Times New Roman"/>
                <a:cs typeface="Times New Roman"/>
              </a:rPr>
              <a:t>evropi</a:t>
            </a:r>
            <a:r>
              <a:rPr lang="en-US" i="1" dirty="0"/>
              <a:t>]</a:t>
            </a:r>
            <a:r>
              <a:rPr lang="cs-CZ" i="1" dirty="0"/>
              <a:t> aj.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8987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0800000" flipV="1">
            <a:off x="1043490" y="764705"/>
            <a:ext cx="7024744" cy="72007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7" cy="5976664"/>
          </a:xfrm>
        </p:spPr>
        <p:txBody>
          <a:bodyPr>
            <a:normAutofit fontScale="92500" lnSpcReduction="10000"/>
          </a:bodyPr>
          <a:lstStyle/>
          <a:p>
            <a:pPr marL="285750" marR="36576" lvl="1" indent="-285750">
              <a:spcBef>
                <a:spcPts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cs-CZ" sz="2000" dirty="0"/>
              <a:t>V profesionálních mluvených projevech se doporučuje výslovnost s rázem (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ˀ = ráz</a:t>
            </a:r>
            <a:r>
              <a:rPr lang="cs-CZ" sz="2000" dirty="0"/>
              <a:t>):</a:t>
            </a:r>
          </a:p>
          <a:p>
            <a:pPr marL="285750" marR="36576" lvl="1" indent="-285750">
              <a:spcBef>
                <a:spcPts val="0"/>
              </a:spcBef>
              <a:buSzPct val="80000"/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marR="36576" lvl="1" indent="-285750">
              <a:spcBef>
                <a:spcPts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cs-CZ" sz="2000" dirty="0"/>
              <a:t>Po nepřízvučné slabice nebo po nepřízvučném slově jednoslabičném (př. </a:t>
            </a:r>
            <a:r>
              <a:rPr lang="en-US" sz="2000" i="1" dirty="0"/>
              <a:t>[</a:t>
            </a:r>
            <a:r>
              <a:rPr lang="cs-CZ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gdiš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ˀuvážíš</a:t>
            </a:r>
            <a:r>
              <a:rPr lang="en-US" sz="2000" i="1" dirty="0"/>
              <a:t>]</a:t>
            </a:r>
            <a:r>
              <a:rPr lang="cs-CZ" sz="2000" i="1" dirty="0"/>
              <a:t>, </a:t>
            </a:r>
            <a:r>
              <a:rPr lang="en-US" sz="2000" i="1" dirty="0"/>
              <a:t>[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 </a:t>
            </a:r>
            <a:r>
              <a:rPr lang="cs-CZ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ˀunaven</a:t>
            </a:r>
            <a:r>
              <a:rPr lang="en-US" sz="2000" i="1" dirty="0"/>
              <a:t>]</a:t>
            </a:r>
            <a:r>
              <a:rPr lang="cs-CZ" sz="2000" i="1" dirty="0"/>
              <a:t>)</a:t>
            </a:r>
            <a:r>
              <a:rPr lang="cs-CZ" sz="2000" dirty="0"/>
              <a:t>;</a:t>
            </a:r>
          </a:p>
          <a:p>
            <a:pPr marL="285750" marR="36576" lvl="1" indent="-285750">
              <a:spcBef>
                <a:spcPts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cs-CZ" sz="2000" dirty="0"/>
              <a:t>při setkání dvou stejných samohlásek na hranici předložky             a slova se samohláskovým začátkem (př. </a:t>
            </a:r>
            <a:r>
              <a:rPr lang="en-US" sz="2000" i="1" dirty="0"/>
              <a:t>[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cs-CZ" sz="2000" i="1" dirty="0" err="1">
                <a:latin typeface="Times New Roman"/>
                <a:cs typeface="Times New Roman"/>
              </a:rPr>
              <a:t>ˀostravi</a:t>
            </a:r>
            <a:r>
              <a:rPr lang="en-US" sz="2000" i="1" dirty="0"/>
              <a:t>]</a:t>
            </a:r>
            <a:r>
              <a:rPr lang="cs-CZ" sz="2000" i="1" dirty="0"/>
              <a:t>, </a:t>
            </a:r>
            <a:r>
              <a:rPr lang="en-US" sz="2000" i="1" dirty="0"/>
              <a:t>[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cs-CZ" sz="2000" i="1" dirty="0"/>
              <a:t> </a:t>
            </a:r>
            <a:r>
              <a:rPr lang="cs-CZ" sz="2000" i="1" dirty="0" err="1">
                <a:latin typeface="Times New Roman"/>
                <a:cs typeface="Times New Roman"/>
              </a:rPr>
              <a:t>ˀobjeďe</a:t>
            </a:r>
            <a:r>
              <a:rPr lang="en-US" sz="2000" i="1" dirty="0"/>
              <a:t>]</a:t>
            </a:r>
            <a:r>
              <a:rPr lang="cs-CZ" sz="2000" i="1" dirty="0"/>
              <a:t>)</a:t>
            </a:r>
            <a:r>
              <a:rPr lang="cs-CZ" sz="2000" dirty="0"/>
              <a:t>;</a:t>
            </a:r>
          </a:p>
          <a:p>
            <a:pPr marL="285750" marR="36576" lvl="1" indent="-285750">
              <a:spcBef>
                <a:spcPts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cs-CZ" sz="2000" dirty="0"/>
              <a:t>při setkání dvou stejných samohlásek na hranici předpony a slovního základu (např</a:t>
            </a:r>
            <a:r>
              <a:rPr lang="cs-CZ" sz="2100" dirty="0"/>
              <a:t>. </a:t>
            </a:r>
            <a:r>
              <a:rPr lang="en-US" sz="2100" i="1" dirty="0"/>
              <a:t>[</a:t>
            </a:r>
            <a:r>
              <a:rPr lang="cs-CZ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cs-CZ" sz="2100" i="1" dirty="0" err="1">
                <a:latin typeface="Times New Roman"/>
                <a:cs typeface="Times New Roman"/>
              </a:rPr>
              <a:t>ˀopravdi</a:t>
            </a:r>
            <a:r>
              <a:rPr lang="en-US" sz="2100" i="1" dirty="0"/>
              <a:t>]</a:t>
            </a:r>
            <a:r>
              <a:rPr lang="cs-CZ" sz="2100" i="1" dirty="0"/>
              <a:t>, </a:t>
            </a:r>
            <a:r>
              <a:rPr lang="en-US" sz="2100" i="1" dirty="0"/>
              <a:t>[</a:t>
            </a:r>
            <a:r>
              <a:rPr lang="cs-CZ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cs-CZ" sz="2100" i="1" dirty="0" err="1">
                <a:latin typeface="Times New Roman"/>
                <a:cs typeface="Times New Roman"/>
              </a:rPr>
              <a:t>ˀotevřít</a:t>
            </a:r>
            <a:r>
              <a:rPr lang="en-US" sz="2100" i="1" dirty="0"/>
              <a:t>]</a:t>
            </a:r>
            <a:r>
              <a:rPr lang="cs-CZ" sz="2100" i="1" dirty="0"/>
              <a:t>)</a:t>
            </a:r>
            <a:r>
              <a:rPr lang="cs-CZ" sz="2000" dirty="0"/>
              <a:t>;</a:t>
            </a:r>
          </a:p>
          <a:p>
            <a:pPr marL="285750" marR="36576" lvl="1" indent="-285750">
              <a:spcBef>
                <a:spcPts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cs-CZ" sz="2000" dirty="0"/>
              <a:t>při setkání dvou různých samohlásek na hranici slabičné předložky a slova se samohláskovým začátkem 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100" dirty="0">
                <a:cs typeface="Times New Roman" panose="02020603050405020304" pitchFamily="18" charset="0"/>
              </a:rPr>
              <a:t>např. 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cs-CZ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ˀulici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cs-CZ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ˀevropi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marR="36576" lvl="1" indent="-285750">
              <a:spcBef>
                <a:spcPts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cs-CZ" sz="2000" dirty="0"/>
              <a:t>při setkání dvou různých samohlásek na hranici slabičné předpony a slovního základu se samohláskovým začátkem (př. 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poˀučit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neˀobičejňí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marR="36576" lvl="1" indent="-285750">
              <a:spcBef>
                <a:spcPts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cs-CZ" sz="2000" dirty="0"/>
              <a:t>v přídavných jménech a příslovcích s předponou </a:t>
            </a:r>
            <a:r>
              <a:rPr lang="cs-CZ" sz="2000" dirty="0" err="1"/>
              <a:t>nej</a:t>
            </a:r>
            <a:r>
              <a:rPr lang="cs-CZ" sz="2000" dirty="0"/>
              <a:t>-, po níž  následuje samohláska 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(př. 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nejˀobťížňejší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nejˀútlejší</a:t>
            </a:r>
            <a:r>
              <a:rPr lang="cs-CZ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marR="36576" lvl="1" indent="-285750">
              <a:spcBef>
                <a:spcPts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cs-CZ" sz="2000" dirty="0"/>
              <a:t>po předložce končící na souhlásku, po níž následuje samohláskový počátek slova 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(př. 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 </a:t>
            </a:r>
            <a:r>
              <a:rPr lang="cs-CZ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ˀoknem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</a:t>
            </a:r>
            <a:r>
              <a:rPr lang="cs-CZ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ˀobaf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marR="36576" lvl="1" indent="-285750">
              <a:spcBef>
                <a:spcPts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cs-CZ" sz="2000" dirty="0"/>
              <a:t>ve slovech složených 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(př. 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pravoˀúhlí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jihoˀamerickí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marR="36576" lvl="1" indent="-285750">
              <a:spcBef>
                <a:spcPts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cs-CZ" sz="2000" dirty="0"/>
              <a:t>při setkání dvou samohlásek na hranici slov (př. 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celá </a:t>
            </a:r>
            <a:r>
              <a:rPr lang="cs-CZ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ˀevropa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7908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/>
          </a:bodyPr>
          <a:lstStyle/>
          <a:p>
            <a:r>
              <a:rPr lang="cs-CZ" sz="3600" b="1" dirty="0"/>
              <a:t>Souhlásky úžinové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Při tvoření souhlásek úžinových není hláskovací trakt uzavřen úplně, ale vytváří úžinu, kterou prochází výdechový proud. </a:t>
            </a:r>
          </a:p>
          <a:p>
            <a:r>
              <a:rPr lang="cs-CZ" dirty="0"/>
              <a:t>Artikulační úsilí je při tvoření souhlásek úžinových většinou vyšší než u souhlásek závěrových.</a:t>
            </a:r>
          </a:p>
        </p:txBody>
      </p:sp>
    </p:spTree>
    <p:extLst>
      <p:ext uri="{BB962C8B-B14F-4D97-AF65-F5344CB8AC3E}">
        <p14:creationId xmlns:p14="http://schemas.microsoft.com/office/powerpoint/2010/main" val="4270557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720080"/>
          </a:xfrm>
        </p:spPr>
        <p:txBody>
          <a:bodyPr>
            <a:normAutofit/>
          </a:bodyPr>
          <a:lstStyle/>
          <a:p>
            <a:r>
              <a:rPr lang="cs-CZ" sz="3600" b="1" dirty="0"/>
              <a:t>Konstriktivy retozubné </a:t>
            </a:r>
            <a:r>
              <a:rPr lang="en-US" sz="3600" b="1" dirty="0"/>
              <a:t>[</a:t>
            </a:r>
            <a:r>
              <a:rPr lang="cs-CZ" sz="3600" b="1" dirty="0"/>
              <a:t>f, v</a:t>
            </a:r>
            <a:r>
              <a:rPr lang="en-US" sz="3600" b="1" dirty="0"/>
              <a:t>]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556792"/>
            <a:ext cx="6777317" cy="482453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Obě souhlásky retozubné, neznělé </a:t>
            </a:r>
            <a:r>
              <a:rPr lang="en-US" dirty="0"/>
              <a:t>[</a:t>
            </a:r>
            <a:r>
              <a:rPr lang="cs-CZ" dirty="0"/>
              <a:t>f</a:t>
            </a:r>
            <a:r>
              <a:rPr lang="en-US" dirty="0"/>
              <a:t>]</a:t>
            </a:r>
            <a:r>
              <a:rPr lang="cs-CZ" dirty="0"/>
              <a:t> a znělé </a:t>
            </a:r>
            <a:r>
              <a:rPr lang="en-US" dirty="0"/>
              <a:t>[</a:t>
            </a:r>
            <a:r>
              <a:rPr lang="cs-CZ" dirty="0"/>
              <a:t>v</a:t>
            </a:r>
            <a:r>
              <a:rPr lang="en-US" dirty="0"/>
              <a:t>]</a:t>
            </a:r>
            <a:r>
              <a:rPr lang="cs-CZ" dirty="0"/>
              <a:t>, jsou ve stejných vzájemných vztazích, v jakých jsou všechny české, shodně tvořené párové konsonanty.</a:t>
            </a:r>
          </a:p>
          <a:p>
            <a:r>
              <a:rPr lang="cs-CZ" dirty="0"/>
              <a:t>Obě souhlásky jsou artikulovány dolním rtem (aktivní artikulační orgán), který tvoří úžinu s hranou dolních řezáků (pasivní artikulační orgán).  </a:t>
            </a:r>
            <a:r>
              <a:rPr lang="en-US" dirty="0"/>
              <a:t> </a:t>
            </a:r>
            <a:r>
              <a:rPr lang="cs-CZ" dirty="0"/>
              <a:t> </a:t>
            </a:r>
          </a:p>
          <a:p>
            <a:r>
              <a:rPr lang="cs-CZ" dirty="0"/>
              <a:t>Mezi frikativními souhláskami jsou labiodentály tvořeny s nejmenším artikulačním úsilím.</a:t>
            </a:r>
          </a:p>
          <a:p>
            <a:r>
              <a:rPr lang="cs-CZ" dirty="0"/>
              <a:t>Znělá frikativa </a:t>
            </a:r>
            <a:r>
              <a:rPr lang="en-US" dirty="0"/>
              <a:t>[</a:t>
            </a:r>
            <a:r>
              <a:rPr lang="cs-CZ" dirty="0"/>
              <a:t>v</a:t>
            </a:r>
            <a:r>
              <a:rPr lang="en-US" dirty="0"/>
              <a:t>]</a:t>
            </a:r>
            <a:r>
              <a:rPr lang="cs-CZ" dirty="0"/>
              <a:t> je artikulována s menším úsilím než neznělá </a:t>
            </a:r>
            <a:r>
              <a:rPr lang="en-US" dirty="0"/>
              <a:t>[</a:t>
            </a:r>
            <a:r>
              <a:rPr lang="cs-CZ" dirty="0"/>
              <a:t>f</a:t>
            </a:r>
            <a:r>
              <a:rPr lang="en-US" dirty="0"/>
              <a:t>]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057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98477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610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20080"/>
          </a:xfrm>
        </p:spPr>
        <p:txBody>
          <a:bodyPr>
            <a:normAutofit/>
          </a:bodyPr>
          <a:lstStyle/>
          <a:p>
            <a:r>
              <a:rPr lang="cs-CZ" sz="3600" b="1" dirty="0">
                <a:cs typeface="Times New Roman" panose="02020603050405020304" pitchFamily="18" charset="0"/>
              </a:rPr>
              <a:t>Konstriktivy zubodásňové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484784"/>
            <a:ext cx="6777317" cy="4347845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Vlastní frikativy tvořené na alveolách mají společný charakteristický rys – nápadný sykavý šum, pro který se nazývají  </a:t>
            </a:r>
            <a:r>
              <a:rPr lang="cs-CZ" b="1" dirty="0"/>
              <a:t>sykavkami (sibilantami)</a:t>
            </a:r>
            <a:r>
              <a:rPr lang="cs-CZ" dirty="0"/>
              <a:t>.</a:t>
            </a:r>
          </a:p>
          <a:p>
            <a:r>
              <a:rPr lang="cs-CZ" dirty="0"/>
              <a:t>Dělíme je na </a:t>
            </a:r>
            <a:r>
              <a:rPr lang="cs-CZ" i="1" dirty="0"/>
              <a:t>přední</a:t>
            </a:r>
            <a:r>
              <a:rPr lang="cs-CZ" dirty="0"/>
              <a:t> alveoláry s vyšším, ostřejším šumem, tj. </a:t>
            </a:r>
            <a:r>
              <a:rPr lang="cs-CZ" b="1" dirty="0"/>
              <a:t>sykavky ostré</a:t>
            </a:r>
            <a:r>
              <a:rPr lang="cs-CZ" dirty="0"/>
              <a:t>, a na </a:t>
            </a:r>
            <a:r>
              <a:rPr lang="cs-CZ" i="1" dirty="0"/>
              <a:t>zadní</a:t>
            </a:r>
            <a:r>
              <a:rPr lang="cs-CZ" dirty="0"/>
              <a:t>, s nižším šumem, tj. </a:t>
            </a:r>
            <a:r>
              <a:rPr lang="cs-CZ" b="1" dirty="0"/>
              <a:t>sykavky tupé.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3214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15212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Přední alveolární konstriktivy </a:t>
            </a:r>
            <a:r>
              <a:rPr lang="en-US" b="1" dirty="0"/>
              <a:t>[</a:t>
            </a:r>
            <a:r>
              <a:rPr lang="cs-CZ" b="1" dirty="0"/>
              <a:t>s, z</a:t>
            </a:r>
            <a:r>
              <a:rPr lang="en-US" b="1" dirty="0"/>
              <a:t>]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75252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Přední alveolární frikativy </a:t>
            </a:r>
            <a:r>
              <a:rPr lang="en-US" dirty="0"/>
              <a:t>[</a:t>
            </a:r>
            <a:r>
              <a:rPr lang="cs-CZ" dirty="0"/>
              <a:t>s, z</a:t>
            </a:r>
            <a:r>
              <a:rPr lang="en-US" dirty="0"/>
              <a:t>]</a:t>
            </a:r>
            <a:r>
              <a:rPr lang="cs-CZ" dirty="0"/>
              <a:t> se tvoří na předních alveolách zadní části hrotu jazyka, vlastní hrot se přitom lehce dotýká dolních řezáků. </a:t>
            </a:r>
          </a:p>
          <a:p>
            <a:r>
              <a:rPr lang="cs-CZ" dirty="0"/>
              <a:t>Vlastní úžinu vytvářejí okraje přední části jazyka na předních alveolách.</a:t>
            </a:r>
          </a:p>
          <a:p>
            <a:r>
              <a:rPr lang="cs-CZ" dirty="0"/>
              <a:t>Zúženou </a:t>
            </a:r>
            <a:r>
              <a:rPr lang="cs-CZ" dirty="0" err="1"/>
              <a:t>šťerbinou</a:t>
            </a:r>
            <a:r>
              <a:rPr lang="cs-CZ" dirty="0"/>
              <a:t> se omezuje volná cesta výdechovému proudu, který je hnán proti ostří dolních řezáků.</a:t>
            </a:r>
          </a:p>
          <a:p>
            <a:r>
              <a:rPr lang="cs-CZ" dirty="0"/>
              <a:t>Rty se aktivně na artikulaci nepodílejí, ale ve spojení se zadními souhláskami se jejich zaokrouhlení projeví snížením dolní hranice šumu. </a:t>
            </a:r>
          </a:p>
          <a:p>
            <a:r>
              <a:rPr lang="cs-CZ" dirty="0"/>
              <a:t>Trvání neznělého </a:t>
            </a:r>
            <a:r>
              <a:rPr lang="en-US" dirty="0"/>
              <a:t>[</a:t>
            </a:r>
            <a:r>
              <a:rPr lang="cs-CZ" dirty="0"/>
              <a:t>s</a:t>
            </a:r>
            <a:r>
              <a:rPr lang="en-US" dirty="0"/>
              <a:t>]</a:t>
            </a:r>
            <a:r>
              <a:rPr lang="cs-CZ" dirty="0"/>
              <a:t> je delší než u znělého </a:t>
            </a:r>
            <a:r>
              <a:rPr lang="en-US" dirty="0"/>
              <a:t>[</a:t>
            </a:r>
            <a:r>
              <a:rPr lang="cs-CZ" dirty="0"/>
              <a:t>z</a:t>
            </a:r>
            <a:r>
              <a:rPr lang="en-US" dirty="0"/>
              <a:t>]</a:t>
            </a:r>
            <a:r>
              <a:rPr lang="cs-CZ" dirty="0"/>
              <a:t> pouze v postavení mezisamohláskovém. Na začátku slova jsou obě souhlásky v postavení </a:t>
            </a:r>
            <a:r>
              <a:rPr lang="cs-CZ" dirty="0" err="1"/>
              <a:t>předsamohláskovém</a:t>
            </a:r>
            <a:r>
              <a:rPr lang="cs-CZ" dirty="0"/>
              <a:t> přibližně stejně dlouhé.  </a:t>
            </a:r>
          </a:p>
        </p:txBody>
      </p:sp>
    </p:spTree>
    <p:extLst>
      <p:ext uri="{BB962C8B-B14F-4D97-AF65-F5344CB8AC3E}">
        <p14:creationId xmlns:p14="http://schemas.microsoft.com/office/powerpoint/2010/main" val="1016194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96752"/>
            <a:ext cx="554461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9662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080120"/>
          </a:xfrm>
        </p:spPr>
        <p:txBody>
          <a:bodyPr>
            <a:normAutofit fontScale="90000"/>
          </a:bodyPr>
          <a:lstStyle/>
          <a:p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r>
              <a:rPr lang="cs-CZ" b="1" dirty="0"/>
              <a:t>Zadní alveolární konstriktivy</a:t>
            </a:r>
            <a:br>
              <a:rPr lang="cs-CZ" b="1" dirty="0"/>
            </a:br>
            <a:r>
              <a:rPr lang="cs-CZ" b="1" dirty="0"/>
              <a:t> </a:t>
            </a:r>
            <a:r>
              <a:rPr lang="en-US" b="1" dirty="0"/>
              <a:t>[</a:t>
            </a:r>
            <a:r>
              <a:rPr lang="cs-CZ" b="1" dirty="0"/>
              <a:t>š, ž</a:t>
            </a:r>
            <a:r>
              <a:rPr lang="en-US" b="1" dirty="0"/>
              <a:t>]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75252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Tvoří se zadní částí hrotu jazyka, ale proti zadním alveolám.</a:t>
            </a:r>
          </a:p>
          <a:p>
            <a:r>
              <a:rPr lang="cs-CZ" dirty="0"/>
              <a:t>Vlastní hrot je mírně zdvižen a vytváří podstatně větší úžinu mezi hrotem jazyka a řezáky, než je tomu při tvoření </a:t>
            </a:r>
            <a:r>
              <a:rPr lang="en-US" dirty="0"/>
              <a:t>[</a:t>
            </a:r>
            <a:r>
              <a:rPr lang="cs-CZ" dirty="0"/>
              <a:t>s, z</a:t>
            </a:r>
            <a:r>
              <a:rPr lang="en-US" dirty="0"/>
              <a:t>]</a:t>
            </a:r>
            <a:r>
              <a:rPr lang="cs-CZ" dirty="0"/>
              <a:t>.</a:t>
            </a:r>
          </a:p>
          <a:p>
            <a:r>
              <a:rPr lang="cs-CZ" dirty="0"/>
              <a:t>Dolní čelist se posunuje poněkud kupředu.</a:t>
            </a:r>
          </a:p>
          <a:p>
            <a:r>
              <a:rPr lang="cs-CZ" dirty="0"/>
              <a:t>Rovněž rty se předsunují dopředu a mírně se zaokrouhlují. </a:t>
            </a:r>
          </a:p>
          <a:p>
            <a:r>
              <a:rPr lang="cs-CZ" dirty="0"/>
              <a:t>Tyto artikulační rozdíly mají ve srovnání s artikulací ostrých sykavek výrazné akustické důsledky.</a:t>
            </a:r>
          </a:p>
          <a:p>
            <a:r>
              <a:rPr lang="cs-CZ" dirty="0"/>
              <a:t>Silný třecí šum je nižší než u sykavek ostrých.</a:t>
            </a:r>
          </a:p>
        </p:txBody>
      </p:sp>
    </p:spTree>
    <p:extLst>
      <p:ext uri="{BB962C8B-B14F-4D97-AF65-F5344CB8AC3E}">
        <p14:creationId xmlns:p14="http://schemas.microsoft.com/office/powerpoint/2010/main" val="857998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5760640" cy="441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6860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2400" dirty="0">
                <a:solidFill>
                  <a:schemeClr val="tx1"/>
                </a:solidFill>
              </a:rPr>
            </a:br>
            <a:br>
              <a:rPr lang="cs-CZ" sz="2400" dirty="0">
                <a:solidFill>
                  <a:schemeClr val="tx1"/>
                </a:solidFill>
              </a:rPr>
            </a:br>
            <a:br>
              <a:rPr lang="cs-CZ" sz="2400" dirty="0">
                <a:solidFill>
                  <a:schemeClr val="tx1"/>
                </a:solidFill>
              </a:rPr>
            </a:br>
            <a:br>
              <a:rPr lang="cs-CZ" sz="2400" dirty="0">
                <a:solidFill>
                  <a:schemeClr val="tx1"/>
                </a:solidFill>
              </a:rPr>
            </a:br>
            <a:br>
              <a:rPr lang="cs-CZ" sz="2400" dirty="0">
                <a:solidFill>
                  <a:schemeClr val="tx1"/>
                </a:solidFill>
              </a:rPr>
            </a:br>
            <a:br>
              <a:rPr lang="cs-CZ" sz="2400" dirty="0">
                <a:solidFill>
                  <a:schemeClr val="tx1"/>
                </a:solidFill>
              </a:rPr>
            </a:br>
            <a:br>
              <a:rPr lang="cs-CZ" sz="2400" dirty="0">
                <a:solidFill>
                  <a:schemeClr val="tx1"/>
                </a:solidFill>
              </a:rPr>
            </a:br>
            <a:r>
              <a:rPr lang="cs-CZ" sz="2700" dirty="0">
                <a:solidFill>
                  <a:schemeClr val="tx1"/>
                </a:solidFill>
              </a:rPr>
              <a:t>Pro popis tvoření souhlásek je účelné vyznačit jednotlivé fáze, v nichž se artikulační děj uskutečňuje:</a:t>
            </a:r>
            <a:br>
              <a:rPr lang="cs-CZ" sz="2400" dirty="0">
                <a:solidFill>
                  <a:schemeClr val="tx1"/>
                </a:solidFill>
              </a:rPr>
            </a:b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6" name="Zástupný symbol pro obsah 3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2780928"/>
            <a:ext cx="2580120" cy="14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5011837" y="1484784"/>
            <a:ext cx="3055717" cy="72008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2915816" y="1484784"/>
            <a:ext cx="5149192" cy="525658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1. Počáteční fáze, v níž se mluvidla dostávají z klidového postavení do artikulačního postavení konsonantu, který má být vytvořen (</a:t>
            </a:r>
            <a:r>
              <a:rPr lang="cs-CZ" b="1" dirty="0"/>
              <a:t>intenze</a:t>
            </a:r>
            <a:r>
              <a:rPr lang="cs-CZ" dirty="0"/>
              <a:t>).</a:t>
            </a:r>
          </a:p>
          <a:p>
            <a:r>
              <a:rPr lang="cs-CZ" dirty="0"/>
              <a:t>2. Vrcholová fáze, ve které jsou mluvidla v postavení typickém pro hlásku a v níž obvykle déle setrvávají. Označuje se jako </a:t>
            </a:r>
            <a:r>
              <a:rPr lang="cs-CZ" b="1" dirty="0"/>
              <a:t>tenze</a:t>
            </a:r>
            <a:r>
              <a:rPr lang="cs-CZ" dirty="0"/>
              <a:t>.</a:t>
            </a:r>
          </a:p>
          <a:p>
            <a:r>
              <a:rPr lang="cs-CZ" dirty="0"/>
              <a:t>3. Závěrečná fáze, ve které mluvidla opouštějí postavení ve vrcholové fázi a přecházejí buď do postavení klidového nebo směřují k vrcholovému postavení následující hlásky. Nazýváme ji </a:t>
            </a:r>
            <a:r>
              <a:rPr lang="cs-CZ" b="1" dirty="0"/>
              <a:t>detenzí</a:t>
            </a:r>
            <a:r>
              <a:rPr lang="cs-CZ" dirty="0"/>
              <a:t>. 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936104"/>
          </a:xfrm>
        </p:spPr>
        <p:txBody>
          <a:bodyPr>
            <a:normAutofit/>
          </a:bodyPr>
          <a:lstStyle/>
          <a:p>
            <a:r>
              <a:rPr lang="cs-CZ" sz="3600" b="1" dirty="0"/>
              <a:t>Konstriktiva palatální </a:t>
            </a:r>
            <a:r>
              <a:rPr lang="en-US" sz="3600" b="1" dirty="0"/>
              <a:t>[</a:t>
            </a:r>
            <a:r>
              <a:rPr lang="cs-CZ" sz="3600" b="1" dirty="0"/>
              <a:t>j</a:t>
            </a:r>
            <a:r>
              <a:rPr lang="en-US" sz="3600" b="1" dirty="0"/>
              <a:t>]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Liší se od ostatních frikativních souhlásek.</a:t>
            </a:r>
          </a:p>
          <a:p>
            <a:r>
              <a:rPr lang="cs-CZ" dirty="0"/>
              <a:t>Úžina je tvořena hřbetem jazyka proti tvrdému patru a je větší než u ostatních frikativ. Hrot jazyka se lehce dotýká dolních řezáků. </a:t>
            </a:r>
          </a:p>
          <a:p>
            <a:r>
              <a:rPr lang="cs-CZ" dirty="0"/>
              <a:t>Úžina vzniká mezi hřbetem jazyka a tvrdým patrem. Je poměrně velká, a proto je třecí šum této hlásky nevýrazný.</a:t>
            </a:r>
          </a:p>
          <a:p>
            <a:r>
              <a:rPr lang="cs-CZ" dirty="0"/>
              <a:t>Po výslovnostní stránce – proměnlivé.</a:t>
            </a:r>
          </a:p>
          <a:p>
            <a:r>
              <a:rPr lang="cs-CZ" dirty="0"/>
              <a:t>Hlasivky se při tvoření uplatňují aktivně.</a:t>
            </a:r>
          </a:p>
          <a:p>
            <a:r>
              <a:rPr lang="cs-CZ" dirty="0"/>
              <a:t>Nemá dostatek šumových složek jako jiné konsonanty, ale ani tónovou strukturu vokálů. </a:t>
            </a:r>
          </a:p>
          <a:p>
            <a:r>
              <a:rPr lang="cs-CZ" dirty="0"/>
              <a:t>K sonorám zařazeno z praktických důvodů (nepodléhá asimilaci ani ji nepůsobí).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2027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338123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395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936104"/>
          </a:xfrm>
        </p:spPr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b="1" dirty="0"/>
              <a:t>Konstriktiva velární </a:t>
            </a:r>
            <a:r>
              <a:rPr lang="en-US" b="1" dirty="0"/>
              <a:t>[</a:t>
            </a:r>
            <a:r>
              <a:rPr lang="cs-CZ" b="1" dirty="0"/>
              <a:t>x</a:t>
            </a:r>
            <a:r>
              <a:rPr lang="en-US" b="1" dirty="0"/>
              <a:t>]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68052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altLang="cs-CZ" dirty="0">
                <a:solidFill>
                  <a:schemeClr val="tx1"/>
                </a:solidFill>
              </a:rPr>
              <a:t>Z fonologického hlediska má čeština jediný velární </a:t>
            </a:r>
            <a:r>
              <a:rPr lang="cs-CZ" altLang="cs-CZ" dirty="0" err="1">
                <a:solidFill>
                  <a:schemeClr val="tx1"/>
                </a:solidFill>
              </a:rPr>
              <a:t>konstriktivní</a:t>
            </a:r>
            <a:r>
              <a:rPr lang="cs-CZ" altLang="cs-CZ" dirty="0">
                <a:solidFill>
                  <a:schemeClr val="tx1"/>
                </a:solidFill>
              </a:rPr>
              <a:t> foném – </a:t>
            </a:r>
            <a:r>
              <a:rPr lang="en-US" altLang="cs-CZ" dirty="0">
                <a:solidFill>
                  <a:schemeClr val="tx1"/>
                </a:solidFill>
              </a:rPr>
              <a:t>[</a:t>
            </a:r>
            <a:r>
              <a:rPr lang="cs-CZ" altLang="cs-CZ" dirty="0">
                <a:solidFill>
                  <a:schemeClr val="tx1"/>
                </a:solidFill>
              </a:rPr>
              <a:t>x</a:t>
            </a:r>
            <a:r>
              <a:rPr lang="en-US" altLang="cs-CZ" dirty="0">
                <a:solidFill>
                  <a:schemeClr val="tx1"/>
                </a:solidFill>
              </a:rPr>
              <a:t>]</a:t>
            </a:r>
            <a:r>
              <a:rPr lang="cs-CZ" altLang="cs-CZ" dirty="0">
                <a:solidFill>
                  <a:schemeClr val="tx1"/>
                </a:solidFill>
              </a:rPr>
              <a:t> - tvoří korelační pár s </a:t>
            </a:r>
            <a:r>
              <a:rPr lang="en-US" altLang="cs-CZ" dirty="0">
                <a:solidFill>
                  <a:schemeClr val="tx1"/>
                </a:solidFill>
              </a:rPr>
              <a:t>[</a:t>
            </a:r>
            <a:r>
              <a:rPr lang="cs-CZ" altLang="cs-CZ" dirty="0">
                <a:solidFill>
                  <a:schemeClr val="tx1"/>
                </a:solidFill>
              </a:rPr>
              <a:t>h</a:t>
            </a:r>
            <a:r>
              <a:rPr lang="en-US" altLang="cs-CZ" dirty="0">
                <a:solidFill>
                  <a:schemeClr val="tx1"/>
                </a:solidFill>
              </a:rPr>
              <a:t>]</a:t>
            </a:r>
            <a:r>
              <a:rPr lang="cs-CZ" altLang="cs-CZ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altLang="cs-CZ" dirty="0">
                <a:solidFill>
                  <a:schemeClr val="tx1"/>
                </a:solidFill>
              </a:rPr>
              <a:t>Liší se nejen znělostí, ale i místem artikulace.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altLang="cs-CZ" dirty="0">
                <a:solidFill>
                  <a:schemeClr val="tx1"/>
                </a:solidFill>
              </a:rPr>
              <a:t>Souhláska </a:t>
            </a:r>
            <a:r>
              <a:rPr lang="cs-CZ" altLang="cs-CZ" b="1" dirty="0">
                <a:solidFill>
                  <a:schemeClr val="tx1"/>
                </a:solidFill>
              </a:rPr>
              <a:t>/h/ </a:t>
            </a:r>
            <a:r>
              <a:rPr lang="cs-CZ" altLang="cs-CZ" dirty="0">
                <a:solidFill>
                  <a:schemeClr val="tx1"/>
                </a:solidFill>
              </a:rPr>
              <a:t>je </a:t>
            </a:r>
            <a:r>
              <a:rPr lang="cs-CZ" altLang="cs-CZ" b="1" dirty="0">
                <a:solidFill>
                  <a:schemeClr val="tx1"/>
                </a:solidFill>
              </a:rPr>
              <a:t>hlasivková (glottální), hrtanová (laryngální).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altLang="cs-CZ" dirty="0">
                <a:solidFill>
                  <a:schemeClr val="tx1"/>
                </a:solidFill>
              </a:rPr>
              <a:t>Souhláska </a:t>
            </a:r>
            <a:r>
              <a:rPr lang="cs-CZ" altLang="cs-CZ" b="1" dirty="0">
                <a:solidFill>
                  <a:schemeClr val="tx1"/>
                </a:solidFill>
              </a:rPr>
              <a:t>/ch/ </a:t>
            </a:r>
            <a:r>
              <a:rPr lang="cs-CZ" altLang="cs-CZ" dirty="0">
                <a:solidFill>
                  <a:schemeClr val="tx1"/>
                </a:solidFill>
              </a:rPr>
              <a:t>je </a:t>
            </a:r>
            <a:r>
              <a:rPr lang="cs-CZ" altLang="cs-CZ" b="1" dirty="0">
                <a:solidFill>
                  <a:schemeClr val="tx1"/>
                </a:solidFill>
              </a:rPr>
              <a:t>zadopatrová (velární).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cs-CZ" altLang="cs-CZ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altLang="cs-CZ" dirty="0">
                <a:solidFill>
                  <a:schemeClr val="tx1"/>
                </a:solidFill>
              </a:rPr>
              <a:t>Znělé </a:t>
            </a:r>
            <a:r>
              <a:rPr lang="en-US" altLang="cs-CZ" dirty="0">
                <a:solidFill>
                  <a:schemeClr val="tx1"/>
                </a:solidFill>
              </a:rPr>
              <a:t>[</a:t>
            </a:r>
            <a:r>
              <a:rPr lang="cs-CZ" altLang="cs-CZ" dirty="0">
                <a:solidFill>
                  <a:schemeClr val="tx1"/>
                </a:solidFill>
              </a:rPr>
              <a:t>h</a:t>
            </a:r>
            <a:r>
              <a:rPr lang="en-US" altLang="cs-CZ" dirty="0">
                <a:solidFill>
                  <a:schemeClr val="tx1"/>
                </a:solidFill>
              </a:rPr>
              <a:t>]</a:t>
            </a:r>
            <a:r>
              <a:rPr lang="cs-CZ" altLang="cs-CZ" dirty="0">
                <a:solidFill>
                  <a:schemeClr val="tx1"/>
                </a:solidFill>
              </a:rPr>
              <a:t> se střídá při asimilaci znělosti s neznělým </a:t>
            </a:r>
            <a:r>
              <a:rPr lang="en-US" altLang="cs-CZ" dirty="0">
                <a:solidFill>
                  <a:schemeClr val="tx1"/>
                </a:solidFill>
              </a:rPr>
              <a:t>[</a:t>
            </a:r>
            <a:r>
              <a:rPr lang="cs-CZ" altLang="cs-CZ" dirty="0">
                <a:solidFill>
                  <a:schemeClr val="tx1"/>
                </a:solidFill>
              </a:rPr>
              <a:t>ch</a:t>
            </a:r>
            <a:r>
              <a:rPr lang="en-US" altLang="cs-CZ" dirty="0">
                <a:solidFill>
                  <a:schemeClr val="tx1"/>
                </a:solidFill>
              </a:rPr>
              <a:t>]</a:t>
            </a:r>
            <a:r>
              <a:rPr lang="cs-CZ" altLang="cs-CZ" dirty="0">
                <a:solidFill>
                  <a:schemeClr val="tx1"/>
                </a:solidFill>
              </a:rPr>
              <a:t>, např. </a:t>
            </a:r>
            <a:r>
              <a:rPr lang="en-US" altLang="cs-CZ" dirty="0">
                <a:solidFill>
                  <a:schemeClr val="tx1"/>
                </a:solidFill>
              </a:rPr>
              <a:t>[</a:t>
            </a:r>
            <a:r>
              <a:rPr lang="cs-CZ" altLang="cs-CZ" dirty="0">
                <a:solidFill>
                  <a:schemeClr val="tx1"/>
                </a:solidFill>
              </a:rPr>
              <a:t>pruhem</a:t>
            </a:r>
            <a:r>
              <a:rPr lang="en-US" altLang="cs-CZ" dirty="0">
                <a:solidFill>
                  <a:schemeClr val="tx1"/>
                </a:solidFill>
              </a:rPr>
              <a:t>]</a:t>
            </a:r>
            <a:r>
              <a:rPr lang="cs-CZ" altLang="cs-CZ" dirty="0">
                <a:solidFill>
                  <a:schemeClr val="tx1"/>
                </a:solidFill>
              </a:rPr>
              <a:t> - </a:t>
            </a:r>
            <a:r>
              <a:rPr lang="en-US" altLang="cs-CZ" dirty="0">
                <a:solidFill>
                  <a:schemeClr val="tx1"/>
                </a:solidFill>
              </a:rPr>
              <a:t>[</a:t>
            </a:r>
            <a:r>
              <a:rPr lang="cs-CZ" altLang="cs-CZ" dirty="0" err="1">
                <a:solidFill>
                  <a:schemeClr val="tx1"/>
                </a:solidFill>
              </a:rPr>
              <a:t>pruch</a:t>
            </a:r>
            <a:r>
              <a:rPr lang="en-US" altLang="cs-CZ" dirty="0">
                <a:solidFill>
                  <a:schemeClr val="tx1"/>
                </a:solidFill>
              </a:rPr>
              <a:t>]</a:t>
            </a:r>
            <a:r>
              <a:rPr lang="cs-CZ" altLang="cs-CZ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altLang="cs-CZ" dirty="0">
                <a:solidFill>
                  <a:schemeClr val="tx1"/>
                </a:solidFill>
              </a:rPr>
              <a:t>V postavení před párovými znělými souhláskami je neznělá frikativa </a:t>
            </a:r>
            <a:r>
              <a:rPr lang="en-US" altLang="cs-CZ" dirty="0">
                <a:solidFill>
                  <a:schemeClr val="tx1"/>
                </a:solidFill>
              </a:rPr>
              <a:t>[</a:t>
            </a:r>
            <a:r>
              <a:rPr lang="cs-CZ" altLang="cs-CZ" dirty="0">
                <a:solidFill>
                  <a:schemeClr val="tx1"/>
                </a:solidFill>
              </a:rPr>
              <a:t>x</a:t>
            </a:r>
            <a:r>
              <a:rPr lang="en-US" altLang="cs-CZ" dirty="0">
                <a:solidFill>
                  <a:schemeClr val="tx1"/>
                </a:solidFill>
              </a:rPr>
              <a:t>]</a:t>
            </a:r>
            <a:r>
              <a:rPr lang="cs-CZ" altLang="cs-CZ" dirty="0">
                <a:solidFill>
                  <a:schemeClr val="tx1"/>
                </a:solidFill>
              </a:rPr>
              <a:t> někdy nahrazována hrtanovou souhláskou </a:t>
            </a:r>
            <a:r>
              <a:rPr lang="en-US" altLang="cs-CZ" dirty="0">
                <a:solidFill>
                  <a:schemeClr val="tx1"/>
                </a:solidFill>
              </a:rPr>
              <a:t>[</a:t>
            </a:r>
            <a:r>
              <a:rPr lang="cs-CZ" altLang="cs-CZ" dirty="0">
                <a:solidFill>
                  <a:schemeClr val="tx1"/>
                </a:solidFill>
              </a:rPr>
              <a:t>h</a:t>
            </a:r>
            <a:r>
              <a:rPr lang="en-US" altLang="cs-CZ" dirty="0">
                <a:solidFill>
                  <a:schemeClr val="tx1"/>
                </a:solidFill>
              </a:rPr>
              <a:t>]</a:t>
            </a:r>
            <a:r>
              <a:rPr lang="cs-CZ" altLang="cs-CZ" dirty="0">
                <a:solidFill>
                  <a:schemeClr val="tx1"/>
                </a:solidFill>
              </a:rPr>
              <a:t>, častěji však znělým protějškem souhlásky </a:t>
            </a:r>
            <a:r>
              <a:rPr lang="en-US" altLang="cs-CZ" dirty="0">
                <a:solidFill>
                  <a:schemeClr val="tx1"/>
                </a:solidFill>
              </a:rPr>
              <a:t>[</a:t>
            </a:r>
            <a:r>
              <a:rPr lang="cs-CZ" altLang="cs-CZ" dirty="0">
                <a:solidFill>
                  <a:schemeClr val="tx1"/>
                </a:solidFill>
              </a:rPr>
              <a:t>x</a:t>
            </a:r>
            <a:r>
              <a:rPr lang="en-US" altLang="cs-CZ" dirty="0">
                <a:solidFill>
                  <a:schemeClr val="tx1"/>
                </a:solidFill>
              </a:rPr>
              <a:t>]</a:t>
            </a:r>
            <a:r>
              <a:rPr lang="cs-CZ" altLang="cs-CZ" dirty="0">
                <a:solidFill>
                  <a:schemeClr val="tx1"/>
                </a:solidFill>
              </a:rPr>
              <a:t>     - znělou velární frikativou </a:t>
            </a:r>
            <a:r>
              <a:rPr lang="en-US" altLang="cs-CZ" dirty="0">
                <a:solidFill>
                  <a:schemeClr val="tx1"/>
                </a:solidFill>
              </a:rPr>
              <a:t>[</a:t>
            </a:r>
            <a:r>
              <a:rPr lang="cs-CZ" altLang="cs-CZ" dirty="0">
                <a:solidFill>
                  <a:schemeClr val="tx1"/>
                </a:solidFill>
              </a:rPr>
              <a:t>ɣ</a:t>
            </a:r>
            <a:r>
              <a:rPr lang="en-US" altLang="cs-CZ" dirty="0">
                <a:solidFill>
                  <a:schemeClr val="tx1"/>
                </a:solidFill>
              </a:rPr>
              <a:t>]</a:t>
            </a:r>
            <a:r>
              <a:rPr lang="cs-CZ" altLang="cs-CZ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altLang="cs-CZ" dirty="0">
                <a:solidFill>
                  <a:schemeClr val="tx1"/>
                </a:solidFill>
              </a:rPr>
              <a:t>Neznělému </a:t>
            </a:r>
            <a:r>
              <a:rPr lang="en-US" altLang="cs-CZ" dirty="0">
                <a:solidFill>
                  <a:schemeClr val="tx1"/>
                </a:solidFill>
              </a:rPr>
              <a:t>[</a:t>
            </a:r>
            <a:r>
              <a:rPr lang="cs-CZ" altLang="cs-CZ" dirty="0">
                <a:solidFill>
                  <a:schemeClr val="tx1"/>
                </a:solidFill>
              </a:rPr>
              <a:t>ch</a:t>
            </a:r>
            <a:r>
              <a:rPr lang="en-US" altLang="cs-CZ" dirty="0">
                <a:solidFill>
                  <a:schemeClr val="tx1"/>
                </a:solidFill>
              </a:rPr>
              <a:t>]</a:t>
            </a:r>
            <a:r>
              <a:rPr lang="cs-CZ" altLang="cs-CZ" dirty="0">
                <a:solidFill>
                  <a:schemeClr val="tx1"/>
                </a:solidFill>
              </a:rPr>
              <a:t> může odpovídat jak znělé </a:t>
            </a:r>
            <a:r>
              <a:rPr lang="en-US" altLang="cs-CZ" dirty="0">
                <a:solidFill>
                  <a:schemeClr val="tx1"/>
                </a:solidFill>
              </a:rPr>
              <a:t>[</a:t>
            </a:r>
            <a:r>
              <a:rPr lang="cs-CZ" altLang="cs-CZ" dirty="0">
                <a:solidFill>
                  <a:schemeClr val="tx1"/>
                </a:solidFill>
              </a:rPr>
              <a:t>h</a:t>
            </a:r>
            <a:r>
              <a:rPr lang="en-US" altLang="cs-CZ" dirty="0">
                <a:solidFill>
                  <a:schemeClr val="tx1"/>
                </a:solidFill>
              </a:rPr>
              <a:t>]</a:t>
            </a:r>
            <a:r>
              <a:rPr lang="cs-CZ" altLang="cs-CZ" dirty="0">
                <a:solidFill>
                  <a:schemeClr val="tx1"/>
                </a:solidFill>
              </a:rPr>
              <a:t>, tak znělé </a:t>
            </a:r>
            <a:r>
              <a:rPr lang="en-US" altLang="cs-CZ" dirty="0">
                <a:solidFill>
                  <a:schemeClr val="tx1"/>
                </a:solidFill>
              </a:rPr>
              <a:t>[</a:t>
            </a:r>
            <a:r>
              <a:rPr lang="cs-CZ" altLang="cs-CZ" dirty="0">
                <a:solidFill>
                  <a:schemeClr val="tx1"/>
                </a:solidFill>
              </a:rPr>
              <a:t>ɣ</a:t>
            </a:r>
            <a:r>
              <a:rPr lang="en-US" altLang="cs-CZ" dirty="0">
                <a:solidFill>
                  <a:schemeClr val="tx1"/>
                </a:solidFill>
              </a:rPr>
              <a:t>]</a:t>
            </a:r>
            <a:r>
              <a:rPr lang="cs-CZ" altLang="cs-CZ" dirty="0">
                <a:solidFill>
                  <a:schemeClr val="tx1"/>
                </a:solidFill>
              </a:rPr>
              <a:t>, např. </a:t>
            </a:r>
            <a:r>
              <a:rPr lang="en-US" altLang="cs-CZ" dirty="0">
                <a:solidFill>
                  <a:schemeClr val="tx1"/>
                </a:solidFill>
              </a:rPr>
              <a:t>[</a:t>
            </a:r>
            <a:r>
              <a:rPr lang="cs-CZ" altLang="cs-CZ" dirty="0">
                <a:solidFill>
                  <a:schemeClr val="tx1"/>
                </a:solidFill>
              </a:rPr>
              <a:t>rád </a:t>
            </a:r>
            <a:r>
              <a:rPr lang="cs-CZ" altLang="cs-CZ" dirty="0" err="1">
                <a:solidFill>
                  <a:schemeClr val="tx1"/>
                </a:solidFill>
              </a:rPr>
              <a:t>biɣ</a:t>
            </a:r>
            <a:r>
              <a:rPr lang="cs-CZ" altLang="cs-CZ" dirty="0">
                <a:solidFill>
                  <a:schemeClr val="tx1"/>
                </a:solidFill>
              </a:rPr>
              <a:t> bil</a:t>
            </a:r>
            <a:r>
              <a:rPr lang="en-US" altLang="cs-CZ" dirty="0">
                <a:solidFill>
                  <a:schemeClr val="tx1"/>
                </a:solidFill>
              </a:rPr>
              <a:t>]</a:t>
            </a:r>
            <a:r>
              <a:rPr lang="cs-CZ" altLang="cs-CZ" dirty="0">
                <a:solidFill>
                  <a:schemeClr val="tx1"/>
                </a:solidFill>
              </a:rPr>
              <a:t>.</a:t>
            </a:r>
            <a:r>
              <a:rPr lang="en-US" altLang="cs-CZ" dirty="0">
                <a:solidFill>
                  <a:schemeClr val="tx1"/>
                </a:solidFill>
              </a:rPr>
              <a:t> </a:t>
            </a:r>
            <a:endParaRPr lang="cs-CZ" alt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31053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696744" cy="51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281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Konstriktiva hrtanová </a:t>
            </a:r>
            <a:r>
              <a:rPr lang="en-US" b="1" dirty="0"/>
              <a:t>[</a:t>
            </a:r>
            <a:r>
              <a:rPr lang="cs-CZ" b="1" dirty="0"/>
              <a:t>h</a:t>
            </a:r>
            <a:r>
              <a:rPr lang="en-US" b="1" dirty="0"/>
              <a:t>]</a:t>
            </a:r>
            <a:br>
              <a:rPr lang="cs-CZ" altLang="cs-CZ" dirty="0">
                <a:solidFill>
                  <a:schemeClr val="tx1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340768"/>
            <a:ext cx="6777317" cy="4491861"/>
          </a:xfrm>
        </p:spPr>
        <p:txBody>
          <a:bodyPr/>
          <a:lstStyle/>
          <a:p>
            <a:r>
              <a:rPr lang="cs-CZ" dirty="0"/>
              <a:t>Základní realizace fonému </a:t>
            </a:r>
            <a:r>
              <a:rPr lang="en-US" dirty="0"/>
              <a:t>[</a:t>
            </a:r>
            <a:r>
              <a:rPr lang="cs-CZ" dirty="0"/>
              <a:t>h</a:t>
            </a:r>
            <a:r>
              <a:rPr lang="en-US" dirty="0"/>
              <a:t>]</a:t>
            </a:r>
            <a:r>
              <a:rPr lang="cs-CZ" dirty="0"/>
              <a:t> se tvoří přímo na hlasivkách.</a:t>
            </a:r>
          </a:p>
          <a:p>
            <a:r>
              <a:rPr lang="cs-CZ" dirty="0"/>
              <a:t>Při výslovnosti se vytváří v blanité části úžina, jejíž okraje pomalu kmitají, v chrupavčité části zůstává štěrbina.</a:t>
            </a:r>
          </a:p>
          <a:p>
            <a:r>
              <a:rPr lang="cs-CZ" dirty="0"/>
              <a:t>Svou podstatou znělé.</a:t>
            </a:r>
          </a:p>
          <a:p>
            <a:r>
              <a:rPr lang="cs-CZ" dirty="0"/>
              <a:t>Tvoření </a:t>
            </a:r>
            <a:r>
              <a:rPr lang="en-US" dirty="0"/>
              <a:t>[</a:t>
            </a:r>
            <a:r>
              <a:rPr lang="cs-CZ" dirty="0"/>
              <a:t>h</a:t>
            </a:r>
            <a:r>
              <a:rPr lang="en-US" dirty="0"/>
              <a:t>]</a:t>
            </a:r>
            <a:r>
              <a:rPr lang="cs-CZ" dirty="0"/>
              <a:t> je složité – současné vytváření úžiny a znění hlasu týmž artikulačním orgánem (hlasivkami) vykazuje velkou spotřebu výdechového proudu. </a:t>
            </a:r>
          </a:p>
        </p:txBody>
      </p:sp>
    </p:spTree>
    <p:extLst>
      <p:ext uri="{BB962C8B-B14F-4D97-AF65-F5344CB8AC3E}">
        <p14:creationId xmlns:p14="http://schemas.microsoft.com/office/powerpoint/2010/main" val="22220148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65920"/>
            <a:ext cx="5616624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1904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08012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Konstriktiva boková (laterální) </a:t>
            </a:r>
            <a:r>
              <a:rPr lang="en-US" b="1" dirty="0"/>
              <a:t>[</a:t>
            </a:r>
            <a:r>
              <a:rPr lang="cs-CZ" b="1" dirty="0"/>
              <a:t>l</a:t>
            </a:r>
            <a:r>
              <a:rPr lang="en-US" b="1" dirty="0"/>
              <a:t>]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Hrot jazyka se při její artikulaci opírá o zadní část alveolárního výběžku a po obou stranách jazyka se tvoří volná úžina. </a:t>
            </a:r>
          </a:p>
          <a:p>
            <a:r>
              <a:rPr lang="cs-CZ" dirty="0"/>
              <a:t>Výdechový proud obchází překážku po obou stranách, hlasivky jsou v činnosti. </a:t>
            </a:r>
          </a:p>
          <a:p>
            <a:r>
              <a:rPr lang="cs-CZ" dirty="0"/>
              <a:t>Při bližším pozorování výslovnosti zjišťujeme, že existují dva typy výslovnosti: bilaterální                  a unilaterální.</a:t>
            </a:r>
          </a:p>
          <a:p>
            <a:r>
              <a:rPr lang="cs-CZ" dirty="0"/>
              <a:t>Spisovná čeština má jediné </a:t>
            </a:r>
            <a:r>
              <a:rPr lang="en-US" dirty="0"/>
              <a:t>[</a:t>
            </a:r>
            <a:r>
              <a:rPr lang="cs-CZ" dirty="0"/>
              <a:t>l</a:t>
            </a:r>
            <a:r>
              <a:rPr lang="en-US" dirty="0"/>
              <a:t>]</a:t>
            </a:r>
            <a:r>
              <a:rPr lang="cs-CZ" dirty="0"/>
              <a:t> – střední.</a:t>
            </a:r>
          </a:p>
          <a:p>
            <a:r>
              <a:rPr lang="cs-CZ" dirty="0"/>
              <a:t>V některých nářečích existují tvrdé či měkké varianty souhlásky l.</a:t>
            </a:r>
          </a:p>
        </p:txBody>
      </p:sp>
    </p:spTree>
    <p:extLst>
      <p:ext uri="{BB962C8B-B14F-4D97-AF65-F5344CB8AC3E}">
        <p14:creationId xmlns:p14="http://schemas.microsoft.com/office/powerpoint/2010/main" val="32041197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560841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2206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15212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Konstriktivy kmitavé (vibranty) – </a:t>
            </a:r>
            <a:r>
              <a:rPr lang="en-US" b="1" dirty="0"/>
              <a:t>[</a:t>
            </a:r>
            <a:r>
              <a:rPr lang="cs-CZ" b="1" dirty="0"/>
              <a:t>r, ř</a:t>
            </a:r>
            <a:r>
              <a:rPr lang="en-US" b="1" dirty="0"/>
              <a:t>]</a:t>
            </a:r>
            <a:r>
              <a:rPr lang="cs-CZ" b="1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475252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Souhlásku </a:t>
            </a:r>
            <a:r>
              <a:rPr lang="en-US" dirty="0"/>
              <a:t>[</a:t>
            </a:r>
            <a:r>
              <a:rPr lang="cs-CZ" dirty="0"/>
              <a:t>r</a:t>
            </a:r>
            <a:r>
              <a:rPr lang="en-US" dirty="0"/>
              <a:t>] </a:t>
            </a:r>
            <a:r>
              <a:rPr lang="cs-CZ" dirty="0"/>
              <a:t>vytváříme tak, že jazyk se tiskne svými okraji k bokům paterní klenby a hrot jazyka se přibližuje k alveolám a zase se oddaluje. V okamžiku maximálního přiblížení je v pozici podobné jako u alveolárních okluzív.</a:t>
            </a:r>
          </a:p>
          <a:p>
            <a:r>
              <a:rPr lang="cs-CZ" dirty="0"/>
              <a:t>Kmitavá souhláska </a:t>
            </a:r>
            <a:r>
              <a:rPr lang="en-US" dirty="0"/>
              <a:t>[</a:t>
            </a:r>
            <a:r>
              <a:rPr lang="cs-CZ" dirty="0"/>
              <a:t>ř</a:t>
            </a:r>
            <a:r>
              <a:rPr lang="en-US" dirty="0"/>
              <a:t>]</a:t>
            </a:r>
            <a:r>
              <a:rPr lang="cs-CZ" dirty="0"/>
              <a:t> se vyskytuje ve dvou podobách, a to základní znělé a v pozičním odstínu neznělém. </a:t>
            </a:r>
          </a:p>
          <a:p>
            <a:r>
              <a:rPr lang="cs-CZ" dirty="0"/>
              <a:t>Artikulace souhlásky </a:t>
            </a:r>
            <a:r>
              <a:rPr lang="en-US" dirty="0"/>
              <a:t>[</a:t>
            </a:r>
            <a:r>
              <a:rPr lang="cs-CZ" dirty="0"/>
              <a:t>ř</a:t>
            </a:r>
            <a:r>
              <a:rPr lang="en-US" dirty="0"/>
              <a:t>]</a:t>
            </a:r>
            <a:r>
              <a:rPr lang="cs-CZ" dirty="0"/>
              <a:t> se svým tvořením podobá souhlásce </a:t>
            </a:r>
            <a:r>
              <a:rPr lang="en-US" dirty="0"/>
              <a:t>[</a:t>
            </a:r>
            <a:r>
              <a:rPr lang="cs-CZ" dirty="0"/>
              <a:t>r</a:t>
            </a:r>
            <a:r>
              <a:rPr lang="en-US" dirty="0"/>
              <a:t>]</a:t>
            </a:r>
            <a:r>
              <a:rPr lang="cs-CZ" dirty="0"/>
              <a:t>, ale hrot jazyka kmitá proti alveolárnímu výstupku. Přibližně dvojnásobný počet kmitů jazyka proti artikulaci </a:t>
            </a:r>
            <a:r>
              <a:rPr lang="en-US" dirty="0"/>
              <a:t>[</a:t>
            </a:r>
            <a:r>
              <a:rPr lang="cs-CZ" dirty="0"/>
              <a:t>r</a:t>
            </a:r>
            <a:r>
              <a:rPr lang="en-US" dirty="0"/>
              <a:t>]</a:t>
            </a:r>
            <a:r>
              <a:rPr lang="cs-CZ" dirty="0"/>
              <a:t>.  </a:t>
            </a:r>
            <a:r>
              <a:rPr lang="en-US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04800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760640" cy="44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826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Souhlásky klasifikujeme podle několika hledisek: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13660"/>
          </a:xfrm>
        </p:spPr>
        <p:txBody>
          <a:bodyPr/>
          <a:lstStyle/>
          <a:p>
            <a:r>
              <a:rPr lang="cs-CZ" dirty="0"/>
              <a:t>podle místa tvoření,</a:t>
            </a:r>
          </a:p>
          <a:p>
            <a:r>
              <a:rPr lang="cs-CZ" dirty="0"/>
              <a:t>podle artikulujícího orgánu,</a:t>
            </a:r>
          </a:p>
          <a:p>
            <a:r>
              <a:rPr lang="cs-CZ" dirty="0"/>
              <a:t>podle způsobu tvoření,</a:t>
            </a:r>
          </a:p>
          <a:p>
            <a:r>
              <a:rPr lang="cs-CZ" dirty="0"/>
              <a:t>podle sluchového dojmu,</a:t>
            </a:r>
          </a:p>
          <a:p>
            <a:r>
              <a:rPr lang="cs-CZ" dirty="0"/>
              <a:t>podle přítomnosti základního tónu.</a:t>
            </a:r>
          </a:p>
          <a:p>
            <a:endParaRPr lang="cs-CZ" dirty="0"/>
          </a:p>
          <a:p>
            <a:r>
              <a:rPr lang="cs-CZ" dirty="0"/>
              <a:t>Nejdůležitější pro klasifikaci souhlásek je způsob artikulace, místo artikulace                  a znělost.</a:t>
            </a:r>
          </a:p>
        </p:txBody>
      </p:sp>
    </p:spTree>
    <p:extLst>
      <p:ext uri="{BB962C8B-B14F-4D97-AF65-F5344CB8AC3E}">
        <p14:creationId xmlns:p14="http://schemas.microsoft.com/office/powerpoint/2010/main" val="29314463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2008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Souhlásky polozávěrové </a:t>
            </a:r>
            <a:r>
              <a:rPr lang="en-US" b="1" dirty="0"/>
              <a:t>[</a:t>
            </a:r>
            <a:r>
              <a:rPr lang="cs-CZ" b="1" dirty="0"/>
              <a:t>c, č</a:t>
            </a:r>
            <a:r>
              <a:rPr lang="en-US" b="1" dirty="0"/>
              <a:t>]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484784"/>
            <a:ext cx="6777317" cy="4347845"/>
          </a:xfrm>
        </p:spPr>
        <p:txBody>
          <a:bodyPr>
            <a:normAutofit fontScale="92500"/>
          </a:bodyPr>
          <a:lstStyle/>
          <a:p>
            <a:r>
              <a:rPr lang="cs-CZ" dirty="0"/>
              <a:t>V českém jazyce jsou zastoupeny jen polozávěrové (afrikáty) alveolární – </a:t>
            </a:r>
            <a:r>
              <a:rPr lang="cs-CZ" dirty="0" err="1"/>
              <a:t>předoalveolární</a:t>
            </a:r>
            <a:r>
              <a:rPr lang="cs-CZ" dirty="0"/>
              <a:t> </a:t>
            </a:r>
            <a:r>
              <a:rPr lang="en-US" dirty="0"/>
              <a:t>[</a:t>
            </a:r>
            <a:r>
              <a:rPr lang="cs-CZ" dirty="0"/>
              <a:t>c</a:t>
            </a:r>
            <a:r>
              <a:rPr lang="en-US" dirty="0"/>
              <a:t>]</a:t>
            </a:r>
            <a:r>
              <a:rPr lang="cs-CZ" dirty="0"/>
              <a:t> a </a:t>
            </a:r>
            <a:r>
              <a:rPr lang="cs-CZ" dirty="0" err="1"/>
              <a:t>zadoalveolární</a:t>
            </a:r>
            <a:r>
              <a:rPr lang="cs-CZ" dirty="0"/>
              <a:t> </a:t>
            </a:r>
            <a:r>
              <a:rPr lang="en-US" dirty="0"/>
              <a:t>[</a:t>
            </a:r>
            <a:r>
              <a:rPr lang="cs-CZ" dirty="0"/>
              <a:t>č</a:t>
            </a:r>
            <a:r>
              <a:rPr lang="en-US" dirty="0"/>
              <a:t>]</a:t>
            </a:r>
            <a:r>
              <a:rPr lang="cs-CZ" dirty="0"/>
              <a:t>.</a:t>
            </a:r>
          </a:p>
          <a:p>
            <a:r>
              <a:rPr lang="cs-CZ" dirty="0"/>
              <a:t>Znělé protějšky </a:t>
            </a:r>
            <a:r>
              <a:rPr lang="en-US" dirty="0"/>
              <a:t>[</a:t>
            </a:r>
            <a:r>
              <a:rPr lang="en-US" dirty="0">
                <a:latin typeface="Times New Roman"/>
                <a:cs typeface="Times New Roman"/>
              </a:rPr>
              <a:t>ʒ</a:t>
            </a:r>
            <a:r>
              <a:rPr lang="cs-CZ" dirty="0">
                <a:latin typeface="Times New Roman"/>
                <a:cs typeface="Times New Roman"/>
              </a:rPr>
              <a:t>, </a:t>
            </a:r>
            <a:r>
              <a:rPr lang="en-US" dirty="0">
                <a:latin typeface="Times New Roman"/>
                <a:cs typeface="Times New Roman"/>
              </a:rPr>
              <a:t>ǯ</a:t>
            </a:r>
            <a:r>
              <a:rPr lang="en-US" dirty="0"/>
              <a:t>] </a:t>
            </a:r>
            <a:r>
              <a:rPr lang="cs-CZ" dirty="0"/>
              <a:t>se vyskytují jako poziční odstíny před znělými párovými souhláskami.</a:t>
            </a:r>
          </a:p>
          <a:p>
            <a:r>
              <a:rPr lang="cs-CZ" dirty="0"/>
              <a:t>Při tvoření </a:t>
            </a:r>
            <a:r>
              <a:rPr lang="en-US" dirty="0"/>
              <a:t>[</a:t>
            </a:r>
            <a:r>
              <a:rPr lang="cs-CZ" dirty="0"/>
              <a:t>c</a:t>
            </a:r>
            <a:r>
              <a:rPr lang="en-US" dirty="0"/>
              <a:t>]</a:t>
            </a:r>
            <a:r>
              <a:rPr lang="cs-CZ" dirty="0"/>
              <a:t> se zadní část hrotu jazyka přitiskne k přední části alveolárního výstupku, přední část hrotu jazyka se přitom opírá              o dolní řezáky.</a:t>
            </a:r>
          </a:p>
          <a:p>
            <a:r>
              <a:rPr lang="cs-CZ" dirty="0"/>
              <a:t>Při artikulaci </a:t>
            </a:r>
            <a:r>
              <a:rPr lang="en-US" dirty="0"/>
              <a:t>[</a:t>
            </a:r>
            <a:r>
              <a:rPr lang="cs-CZ" dirty="0"/>
              <a:t>č</a:t>
            </a:r>
            <a:r>
              <a:rPr lang="en-US" dirty="0"/>
              <a:t>]</a:t>
            </a:r>
            <a:r>
              <a:rPr lang="cs-CZ" dirty="0"/>
              <a:t> se zadní část hrotu jazyka opírá o zadní část alveolárního výstupku, hrot jazyka leží volně v dutině ústní.  </a:t>
            </a:r>
          </a:p>
        </p:txBody>
      </p:sp>
    </p:spTree>
    <p:extLst>
      <p:ext uri="{BB962C8B-B14F-4D97-AF65-F5344CB8AC3E}">
        <p14:creationId xmlns:p14="http://schemas.microsoft.com/office/powerpoint/2010/main" val="32727151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09" y="881336"/>
            <a:ext cx="6782952" cy="492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074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705678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7816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258645" y="2564905"/>
            <a:ext cx="6637468" cy="1152127"/>
          </a:xfrm>
        </p:spPr>
        <p:txBody>
          <a:bodyPr/>
          <a:lstStyle/>
          <a:p>
            <a:pPr algn="ctr"/>
            <a:r>
              <a:rPr lang="cs-CZ" b="1" dirty="0"/>
              <a:t>Děkuji za pozornost.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4729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620688"/>
            <a:ext cx="725919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071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/>
              <a:t>Dělení souhlásek podle místa tvoření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Souhlásky se vyslovují na sedmi místech mluvních orgánů, podle toho je také dělíme.</a:t>
            </a:r>
          </a:p>
          <a:p>
            <a:pPr marL="822960" lvl="1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Obouretné/retoretné (bilabiální): </a:t>
            </a:r>
            <a:r>
              <a:rPr lang="cs-CZ" b="1" dirty="0">
                <a:solidFill>
                  <a:schemeClr val="tx1"/>
                </a:solidFill>
              </a:rPr>
              <a:t>b, p, m</a:t>
            </a:r>
            <a:endParaRPr lang="cs-CZ" dirty="0">
              <a:solidFill>
                <a:schemeClr val="tx1"/>
              </a:solidFill>
            </a:endParaRPr>
          </a:p>
          <a:p>
            <a:pPr marL="822960" lvl="1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Retozubné (labiodentální): </a:t>
            </a:r>
            <a:r>
              <a:rPr lang="cs-CZ" b="1" dirty="0">
                <a:solidFill>
                  <a:schemeClr val="tx1"/>
                </a:solidFill>
              </a:rPr>
              <a:t>f, v, </a:t>
            </a:r>
            <a:r>
              <a:rPr lang="cs-CZ" b="1" dirty="0">
                <a:solidFill>
                  <a:schemeClr val="tx1"/>
                </a:solidFill>
                <a:latin typeface="Times New Roman"/>
                <a:cs typeface="Times New Roman"/>
              </a:rPr>
              <a:t>ɱ</a:t>
            </a:r>
            <a:endParaRPr lang="cs-CZ" b="1" dirty="0">
              <a:solidFill>
                <a:schemeClr val="tx1"/>
              </a:solidFill>
            </a:endParaRPr>
          </a:p>
          <a:p>
            <a:pPr marL="822960" lvl="1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Zubodásňové (</a:t>
            </a:r>
            <a:r>
              <a:rPr lang="cs-CZ" dirty="0" err="1">
                <a:solidFill>
                  <a:schemeClr val="tx1"/>
                </a:solidFill>
              </a:rPr>
              <a:t>alveodentální</a:t>
            </a:r>
            <a:r>
              <a:rPr lang="cs-CZ" dirty="0">
                <a:solidFill>
                  <a:schemeClr val="tx1"/>
                </a:solidFill>
              </a:rPr>
              <a:t>): </a:t>
            </a:r>
            <a:r>
              <a:rPr lang="cs-CZ" b="1" dirty="0">
                <a:solidFill>
                  <a:schemeClr val="tx1"/>
                </a:solidFill>
              </a:rPr>
              <a:t>t, d, n, s, z, c, </a:t>
            </a:r>
            <a:r>
              <a:rPr lang="cs-CZ" sz="2500" b="1" dirty="0">
                <a:solidFill>
                  <a:schemeClr val="tx1"/>
                </a:solidFill>
                <a:latin typeface="Times New Roman"/>
                <a:cs typeface="Times New Roman"/>
              </a:rPr>
              <a:t>ʒ</a:t>
            </a:r>
            <a:r>
              <a:rPr lang="cs-CZ" b="1" dirty="0">
                <a:solidFill>
                  <a:schemeClr val="tx1"/>
                </a:solidFill>
              </a:rPr>
              <a:t>, ř, r, l</a:t>
            </a:r>
          </a:p>
          <a:p>
            <a:pPr marL="822960" lvl="1" indent="-457200">
              <a:buFont typeface="+mj-lt"/>
              <a:buAutoNum type="arabicPeriod"/>
            </a:pPr>
            <a:r>
              <a:rPr lang="cs-CZ" dirty="0" err="1">
                <a:solidFill>
                  <a:schemeClr val="tx1"/>
                </a:solidFill>
              </a:rPr>
              <a:t>Zadodásňové</a:t>
            </a:r>
            <a:r>
              <a:rPr lang="cs-CZ" dirty="0">
                <a:solidFill>
                  <a:schemeClr val="tx1"/>
                </a:solidFill>
              </a:rPr>
              <a:t> (alveolární): </a:t>
            </a:r>
            <a:r>
              <a:rPr lang="cs-CZ" b="1" dirty="0">
                <a:solidFill>
                  <a:schemeClr val="tx1"/>
                </a:solidFill>
              </a:rPr>
              <a:t>š, ž, č, </a:t>
            </a:r>
            <a:r>
              <a:rPr lang="cs-CZ" sz="2500" b="1" dirty="0">
                <a:solidFill>
                  <a:schemeClr val="tx1"/>
                </a:solidFill>
                <a:latin typeface="Times New Roman"/>
                <a:cs typeface="Times New Roman"/>
              </a:rPr>
              <a:t>ǯ</a:t>
            </a:r>
            <a:endParaRPr lang="cs-CZ" sz="2500" b="1" dirty="0">
              <a:solidFill>
                <a:schemeClr val="tx1"/>
              </a:solidFill>
            </a:endParaRPr>
          </a:p>
          <a:p>
            <a:pPr marL="822960" lvl="1" indent="-457200">
              <a:buFont typeface="+mj-lt"/>
              <a:buAutoNum type="arabicPeriod"/>
            </a:pPr>
            <a:r>
              <a:rPr lang="cs-CZ" dirty="0" err="1">
                <a:solidFill>
                  <a:schemeClr val="tx1"/>
                </a:solidFill>
              </a:rPr>
              <a:t>Předopatrové</a:t>
            </a:r>
            <a:r>
              <a:rPr lang="cs-CZ" dirty="0">
                <a:solidFill>
                  <a:schemeClr val="tx1"/>
                </a:solidFill>
              </a:rPr>
              <a:t> (palatální): </a:t>
            </a:r>
            <a:r>
              <a:rPr lang="cs-CZ" b="1" dirty="0">
                <a:solidFill>
                  <a:schemeClr val="tx1"/>
                </a:solidFill>
              </a:rPr>
              <a:t>ť, ď, ň, j </a:t>
            </a:r>
          </a:p>
          <a:p>
            <a:pPr marL="822960" lvl="1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Zadopatrové (velární): </a:t>
            </a:r>
            <a:r>
              <a:rPr lang="cs-CZ" b="1" dirty="0">
                <a:solidFill>
                  <a:schemeClr val="tx1"/>
                </a:solidFill>
              </a:rPr>
              <a:t>k, g, ch, </a:t>
            </a:r>
            <a:r>
              <a:rPr lang="el-GR" sz="2500" b="1" dirty="0">
                <a:solidFill>
                  <a:schemeClr val="tx1"/>
                </a:solidFill>
                <a:latin typeface="Times New Roman"/>
                <a:cs typeface="Times New Roman"/>
              </a:rPr>
              <a:t>χ</a:t>
            </a:r>
            <a:r>
              <a:rPr lang="cs-CZ" sz="2500" b="1" dirty="0">
                <a:solidFill>
                  <a:schemeClr val="tx1"/>
                </a:solidFill>
                <a:latin typeface="Times New Roman"/>
                <a:cs typeface="Times New Roman"/>
              </a:rPr>
              <a:t>, ŋ</a:t>
            </a:r>
            <a:endParaRPr lang="cs-CZ" sz="2500" b="1" dirty="0">
              <a:solidFill>
                <a:schemeClr val="tx1"/>
              </a:solidFill>
            </a:endParaRPr>
          </a:p>
          <a:p>
            <a:pPr marL="822960" lvl="1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Hlasivkové (laryngální): </a:t>
            </a:r>
            <a:r>
              <a:rPr lang="cs-CZ" b="1" dirty="0">
                <a:solidFill>
                  <a:schemeClr val="tx1"/>
                </a:solidFill>
              </a:rPr>
              <a:t>h,</a:t>
            </a:r>
            <a:r>
              <a:rPr lang="cs-CZ" sz="2600" b="1" dirty="0">
                <a:solidFill>
                  <a:schemeClr val="tx1"/>
                </a:solidFill>
              </a:rPr>
              <a:t> </a:t>
            </a:r>
            <a:r>
              <a:rPr lang="cs-CZ" sz="2600" b="1" dirty="0">
                <a:solidFill>
                  <a:schemeClr val="tx1"/>
                </a:solidFill>
                <a:latin typeface="Times New Roman"/>
                <a:cs typeface="Times New Roman"/>
              </a:rPr>
              <a:t>̉</a:t>
            </a:r>
            <a:r>
              <a:rPr lang="cs-CZ" sz="2600" b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(tj. ráz)</a:t>
            </a:r>
          </a:p>
          <a:p>
            <a:pPr marL="822960" lvl="1" indent="-457200">
              <a:buFont typeface="+mj-lt"/>
              <a:buAutoNum type="arabicPeriod"/>
            </a:pP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93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648072"/>
          </a:xfrm>
        </p:spPr>
        <p:txBody>
          <a:bodyPr>
            <a:normAutofit/>
          </a:bodyPr>
          <a:lstStyle/>
          <a:p>
            <a:r>
              <a:rPr lang="cs-CZ" sz="2400" b="1" dirty="0"/>
              <a:t>Dělení souhlásek podle způsobu tvoření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340768"/>
            <a:ext cx="6777317" cy="5760639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Na základě tohoto hlediska dělíme souhlásky na tři skupiny podle překážky, která se staví výdechovému proudu.</a:t>
            </a:r>
          </a:p>
          <a:p>
            <a:pPr marL="525780" indent="-457200">
              <a:buFont typeface="+mj-lt"/>
              <a:buAutoNum type="arabicPeriod"/>
            </a:pPr>
            <a:r>
              <a:rPr lang="cs-CZ" b="1" dirty="0"/>
              <a:t>Závěr (okluze)</a:t>
            </a:r>
          </a:p>
          <a:p>
            <a:pPr marL="365760" lvl="1" indent="0">
              <a:buNone/>
            </a:pPr>
            <a:r>
              <a:rPr lang="cs-CZ" dirty="0"/>
              <a:t>Mluvní orgány se zcela uzavřou a utvoří závěr. Následně se prudce otevřou (exploze/ražení). Podle toho se souhlásky nazývají </a:t>
            </a:r>
            <a:r>
              <a:rPr lang="cs-CZ" b="1" i="1" dirty="0"/>
              <a:t>závěrové</a:t>
            </a:r>
            <a:r>
              <a:rPr lang="cs-CZ" dirty="0"/>
              <a:t> (okluzivy) nebo </a:t>
            </a:r>
            <a:r>
              <a:rPr lang="cs-CZ" b="1" i="1" dirty="0"/>
              <a:t>ražené</a:t>
            </a:r>
            <a:r>
              <a:rPr lang="cs-CZ" dirty="0"/>
              <a:t> (explozivy): p, b, m, </a:t>
            </a:r>
            <a:r>
              <a:rPr lang="cs-CZ" dirty="0">
                <a:latin typeface="Times New Roman"/>
                <a:cs typeface="Times New Roman"/>
              </a:rPr>
              <a:t>ɱ</a:t>
            </a:r>
            <a:r>
              <a:rPr lang="cs-CZ" dirty="0"/>
              <a:t>, t, d, n, ť, ď, ň, g, k, </a:t>
            </a:r>
            <a:r>
              <a:rPr lang="cs-CZ" sz="2400" dirty="0">
                <a:latin typeface="Times New Roman"/>
                <a:cs typeface="Times New Roman"/>
              </a:rPr>
              <a:t>ŋ</a:t>
            </a:r>
            <a:r>
              <a:rPr lang="cs-CZ" dirty="0"/>
              <a:t>,</a:t>
            </a:r>
            <a:r>
              <a:rPr lang="cs-CZ" sz="2900" dirty="0"/>
              <a:t> </a:t>
            </a:r>
            <a:r>
              <a:rPr lang="cs-CZ" dirty="0"/>
              <a:t>ráz</a:t>
            </a:r>
            <a:endParaRPr lang="cs-CZ" b="1" dirty="0"/>
          </a:p>
          <a:p>
            <a:pPr marL="525780" indent="-457200">
              <a:buFont typeface="+mj-lt"/>
              <a:buAutoNum type="arabicPeriod"/>
            </a:pPr>
            <a:r>
              <a:rPr lang="cs-CZ" b="1" dirty="0" err="1"/>
              <a:t>Polozávěr</a:t>
            </a:r>
            <a:r>
              <a:rPr lang="cs-CZ" b="1" dirty="0"/>
              <a:t> (</a:t>
            </a:r>
            <a:r>
              <a:rPr lang="cs-CZ" b="1" dirty="0" err="1"/>
              <a:t>semiokluze</a:t>
            </a:r>
            <a:r>
              <a:rPr lang="cs-CZ" b="1" dirty="0"/>
              <a:t>)</a:t>
            </a:r>
          </a:p>
          <a:p>
            <a:pPr marL="365760" lvl="1" indent="0">
              <a:buNone/>
            </a:pPr>
            <a:r>
              <a:rPr lang="cs-CZ" dirty="0"/>
              <a:t>Mluvní orgány vytvoří plný závěr, který následně odstraní. Tyto souhlásky se </a:t>
            </a:r>
            <a:r>
              <a:rPr lang="cs-CZ"/>
              <a:t>nazývají afrikáty, </a:t>
            </a:r>
            <a:r>
              <a:rPr lang="cs-CZ" dirty="0"/>
              <a:t>polozávěrové (semiokluzivy): c, </a:t>
            </a:r>
            <a:r>
              <a:rPr lang="cs-CZ" dirty="0">
                <a:latin typeface="Times New Roman"/>
                <a:cs typeface="Times New Roman"/>
              </a:rPr>
              <a:t>ʒ</a:t>
            </a:r>
            <a:r>
              <a:rPr lang="cs-CZ" dirty="0"/>
              <a:t>, č, </a:t>
            </a:r>
            <a:r>
              <a:rPr lang="cs-CZ" dirty="0">
                <a:latin typeface="Times New Roman"/>
                <a:cs typeface="Times New Roman"/>
              </a:rPr>
              <a:t>ǯ</a:t>
            </a:r>
            <a:r>
              <a:rPr lang="cs-CZ" dirty="0"/>
              <a:t>  </a:t>
            </a:r>
          </a:p>
          <a:p>
            <a:pPr marL="525780" indent="-457200">
              <a:buFont typeface="+mj-lt"/>
              <a:buAutoNum type="arabicPeriod"/>
            </a:pPr>
            <a:r>
              <a:rPr lang="cs-CZ" b="1" dirty="0"/>
              <a:t>Úžina (konstrikce)</a:t>
            </a:r>
          </a:p>
          <a:p>
            <a:pPr marL="68580" indent="0">
              <a:buNone/>
            </a:pPr>
            <a:r>
              <a:rPr lang="cs-CZ" b="1" dirty="0"/>
              <a:t>      </a:t>
            </a:r>
            <a:r>
              <a:rPr lang="cs-CZ" dirty="0"/>
              <a:t>Při výslovnosti se vytvoří mezi mluvními orgány úžina, kterou </a:t>
            </a:r>
          </a:p>
          <a:p>
            <a:pPr marL="68580" indent="0">
              <a:buNone/>
            </a:pPr>
            <a:r>
              <a:rPr lang="cs-CZ" dirty="0"/>
              <a:t>      prochází výdechový proud. Souhlásky se nazývají </a:t>
            </a:r>
          </a:p>
          <a:p>
            <a:pPr marL="68580" indent="0">
              <a:buNone/>
            </a:pPr>
            <a:r>
              <a:rPr lang="cs-CZ" dirty="0"/>
              <a:t>      úžinové/třené (frikativy): f, v, s, z, ř, </a:t>
            </a:r>
            <a:r>
              <a:rPr lang="cs-CZ" sz="2900" dirty="0">
                <a:latin typeface="Times New Roman"/>
                <a:cs typeface="Times New Roman"/>
              </a:rPr>
              <a:t>ṝ </a:t>
            </a:r>
            <a:r>
              <a:rPr lang="cs-CZ" dirty="0">
                <a:cs typeface="Times New Roman"/>
              </a:rPr>
              <a:t>(tj. neznělé ř)</a:t>
            </a:r>
            <a:r>
              <a:rPr lang="cs-CZ" dirty="0"/>
              <a:t>, r, l, š, ž, j,</a:t>
            </a:r>
          </a:p>
          <a:p>
            <a:pPr marL="68580" indent="0">
              <a:buNone/>
            </a:pPr>
            <a:r>
              <a:rPr lang="cs-CZ" dirty="0"/>
              <a:t>      ch, </a:t>
            </a:r>
            <a:r>
              <a:rPr lang="el-GR" sz="2900" dirty="0">
                <a:latin typeface="Times New Roman"/>
                <a:cs typeface="Times New Roman"/>
              </a:rPr>
              <a:t>χ</a:t>
            </a:r>
            <a:r>
              <a:rPr lang="cs-CZ" dirty="0"/>
              <a:t>, h.</a:t>
            </a:r>
          </a:p>
          <a:p>
            <a:pPr lvl="1"/>
            <a:r>
              <a:rPr lang="cs-CZ" dirty="0"/>
              <a:t>Zvláštní úžina vzniká při artikulaci </a:t>
            </a:r>
            <a:r>
              <a:rPr lang="cs-CZ" b="1" dirty="0"/>
              <a:t>l</a:t>
            </a:r>
            <a:r>
              <a:rPr lang="cs-CZ" dirty="0"/>
              <a:t>, kdy konec jazyka vytváří svým ohnutím nahoru úžinu a výdechový proud vychází na obě strany. Takové úžině říkáme </a:t>
            </a:r>
            <a:r>
              <a:rPr lang="cs-CZ" b="1" dirty="0"/>
              <a:t>boková</a:t>
            </a:r>
            <a:r>
              <a:rPr lang="cs-CZ" dirty="0"/>
              <a:t> (laterální). </a:t>
            </a:r>
          </a:p>
          <a:p>
            <a:pPr lvl="1"/>
            <a:r>
              <a:rPr lang="cs-CZ" dirty="0"/>
              <a:t>Souhláska </a:t>
            </a:r>
            <a:r>
              <a:rPr lang="cs-CZ" b="1" dirty="0"/>
              <a:t>r</a:t>
            </a:r>
            <a:r>
              <a:rPr lang="cs-CZ" dirty="0"/>
              <a:t> a </a:t>
            </a:r>
            <a:r>
              <a:rPr lang="cs-CZ" b="1" dirty="0"/>
              <a:t>ř </a:t>
            </a:r>
            <a:r>
              <a:rPr lang="cs-CZ" dirty="0"/>
              <a:t>se tvoří tak, že se konec jazyka rychle dotkne tvrdého patra a přitom vibruje: při výslovnosti r jedenkrát, při výslovnosti  ř  dvakrát až třikrát. Proto se souhlásky r a ř nazývají také </a:t>
            </a:r>
            <a:r>
              <a:rPr lang="cs-CZ" b="1" dirty="0"/>
              <a:t>vibranty</a:t>
            </a:r>
            <a:r>
              <a:rPr lang="cs-CZ" dirty="0"/>
              <a:t>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84177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864096"/>
          </a:xfrm>
        </p:spPr>
        <p:txBody>
          <a:bodyPr>
            <a:normAutofit fontScale="90000"/>
          </a:bodyPr>
          <a:lstStyle/>
          <a:p>
            <a:r>
              <a:rPr lang="cs-CZ" sz="2800" b="1" dirty="0"/>
              <a:t>Dělení souhlásek podle přítomnosti základního tónu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131821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Znělost</a:t>
            </a:r>
            <a:r>
              <a:rPr lang="cs-CZ" dirty="0"/>
              <a:t> a </a:t>
            </a:r>
            <a:r>
              <a:rPr lang="cs-CZ" b="1" dirty="0"/>
              <a:t>neznělost</a:t>
            </a:r>
            <a:r>
              <a:rPr lang="cs-CZ" dirty="0"/>
              <a:t> jsou vlastnosti souhlásek, které závisí na přítomnosti základního tónu.</a:t>
            </a:r>
          </a:p>
          <a:p>
            <a:r>
              <a:rPr lang="cs-CZ" dirty="0"/>
              <a:t>Základní tón se tvoří v hlasivkách.</a:t>
            </a:r>
          </a:p>
          <a:p>
            <a:r>
              <a:rPr lang="cs-CZ" dirty="0"/>
              <a:t>Souhlásky, které mají značnou část tónové složky, se nazývají </a:t>
            </a:r>
            <a:r>
              <a:rPr lang="cs-CZ" b="1" dirty="0"/>
              <a:t>sonory</a:t>
            </a:r>
            <a:r>
              <a:rPr lang="cs-CZ" dirty="0"/>
              <a:t>. </a:t>
            </a:r>
          </a:p>
          <a:p>
            <a:r>
              <a:rPr lang="cs-CZ" dirty="0"/>
              <a:t>Všechny ostatní souhlásky jsou </a:t>
            </a:r>
            <a:r>
              <a:rPr lang="cs-CZ" b="1" dirty="0"/>
              <a:t>šumové</a:t>
            </a:r>
            <a:r>
              <a:rPr lang="cs-CZ" dirty="0"/>
              <a:t> a podle přítomnosti základního tónu je dělíme na dvě skupiny: </a:t>
            </a:r>
            <a:r>
              <a:rPr lang="cs-CZ" b="1" dirty="0"/>
              <a:t>znělé</a:t>
            </a:r>
            <a:r>
              <a:rPr lang="cs-CZ" dirty="0"/>
              <a:t> a </a:t>
            </a:r>
            <a:r>
              <a:rPr lang="cs-CZ" b="1" dirty="0"/>
              <a:t>neznělé</a:t>
            </a:r>
            <a:r>
              <a:rPr lang="cs-CZ" dirty="0"/>
              <a:t>.</a:t>
            </a:r>
          </a:p>
          <a:p>
            <a:r>
              <a:rPr lang="cs-CZ" dirty="0"/>
              <a:t>Z tohoto hlediska můžeme souhlásky rozdělit na tři skupiny:</a:t>
            </a:r>
          </a:p>
          <a:p>
            <a:pPr marL="822960" lvl="1" indent="-457200">
              <a:buFont typeface="+mj-lt"/>
              <a:buAutoNum type="arabicPeriod"/>
            </a:pPr>
            <a:r>
              <a:rPr lang="cs-CZ" b="1" dirty="0"/>
              <a:t>Sonory: j, l, r, m, </a:t>
            </a:r>
            <a:r>
              <a:rPr lang="cs-CZ" sz="2500" b="1" dirty="0">
                <a:latin typeface="Times New Roman"/>
                <a:cs typeface="Times New Roman"/>
              </a:rPr>
              <a:t>ɱ</a:t>
            </a:r>
            <a:r>
              <a:rPr lang="cs-CZ" b="1" dirty="0"/>
              <a:t>, n, </a:t>
            </a:r>
            <a:r>
              <a:rPr lang="cs-CZ" sz="2500" b="1" dirty="0">
                <a:latin typeface="Times New Roman"/>
                <a:cs typeface="Times New Roman"/>
              </a:rPr>
              <a:t>ŋ</a:t>
            </a:r>
            <a:r>
              <a:rPr lang="cs-CZ" b="1" dirty="0"/>
              <a:t>, ň</a:t>
            </a:r>
          </a:p>
          <a:p>
            <a:pPr marL="822960" lvl="1" indent="-457200">
              <a:buFont typeface="+mj-lt"/>
              <a:buAutoNum type="arabicPeriod"/>
            </a:pPr>
            <a:r>
              <a:rPr lang="cs-CZ" b="1" dirty="0"/>
              <a:t>Znělé: b, d, ď, g, v, z, ž, h, </a:t>
            </a:r>
            <a:r>
              <a:rPr lang="el-GR" sz="2500" b="1" dirty="0">
                <a:latin typeface="Times New Roman"/>
                <a:cs typeface="Times New Roman"/>
              </a:rPr>
              <a:t>χ</a:t>
            </a:r>
            <a:r>
              <a:rPr lang="cs-CZ" b="1" dirty="0"/>
              <a:t>, ř, </a:t>
            </a:r>
            <a:r>
              <a:rPr lang="cs-CZ" sz="2500" b="1" dirty="0">
                <a:latin typeface="Times New Roman"/>
                <a:cs typeface="Times New Roman"/>
              </a:rPr>
              <a:t>ʒ, ǯ</a:t>
            </a:r>
            <a:endParaRPr lang="cs-CZ" b="1" dirty="0"/>
          </a:p>
          <a:p>
            <a:pPr marL="822960" lvl="1" indent="-457200">
              <a:buFont typeface="+mj-lt"/>
              <a:buAutoNum type="arabicPeriod"/>
            </a:pPr>
            <a:r>
              <a:rPr lang="cs-CZ" b="1" dirty="0"/>
              <a:t>Neznělé: p, t, ť, k, f, s, š, ch, ř, c, č</a:t>
            </a:r>
          </a:p>
        </p:txBody>
      </p:sp>
    </p:spTree>
    <p:extLst>
      <p:ext uri="{BB962C8B-B14F-4D97-AF65-F5344CB8AC3E}">
        <p14:creationId xmlns:p14="http://schemas.microsoft.com/office/powerpoint/2010/main" val="1033227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/>
          </a:bodyPr>
          <a:lstStyle/>
          <a:p>
            <a:r>
              <a:rPr lang="cs-CZ" sz="2500" b="1" dirty="0"/>
              <a:t>Dělení souhlásek podle účasti dutiny nosní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3843789"/>
          </a:xfrm>
        </p:spPr>
        <p:txBody>
          <a:bodyPr>
            <a:normAutofit fontScale="92500"/>
          </a:bodyPr>
          <a:lstStyle/>
          <a:p>
            <a:r>
              <a:rPr lang="cs-CZ" dirty="0"/>
              <a:t>Při tvoření souhlásek prochází výdechový proud z dutiny hrdelní do dutiny ústní nebo nosní.</a:t>
            </a:r>
          </a:p>
          <a:p>
            <a:r>
              <a:rPr lang="cs-CZ" dirty="0"/>
              <a:t>Tyto dutiny jsou s dutinou hrdelní po stránce anatomické spojeny.</a:t>
            </a:r>
          </a:p>
          <a:p>
            <a:r>
              <a:rPr lang="cs-CZ" dirty="0"/>
              <a:t>Když se uzavře průchod do dutiny nosní, tvoří se souhlásky v dutině ústní, pokud se lehce otevře, umožní výdechovému proudu přejít do dutiny nosní a výsledkem artikulace jsou souhlásky nosové (nazály): </a:t>
            </a:r>
            <a:r>
              <a:rPr lang="cs-CZ" b="1" dirty="0"/>
              <a:t>m, </a:t>
            </a:r>
            <a:r>
              <a:rPr lang="cs-CZ" sz="2600" b="1" dirty="0">
                <a:latin typeface="Times New Roman"/>
                <a:cs typeface="Times New Roman"/>
              </a:rPr>
              <a:t>ɱ</a:t>
            </a:r>
            <a:r>
              <a:rPr lang="cs-CZ" b="1" dirty="0"/>
              <a:t>, n, </a:t>
            </a:r>
            <a:r>
              <a:rPr lang="cs-CZ" sz="1900" b="1" dirty="0">
                <a:latin typeface="Times New Roman"/>
                <a:cs typeface="Times New Roman"/>
              </a:rPr>
              <a:t>Ƞ</a:t>
            </a:r>
            <a:r>
              <a:rPr lang="cs-CZ" b="1" dirty="0"/>
              <a:t>, ň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742360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831</TotalTime>
  <Words>2690</Words>
  <Application>Microsoft Office PowerPoint</Application>
  <PresentationFormat>Předvádění na obrazovce (4:3)</PresentationFormat>
  <Paragraphs>179</Paragraphs>
  <Slides>43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9" baseType="lpstr">
      <vt:lpstr>Arial</vt:lpstr>
      <vt:lpstr>Calibri</vt:lpstr>
      <vt:lpstr>Century Gothic</vt:lpstr>
      <vt:lpstr>Times New Roman</vt:lpstr>
      <vt:lpstr>Wingdings 2</vt:lpstr>
      <vt:lpstr>Austin</vt:lpstr>
      <vt:lpstr>HLÁSKY II. Souhlásky</vt:lpstr>
      <vt:lpstr>Souhlásky</vt:lpstr>
      <vt:lpstr>       Pro popis tvoření souhlásek je účelné vyznačit jednotlivé fáze, v nichž se artikulační děj uskutečňuje: </vt:lpstr>
      <vt:lpstr>Souhlásky klasifikujeme podle několika hledisek:</vt:lpstr>
      <vt:lpstr>Prezentace aplikace PowerPoint</vt:lpstr>
      <vt:lpstr>Dělení souhlásek podle místa tvoření</vt:lpstr>
      <vt:lpstr>Dělení souhlásek podle způsobu tvoření</vt:lpstr>
      <vt:lpstr>Dělení souhlásek podle přítomnosti základního tónu</vt:lpstr>
      <vt:lpstr>Dělení souhlásek podle účasti dutiny nosní</vt:lpstr>
      <vt:lpstr>Třídění podle artikulujícího orgánu</vt:lpstr>
      <vt:lpstr>SOUHLÁSKY ZÁVĚROVÉ</vt:lpstr>
      <vt:lpstr>Okluzívy retné [p, b, m]</vt:lpstr>
      <vt:lpstr>Prezentace aplikace PowerPoint</vt:lpstr>
      <vt:lpstr>Okluzívy zubodásňové [t, d, n]</vt:lpstr>
      <vt:lpstr>Prezentace aplikace PowerPoint</vt:lpstr>
      <vt:lpstr>Okluzívy předopatrové [ť, ď, ň]</vt:lpstr>
      <vt:lpstr>Prezentace aplikace PowerPoint</vt:lpstr>
      <vt:lpstr>Okluzívy velární [k, g]</vt:lpstr>
      <vt:lpstr>Prezentace aplikace PowerPoint</vt:lpstr>
      <vt:lpstr>Okluzíva laryngální (tzv. ráz)</vt:lpstr>
      <vt:lpstr>Prezentace aplikace PowerPoint</vt:lpstr>
      <vt:lpstr>Souhlásky úžinové</vt:lpstr>
      <vt:lpstr>Konstriktivy retozubné [f, v]</vt:lpstr>
      <vt:lpstr>Prezentace aplikace PowerPoint</vt:lpstr>
      <vt:lpstr>Konstriktivy zubodásňové</vt:lpstr>
      <vt:lpstr>Přední alveolární konstriktivy [s, z]</vt:lpstr>
      <vt:lpstr>Prezentace aplikace PowerPoint</vt:lpstr>
      <vt:lpstr>   Zadní alveolární konstriktivy  [š, ž]</vt:lpstr>
      <vt:lpstr>Prezentace aplikace PowerPoint</vt:lpstr>
      <vt:lpstr>Konstriktiva palatální [j]</vt:lpstr>
      <vt:lpstr>Prezentace aplikace PowerPoint</vt:lpstr>
      <vt:lpstr> Konstriktiva velární [x]</vt:lpstr>
      <vt:lpstr>Prezentace aplikace PowerPoint</vt:lpstr>
      <vt:lpstr>Konstriktiva hrtanová [h] </vt:lpstr>
      <vt:lpstr>Prezentace aplikace PowerPoint</vt:lpstr>
      <vt:lpstr>Konstriktiva boková (laterální) [l]</vt:lpstr>
      <vt:lpstr>Prezentace aplikace PowerPoint</vt:lpstr>
      <vt:lpstr>Konstriktivy kmitavé (vibranty) – [r, ř] </vt:lpstr>
      <vt:lpstr>Prezentace aplikace PowerPoint</vt:lpstr>
      <vt:lpstr>Souhlásky polozávěrové [c, č]</vt:lpstr>
      <vt:lpstr>Prezentace aplikace PowerPoint</vt:lpstr>
      <vt:lpstr>Prezentace aplikace PowerPoint</vt:lpstr>
      <vt:lpstr>Děkuji za pozornost.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HLÁSKY</dc:title>
  <dc:creator>Sochor</dc:creator>
  <cp:lastModifiedBy>Dagmar Sochorová</cp:lastModifiedBy>
  <cp:revision>98</cp:revision>
  <dcterms:created xsi:type="dcterms:W3CDTF">2013-10-20T18:56:43Z</dcterms:created>
  <dcterms:modified xsi:type="dcterms:W3CDTF">2023-10-16T11:39:50Z</dcterms:modified>
</cp:coreProperties>
</file>