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bcf6ec5f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bcf6ec5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bcf6ec5f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4bcf6ec5f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bcf6ec5f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4bcf6ec5f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4bcf6ec5f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4bcf6ec5f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bcf6ec5f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bcf6ec5f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bcf6ec5f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4bcf6ec5f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gramar.in/cs/category.php?subcategory=gaj5&amp;grade=5" TargetMode="External"/><Relationship Id="rId10" Type="http://schemas.openxmlformats.org/officeDocument/2006/relationships/hyperlink" Target="https://www.gramar.in/cs/game.php?g_idt=634ea3bb3b3c4" TargetMode="External"/><Relationship Id="rId13" Type="http://schemas.openxmlformats.org/officeDocument/2006/relationships/hyperlink" Target="https://www.gramar.in/cs/test.php?g_idt=634ea47857e4e" TargetMode="External"/><Relationship Id="rId12" Type="http://schemas.openxmlformats.org/officeDocument/2006/relationships/hyperlink" Target="https://www.gramar.in/cs/game.php?g_idt=634ea43b3dba2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pexeso.net/vyjmenovana-slova-b/04418" TargetMode="External"/><Relationship Id="rId4" Type="http://schemas.openxmlformats.org/officeDocument/2006/relationships/hyperlink" Target="https://www.onlinecviceni.cz/exc/list_sel_topics.php" TargetMode="External"/><Relationship Id="rId9" Type="http://schemas.openxmlformats.org/officeDocument/2006/relationships/hyperlink" Target="https://www.gramar.in/cs/game.php?g_idt=634ea3946c01b" TargetMode="External"/><Relationship Id="rId5" Type="http://schemas.openxmlformats.org/officeDocument/2006/relationships/hyperlink" Target="https://www.gramar.in/cs/" TargetMode="External"/><Relationship Id="rId6" Type="http://schemas.openxmlformats.org/officeDocument/2006/relationships/hyperlink" Target="https://www.gramar.in/cs/test.php?g_idt=634ea2aab7559" TargetMode="External"/><Relationship Id="rId7" Type="http://schemas.openxmlformats.org/officeDocument/2006/relationships/hyperlink" Target="https://www.gramar.in/cs/game.php?g_idt=634ea2de0a132" TargetMode="External"/><Relationship Id="rId8" Type="http://schemas.openxmlformats.org/officeDocument/2006/relationships/hyperlink" Target="https://www.gramar.in/cs/game.php?g_idt=634ea34c8209e" TargetMode="External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umimecesky.cz/roboti-slovni-druhy-mix-1?source=explicitExercise#" TargetMode="External"/><Relationship Id="rId10" Type="http://schemas.openxmlformats.org/officeDocument/2006/relationships/hyperlink" Target="https://www.umimecesky.cz/vtipy-rozcvicka/256" TargetMode="External"/><Relationship Id="rId13" Type="http://schemas.openxmlformats.org/officeDocument/2006/relationships/hyperlink" Target="https://www.umimecesky.cz/tetris-rody?source=explicitExercise#" TargetMode="External"/><Relationship Id="rId12" Type="http://schemas.openxmlformats.org/officeDocument/2006/relationships/hyperlink" Target="https://www.umimecesky.cz/strilecka-koncovky-pridavnych-jmen-i-y-jarni-mlady?source=explicitExercise#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umimecesky.cz/?fromSSO=1" TargetMode="External"/><Relationship Id="rId4" Type="http://schemas.openxmlformats.org/officeDocument/2006/relationships/hyperlink" Target="https://www.umimecesky.cz/doplnovacka-vyjmenovana-slova-po-b-1-uroven/104" TargetMode="External"/><Relationship Id="rId9" Type="http://schemas.openxmlformats.org/officeDocument/2006/relationships/hyperlink" Target="https://www.umimecesky.cz/krizovky-vztahy-slov/11" TargetMode="External"/><Relationship Id="rId5" Type="http://schemas.openxmlformats.org/officeDocument/2006/relationships/hyperlink" Target="https://www.umimecesky.cz/otazky-podstatna-jmena-vzory-muzskeho-rodu-2" TargetMode="External"/><Relationship Id="rId6" Type="http://schemas.openxmlformats.org/officeDocument/2006/relationships/hyperlink" Target="https://www.umimecesky.cz/presouvani-slovni-zasoba-mesto-1/310" TargetMode="External"/><Relationship Id="rId7" Type="http://schemas.openxmlformats.org/officeDocument/2006/relationships/hyperlink" Target="https://www.umimecesky.cz/rozrazovacka-dobyt-pobit-a-spol-2-uroven?source=explicitExercise" TargetMode="External"/><Relationship Id="rId8" Type="http://schemas.openxmlformats.org/officeDocument/2006/relationships/hyperlink" Target="https://www.umimecesky.cz/krok-po-kroku-koncovky-ovi-ovy-2/269" TargetMode="External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umimecesky.cz/?fromSSO=1" TargetMode="External"/><Relationship Id="rId10" Type="http://schemas.openxmlformats.org/officeDocument/2006/relationships/hyperlink" Target="https://rysava.websnadno.cz/Cesky-jazyk-2rocnik.html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estina.hrou.cz/" TargetMode="External"/><Relationship Id="rId4" Type="http://schemas.openxmlformats.org/officeDocument/2006/relationships/hyperlink" Target="https://www.mojecestina.cz/" TargetMode="External"/><Relationship Id="rId9" Type="http://schemas.openxmlformats.org/officeDocument/2006/relationships/hyperlink" Target="http://skolicka6.sweb.cz/CVICENISOBRAZKY/CVICENI1.htm" TargetMode="External"/><Relationship Id="rId5" Type="http://schemas.openxmlformats.org/officeDocument/2006/relationships/hyperlink" Target="http://cviceni.testy.sweb.cz/CJ.htm" TargetMode="External"/><Relationship Id="rId6" Type="http://schemas.openxmlformats.org/officeDocument/2006/relationships/hyperlink" Target="https://skolakov.eu/" TargetMode="External"/><Relationship Id="rId7" Type="http://schemas.openxmlformats.org/officeDocument/2006/relationships/hyperlink" Target="http://www.naucsepsat.cz/vyjmenovana-slova/dopln/oe7vnh7thjgo7a53yvp3noem4y/" TargetMode="External"/><Relationship Id="rId8" Type="http://schemas.openxmlformats.org/officeDocument/2006/relationships/hyperlink" Target="https://pripravy.estranky.cz/clanky/jazyk-cesky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uciteleucitelum.cz/material/cesky-jazyk/antonyma-slova-protikladna-domino" TargetMode="External"/><Relationship Id="rId4" Type="http://schemas.openxmlformats.org/officeDocument/2006/relationships/hyperlink" Target="https://eschovka.cz/product/?pid=1747" TargetMode="External"/><Relationship Id="rId5" Type="http://schemas.openxmlformats.org/officeDocument/2006/relationships/hyperlink" Target="https://eschovka.cz/product/?pid=1747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quizizz.com/" TargetMode="External"/><Relationship Id="rId4" Type="http://schemas.openxmlformats.org/officeDocument/2006/relationships/hyperlink" Target="https://create.kahoot.it/auth/login" TargetMode="External"/><Relationship Id="rId5" Type="http://schemas.openxmlformats.org/officeDocument/2006/relationships/hyperlink" Target="https://quizlet.com/it" TargetMode="External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youtube.com/watch?v=0sTNv3Yerlg" TargetMode="External"/><Relationship Id="rId10" Type="http://schemas.openxmlformats.org/officeDocument/2006/relationships/hyperlink" Target="https://www.agatinsvet.cz/dobble-zoo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megaknihy.cz/hry/670724-slova-z-kufru-krabicova-hra.html?utm_si=RFlidjRTZUc2Tmpjd056STBOamN3TnpJMA==&amp;matchtype=&amp;network=x&amp;device=c&amp;creative=&amp;keyword=&amp;placement=&amp;param1=&amp;param2=&amp;adposition=&amp;campaignid=17364182571&amp;adgroupid=&amp;feeditemid=&amp;targetid=&amp;loc_physical_ms=9062865&amp;loc_interest_ms=&amp;searchtype=&amp;gclid=Cj0KCQjwnbmaBhD-ARIsAGTPcfVKLvCiNY7yY53AUxgI31NxTsS4WMxSLZlXUj1jDzdmOjsWGc9fgJsaAsWKEALw_wcB" TargetMode="External"/><Relationship Id="rId4" Type="http://schemas.openxmlformats.org/officeDocument/2006/relationships/hyperlink" Target="https://www.megaknihy.cz/znalostni-hry/560891-jmeno-mesto-zvire-vec-krabicova-hra.html?block=edition&amp;position=1" TargetMode="External"/><Relationship Id="rId9" Type="http://schemas.openxmlformats.org/officeDocument/2006/relationships/hyperlink" Target="https://www.youtube.com/watch?v=NSNoHvdGG68" TargetMode="External"/><Relationship Id="rId5" Type="http://schemas.openxmlformats.org/officeDocument/2006/relationships/hyperlink" Target="https://www.agatinsvet.cz/abeceda-aneb-pestre-hratky-s-pismenky-a-obrazky/" TargetMode="External"/><Relationship Id="rId6" Type="http://schemas.openxmlformats.org/officeDocument/2006/relationships/hyperlink" Target="https://www.agatinsvet.cz/pismenkove-kvarteto/" TargetMode="External"/><Relationship Id="rId7" Type="http://schemas.openxmlformats.org/officeDocument/2006/relationships/hyperlink" Target="https://www.agatinsvet.cz/pekelne-uceni-s-certikem-kvitkem-vyjmenovana-slova/" TargetMode="External"/><Relationship Id="rId8" Type="http://schemas.openxmlformats.org/officeDocument/2006/relationships/hyperlink" Target="https://www.agatinsvet.cz/batamo-valka-slov-karetni-hr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Hry v českém jazyce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Hry na internetu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56400"/>
            <a:ext cx="8520600" cy="40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3"/>
              </a:rPr>
              <a:t>Pexeso: vyjmenovaná slova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4"/>
              </a:rPr>
              <a:t>Procvičování (soutěže pro registrované)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5"/>
              </a:rPr>
              <a:t>gramar.in: rozsáhlá zásoba her a procvičování</a:t>
            </a:r>
            <a:r>
              <a:rPr lang="it"/>
              <a:t>: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individuálně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proti Grétce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proti kamarádovi (jen pro registrované)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 u="sng">
                <a:solidFill>
                  <a:schemeClr val="hlink"/>
                </a:solidFill>
                <a:hlinkClick r:id="rId6"/>
              </a:rPr>
              <a:t>Hádej slovo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 u="sng">
                <a:solidFill>
                  <a:schemeClr val="hlink"/>
                </a:solidFill>
                <a:hlinkClick r:id="rId7"/>
              </a:rPr>
              <a:t>Hoď kostkou (úkolová hra)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 u="sng">
                <a:solidFill>
                  <a:schemeClr val="hlink"/>
                </a:solidFill>
                <a:hlinkClick r:id="rId8"/>
              </a:rPr>
              <a:t>Žebříky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 u="sng">
                <a:solidFill>
                  <a:schemeClr val="hlink"/>
                </a:solidFill>
                <a:hlinkClick r:id="rId9"/>
              </a:rPr>
              <a:t>Bludiště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 u="sng">
                <a:solidFill>
                  <a:schemeClr val="hlink"/>
                </a:solidFill>
                <a:hlinkClick r:id="rId10"/>
              </a:rPr>
              <a:t>Závody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 u="sng">
                <a:solidFill>
                  <a:schemeClr val="hlink"/>
                </a:solidFill>
                <a:hlinkClick r:id="rId11"/>
              </a:rPr>
              <a:t>Hexagon (pouze proti kamarádovi)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 u="sng">
                <a:solidFill>
                  <a:schemeClr val="hlink"/>
                </a:solidFill>
                <a:hlinkClick r:id="rId12"/>
              </a:rPr>
              <a:t>Mapa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it" u="sng">
                <a:solidFill>
                  <a:schemeClr val="hlink"/>
                </a:solidFill>
                <a:hlinkClick r:id="rId13"/>
              </a:rPr>
              <a:t>Tajenka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27BA0"/>
                </a:solidFill>
              </a:rPr>
              <a:t>Hry na internetu</a:t>
            </a:r>
            <a:endParaRPr b="1">
              <a:solidFill>
                <a:srgbClr val="C27BA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017725"/>
            <a:ext cx="8520600" cy="403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3"/>
              </a:rPr>
              <a:t>umimecesky.cz</a:t>
            </a:r>
            <a:endParaRPr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4"/>
              </a:rPr>
              <a:t>Rozhodovačka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5"/>
              </a:rPr>
              <a:t>Otázky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6"/>
              </a:rPr>
              <a:t>Přesouvání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7"/>
              </a:rPr>
              <a:t>Rozřazovačka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8"/>
              </a:rPr>
              <a:t>Krok po kroku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9"/>
              </a:rPr>
              <a:t>Křížovky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10"/>
              </a:rPr>
              <a:t>Vtipy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11"/>
              </a:rPr>
              <a:t>Roboti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12"/>
              </a:rPr>
              <a:t>Střílečka</a:t>
            </a:r>
            <a:endParaRPr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sz="1500" u="sng">
                <a:solidFill>
                  <a:schemeClr val="hlink"/>
                </a:solidFill>
                <a:hlinkClick r:id="rId13"/>
              </a:rPr>
              <a:t>Tetris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27BA0"/>
                </a:solidFill>
              </a:rPr>
              <a:t>Další možnosti procvičování jazyka na internetu:</a:t>
            </a:r>
            <a:endParaRPr b="1">
              <a:solidFill>
                <a:srgbClr val="C27BA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9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3"/>
              </a:rPr>
              <a:t>cestina.hrou.cz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4"/>
              </a:rPr>
              <a:t>mojecestina.cz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5"/>
              </a:rPr>
              <a:t>cviceni.test.sweb.cz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6"/>
              </a:rPr>
              <a:t>skolakov.eu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7"/>
              </a:rPr>
              <a:t>naucsepsat.cz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8"/>
              </a:rPr>
              <a:t>pripravy.estranky.cz</a:t>
            </a:r>
            <a:r>
              <a:rPr lang="it"/>
              <a:t>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 u="sng">
                <a:solidFill>
                  <a:schemeClr val="hlink"/>
                </a:solidFill>
                <a:hlinkClick r:id="rId9"/>
              </a:rPr>
              <a:t>skolicka6.sweb.cz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10"/>
              </a:rPr>
              <a:t>www.rysava.websnadno.cz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11"/>
              </a:rPr>
              <a:t>umimecesky.cz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Hry v hodině: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Slovní fotbal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Město, jméno, zvíře, věc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Puzzle (ukázka)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Bingo (ukázka)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Kufr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Trimino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Kompot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Domino: </a:t>
            </a:r>
            <a:r>
              <a:rPr lang="it" u="sng">
                <a:solidFill>
                  <a:schemeClr val="hlink"/>
                </a:solidFill>
                <a:hlinkClick r:id="rId3"/>
              </a:rPr>
              <a:t>odkaz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Já mám…, kdo má…? </a:t>
            </a:r>
            <a:r>
              <a:rPr lang="it" u="sng">
                <a:solidFill>
                  <a:schemeClr val="hlink"/>
                </a:solidFill>
                <a:hlinkClick r:id="rId4"/>
              </a:rPr>
              <a:t>odka</a:t>
            </a:r>
            <a:r>
              <a:rPr lang="it" u="sng">
                <a:solidFill>
                  <a:schemeClr val="hlink"/>
                </a:solidFill>
                <a:hlinkClick r:id="rId5"/>
              </a:rPr>
              <a:t>z</a:t>
            </a:r>
            <a:endParaRPr baseline="30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27BA0"/>
                </a:solidFill>
              </a:rPr>
              <a:t>Online h</a:t>
            </a:r>
            <a:r>
              <a:rPr b="1" lang="it">
                <a:solidFill>
                  <a:srgbClr val="C27BA0"/>
                </a:solidFill>
              </a:rPr>
              <a:t>ry v hodině: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3"/>
              </a:rPr>
              <a:t>Quizizz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4"/>
              </a:rPr>
              <a:t>Kahoot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5"/>
              </a:rPr>
              <a:t>Quizlet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27BA0"/>
                </a:solidFill>
              </a:rPr>
              <a:t>Společenské hry v českém jazyce: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Člověče, nezlob se!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Kris, kros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3"/>
              </a:rPr>
              <a:t>Slova z kufru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4"/>
              </a:rPr>
              <a:t>Jméno, město, zvíře, věc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5"/>
              </a:rPr>
              <a:t>Abeceda aneb pestré hrátky s písmenky a obrázky</a:t>
            </a:r>
            <a:r>
              <a:rPr lang="it"/>
              <a:t>: 1. ročník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6"/>
              </a:rPr>
              <a:t>Písmenkové kvarteto</a:t>
            </a:r>
            <a:r>
              <a:rPr lang="it"/>
              <a:t>: 1. ročník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7"/>
              </a:rPr>
              <a:t>Pekelné učení s čertíkem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8"/>
              </a:rPr>
              <a:t>Batamo - válka slov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9"/>
              </a:rPr>
              <a:t>Tik tak, bum!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10"/>
              </a:rPr>
              <a:t>Dobble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u="sng">
                <a:solidFill>
                  <a:schemeClr val="hlink"/>
                </a:solidFill>
                <a:hlinkClick r:id="rId11"/>
              </a:rPr>
              <a:t>ABC boom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