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323" r:id="rId2"/>
    <p:sldId id="336" r:id="rId3"/>
    <p:sldId id="330" r:id="rId4"/>
    <p:sldId id="331" r:id="rId5"/>
    <p:sldId id="334" r:id="rId6"/>
    <p:sldId id="335" r:id="rId7"/>
    <p:sldId id="332" r:id="rId8"/>
    <p:sldId id="333" r:id="rId9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17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55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2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57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96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99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23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504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7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18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 cstate="print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826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DB52557-F80F-4A37-B2E1-5E9F1AE46411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D443F30-856A-4230-BF7D-45DC9CFE9F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6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Styl reklamní komunikace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dirty="0" smtClean="0"/>
              <a:t>funkce</a:t>
            </a:r>
            <a:r>
              <a:rPr lang="cs-CZ" dirty="0"/>
              <a:t>? </a:t>
            </a:r>
            <a:r>
              <a:rPr lang="cs-CZ" dirty="0" smtClean="0"/>
              <a:t>→ přesvědčovací, získávací,…, manipulativní</a:t>
            </a:r>
            <a:endParaRPr lang="cs-CZ" b="1" dirty="0" smtClean="0"/>
          </a:p>
          <a:p>
            <a:r>
              <a:rPr lang="cs-CZ" dirty="0" smtClean="0"/>
              <a:t>- </a:t>
            </a:r>
            <a:r>
              <a:rPr lang="cs-CZ" dirty="0"/>
              <a:t>t</a:t>
            </a:r>
            <a:r>
              <a:rPr lang="cs-CZ" dirty="0" smtClean="0"/>
              <a:t>ypologie reklamy</a:t>
            </a:r>
          </a:p>
          <a:p>
            <a:r>
              <a:rPr lang="cs-CZ" dirty="0" smtClean="0"/>
              <a:t>- </a:t>
            </a:r>
            <a:r>
              <a:rPr lang="cs-CZ" dirty="0"/>
              <a:t>r</a:t>
            </a:r>
            <a:r>
              <a:rPr lang="cs-CZ" dirty="0" smtClean="0"/>
              <a:t>ozhodující stylotvorný faktor</a:t>
            </a:r>
            <a:endParaRPr lang="cs-CZ" dirty="0"/>
          </a:p>
          <a:p>
            <a:pPr marL="457200" indent="-457200">
              <a:buFontTx/>
              <a:buChar char="-"/>
            </a:pPr>
            <a:r>
              <a:rPr lang="cs-CZ" dirty="0" smtClean="0"/>
              <a:t>→ adresát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autorství reklamy?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stylová vrstva → tendence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nezanedbatelná bývá neverbální stránka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normy</a:t>
            </a:r>
          </a:p>
          <a:p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7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644"/>
    </mc:Choice>
    <mc:Fallback>
      <p:transition spd="slow" advTm="671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Styl reklamní komunikace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i="1" dirty="0" smtClean="0"/>
              <a:t>perfektní, exkluzívní, luxusní, skvělé, dokonalé, kvalitní, precizní, super, mimořádné, právě pro vás, speciální, senzační, neskutečné, neuvěřitelné, bezkonkurenční, špičkové, zázračné, revoluční, neodolatelné, pravé, poctivé, jedinečné… </a:t>
            </a:r>
            <a:endParaRPr lang="cs-CZ" b="1" i="1" dirty="0" smtClean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6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86"/>
    </mc:Choice>
    <mc:Fallback>
      <p:transition spd="slow" advTm="51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Styl církevní komunikace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dirty="0" smtClean="0"/>
              <a:t>funkce?</a:t>
            </a:r>
            <a:endParaRPr lang="cs-CZ" b="1" dirty="0" smtClean="0"/>
          </a:p>
          <a:p>
            <a:r>
              <a:rPr lang="cs-CZ" dirty="0" smtClean="0"/>
              <a:t>- </a:t>
            </a:r>
            <a:r>
              <a:rPr lang="cs-CZ" dirty="0"/>
              <a:t>r</a:t>
            </a:r>
            <a:r>
              <a:rPr lang="cs-CZ" dirty="0" smtClean="0"/>
              <a:t>ozhodující stylotvorný faktor</a:t>
            </a:r>
            <a:endParaRPr lang="cs-CZ" dirty="0"/>
          </a:p>
          <a:p>
            <a:pPr marL="457200" indent="-457200">
              <a:buFontTx/>
              <a:buChar char="-"/>
            </a:pPr>
            <a:r>
              <a:rPr lang="cs-CZ" dirty="0" smtClean="0"/>
              <a:t>→ téma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stylová vrstva → intertextualita; inklinace ke spisovnosti, biblické reálie, biblismy, terminologie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žánrová pestrost</a:t>
            </a:r>
          </a:p>
          <a:p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2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393"/>
    </mc:Choice>
    <mc:Fallback>
      <p:transition spd="slow" advTm="31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Jazykové prostředky církevní komunikace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 fontScale="92500" lnSpcReduction="20000"/>
          </a:bodyPr>
          <a:lstStyle/>
          <a:p>
            <a:r>
              <a:rPr lang="cs-CZ" i="1" dirty="0"/>
              <a:t>Česká republika chtíc nechtíc vstoupila do EU.</a:t>
            </a:r>
            <a:endParaRPr lang="cs-CZ" dirty="0"/>
          </a:p>
          <a:p>
            <a:r>
              <a:rPr lang="cs-CZ" i="1" dirty="0"/>
              <a:t>Bůh povolal ku pomoci blanické rytíře.</a:t>
            </a:r>
            <a:endParaRPr lang="cs-CZ" dirty="0"/>
          </a:p>
          <a:p>
            <a:r>
              <a:rPr lang="cs-CZ" i="1" dirty="0"/>
              <a:t>Je to připomínka z dob, kdy varhan a zvonů nebylo.</a:t>
            </a: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r>
              <a:rPr lang="cs-CZ" i="1" dirty="0"/>
              <a:t>Nedej potřebnému rybu, ale nauč ho ryby lovit.</a:t>
            </a:r>
            <a:endParaRPr lang="cs-CZ" dirty="0"/>
          </a:p>
          <a:p>
            <a:r>
              <a:rPr lang="cs-CZ" i="1" dirty="0"/>
              <a:t>Bylo by nevhodné kvůli jednomu skandálu házet všechny kněze do jednoho pytle.</a:t>
            </a:r>
            <a:endParaRPr lang="cs-CZ" dirty="0"/>
          </a:p>
          <a:p>
            <a:r>
              <a:rPr lang="cs-CZ" i="1" dirty="0"/>
              <a:t>Prostě doba není tak špatná, že by museli vyjet blaničtí rytíři.</a:t>
            </a:r>
            <a:endParaRPr lang="cs-CZ" dirty="0"/>
          </a:p>
          <a:p>
            <a:r>
              <a:rPr lang="cs-CZ" i="1" dirty="0"/>
              <a:t>Chtějí vybudovat ze sjednocené Evropy Babylonskou věž</a:t>
            </a:r>
            <a:r>
              <a:rPr lang="cs-CZ" i="1" dirty="0" smtClean="0"/>
              <a:t>.</a:t>
            </a: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3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20"/>
    </mc:Choice>
    <mc:Fallback>
      <p:transition spd="slow" advTm="7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err="1" smtClean="0"/>
              <a:t>Parémie</a:t>
            </a:r>
            <a:r>
              <a:rPr lang="cs-CZ" sz="4000" b="1" smtClean="0"/>
              <a:t>, frazémy </a:t>
            </a:r>
            <a:r>
              <a:rPr lang="cs-CZ" sz="4000" b="1" dirty="0" smtClean="0"/>
              <a:t>a jejich modifikace; intertextovost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endParaRPr lang="cs-CZ" i="1" dirty="0"/>
          </a:p>
          <a:p>
            <a:r>
              <a:rPr lang="cs-CZ" i="1" dirty="0" smtClean="0"/>
              <a:t>Své osudy mají nejen knihy, jak praví latinské přísloví, ale i instituce, tedy i naše charita.</a:t>
            </a:r>
            <a:endParaRPr lang="cs-CZ" dirty="0"/>
          </a:p>
          <a:p>
            <a:r>
              <a:rPr lang="cs-CZ" i="1" dirty="0" smtClean="0"/>
              <a:t>Jak se lidově říká, odříkaného chleba největší krajíc…</a:t>
            </a:r>
          </a:p>
          <a:p>
            <a:r>
              <a:rPr lang="cs-CZ" i="1" dirty="0" smtClean="0"/>
              <a:t>Nalít čistého vína! Otázka je, zda teď, nebo později, zda plnou číši, nebo po kapkách. </a:t>
            </a:r>
            <a:endParaRPr lang="cs-CZ" i="1" dirty="0"/>
          </a:p>
          <a:p>
            <a:r>
              <a:rPr lang="cs-CZ" i="1" dirty="0" smtClean="0"/>
              <a:t>Je neznaboh jako poleno.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96"/>
    </mc:Choice>
    <mc:Fallback>
      <p:transition spd="slow" advTm="9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Žánrové druhy církevní komunikace (Minářová, 2009)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dirty="0" smtClean="0"/>
              <a:t>kázání, homilie, duchovní promluvy</a:t>
            </a:r>
            <a:endParaRPr lang="cs-CZ" b="1" dirty="0" smtClean="0"/>
          </a:p>
          <a:p>
            <a:r>
              <a:rPr lang="cs-CZ" dirty="0" smtClean="0"/>
              <a:t>- duchovní, náboženské písně</a:t>
            </a:r>
          </a:p>
          <a:p>
            <a:r>
              <a:rPr lang="cs-CZ" dirty="0" smtClean="0"/>
              <a:t>- modlitby společné i duchovní</a:t>
            </a:r>
          </a:p>
          <a:p>
            <a:pPr marL="457200" indent="-457200"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exty biblické</a:t>
            </a:r>
          </a:p>
          <a:p>
            <a:pPr marL="457200" indent="-457200"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exty diskuzní a polemické</a:t>
            </a:r>
          </a:p>
          <a:p>
            <a:pPr marL="457200" indent="-457200"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exty obřadní, bohoslužební, liturgické</a:t>
            </a:r>
          </a:p>
          <a:p>
            <a:pPr marL="457200" indent="-457200"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exty teologických rozprav, církevní žurnalistiky/publicistiky, texty příležitostné aj.</a:t>
            </a:r>
          </a:p>
          <a:p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4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67"/>
    </mc:Choice>
    <mc:Fallback>
      <p:transition spd="slow" advTm="116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Styl esejistický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r>
              <a:rPr lang="cs-CZ" dirty="0" smtClean="0"/>
              <a:t>- mezi </a:t>
            </a:r>
            <a:r>
              <a:rPr lang="cs-CZ" dirty="0"/>
              <a:t>stylem odborným a </a:t>
            </a:r>
            <a:r>
              <a:rPr lang="cs-CZ" dirty="0" smtClean="0"/>
              <a:t>uměleckým (x školní esej)</a:t>
            </a:r>
            <a:endParaRPr lang="cs-CZ" dirty="0"/>
          </a:p>
          <a:p>
            <a:r>
              <a:rPr lang="cs-CZ" dirty="0" smtClean="0"/>
              <a:t>- subjektivita</a:t>
            </a:r>
            <a:r>
              <a:rPr lang="cs-CZ" dirty="0"/>
              <a:t>, beletrizace</a:t>
            </a:r>
          </a:p>
          <a:p>
            <a:r>
              <a:rPr lang="cs-CZ" dirty="0" smtClean="0"/>
              <a:t>- odborné </a:t>
            </a:r>
            <a:r>
              <a:rPr lang="cs-CZ" dirty="0"/>
              <a:t>téma, umělecké ztvárnění (forma)</a:t>
            </a:r>
          </a:p>
          <a:p>
            <a:r>
              <a:rPr lang="cs-CZ" dirty="0" smtClean="0"/>
              <a:t>- proces </a:t>
            </a:r>
            <a:r>
              <a:rPr lang="cs-CZ" dirty="0"/>
              <a:t>poetizace sdělení</a:t>
            </a:r>
          </a:p>
          <a:p>
            <a:r>
              <a:rPr lang="cs-CZ" dirty="0" smtClean="0"/>
              <a:t>- poutavost</a:t>
            </a:r>
            <a:r>
              <a:rPr lang="cs-CZ" dirty="0"/>
              <a:t>, aktualizace</a:t>
            </a:r>
          </a:p>
          <a:p>
            <a:r>
              <a:rPr lang="cs-CZ" dirty="0" smtClean="0"/>
              <a:t>- stylová </a:t>
            </a:r>
            <a:r>
              <a:rPr lang="cs-CZ" dirty="0"/>
              <a:t>vrstva: synonyma</a:t>
            </a:r>
            <a:r>
              <a:rPr lang="cs-CZ" dirty="0" smtClean="0"/>
              <a:t>, enumerace, </a:t>
            </a:r>
            <a:r>
              <a:rPr lang="cs-CZ" dirty="0"/>
              <a:t>kontrast, opozice</a:t>
            </a:r>
            <a:r>
              <a:rPr lang="cs-CZ" dirty="0" smtClean="0"/>
              <a:t>, paradoxy, </a:t>
            </a:r>
            <a:r>
              <a:rPr lang="cs-CZ" dirty="0"/>
              <a:t>opakování, neologismy, </a:t>
            </a:r>
            <a:r>
              <a:rPr lang="cs-CZ" dirty="0" err="1"/>
              <a:t>okazionalismy</a:t>
            </a:r>
            <a:r>
              <a:rPr lang="cs-CZ" dirty="0"/>
              <a:t>, figury a tropy</a:t>
            </a:r>
          </a:p>
          <a:p>
            <a:r>
              <a:rPr lang="cs-CZ" dirty="0" smtClean="0"/>
              <a:t>- specifika </a:t>
            </a:r>
            <a:r>
              <a:rPr lang="cs-CZ" dirty="0"/>
              <a:t>kompozice (převaha postupu výkladového a úvahového)</a:t>
            </a: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2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698"/>
    </mc:Choice>
    <mc:Fallback>
      <p:transition spd="slow" advTm="319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504" y="478972"/>
            <a:ext cx="10782300" cy="696686"/>
          </a:xfrm>
        </p:spPr>
        <p:txBody>
          <a:bodyPr/>
          <a:lstStyle/>
          <a:p>
            <a:r>
              <a:rPr lang="cs-CZ" sz="4000" b="1" dirty="0" smtClean="0"/>
              <a:t>Styl literatury faktu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504" y="1436914"/>
            <a:ext cx="11297344" cy="5254172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cs-CZ" dirty="0" smtClean="0"/>
              <a:t>specifická </a:t>
            </a:r>
            <a:r>
              <a:rPr lang="cs-CZ" dirty="0"/>
              <a:t>funkce (estetická funkce modifikovaná odborně vzdělávací, </a:t>
            </a:r>
            <a:r>
              <a:rPr lang="cs-CZ" dirty="0" smtClean="0"/>
              <a:t>edukační)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pomezí </a:t>
            </a:r>
            <a:r>
              <a:rPr lang="cs-CZ" dirty="0"/>
              <a:t>stylu uměleckého a </a:t>
            </a:r>
            <a:r>
              <a:rPr lang="cs-CZ" dirty="0" smtClean="0"/>
              <a:t>odborného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pomezí </a:t>
            </a:r>
            <a:r>
              <a:rPr lang="cs-CZ" dirty="0"/>
              <a:t>stylu esteticky sdělných a </a:t>
            </a:r>
            <a:r>
              <a:rPr lang="cs-CZ" dirty="0" smtClean="0"/>
              <a:t>věcných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non-fiction</a:t>
            </a:r>
            <a:endParaRPr lang="cs-CZ" dirty="0"/>
          </a:p>
          <a:p>
            <a:pPr marL="457200" indent="-457200">
              <a:buFontTx/>
              <a:buChar char="-"/>
            </a:pPr>
            <a:r>
              <a:rPr lang="cs-CZ" dirty="0" smtClean="0"/>
              <a:t>stylová </a:t>
            </a:r>
            <a:r>
              <a:rPr lang="cs-CZ" dirty="0"/>
              <a:t>vrstva: prostředky umělecké a odborné, </a:t>
            </a:r>
            <a:r>
              <a:rPr lang="cs-CZ" dirty="0" err="1"/>
              <a:t>faktografičnost</a:t>
            </a:r>
            <a:r>
              <a:rPr lang="cs-CZ" dirty="0"/>
              <a:t>, dokumentárnost, věcnost + prostředky </a:t>
            </a:r>
            <a:r>
              <a:rPr lang="cs-CZ" dirty="0" smtClean="0"/>
              <a:t>estetizující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kompozice</a:t>
            </a:r>
            <a:r>
              <a:rPr lang="cs-CZ" dirty="0"/>
              <a:t>: využití všech čtyř základních slohových </a:t>
            </a:r>
            <a:r>
              <a:rPr lang="cs-CZ" dirty="0" smtClean="0"/>
              <a:t>postupů</a:t>
            </a:r>
          </a:p>
          <a:p>
            <a:pPr marL="457200" indent="-457200">
              <a:buFontTx/>
              <a:buChar char="-"/>
            </a:pPr>
            <a:r>
              <a:rPr lang="cs-CZ" dirty="0" smtClean="0"/>
              <a:t>např</a:t>
            </a:r>
            <a:r>
              <a:rPr lang="cs-CZ" dirty="0"/>
              <a:t>. texty vzpomínkové, reportážní, autobiografické, historické, cestopisné</a:t>
            </a: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667512" y="5286323"/>
            <a:ext cx="11233336" cy="113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8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250"/>
    </mc:Choice>
    <mc:Fallback>
      <p:transition spd="slow" advTm="22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ní">
  <a:themeElements>
    <a:clrScheme name="Metropolitní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ní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ní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TM03457491[[fn=Metropolitní]]</Template>
  <TotalTime>3266</TotalTime>
  <Words>385</Words>
  <Application>Microsoft Office PowerPoint</Application>
  <PresentationFormat>Širokoúhlá obrazovka</PresentationFormat>
  <Paragraphs>56</Paragraphs>
  <Slides>8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1" baseType="lpstr">
      <vt:lpstr>Arial</vt:lpstr>
      <vt:lpstr>Calibri Light</vt:lpstr>
      <vt:lpstr>Metropolitní</vt:lpstr>
      <vt:lpstr>Styl reklamní komunikace</vt:lpstr>
      <vt:lpstr>Styl reklamní komunikace</vt:lpstr>
      <vt:lpstr>Styl církevní komunikace</vt:lpstr>
      <vt:lpstr>Jazykové prostředky církevní komunikace</vt:lpstr>
      <vt:lpstr>Parémie, frazémy a jejich modifikace; intertextovost</vt:lpstr>
      <vt:lpstr>Žánrové druhy církevní komunikace (Minářová, 2009)</vt:lpstr>
      <vt:lpstr>Styl esejistický</vt:lpstr>
      <vt:lpstr>Styl literatury faktu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Hledání hodnot a měřítek: chaos či soulad v české polistopadové literární kritice?  K diskuzím o reflexi české literatury  na počátku 90. let 20. století</dc:title>
  <dc:creator>Pavlína Sedláčková</dc:creator>
  <cp:lastModifiedBy>Literatura</cp:lastModifiedBy>
  <cp:revision>354</cp:revision>
  <cp:lastPrinted>2017-09-15T08:34:28Z</cp:lastPrinted>
  <dcterms:created xsi:type="dcterms:W3CDTF">2015-09-01T15:06:33Z</dcterms:created>
  <dcterms:modified xsi:type="dcterms:W3CDTF">2020-11-09T14:55:31Z</dcterms:modified>
</cp:coreProperties>
</file>