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91" r:id="rId5"/>
    <p:sldId id="275" r:id="rId6"/>
    <p:sldId id="292" r:id="rId7"/>
    <p:sldId id="282" r:id="rId8"/>
    <p:sldId id="289" r:id="rId9"/>
    <p:sldId id="284" r:id="rId10"/>
    <p:sldId id="287" r:id="rId11"/>
    <p:sldId id="285" r:id="rId12"/>
    <p:sldId id="293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2" autoAdjust="0"/>
    <p:restoredTop sz="94660"/>
  </p:normalViewPr>
  <p:slideViewPr>
    <p:cSldViewPr snapToGrid="0">
      <p:cViewPr>
        <p:scale>
          <a:sx n="115" d="100"/>
          <a:sy n="115" d="100"/>
        </p:scale>
        <p:origin x="144" y="-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13637B-14A7-4CAB-9201-3323E2EEE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B26742-E9C8-49D4-BA74-819874D3D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8B1A03-DC8C-4790-A9AD-E270184FB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91F2-060F-41C5-8FE9-261B35BC3943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45EEB1-D9DB-49AA-AB9A-26787CC33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9F7547-53DD-4B44-B1D1-C80FD6CDF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19C-B3BB-484A-8ACA-80FBC0D0B9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4623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4442E3-5651-4BEB-B514-6FC86BEBE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001424C-735F-48C2-89E0-F4C2A1D7F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B7A14B-915B-49D6-A4FD-A3B6801A5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91F2-060F-41C5-8FE9-261B35BC3943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04050C-687B-4C77-A0CE-527FE2635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8FF91E-F71F-4C4A-B89E-A93F6EBD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19C-B3BB-484A-8ACA-80FBC0D0B9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32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AC8A8C6-8AB2-4F8D-B60F-A8ADC354A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5B874E4-E00C-4D8F-95D6-2A5789DE1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7F414A-3F9D-4D54-94E6-62DC8F54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91F2-060F-41C5-8FE9-261B35BC3943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993DD4-3225-4C57-AB79-AEB6B665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3651386-FD72-418E-9634-912BA96A1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19C-B3BB-484A-8ACA-80FBC0D0B9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929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DCF376-A3F0-4CB3-9027-3BB102870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ECFA14-BC5C-4276-9357-502AA0868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02D8B0-5E0B-4393-B773-1338DA16F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91F2-060F-41C5-8FE9-261B35BC3943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326919-CB16-4D5E-92D6-6589D234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0DAB13-E2B0-4843-B3E4-A1C925AF7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19C-B3BB-484A-8ACA-80FBC0D0B9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6494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2D1CE0-BB93-4766-8C35-1DE88641C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F744D0-90EA-4D22-8C45-6B95177CD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759E05-2043-428D-814E-C2559B722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91F2-060F-41C5-8FE9-261B35BC3943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0CF230-DB37-4C65-8A72-F104014E1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EB8E67-2DBD-4972-8952-CC4451F6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19C-B3BB-484A-8ACA-80FBC0D0B9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57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F349E-0563-4341-894B-2D590930A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295D82-EEB9-4C6A-AD6C-404365851A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71163A4-33C4-4B10-B8E0-141A78EF4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8D79BA-0CB2-42E5-8154-54B69872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91F2-060F-41C5-8FE9-261B35BC3943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0D4293-42C7-40CB-8556-02FFACAD0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E5F08F-3BC0-42B4-B480-38AB9707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19C-B3BB-484A-8ACA-80FBC0D0B9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6239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BAB9C4-E196-40BB-ACF5-F4E7D52F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A0A522-7E56-4610-9575-72DAA2CBE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B782301-69BC-4D77-BC18-4AFDA180A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167EA68-E5A0-465E-9AFB-7D421BDAAE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56F0172-CE5B-49BC-86E7-16F1D40AB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BEB3633-1B86-4090-AF46-41238FE41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91F2-060F-41C5-8FE9-261B35BC3943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4770755-7819-498A-B220-1C3BF5B99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E8F53A3-5787-4CCE-A4D5-2EDB196A3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19C-B3BB-484A-8ACA-80FBC0D0B9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261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6BD34-75B1-4FE9-8167-9FD0ADAF8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8EEDDE2-35CB-4D06-B5DB-E7193BC84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91F2-060F-41C5-8FE9-261B35BC3943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44B693E-1CE7-42CE-A552-30B334752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18FD53D-0D7A-4C82-A7EA-4DC45CC7A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19C-B3BB-484A-8ACA-80FBC0D0B9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57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C224777-0316-4B09-9941-C139DFF16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91F2-060F-41C5-8FE9-261B35BC3943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9C064C8-2446-43B8-83B2-8F7DFA650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33ED13C-E674-4861-8472-C5822E94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19C-B3BB-484A-8ACA-80FBC0D0B9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842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0F07B6-6634-430A-81F5-C31B5156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2CCB7E-C2B5-4A32-8F6C-405229B82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CD80A9D-5893-43A8-88E3-F2D32CEF58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43B1CA-9C59-41D5-AFD2-EAF0B85F6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91F2-060F-41C5-8FE9-261B35BC3943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E464580-798B-41FE-878C-9F3187179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DDDDBC9-8371-44C5-8AB2-AC18C7640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19C-B3BB-484A-8ACA-80FBC0D0B9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8558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CFF6F3-F2DA-4B37-BAF4-AA8604120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FECFFEB-DFB4-45C8-A451-1B46427414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606990-E21A-44E0-A0B0-D960D8729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AAC0E21-3B65-49E4-A094-A6C17D7C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91F2-060F-41C5-8FE9-261B35BC3943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40B90C4-D14C-4EC7-9BAD-581F8CA6A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FFBBB0A-DB6D-4CE4-8A8B-9EA4C0CE5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19C-B3BB-484A-8ACA-80FBC0D0B9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81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E681D51-AC20-4263-B6DB-EA3243800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44AB324-6498-41A0-ACA9-C56BC7ED9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44E389-6FDB-45A7-B794-24C7472143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B91F2-060F-41C5-8FE9-261B35BC3943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229CCC-7C7F-4C9B-9618-1AC2510EC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BB820D-86FE-4783-B22C-7433D0866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FF19C-B3BB-484A-8ACA-80FBC0D0B9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29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51C0A3-DBFA-4572-82DC-5AF64F89A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45809"/>
            <a:ext cx="9144000" cy="1564716"/>
          </a:xfrm>
        </p:spPr>
        <p:txBody>
          <a:bodyPr>
            <a:normAutofit/>
          </a:bodyPr>
          <a:lstStyle/>
          <a:p>
            <a:pPr algn="l"/>
            <a:r>
              <a:rPr lang="cs-CZ" sz="4800"/>
              <a:t>Seminář k didaktice matematiky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38DABD-2028-4A51-9509-23613AE61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7050"/>
            <a:ext cx="9144000" cy="572583"/>
          </a:xfrm>
        </p:spPr>
        <p:txBody>
          <a:bodyPr>
            <a:normAutofit/>
          </a:bodyPr>
          <a:lstStyle/>
          <a:p>
            <a:pPr algn="l"/>
            <a:endParaRPr lang="cs-CZ" sz="2000" dirty="0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26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85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E3C46ECF-55A0-46A6-971F-0F537C9007FF}"/>
              </a:ext>
            </a:extLst>
          </p:cNvPr>
          <p:cNvSpPr txBox="1">
            <a:spLocks/>
          </p:cNvSpPr>
          <p:nvPr/>
        </p:nvSpPr>
        <p:spPr>
          <a:xfrm>
            <a:off x="1764100" y="386896"/>
            <a:ext cx="9423189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číselné osy na 1. stupni ZŠ – dělení přirozených čísel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9E4DBBF-ADF1-498F-87C0-B9B5AC4AB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22319" r="1254"/>
          <a:stretch/>
        </p:blipFill>
        <p:spPr>
          <a:xfrm rot="10800000">
            <a:off x="1547441" y="1709044"/>
            <a:ext cx="8065482" cy="4887402"/>
          </a:xfrm>
        </p:spPr>
      </p:pic>
    </p:spTree>
    <p:extLst>
      <p:ext uri="{BB962C8B-B14F-4D97-AF65-F5344CB8AC3E}">
        <p14:creationId xmlns:p14="http://schemas.microsoft.com/office/powerpoint/2010/main" val="3152261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E3C46ECF-55A0-46A6-971F-0F537C9007FF}"/>
              </a:ext>
            </a:extLst>
          </p:cNvPr>
          <p:cNvSpPr txBox="1">
            <a:spLocks/>
          </p:cNvSpPr>
          <p:nvPr/>
        </p:nvSpPr>
        <p:spPr>
          <a:xfrm>
            <a:off x="1764100" y="386896"/>
            <a:ext cx="9423189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číselné osy na 1. stupni ZŠ – zaokrouhlování přirozených čísel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08A485D-124A-4F13-9C98-B8E5E43F3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t="43120" r="2848" b="8503"/>
          <a:stretch/>
        </p:blipFill>
        <p:spPr>
          <a:xfrm>
            <a:off x="297542" y="3792241"/>
            <a:ext cx="7772401" cy="3006732"/>
          </a:xfrm>
        </p:spPr>
      </p:pic>
      <p:pic>
        <p:nvPicPr>
          <p:cNvPr id="7" name="Zástupný obsah 5" descr="Obsah obrázku text, účtenka&#10;&#10;Popis byl vytvořen automaticky">
            <a:extLst>
              <a:ext uri="{FF2B5EF4-FFF2-40B4-BE49-F238E27FC236}">
                <a16:creationId xmlns:a16="http://schemas.microsoft.com/office/drawing/2014/main" id="{01783C09-C0C3-46FD-858C-75C4E1ECC775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5" r="3968" b="30427"/>
          <a:stretch/>
        </p:blipFill>
        <p:spPr>
          <a:xfrm rot="10800000">
            <a:off x="4920351" y="1642652"/>
            <a:ext cx="7271648" cy="263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54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E3C46ECF-55A0-46A6-971F-0F537C9007FF}"/>
              </a:ext>
            </a:extLst>
          </p:cNvPr>
          <p:cNvSpPr txBox="1">
            <a:spLocks/>
          </p:cNvSpPr>
          <p:nvPr/>
        </p:nvSpPr>
        <p:spPr>
          <a:xfrm>
            <a:off x="1764100" y="386896"/>
            <a:ext cx="9423189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Zaokrouhlování přirozených čísel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3625BE3-77AE-42DC-B9B3-3C7B57A1BA7B}"/>
              </a:ext>
            </a:extLst>
          </p:cNvPr>
          <p:cNvSpPr txBox="1"/>
          <p:nvPr/>
        </p:nvSpPr>
        <p:spPr>
          <a:xfrm>
            <a:off x="971655" y="1709044"/>
            <a:ext cx="1122034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Zaokrouhlit číslo</a:t>
            </a:r>
            <a:r>
              <a:rPr lang="cs-CZ" sz="2800" dirty="0"/>
              <a:t>, znamená nahradit ho jiným jemu blízkým podle určitých pravidel. </a:t>
            </a:r>
          </a:p>
          <a:p>
            <a:r>
              <a:rPr lang="cs-CZ" sz="2800" dirty="0"/>
              <a:t>Na 1. stupni zaokrouhlujeme čísla na jednotky daného řádu. </a:t>
            </a:r>
          </a:p>
          <a:p>
            <a:r>
              <a:rPr lang="cs-CZ" sz="2800" dirty="0"/>
              <a:t>Zaokrouhlujeme-li číslo na jednotky </a:t>
            </a:r>
            <a:r>
              <a:rPr lang="cs-CZ" sz="2800" i="1" dirty="0"/>
              <a:t>k</a:t>
            </a:r>
            <a:r>
              <a:rPr lang="cs-CZ" sz="2800" dirty="0"/>
              <a:t>-</a:t>
            </a:r>
            <a:r>
              <a:rPr lang="cs-CZ" sz="2800" dirty="0" err="1"/>
              <a:t>tého</a:t>
            </a:r>
            <a:r>
              <a:rPr lang="cs-CZ" sz="2800" dirty="0"/>
              <a:t> řádu, všechny číslice menšího řádu, než je </a:t>
            </a:r>
            <a:r>
              <a:rPr lang="cs-CZ" sz="2800" i="1" dirty="0"/>
              <a:t>k</a:t>
            </a:r>
            <a:r>
              <a:rPr lang="cs-CZ" sz="2800" dirty="0"/>
              <a:t>-</a:t>
            </a:r>
            <a:r>
              <a:rPr lang="cs-CZ" sz="2800" dirty="0" err="1"/>
              <a:t>tý</a:t>
            </a:r>
            <a:r>
              <a:rPr lang="cs-CZ" sz="2800" dirty="0"/>
              <a:t> řád, nahradíme nulami, a číslici </a:t>
            </a:r>
            <a:r>
              <a:rPr lang="cs-CZ" sz="2800" i="1" dirty="0"/>
              <a:t>k</a:t>
            </a:r>
            <a:r>
              <a:rPr lang="cs-CZ" sz="2800" dirty="0"/>
              <a:t>-</a:t>
            </a:r>
            <a:r>
              <a:rPr lang="cs-CZ" sz="2800" dirty="0" err="1"/>
              <a:t>tého</a:t>
            </a:r>
            <a:r>
              <a:rPr lang="cs-CZ" sz="2800" dirty="0"/>
              <a:t> řádu, </a:t>
            </a:r>
          </a:p>
          <a:p>
            <a:r>
              <a:rPr lang="cs-CZ" sz="2800" dirty="0"/>
              <a:t>  - ponecháme beze změny v případě, že číslice o 1 menšího řádu, tj. </a:t>
            </a:r>
            <a:r>
              <a:rPr lang="cs-CZ" sz="2800" i="1" dirty="0"/>
              <a:t>k-1</a:t>
            </a:r>
            <a:r>
              <a:rPr lang="cs-CZ" sz="2800" dirty="0"/>
              <a:t> řádu </a:t>
            </a:r>
          </a:p>
          <a:p>
            <a:r>
              <a:rPr lang="cs-CZ" sz="2800" dirty="0"/>
              <a:t>    je z množiny </a:t>
            </a:r>
            <a:r>
              <a:rPr lang="cs-CZ" sz="2800" dirty="0">
                <a:sym typeface="Symbol" panose="05050102010706020507" pitchFamily="18" charset="2"/>
              </a:rPr>
              <a:t></a:t>
            </a:r>
            <a:r>
              <a:rPr lang="cs-CZ" sz="2800" dirty="0"/>
              <a:t>0,1,2,3,4</a:t>
            </a:r>
            <a:r>
              <a:rPr lang="cs-CZ" sz="2800" dirty="0">
                <a:sym typeface="Symbol" panose="05050102010706020507" pitchFamily="18" charset="2"/>
              </a:rPr>
              <a:t></a:t>
            </a:r>
            <a:r>
              <a:rPr lang="cs-CZ" sz="2800" dirty="0"/>
              <a:t> </a:t>
            </a:r>
          </a:p>
          <a:p>
            <a:r>
              <a:rPr lang="cs-CZ" sz="2800" dirty="0"/>
              <a:t>  - zvětšíme o 1 v případě, že číslice </a:t>
            </a:r>
            <a:r>
              <a:rPr lang="cs-CZ" sz="2800" i="1" dirty="0"/>
              <a:t>k-1</a:t>
            </a:r>
            <a:r>
              <a:rPr lang="cs-CZ" sz="2800" dirty="0"/>
              <a:t> řádu je z množiny </a:t>
            </a:r>
            <a:r>
              <a:rPr lang="cs-CZ" sz="2800" dirty="0">
                <a:sym typeface="Symbol" panose="05050102010706020507" pitchFamily="18" charset="2"/>
              </a:rPr>
              <a:t></a:t>
            </a:r>
            <a:r>
              <a:rPr lang="cs-CZ" sz="2800" dirty="0"/>
              <a:t>5,6,7,8,9</a:t>
            </a:r>
            <a:r>
              <a:rPr lang="cs-CZ" sz="2800" dirty="0">
                <a:sym typeface="Symbol" panose="05050102010706020507" pitchFamily="18" charset="2"/>
              </a:rPr>
              <a:t>.</a:t>
            </a:r>
          </a:p>
          <a:p>
            <a:endParaRPr lang="cs-CZ" sz="2800" dirty="0">
              <a:sym typeface="Symbol" panose="05050102010706020507" pitchFamily="18" charset="2"/>
            </a:endParaRPr>
          </a:p>
          <a:p>
            <a:r>
              <a:rPr lang="cs-CZ" sz="2800" dirty="0">
                <a:sym typeface="Symbol" panose="05050102010706020507" pitchFamily="18" charset="2"/>
              </a:rPr>
              <a:t>Pozor: Nesmíme zaokrouhlovat postupně, tj. </a:t>
            </a:r>
            <a:r>
              <a:rPr lang="cs-CZ" sz="2800">
                <a:sym typeface="Symbol" panose="05050102010706020507" pitchFamily="18" charset="2"/>
              </a:rPr>
              <a:t>zaokrouhlovat </a:t>
            </a:r>
            <a:r>
              <a:rPr lang="cs-CZ" sz="2800" dirty="0">
                <a:sym typeface="Symbol" panose="05050102010706020507" pitchFamily="18" charset="2"/>
              </a:rPr>
              <a:t>již zaokrouhlené číslo.  Vždy se zaokrouhluje původní přesné číslo.</a:t>
            </a:r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926316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E3C46ECF-55A0-46A6-971F-0F537C9007FF}"/>
              </a:ext>
            </a:extLst>
          </p:cNvPr>
          <p:cNvSpPr txBox="1">
            <a:spLocks/>
          </p:cNvSpPr>
          <p:nvPr/>
        </p:nvSpPr>
        <p:spPr>
          <a:xfrm>
            <a:off x="1764100" y="386896"/>
            <a:ext cx="9423189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 je to číselná osa?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F543B5-7A31-4254-965A-6D2B1AC1A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54" y="1799772"/>
            <a:ext cx="11220346" cy="505822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Číselná osa je </a:t>
            </a:r>
            <a:r>
              <a:rPr lang="cs-CZ" b="1" dirty="0"/>
              <a:t>přímka</a:t>
            </a:r>
            <a:r>
              <a:rPr lang="cs-CZ" dirty="0"/>
              <a:t>, na kterou se znázorňujeme reálná čísla.</a:t>
            </a:r>
          </a:p>
          <a:p>
            <a:r>
              <a:rPr lang="cs-CZ" dirty="0"/>
              <a:t>Aby bylo možné znázornit každé reálné číslo, je třeba na této přímce zvolit bod, který je obrazem čísla 0, a další bod, obvykle obraz čísla 1.</a:t>
            </a:r>
          </a:p>
          <a:p>
            <a:pPr marL="0" indent="0">
              <a:buNone/>
            </a:pPr>
            <a:r>
              <a:rPr lang="cs-CZ" dirty="0"/>
              <a:t>   Potom obraz libovolného reálného čísla </a:t>
            </a:r>
            <a:r>
              <a:rPr lang="cs-CZ" i="1" dirty="0"/>
              <a:t>x</a:t>
            </a:r>
            <a:r>
              <a:rPr lang="cs-CZ" dirty="0"/>
              <a:t> znázorníme takto: </a:t>
            </a:r>
          </a:p>
          <a:p>
            <a:pPr marL="0" indent="0">
              <a:buNone/>
            </a:pPr>
            <a:r>
              <a:rPr lang="cs-CZ" dirty="0"/>
              <a:t>	Je-li </a:t>
            </a:r>
            <a:r>
              <a:rPr lang="cs-CZ" i="1" dirty="0"/>
              <a:t>x</a:t>
            </a:r>
            <a:r>
              <a:rPr lang="cs-CZ" dirty="0"/>
              <a:t> kladné číslo, je jeho obraz na polopřímce 01, </a:t>
            </a:r>
          </a:p>
          <a:p>
            <a:pPr marL="0" indent="0">
              <a:buNone/>
            </a:pPr>
            <a:r>
              <a:rPr lang="cs-CZ" dirty="0"/>
              <a:t>	je-li </a:t>
            </a:r>
            <a:r>
              <a:rPr lang="cs-CZ" i="1" dirty="0"/>
              <a:t>x</a:t>
            </a:r>
            <a:r>
              <a:rPr lang="cs-CZ" dirty="0"/>
              <a:t> záporné číslo, je jeho obraz na polopřímce opačné k polopřímce 01. </a:t>
            </a:r>
          </a:p>
          <a:p>
            <a:pPr marL="0" indent="0">
              <a:buNone/>
            </a:pPr>
            <a:r>
              <a:rPr lang="cs-CZ" dirty="0"/>
              <a:t>	Vzdálenost obrazu čísla </a:t>
            </a:r>
            <a:r>
              <a:rPr lang="cs-CZ" i="1" dirty="0"/>
              <a:t>x</a:t>
            </a:r>
            <a:r>
              <a:rPr lang="cs-CZ" dirty="0"/>
              <a:t> od 0 je rovna absolutní hodnotě |</a:t>
            </a:r>
            <a:r>
              <a:rPr lang="cs-CZ" i="1" dirty="0"/>
              <a:t>x</a:t>
            </a:r>
            <a:r>
              <a:rPr lang="cs-CZ" dirty="0"/>
              <a:t>|.</a:t>
            </a:r>
          </a:p>
          <a:p>
            <a:r>
              <a:rPr lang="cs-CZ" dirty="0"/>
              <a:t>Číselná osa je grafickým znázorněním množiny </a:t>
            </a:r>
            <a:r>
              <a:rPr lang="cs-CZ" b="1" dirty="0"/>
              <a:t>všech reálných čísel.</a:t>
            </a:r>
          </a:p>
          <a:p>
            <a:r>
              <a:rPr lang="cs-CZ" dirty="0"/>
              <a:t>Každý bod n</a:t>
            </a:r>
            <a:r>
              <a:rPr lang="en-US" dirty="0"/>
              <a:t>a </a:t>
            </a:r>
            <a:r>
              <a:rPr lang="cs-CZ" dirty="0"/>
              <a:t>číselné ose je obrazem nějakého reálného čísla.</a:t>
            </a:r>
            <a:endParaRPr lang="cs-CZ" b="1" dirty="0"/>
          </a:p>
          <a:p>
            <a:r>
              <a:rPr lang="cs-CZ" dirty="0"/>
              <a:t>Při znázornění množiny reálných čísel na číselné ose jde o </a:t>
            </a:r>
            <a:r>
              <a:rPr lang="cs-CZ" b="1" dirty="0"/>
              <a:t>prosté zobrazení </a:t>
            </a:r>
            <a:r>
              <a:rPr lang="cs-CZ" dirty="0"/>
              <a:t>množiny všech reálných čísel na množinu všech bodů na přímce (vzájemně jednoznačné zobrazení množiny všech reálných čísel na množinu bodů na přímce)</a:t>
            </a:r>
            <a:endParaRPr lang="en-US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3692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E3C46ECF-55A0-46A6-971F-0F537C9007FF}"/>
              </a:ext>
            </a:extLst>
          </p:cNvPr>
          <p:cNvSpPr txBox="1">
            <a:spLocks/>
          </p:cNvSpPr>
          <p:nvPr/>
        </p:nvSpPr>
        <p:spPr>
          <a:xfrm>
            <a:off x="1764100" y="386896"/>
            <a:ext cx="9423189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Číselná osa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F543B5-7A31-4254-965A-6D2B1AC1A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41000" cy="4351338"/>
          </a:xfrm>
        </p:spPr>
        <p:txBody>
          <a:bodyPr>
            <a:normAutofit/>
          </a:bodyPr>
          <a:lstStyle/>
          <a:p>
            <a:r>
              <a:rPr lang="cs-CZ" dirty="0"/>
              <a:t>Na 1. stupni převážně pracujeme s přirozenými čísly (později s kladnými desetinnými čísly),  proto znázorňujeme  číselnou osu jako </a:t>
            </a:r>
            <a:r>
              <a:rPr lang="cs-CZ" b="1" dirty="0"/>
              <a:t>polopřímku</a:t>
            </a:r>
            <a:r>
              <a:rPr lang="cs-CZ" dirty="0"/>
              <a:t>. </a:t>
            </a:r>
          </a:p>
          <a:p>
            <a:r>
              <a:rPr lang="cs-CZ" dirty="0"/>
              <a:t>Znázornění přirozených čísel na číselné ose je tedy prosté zobrazení množiny všech přirozených čísel do množiny bodů na polopřímce s  počátkem v 0</a:t>
            </a:r>
          </a:p>
          <a:p>
            <a:r>
              <a:rPr lang="en-US" dirty="0"/>
              <a:t>Na </a:t>
            </a:r>
            <a:r>
              <a:rPr lang="cs-CZ" dirty="0"/>
              <a:t>číselné ose (polopřímce) tedy pracujeme s body, které jsou obrazy přirozených čísel</a:t>
            </a:r>
          </a:p>
          <a:p>
            <a:pPr marL="0" indent="0">
              <a:buNone/>
            </a:pPr>
            <a:r>
              <a:rPr lang="cs-CZ" sz="2000" dirty="0"/>
              <a:t>               </a:t>
            </a:r>
          </a:p>
          <a:p>
            <a:pPr marL="0" indent="0">
              <a:buNone/>
            </a:pPr>
            <a:r>
              <a:rPr lang="cs-CZ" sz="2000" dirty="0"/>
              <a:t>                    obraz čísla 6                                           obraz čísla 16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E4409BE-49D6-43DB-BE8F-BDAF03E43E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7" b="58000"/>
          <a:stretch/>
        </p:blipFill>
        <p:spPr>
          <a:xfrm>
            <a:off x="1123679" y="5415439"/>
            <a:ext cx="914400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16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E3C46ECF-55A0-46A6-971F-0F537C9007FF}"/>
              </a:ext>
            </a:extLst>
          </p:cNvPr>
          <p:cNvSpPr txBox="1">
            <a:spLocks/>
          </p:cNvSpPr>
          <p:nvPr/>
        </p:nvSpPr>
        <p:spPr>
          <a:xfrm>
            <a:off x="1764100" y="386896"/>
            <a:ext cx="9423189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Číselná osa - využití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6F7D673-F92A-44F4-9A7A-2FED3613A491}"/>
              </a:ext>
            </a:extLst>
          </p:cNvPr>
          <p:cNvSpPr txBox="1"/>
          <p:nvPr/>
        </p:nvSpPr>
        <p:spPr>
          <a:xfrm>
            <a:off x="1345727" y="1962512"/>
            <a:ext cx="100011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/>
              <a:t>znázornění čísel </a:t>
            </a:r>
            <a:r>
              <a:rPr lang="cs-CZ" sz="2800" dirty="0"/>
              <a:t>– žáci se naučí vyznačit číslo na číselné ose, vyhledat číslo na číselné ose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/>
              <a:t>porovnávání čísel </a:t>
            </a:r>
            <a:r>
              <a:rPr lang="cs-CZ" sz="2800" dirty="0"/>
              <a:t>– ze dvou čísel je menší to, které je na číselné ose znázorněno víc vlevo nebo které je znázorněno před druhým číslem na číselné ose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/>
              <a:t>znázornění příkladů </a:t>
            </a:r>
            <a:r>
              <a:rPr lang="cs-CZ" sz="2800" dirty="0"/>
              <a:t>na sčítání, odčítání, násobení, dělení přirozených čísel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jako </a:t>
            </a:r>
            <a:r>
              <a:rPr lang="cs-CZ" sz="2800" b="1" dirty="0"/>
              <a:t>pomůcka k zaokrouhlování </a:t>
            </a:r>
            <a:r>
              <a:rPr lang="cs-CZ" sz="2800" dirty="0"/>
              <a:t>čísel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někdy ke znázornění </a:t>
            </a:r>
            <a:r>
              <a:rPr lang="cs-CZ" sz="2800" b="1" dirty="0"/>
              <a:t>situace ve slovní úloze</a:t>
            </a:r>
          </a:p>
        </p:txBody>
      </p:sp>
    </p:spTree>
    <p:extLst>
      <p:ext uri="{BB962C8B-B14F-4D97-AF65-F5344CB8AC3E}">
        <p14:creationId xmlns:p14="http://schemas.microsoft.com/office/powerpoint/2010/main" val="2220276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2DEFC77-89D4-48A3-9ED9-55C864017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0"/>
          <a:stretch/>
        </p:blipFill>
        <p:spPr>
          <a:xfrm>
            <a:off x="1511981" y="2328949"/>
            <a:ext cx="6852587" cy="4529052"/>
          </a:xfr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E3C46ECF-55A0-46A6-971F-0F537C9007FF}"/>
              </a:ext>
            </a:extLst>
          </p:cNvPr>
          <p:cNvSpPr txBox="1">
            <a:spLocks/>
          </p:cNvSpPr>
          <p:nvPr/>
        </p:nvSpPr>
        <p:spPr>
          <a:xfrm>
            <a:off x="1764100" y="386896"/>
            <a:ext cx="9423189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Číselná osa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 descr="Obsah obrázku objekt, hodiny&#10;&#10;Popis byl vytvořen automaticky">
            <a:extLst>
              <a:ext uri="{FF2B5EF4-FFF2-40B4-BE49-F238E27FC236}">
                <a16:creationId xmlns:a16="http://schemas.microsoft.com/office/drawing/2014/main" id="{60CB6E33-E299-4DBC-BDF0-B31ECD2FD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2" r="13918" b="57194"/>
          <a:stretch/>
        </p:blipFill>
        <p:spPr>
          <a:xfrm>
            <a:off x="2304427" y="1422731"/>
            <a:ext cx="9740822" cy="135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61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E3C46ECF-55A0-46A6-971F-0F537C9007FF}"/>
              </a:ext>
            </a:extLst>
          </p:cNvPr>
          <p:cNvSpPr txBox="1">
            <a:spLocks/>
          </p:cNvSpPr>
          <p:nvPr/>
        </p:nvSpPr>
        <p:spPr>
          <a:xfrm>
            <a:off x="1764100" y="386896"/>
            <a:ext cx="9423189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Číselná osa – znázornění čísel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6F7D673-F92A-44F4-9A7A-2FED3613A491}"/>
              </a:ext>
            </a:extLst>
          </p:cNvPr>
          <p:cNvSpPr txBox="1"/>
          <p:nvPr/>
        </p:nvSpPr>
        <p:spPr>
          <a:xfrm>
            <a:off x="485827" y="3350477"/>
            <a:ext cx="32738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Ve 4. ročníku  se žáci seznamují  se zlomky, v 5. ročníku </a:t>
            </a:r>
          </a:p>
          <a:p>
            <a:r>
              <a:rPr lang="cs-CZ" sz="2800" dirty="0"/>
              <a:t>s desetinnými čísly.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8DC42E0-9FCA-4856-83AE-816DD6216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54" y="1481826"/>
            <a:ext cx="4079070" cy="5553184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8A6C0E0-FE4E-4CC9-9790-566A73D3B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058" y="1481826"/>
            <a:ext cx="3836101" cy="550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64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E3C46ECF-55A0-46A6-971F-0F537C9007FF}"/>
              </a:ext>
            </a:extLst>
          </p:cNvPr>
          <p:cNvSpPr txBox="1">
            <a:spLocks/>
          </p:cNvSpPr>
          <p:nvPr/>
        </p:nvSpPr>
        <p:spPr>
          <a:xfrm>
            <a:off x="1764100" y="386896"/>
            <a:ext cx="9423189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číselné osy na 1. stupni ZŠ – porovnávání přirozených čísel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F543B5-7A31-4254-965A-6D2B1AC1A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1869168"/>
            <a:ext cx="11192329" cy="48461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  7</a:t>
            </a:r>
            <a:r>
              <a:rPr lang="en-US" dirty="0"/>
              <a:t> &gt; </a:t>
            </a:r>
            <a:r>
              <a:rPr lang="cs-CZ" dirty="0"/>
              <a:t>4</a:t>
            </a:r>
            <a:r>
              <a:rPr lang="en-US" dirty="0"/>
              <a:t>: </a:t>
            </a:r>
            <a:r>
              <a:rPr lang="cs-CZ" dirty="0"/>
              <a:t>„7 je větší než 4, neboť obraz čísla 7 na číselné ose je více </a:t>
            </a:r>
            <a:r>
              <a:rPr lang="cs-CZ" b="1" dirty="0"/>
              <a:t>vpravo</a:t>
            </a:r>
            <a:r>
              <a:rPr lang="cs-CZ" dirty="0"/>
              <a:t> “, Můžeme také říci, že na číselné ose je 7 znázorněno </a:t>
            </a:r>
            <a:r>
              <a:rPr lang="cs-CZ" b="1" dirty="0"/>
              <a:t>za</a:t>
            </a:r>
            <a:r>
              <a:rPr lang="cs-CZ" dirty="0"/>
              <a:t> číslem 4.</a:t>
            </a:r>
          </a:p>
          <a:p>
            <a:r>
              <a:rPr lang="cs-CZ" dirty="0"/>
              <a:t>  4 &lt; 7, protože číslo 4 je znázorněno víc </a:t>
            </a:r>
            <a:r>
              <a:rPr lang="cs-CZ" b="1" dirty="0"/>
              <a:t>vlevo, </a:t>
            </a:r>
            <a:r>
              <a:rPr lang="cs-CZ" dirty="0"/>
              <a:t>nebo že číslo 4 je znázorněno </a:t>
            </a:r>
            <a:r>
              <a:rPr lang="cs-CZ" b="1" dirty="0"/>
              <a:t>před</a:t>
            </a:r>
            <a:r>
              <a:rPr lang="cs-CZ" dirty="0"/>
              <a:t> číslem 7 na číselné ose.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C4278BD-82D9-4428-A07A-6B2194F45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7" b="58000"/>
          <a:stretch/>
        </p:blipFill>
        <p:spPr>
          <a:xfrm>
            <a:off x="1524000" y="4851945"/>
            <a:ext cx="9144000" cy="1188720"/>
          </a:xfrm>
          <a:prstGeom prst="rect">
            <a:avLst/>
          </a:prstGeom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D387058F-EFAA-4BFF-85DE-26E5690C72C8}"/>
              </a:ext>
            </a:extLst>
          </p:cNvPr>
          <p:cNvCxnSpPr>
            <a:cxnSpLocks/>
          </p:cNvCxnSpPr>
          <p:nvPr/>
        </p:nvCxnSpPr>
        <p:spPr>
          <a:xfrm>
            <a:off x="4145961" y="4709221"/>
            <a:ext cx="366455" cy="7513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3E0B717D-2978-4E23-8834-E9C2D8980E6B}"/>
              </a:ext>
            </a:extLst>
          </p:cNvPr>
          <p:cNvCxnSpPr>
            <a:cxnSpLocks/>
          </p:cNvCxnSpPr>
          <p:nvPr/>
        </p:nvCxnSpPr>
        <p:spPr>
          <a:xfrm>
            <a:off x="2833360" y="4694956"/>
            <a:ext cx="400972" cy="7513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07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E3C46ECF-55A0-46A6-971F-0F537C9007FF}"/>
              </a:ext>
            </a:extLst>
          </p:cNvPr>
          <p:cNvSpPr txBox="1">
            <a:spLocks/>
          </p:cNvSpPr>
          <p:nvPr/>
        </p:nvSpPr>
        <p:spPr>
          <a:xfrm>
            <a:off x="1764100" y="386896"/>
            <a:ext cx="9423189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číselné osy na 1. stupni ZŠ – při sčítání/odčítání přirozených čísel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Zástupný obsah 9" descr="Obsah obrázku text&#10;&#10;Popis byl vytvořen automaticky">
            <a:extLst>
              <a:ext uri="{FF2B5EF4-FFF2-40B4-BE49-F238E27FC236}">
                <a16:creationId xmlns:a16="http://schemas.microsoft.com/office/drawing/2014/main" id="{E5DD8280-8429-4733-A2FE-9F9E957E5E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1889" r="8080" b="18449"/>
          <a:stretch/>
        </p:blipFill>
        <p:spPr>
          <a:xfrm rot="10800000">
            <a:off x="6928858" y="3531154"/>
            <a:ext cx="5105406" cy="3148516"/>
          </a:xfrm>
          <a:prstGeom prst="rect">
            <a:avLst/>
          </a:prstGeom>
        </p:spPr>
      </p:pic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EAEC6AD3-FF03-40B9-B4B4-6A7CBA0DC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" t="39138" r="2314" b="4825"/>
          <a:stretch/>
        </p:blipFill>
        <p:spPr>
          <a:xfrm>
            <a:off x="283934" y="3728222"/>
            <a:ext cx="6360991" cy="2876274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CBAACCD-AA93-4593-9A2F-CA5E591498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61" b="16222"/>
          <a:stretch/>
        </p:blipFill>
        <p:spPr>
          <a:xfrm rot="10800000">
            <a:off x="1627176" y="1575616"/>
            <a:ext cx="7894195" cy="177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70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E3C46ECF-55A0-46A6-971F-0F537C9007FF}"/>
              </a:ext>
            </a:extLst>
          </p:cNvPr>
          <p:cNvSpPr txBox="1">
            <a:spLocks/>
          </p:cNvSpPr>
          <p:nvPr/>
        </p:nvSpPr>
        <p:spPr>
          <a:xfrm>
            <a:off x="1764100" y="386896"/>
            <a:ext cx="9423189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číselné osy na 1. stupni ZŠ – násobení přirozených čísel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F543B5-7A31-4254-965A-6D2B1AC1A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41000" cy="48461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49B30D51-975A-4092-9613-A32A499F9AF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8" r="3126" b="31245"/>
          <a:stretch/>
        </p:blipFill>
        <p:spPr>
          <a:xfrm rot="10800000">
            <a:off x="1581253" y="2485291"/>
            <a:ext cx="8858147" cy="312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9931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578</Words>
  <Application>Microsoft Office PowerPoint</Application>
  <PresentationFormat>Širokoúhlá obrazovka</PresentationFormat>
  <Paragraphs>49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Symbol</vt:lpstr>
      <vt:lpstr>Times New Roman</vt:lpstr>
      <vt:lpstr>Motiv Office</vt:lpstr>
      <vt:lpstr>Seminář k didaktice matematiky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Jitka Panáčová</cp:lastModifiedBy>
  <cp:revision>1</cp:revision>
  <dcterms:modified xsi:type="dcterms:W3CDTF">2024-12-12T19:07:29Z</dcterms:modified>
</cp:coreProperties>
</file>